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8229600" cy="14630400"/>
  <p:embeddedFontLst>
    <p:embeddedFont>
      <p:font typeface="Petrona" panose="020B0604020202020204" charset="0"/>
      <p:bold r:id="rId17"/>
      <p:boldItalic r:id="rId18"/>
    </p:embeddedFont>
    <p:embeddedFont>
      <p:font typeface="Candara" panose="020E0502030303020204" pitchFamily="34" charset="0"/>
      <p:regular r:id="rId19"/>
      <p:bold r:id="rId20"/>
      <p:italic r:id="rId21"/>
      <p:boldItalic r:id="rId22"/>
    </p:embeddedFont>
    <p:embeddedFont>
      <p:font typeface="Inter" panose="020B060402020202020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Apt9AoEST6yvNgJPguUjR8TQe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0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371850" y="1097275"/>
            <a:ext cx="548665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9" name="Google Shape;189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1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 та вміст">
  <p:cSld name="Назва та вміст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2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/>
          <p:nvPr/>
        </p:nvSpPr>
        <p:spPr>
          <a:xfrm>
            <a:off x="690694" y="1612700"/>
            <a:ext cx="7779538" cy="206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50"/>
              <a:buFont typeface="Candara"/>
              <a:buNone/>
            </a:pPr>
            <a:r>
              <a:rPr lang="en-US" sz="465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ТЕМА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ndara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«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Розумний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» </a:t>
            </a:r>
            <a:r>
              <a:rPr lang="en-US" sz="4000" b="1" dirty="0" err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чайник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на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базі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мікроконтролера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 Arduino Nano –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елемент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 «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розумної</a:t>
            </a:r>
            <a:r>
              <a:rPr lang="en-US" sz="4000" b="1" i="0" u="none" strike="noStrike" cap="none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» </a:t>
            </a:r>
            <a:r>
              <a:rPr lang="en-US" sz="4000" b="1" dirty="0" err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кухні</a:t>
            </a:r>
            <a:endParaRPr sz="4000" b="0" i="0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793788" y="6328588"/>
            <a:ext cx="7779538" cy="119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Inter"/>
              <a:buNone/>
            </a:pPr>
            <a:r>
              <a:rPr lang="uk-UA" sz="2000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Керівник проєкту: </a:t>
            </a:r>
            <a:r>
              <a:rPr lang="en-US" sz="2000" b="0" i="0" u="none" strike="noStrike" cap="none" dirty="0" err="1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Надія</a:t>
            </a:r>
            <a:r>
              <a:rPr lang="en-US" sz="2000" b="0" i="0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Гавришків</a:t>
            </a:r>
            <a:r>
              <a:rPr lang="en-US" sz="1750" b="0" i="0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dirty="0" smtClean="0"/>
          </a:p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750" b="0" i="1" u="none" strike="noStrike" cap="none" dirty="0" err="1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викладач</a:t>
            </a:r>
            <a:r>
              <a:rPr lang="en-US" sz="1750" b="0" i="1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комп'ютерних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дисциплін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Галицького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фахового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коледжу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імені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В'ячеслава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Чорновола</a:t>
            </a:r>
            <a:endParaRPr sz="175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1853155" y="4740384"/>
            <a:ext cx="6641432" cy="1053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142500"/>
              </a:lnSpc>
              <a:buClr>
                <a:srgbClr val="272525"/>
              </a:buClr>
              <a:buSzPts val="2000"/>
            </a:pPr>
            <a:r>
              <a:rPr lang="en-US" sz="2000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Виконав</a:t>
            </a:r>
            <a:r>
              <a:rPr lang="en-US" sz="2000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: </a:t>
            </a:r>
            <a:r>
              <a:rPr lang="en-US" sz="2000" b="0" i="0" u="none" strike="noStrike" cap="none" dirty="0" err="1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Віктор</a:t>
            </a:r>
            <a:r>
              <a:rPr lang="en-US" sz="2000" b="0" i="0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Дзядик </a:t>
            </a:r>
            <a:r>
              <a:rPr lang="en-US" sz="1750" b="0" i="0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1750" b="0" i="0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студент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І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курсу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uk-UA" sz="1750" b="0" i="1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спеціальності «</a:t>
            </a:r>
            <a:r>
              <a:rPr lang="uk-UA" sz="1750" i="1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</a:t>
            </a:r>
            <a:r>
              <a:rPr lang="en-US" sz="1750" b="0" i="1" u="none" strike="noStrike" cap="none" dirty="0" err="1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омп'ютерн</a:t>
            </a:r>
            <a:r>
              <a:rPr lang="uk-UA" sz="1750" b="0" i="1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а</a:t>
            </a:r>
            <a:r>
              <a:rPr lang="en-US" sz="1750" b="0" i="1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інженері</a:t>
            </a:r>
            <a:r>
              <a:rPr lang="uk-UA" sz="1750" b="0" i="1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я»</a:t>
            </a:r>
            <a:r>
              <a:rPr lang="en-US" sz="1750" b="0" i="1" u="none" strike="noStrike" cap="none" dirty="0" smtClean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/>
            </a:r>
            <a:b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Галицького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фахового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коледжу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імені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50" b="0" i="1" u="none" strike="noStrike" cap="none" dirty="0" err="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В'ячеслава</a:t>
            </a:r>
            <a:r>
              <a:rPr lang="en-US" sz="1750" b="0" i="1" u="none" strike="noStrike" cap="none" dirty="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Чорновола </a:t>
            </a:r>
            <a:endParaRPr sz="175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793790" y="6563558"/>
            <a:ext cx="362903" cy="362903"/>
          </a:xfrm>
          <a:prstGeom prst="roundRect">
            <a:avLst>
              <a:gd name="adj" fmla="val 25194296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"/>
          <p:cNvSpPr/>
          <p:nvPr/>
        </p:nvSpPr>
        <p:spPr>
          <a:xfrm>
            <a:off x="690693" y="597882"/>
            <a:ext cx="84533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350" marR="0" lvl="0" indent="-6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КОНКУРС «</a:t>
            </a:r>
            <a:r>
              <a:rPr lang="en-US" sz="24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МАН</a:t>
            </a:r>
            <a:r>
              <a:rPr lang="uk-UA" sz="24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24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ЮНІОР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ДОСЛІДНИК – 2025»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6114" y="-160876"/>
            <a:ext cx="5714286" cy="83904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/>
          <p:nvPr/>
        </p:nvSpPr>
        <p:spPr>
          <a:xfrm>
            <a:off x="6258758" y="606862"/>
            <a:ext cx="7599283" cy="144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27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50"/>
              <a:buFont typeface="Candara"/>
              <a:buNone/>
            </a:pPr>
            <a:r>
              <a:rPr lang="en-US" sz="4550" b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Мета дослідження</a:t>
            </a:r>
            <a:endParaRPr sz="45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6258758" y="1633113"/>
            <a:ext cx="496491" cy="49649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Google Shape;58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3232" y="1664129"/>
            <a:ext cx="347543" cy="43445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"/>
          <p:cNvSpPr/>
          <p:nvPr/>
        </p:nvSpPr>
        <p:spPr>
          <a:xfrm>
            <a:off x="7164519" y="1620797"/>
            <a:ext cx="6659917" cy="2494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Розробка та реалізація функціонального прототипу «розумного» чайника з використанням мікроконтролера Arduino Nano та набору датчиків, який забезпечить контроль рівня води, температурний моніторинг та автоматичне відключення при досягненні точки кипіння.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6258757" y="4157119"/>
            <a:ext cx="75993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Об’єкт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дослідження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процес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модернізації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побутових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електроприладів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з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використанням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мікроконтролерів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Предмет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дослідження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технології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створення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розумних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кухонних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приладів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базі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платформи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Arduino.</a:t>
            </a:r>
            <a:endParaRPr dirty="0"/>
          </a:p>
        </p:txBody>
      </p:sp>
      <p:pic>
        <p:nvPicPr>
          <p:cNvPr id="61" name="Google Shape;6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-1072303" y="1028700"/>
            <a:ext cx="8229600" cy="617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/>
          <p:nvPr/>
        </p:nvSpPr>
        <p:spPr>
          <a:xfrm>
            <a:off x="6258758" y="606862"/>
            <a:ext cx="7599283" cy="144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27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50"/>
              <a:buFont typeface="Candara"/>
              <a:buNone/>
            </a:pPr>
            <a:r>
              <a:rPr lang="en-US" sz="4550" b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Завдання дослідження</a:t>
            </a:r>
            <a:endParaRPr sz="455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6258758" y="1754361"/>
            <a:ext cx="496491" cy="49649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6423431" y="1837079"/>
            <a:ext cx="442130" cy="33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50"/>
              <a:buFont typeface="Calibri"/>
              <a:buNone/>
            </a:pPr>
            <a:r>
              <a:rPr lang="en-US" sz="2250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7030234" y="1772238"/>
            <a:ext cx="6882170" cy="1059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Проаналізувати існуючі рішення «розумних» кухонних приладів та їх функціональні можливості.</a:t>
            </a:r>
            <a:endParaRPr/>
          </a:p>
        </p:txBody>
      </p:sp>
      <p:sp>
        <p:nvSpPr>
          <p:cNvPr id="71" name="Google Shape;71;p3"/>
          <p:cNvSpPr txBox="1"/>
          <p:nvPr/>
        </p:nvSpPr>
        <p:spPr>
          <a:xfrm>
            <a:off x="7030234" y="2754811"/>
            <a:ext cx="7315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Розробити принципову схему «розумного» чайника на базі мікроконтролера Arduino Nano.</a:t>
            </a:r>
            <a:endParaRPr/>
          </a:p>
        </p:txBody>
      </p:sp>
      <p:sp>
        <p:nvSpPr>
          <p:cNvPr id="72" name="Google Shape;72;p3"/>
          <p:cNvSpPr txBox="1"/>
          <p:nvPr/>
        </p:nvSpPr>
        <p:spPr>
          <a:xfrm>
            <a:off x="6865561" y="3578184"/>
            <a:ext cx="734728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Запрограмувати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мікроконтролер для взаємодії з датчиком температури DS18B20, датчиком рівня води LC1BD04, LCD-екраном LCD1602 та модулем реле.</a:t>
            </a:r>
            <a:endParaRPr/>
          </a:p>
        </p:txBody>
      </p:sp>
      <p:sp>
        <p:nvSpPr>
          <p:cNvPr id="73" name="Google Shape;73;p3"/>
          <p:cNvSpPr txBox="1"/>
          <p:nvPr/>
        </p:nvSpPr>
        <p:spPr>
          <a:xfrm>
            <a:off x="6851502" y="4922123"/>
            <a:ext cx="738738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Реалізувати алгоритми контролю температури, рівня води та автоматичного відключення.</a:t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6250737" y="2724905"/>
            <a:ext cx="496491" cy="49649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6415410" y="2807623"/>
            <a:ext cx="442130" cy="33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50"/>
              <a:buFont typeface="Calibri"/>
              <a:buNone/>
            </a:pPr>
            <a:r>
              <a:rPr lang="en-US" sz="2250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6282822" y="3687441"/>
            <a:ext cx="496491" cy="49649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6447495" y="3770159"/>
            <a:ext cx="442130" cy="33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Calibri"/>
              <a:buNone/>
            </a:pPr>
            <a:r>
              <a:rPr lang="en-US" sz="2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6274801" y="5042993"/>
            <a:ext cx="496491" cy="49649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6439474" y="5125711"/>
            <a:ext cx="442130" cy="33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Calibri"/>
              <a:buNone/>
            </a:pPr>
            <a:r>
              <a:rPr lang="en-US" sz="2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6905961" y="6738737"/>
            <a:ext cx="738738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Провести тестування функціональних можливостей прототипу.</a:t>
            </a:r>
            <a:endParaRPr/>
          </a:p>
        </p:txBody>
      </p:sp>
      <p:sp>
        <p:nvSpPr>
          <p:cNvPr id="81" name="Google Shape;81;p3"/>
          <p:cNvSpPr txBox="1"/>
          <p:nvPr/>
        </p:nvSpPr>
        <p:spPr>
          <a:xfrm>
            <a:off x="6811396" y="6016356"/>
            <a:ext cx="73873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Виготовити прототип «розумного» чайника.</a:t>
            </a:r>
            <a:endParaRPr/>
          </a:p>
        </p:txBody>
      </p:sp>
      <p:sp>
        <p:nvSpPr>
          <p:cNvPr id="82" name="Google Shape;82;p3"/>
          <p:cNvSpPr/>
          <p:nvPr/>
        </p:nvSpPr>
        <p:spPr>
          <a:xfrm>
            <a:off x="6282822" y="6024767"/>
            <a:ext cx="496491" cy="49649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3"/>
          <p:cNvSpPr/>
          <p:nvPr/>
        </p:nvSpPr>
        <p:spPr>
          <a:xfrm>
            <a:off x="6447495" y="6107485"/>
            <a:ext cx="442130" cy="33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50"/>
              <a:buFont typeface="Calibri"/>
              <a:buNone/>
            </a:pPr>
            <a:r>
              <a:rPr lang="en-US" sz="2250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6274801" y="6818849"/>
            <a:ext cx="496491" cy="496491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"/>
          <p:cNvSpPr/>
          <p:nvPr/>
        </p:nvSpPr>
        <p:spPr>
          <a:xfrm>
            <a:off x="6439474" y="6901567"/>
            <a:ext cx="442130" cy="33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50"/>
              <a:buFont typeface="Calibri"/>
              <a:buNone/>
            </a:pPr>
            <a:r>
              <a:rPr lang="en-US" sz="2250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306"/>
            <a:ext cx="6153399" cy="8204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"/>
          <p:cNvSpPr/>
          <p:nvPr/>
        </p:nvSpPr>
        <p:spPr>
          <a:xfrm>
            <a:off x="793075" y="623173"/>
            <a:ext cx="8826103" cy="743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2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50" b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Концепція "розумного" </a:t>
            </a:r>
            <a:r>
              <a:rPr lang="en-US" sz="4550" b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дому</a:t>
            </a:r>
            <a:endParaRPr/>
          </a:p>
        </p:txBody>
      </p:sp>
      <p:pic>
        <p:nvPicPr>
          <p:cNvPr id="93" name="Google Shape;93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7872" y="1819870"/>
            <a:ext cx="2152293" cy="1323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4653" y="2446734"/>
            <a:ext cx="318611" cy="39826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"/>
          <p:cNvSpPr/>
          <p:nvPr/>
        </p:nvSpPr>
        <p:spPr>
          <a:xfrm>
            <a:off x="5356741" y="2046446"/>
            <a:ext cx="2974300" cy="371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08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300"/>
              <a:buFont typeface="Calibri"/>
              <a:buNone/>
            </a:pPr>
            <a:r>
              <a:rPr lang="en-US" sz="23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Розумний дім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5356741" y="2554129"/>
            <a:ext cx="3752255" cy="36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7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Комплексна автоматизація житла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5186720" y="3156109"/>
            <a:ext cx="8594050" cy="15240"/>
          </a:xfrm>
          <a:prstGeom prst="roundRect">
            <a:avLst>
              <a:gd name="adj" fmla="val 624540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1785" y="3199686"/>
            <a:ext cx="4304586" cy="1323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94773" y="3662124"/>
            <a:ext cx="318611" cy="39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"/>
          <p:cNvSpPr/>
          <p:nvPr/>
        </p:nvSpPr>
        <p:spPr>
          <a:xfrm>
            <a:off x="6432947" y="3426262"/>
            <a:ext cx="2974300" cy="371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08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300"/>
              <a:buFont typeface="Calibri"/>
              <a:buNone/>
            </a:pPr>
            <a:r>
              <a:rPr lang="en-US" sz="23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Розумна кухня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6432947" y="3933944"/>
            <a:ext cx="3760232" cy="36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7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Автоматизація кухонних процесів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6262926" y="4535924"/>
            <a:ext cx="7517844" cy="15240"/>
          </a:xfrm>
          <a:prstGeom prst="roundRect">
            <a:avLst>
              <a:gd name="adj" fmla="val 624540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" name="Google Shape;103;p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5579" y="4579501"/>
            <a:ext cx="6456878" cy="1323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4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94653" y="5081707"/>
            <a:ext cx="318611" cy="31861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"/>
          <p:cNvSpPr/>
          <p:nvPr/>
        </p:nvSpPr>
        <p:spPr>
          <a:xfrm>
            <a:off x="7509034" y="4806077"/>
            <a:ext cx="2974300" cy="371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08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300"/>
              <a:buFont typeface="Calibri"/>
              <a:buNone/>
            </a:pPr>
            <a:r>
              <a:rPr lang="en-US" sz="23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Розумні прилади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7509034" y="5313759"/>
            <a:ext cx="3462099" cy="36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750"/>
              <a:buFont typeface="Inter"/>
              <a:buNone/>
            </a:pPr>
            <a:r>
              <a:rPr lang="en-US" sz="17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Окремі функціональні пристрої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793075" y="6157674"/>
            <a:ext cx="13323978" cy="1449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Концепція "розумного” дому передбачає автоматизацію побутових процесів та підвищення зручності й безпеки використання побутових приладів. Сучасний "розумний" дім включає різноманітні системи, серед яких "розумна" кухня займає особливе місце через високу концентрацію спеціальних електроприладів.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333" y="4885838"/>
            <a:ext cx="1962796" cy="235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8066" y="4861526"/>
            <a:ext cx="1650296" cy="235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33391" y="4886276"/>
            <a:ext cx="2308342" cy="235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17366" y="4860221"/>
            <a:ext cx="2352394" cy="235239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 txBox="1"/>
          <p:nvPr/>
        </p:nvSpPr>
        <p:spPr>
          <a:xfrm>
            <a:off x="735614" y="381619"/>
            <a:ext cx="13455874" cy="79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50" b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Компоненти для реалізації проєкту</a:t>
            </a:r>
            <a:endParaRPr/>
          </a:p>
        </p:txBody>
      </p:sp>
      <p:pic>
        <p:nvPicPr>
          <p:cNvPr id="117" name="Google Shape;117;p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0957" y="1641753"/>
            <a:ext cx="1000363" cy="120050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1701357" y="1841778"/>
            <a:ext cx="4049197" cy="32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50"/>
              <a:buFont typeface="Calibri"/>
              <a:buNone/>
            </a:pPr>
            <a:r>
              <a:rPr lang="en-US" sz="20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Мікроконтролер Arduino Nano</a:t>
            </a:r>
            <a:endParaRPr sz="2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1701350" y="2290050"/>
            <a:ext cx="6230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Центральний елемент системи, відповідає </a:t>
            </a:r>
            <a:b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 обробку даних та керування всіма компонентами</a:t>
            </a:r>
            <a:endParaRPr/>
          </a:p>
        </p:txBody>
      </p:sp>
      <p:pic>
        <p:nvPicPr>
          <p:cNvPr id="120" name="Google Shape;120;p5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0957" y="2842260"/>
            <a:ext cx="1000363" cy="120050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5"/>
          <p:cNvSpPr/>
          <p:nvPr/>
        </p:nvSpPr>
        <p:spPr>
          <a:xfrm>
            <a:off x="1701357" y="3042285"/>
            <a:ext cx="4066818" cy="32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50"/>
              <a:buFont typeface="Calibri"/>
              <a:buNone/>
            </a:pPr>
            <a:r>
              <a:rPr lang="en-US" sz="20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Датчик температури DS18B20</a:t>
            </a:r>
            <a:endParaRPr sz="2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1701348" y="3490550"/>
            <a:ext cx="58836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Вимірює температуру води з точністю ±0,5°C</a:t>
            </a:r>
            <a:endParaRPr/>
          </a:p>
        </p:txBody>
      </p:sp>
      <p:pic>
        <p:nvPicPr>
          <p:cNvPr id="123" name="Google Shape;123;p5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0952" y="4042767"/>
            <a:ext cx="1000363" cy="120050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/>
          <p:nvPr/>
        </p:nvSpPr>
        <p:spPr>
          <a:xfrm>
            <a:off x="1701357" y="4242792"/>
            <a:ext cx="3744754" cy="32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50"/>
              <a:buFont typeface="Calibri"/>
              <a:buNone/>
            </a:pPr>
            <a:r>
              <a:rPr lang="en-US" sz="20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Датчик рівня води LC1BD04</a:t>
            </a:r>
            <a:endParaRPr sz="2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1701357" y="4691063"/>
            <a:ext cx="11929586" cy="32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Контролює рівень води в чайнику (20%, 50%, 90%, 100%)</a:t>
            </a:r>
            <a:endParaRPr/>
          </a:p>
        </p:txBody>
      </p:sp>
      <p:pic>
        <p:nvPicPr>
          <p:cNvPr id="126" name="Google Shape;126;p5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37348" y="1898376"/>
            <a:ext cx="1000363" cy="120050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/>
          <p:nvPr/>
        </p:nvSpPr>
        <p:spPr>
          <a:xfrm>
            <a:off x="9737748" y="2098401"/>
            <a:ext cx="2626043" cy="32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50"/>
              <a:buFont typeface="Calibri"/>
              <a:buNone/>
            </a:pPr>
            <a:r>
              <a:rPr lang="en-US" sz="20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LCD-екран LCD1602</a:t>
            </a:r>
            <a:endParaRPr sz="2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9737748" y="2546672"/>
            <a:ext cx="11929586" cy="32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Відображає інформацію про стан системи</a:t>
            </a:r>
            <a:endParaRPr/>
          </a:p>
        </p:txBody>
      </p:sp>
      <p:pic>
        <p:nvPicPr>
          <p:cNvPr id="129" name="Google Shape;129;p5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37348" y="3098884"/>
            <a:ext cx="1000363" cy="120050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/>
          <p:nvPr/>
        </p:nvSpPr>
        <p:spPr>
          <a:xfrm>
            <a:off x="9737748" y="3298909"/>
            <a:ext cx="2626043" cy="32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50"/>
              <a:buFont typeface="Calibri"/>
              <a:buNone/>
            </a:pPr>
            <a:r>
              <a:rPr lang="en-US" sz="20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Модуль реле</a:t>
            </a:r>
            <a:endParaRPr sz="2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9670878" y="3655346"/>
            <a:ext cx="11929586" cy="32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Керує нагрівальним елементом чайника</a:t>
            </a:r>
            <a:endParaRPr/>
          </a:p>
        </p:txBody>
      </p:sp>
      <p:pic>
        <p:nvPicPr>
          <p:cNvPr id="132" name="Google Shape;132;p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923853" y="5331737"/>
            <a:ext cx="1789237" cy="1460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/>
          <p:nvPr/>
        </p:nvSpPr>
        <p:spPr>
          <a:xfrm>
            <a:off x="734973" y="741640"/>
            <a:ext cx="7674054" cy="137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Petrona"/>
              <a:buNone/>
            </a:pPr>
            <a:r>
              <a:rPr lang="en-US" sz="4300" b="1">
                <a:solidFill>
                  <a:srgbClr val="000000"/>
                </a:solidFill>
                <a:latin typeface="Petrona"/>
                <a:ea typeface="Petrona"/>
                <a:cs typeface="Petrona"/>
                <a:sym typeface="Petrona"/>
              </a:rPr>
              <a:t>Переваги платформи Arduino</a:t>
            </a:r>
            <a:endParaRPr sz="4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734973" y="2434590"/>
            <a:ext cx="3732133" cy="3265884"/>
          </a:xfrm>
          <a:prstGeom prst="roundRect">
            <a:avLst>
              <a:gd name="adj" fmla="val 2701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"/>
          <p:cNvSpPr/>
          <p:nvPr/>
        </p:nvSpPr>
        <p:spPr>
          <a:xfrm>
            <a:off x="952500" y="2652117"/>
            <a:ext cx="3297079" cy="688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50"/>
              <a:buFont typeface="Calibri"/>
              <a:buNone/>
            </a:pPr>
            <a:r>
              <a:rPr lang="en-US" sz="21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Доступність компонентів</a:t>
            </a:r>
            <a:endParaRPr sz="2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952500" y="3466981"/>
            <a:ext cx="3297079" cy="201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Використання недорогих та широко доступних електронних компонентів дозволяє суттєво знизити вартість розробки порівняно з комерційними рішеннями.</a:t>
            </a:r>
            <a:endParaRPr/>
          </a:p>
        </p:txBody>
      </p:sp>
      <p:sp>
        <p:nvSpPr>
          <p:cNvPr id="143" name="Google Shape;143;p6"/>
          <p:cNvSpPr/>
          <p:nvPr/>
        </p:nvSpPr>
        <p:spPr>
          <a:xfrm>
            <a:off x="4677013" y="2434590"/>
            <a:ext cx="3732133" cy="3265884"/>
          </a:xfrm>
          <a:prstGeom prst="roundRect">
            <a:avLst>
              <a:gd name="adj" fmla="val 2701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"/>
          <p:cNvSpPr/>
          <p:nvPr/>
        </p:nvSpPr>
        <p:spPr>
          <a:xfrm>
            <a:off x="4894540" y="2652117"/>
            <a:ext cx="3297079" cy="688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50"/>
              <a:buFont typeface="Calibri"/>
              <a:buNone/>
            </a:pPr>
            <a:r>
              <a:rPr lang="en-US" sz="21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Відкритість програмного коду</a:t>
            </a:r>
            <a:endParaRPr sz="2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4894540" y="3466981"/>
            <a:ext cx="3297079" cy="1679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Можливість модифікації та адаптації програмного забезпечення під конкретні потреби користувача, що забезпечує гнучкість системи</a:t>
            </a:r>
            <a:r>
              <a:rPr lang="en-US" sz="16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734973" y="5901728"/>
            <a:ext cx="7674054" cy="1577459"/>
          </a:xfrm>
          <a:prstGeom prst="roundRect">
            <a:avLst>
              <a:gd name="adj" fmla="val 5592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"/>
          <p:cNvSpPr/>
          <p:nvPr/>
        </p:nvSpPr>
        <p:spPr>
          <a:xfrm>
            <a:off x="952500" y="6127909"/>
            <a:ext cx="3602117" cy="344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150"/>
              <a:buFont typeface="Calibri"/>
              <a:buNone/>
            </a:pPr>
            <a:r>
              <a:rPr lang="en-US" sz="21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Інтеграційні можливості</a:t>
            </a:r>
            <a:endParaRPr sz="2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952500" y="6598325"/>
            <a:ext cx="7239000" cy="671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Легка інтеграція з іншими системами "розумного" дому завдяки стандартизованим протоколам та відкритій архітектурі.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"/>
          <p:cNvSpPr txBox="1">
            <a:spLocks noGrp="1"/>
          </p:cNvSpPr>
          <p:nvPr>
            <p:ph type="title"/>
          </p:nvPr>
        </p:nvSpPr>
        <p:spPr>
          <a:xfrm>
            <a:off x="493243" y="102308"/>
            <a:ext cx="10241280" cy="180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50"/>
              <a:buFont typeface="Candara"/>
              <a:buNone/>
            </a:pPr>
            <a:r>
              <a:rPr lang="en-US" sz="4550" b="1" i="0" u="none" strike="noStrike" cap="none" dirty="0" err="1" smtClean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Монтування</a:t>
            </a:r>
            <a:r>
              <a:rPr lang="uk-UA" sz="4550" b="1" i="0" u="none" strike="noStrike" cap="none" dirty="0" smtClean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 підставки чайника</a:t>
            </a:r>
            <a:endParaRPr dirty="0"/>
          </a:p>
        </p:txBody>
      </p:sp>
      <p:pic>
        <p:nvPicPr>
          <p:cNvPr id="154" name="Google Shape;15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349" y="4110683"/>
            <a:ext cx="2743630" cy="3658173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8734" y="1661499"/>
            <a:ext cx="3828406" cy="535978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59315" y="4263084"/>
            <a:ext cx="2743630" cy="365817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929" y="989166"/>
            <a:ext cx="2743630" cy="3658173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10895" y="1165044"/>
            <a:ext cx="2745781" cy="3658173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Штрихова стрілка вправо 2"/>
          <p:cNvSpPr/>
          <p:nvPr/>
        </p:nvSpPr>
        <p:spPr>
          <a:xfrm rot="10800000">
            <a:off x="9436288" y="5602444"/>
            <a:ext cx="1590504" cy="979452"/>
          </a:xfrm>
          <a:prstGeom prst="stripedRightArrow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Штрихова стрілка вправо 9"/>
          <p:cNvSpPr/>
          <p:nvPr/>
        </p:nvSpPr>
        <p:spPr>
          <a:xfrm>
            <a:off x="3659423" y="2132303"/>
            <a:ext cx="1590504" cy="979452"/>
          </a:xfrm>
          <a:prstGeom prst="stripedRightArrow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325907" y="4826311"/>
            <a:ext cx="1354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latin typeface="Candara"/>
                <a:ea typeface="Candara"/>
                <a:cs typeface="Candara"/>
                <a:sym typeface="Candara"/>
              </a:rPr>
              <a:t>Підставка </a:t>
            </a:r>
          </a:p>
          <a:p>
            <a:r>
              <a:rPr lang="uk-UA" sz="2000" b="1" dirty="0" smtClean="0">
                <a:latin typeface="Candara"/>
                <a:ea typeface="Candara"/>
                <a:cs typeface="Candara"/>
                <a:sym typeface="Candara"/>
              </a:rPr>
              <a:t>чайника</a:t>
            </a:r>
            <a:endParaRPr lang="uk-UA" sz="2000" dirty="0"/>
          </a:p>
        </p:txBody>
      </p:sp>
      <p:sp>
        <p:nvSpPr>
          <p:cNvPr id="15" name="Прямокутник 14"/>
          <p:cNvSpPr/>
          <p:nvPr/>
        </p:nvSpPr>
        <p:spPr>
          <a:xfrm>
            <a:off x="12497889" y="3402797"/>
            <a:ext cx="19463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latin typeface="Candara"/>
                <a:ea typeface="Candara"/>
                <a:cs typeface="Candara"/>
                <a:sym typeface="Candara"/>
              </a:rPr>
              <a:t>Нижня частина </a:t>
            </a:r>
          </a:p>
          <a:p>
            <a:r>
              <a:rPr lang="uk-UA" sz="2000" b="1" dirty="0" smtClean="0">
                <a:latin typeface="Candara"/>
                <a:ea typeface="Candara"/>
                <a:cs typeface="Candara"/>
                <a:sym typeface="Candara"/>
              </a:rPr>
              <a:t>чайника</a:t>
            </a:r>
            <a:endParaRPr lang="uk-UA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>
            <a:off x="10437423" y="2169268"/>
            <a:ext cx="3459174" cy="515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757541" y="2169268"/>
            <a:ext cx="9553778" cy="515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63" name="Google Shape;163;p8"/>
          <p:cNvSpPr txBox="1">
            <a:spLocks noGrp="1"/>
          </p:cNvSpPr>
          <p:nvPr>
            <p:ph type="title"/>
          </p:nvPr>
        </p:nvSpPr>
        <p:spPr>
          <a:xfrm>
            <a:off x="626476" y="569298"/>
            <a:ext cx="8229600" cy="180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50"/>
              <a:buFont typeface="Candara"/>
              <a:buNone/>
            </a:pPr>
            <a:r>
              <a:rPr lang="en-US" sz="4550" b="1" dirty="0" err="1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Підключення</a:t>
            </a:r>
            <a:r>
              <a:rPr lang="en-US" sz="4550" b="1" dirty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r>
              <a:rPr lang="en-US" sz="4550" b="1" dirty="0" err="1" smtClean="0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rPr>
              <a:t>датчиків</a:t>
            </a:r>
            <a:endParaRPr dirty="0"/>
          </a:p>
        </p:txBody>
      </p:sp>
      <p:pic>
        <p:nvPicPr>
          <p:cNvPr id="164" name="Google Shape;16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6729" y="3156996"/>
            <a:ext cx="3023811" cy="4031748"/>
          </a:xfrm>
          <a:prstGeom prst="rect">
            <a:avLst/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5" name="Google Shape;16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3561" y="3156996"/>
            <a:ext cx="3023812" cy="4031749"/>
          </a:xfrm>
          <a:prstGeom prst="rect">
            <a:avLst/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6" name="Google Shape;16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3645" y="3156996"/>
            <a:ext cx="3023812" cy="4031749"/>
          </a:xfrm>
          <a:prstGeom prst="rect">
            <a:avLst/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7" name="Google Shape;167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55104" y="2289011"/>
            <a:ext cx="3023812" cy="4034191"/>
          </a:xfrm>
          <a:prstGeom prst="rect">
            <a:avLst/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TextBox 2"/>
          <p:cNvSpPr txBox="1"/>
          <p:nvPr/>
        </p:nvSpPr>
        <p:spPr>
          <a:xfrm>
            <a:off x="1021172" y="2435612"/>
            <a:ext cx="783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Монтування датчика температури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513456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</a:rPr>
              <a:t>Монтування електродів</a:t>
            </a:r>
            <a:br>
              <a:rPr lang="uk-UA" sz="2000" b="1" dirty="0" smtClean="0">
                <a:solidFill>
                  <a:schemeClr val="bg1"/>
                </a:solidFill>
              </a:rPr>
            </a:br>
            <a:r>
              <a:rPr lang="uk-UA" sz="2000" b="1" dirty="0" smtClean="0">
                <a:solidFill>
                  <a:schemeClr val="bg1"/>
                </a:solidFill>
              </a:rPr>
              <a:t>датчика рівня води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 txBox="1">
            <a:spLocks noGrp="1"/>
          </p:cNvSpPr>
          <p:nvPr>
            <p:ph type="title"/>
          </p:nvPr>
        </p:nvSpPr>
        <p:spPr>
          <a:xfrm>
            <a:off x="623554" y="552657"/>
            <a:ext cx="10241280" cy="110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50"/>
              <a:buFont typeface="Candara"/>
              <a:buNone/>
            </a:pPr>
            <a:r>
              <a:rPr lang="uk-UA" sz="4000" b="1" dirty="0" smtClean="0">
                <a:latin typeface="Candara"/>
                <a:sym typeface="Candara"/>
              </a:rPr>
              <a:t>Перевірка підключення датчиків</a:t>
            </a:r>
            <a:endParaRPr sz="1100" dirty="0"/>
          </a:p>
        </p:txBody>
      </p:sp>
      <p:pic>
        <p:nvPicPr>
          <p:cNvPr id="173" name="Google Shape;17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2940641" y="2367797"/>
            <a:ext cx="6254910" cy="4691184"/>
          </a:xfrm>
          <a:prstGeom prst="rect">
            <a:avLst/>
          </a:prstGeom>
          <a:noFill/>
          <a:ln w="38100" cap="flat" cmpd="sng">
            <a:solidFill>
              <a:srgbClr val="7B7B7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4" name="Google Shape;17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79035" y="2088882"/>
            <a:ext cx="4034396" cy="3025798"/>
          </a:xfrm>
          <a:prstGeom prst="rect">
            <a:avLst/>
          </a:prstGeom>
          <a:noFill/>
          <a:ln w="38100" cap="flat" cmpd="sng">
            <a:solidFill>
              <a:srgbClr val="7B7B7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5" name="Google Shape;175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2024" y="3879270"/>
            <a:ext cx="5277928" cy="3958447"/>
          </a:xfrm>
          <a:prstGeom prst="rect">
            <a:avLst/>
          </a:prstGeom>
          <a:noFill/>
          <a:ln w="38100" cap="flat" cmpd="sng">
            <a:solidFill>
              <a:srgbClr val="7B7B7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6" name="Google Shape;176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8134431" y="846465"/>
            <a:ext cx="3333631" cy="2500223"/>
          </a:xfrm>
          <a:prstGeom prst="rect">
            <a:avLst/>
          </a:prstGeom>
          <a:noFill/>
          <a:ln w="38100" cap="flat" cmpd="sng">
            <a:solidFill>
              <a:srgbClr val="7B7B7B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7" name="Google Shape;177;p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 txBox="1">
            <a:spLocks noGrp="1"/>
          </p:cNvSpPr>
          <p:nvPr>
            <p:ph type="title"/>
          </p:nvPr>
        </p:nvSpPr>
        <p:spPr>
          <a:xfrm>
            <a:off x="392605" y="331785"/>
            <a:ext cx="12532086" cy="180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50"/>
              <a:buFont typeface="Candara"/>
              <a:buNone/>
            </a:pPr>
            <a:r>
              <a:rPr lang="uk-UA" sz="4550" b="1" dirty="0" smtClean="0">
                <a:latin typeface="Candara"/>
                <a:sym typeface="Candara"/>
              </a:rPr>
              <a:t>Демонстрація роботи чайника</a:t>
            </a:r>
            <a:endParaRPr dirty="0"/>
          </a:p>
        </p:txBody>
      </p:sp>
      <p:pic>
        <p:nvPicPr>
          <p:cNvPr id="183" name="Google Shape;18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0684" y="1341120"/>
            <a:ext cx="4273115" cy="3204836"/>
          </a:xfrm>
          <a:prstGeom prst="rect">
            <a:avLst/>
          </a:prstGeom>
          <a:noFill/>
          <a:ln w="28575" cap="flat" cmpd="sng">
            <a:solidFill>
              <a:srgbClr val="75707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4" name="Google Shape;18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2705" y="1341120"/>
            <a:ext cx="4971011" cy="6628013"/>
          </a:xfrm>
          <a:prstGeom prst="rect">
            <a:avLst/>
          </a:prstGeom>
          <a:noFill/>
          <a:ln w="28575" cap="flat" cmpd="sng">
            <a:solidFill>
              <a:srgbClr val="75707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0683" y="4764298"/>
            <a:ext cx="4273115" cy="3204835"/>
          </a:xfrm>
          <a:prstGeom prst="rect">
            <a:avLst/>
          </a:prstGeom>
          <a:noFill/>
          <a:ln w="28575" cap="flat" cmpd="sng">
            <a:solidFill>
              <a:srgbClr val="75707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6" name="Google Shape;186;p1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/>
          <p:nvPr/>
        </p:nvSpPr>
        <p:spPr>
          <a:xfrm>
            <a:off x="6250543" y="601623"/>
            <a:ext cx="7615714" cy="1432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Petrona"/>
              <a:buNone/>
            </a:pPr>
            <a:r>
              <a:rPr lang="en-US" sz="4500" b="1">
                <a:solidFill>
                  <a:srgbClr val="000000"/>
                </a:solidFill>
                <a:latin typeface="Petrona"/>
                <a:ea typeface="Petrona"/>
                <a:cs typeface="Petrona"/>
                <a:sym typeface="Petrona"/>
              </a:rPr>
              <a:t>Програмне забезпечення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6250543" y="2361843"/>
            <a:ext cx="163711" cy="1537097"/>
          </a:xfrm>
          <a:prstGeom prst="roundRect">
            <a:avLst>
              <a:gd name="adj" fmla="val 56014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1"/>
          <p:cNvSpPr/>
          <p:nvPr/>
        </p:nvSpPr>
        <p:spPr>
          <a:xfrm>
            <a:off x="6741676" y="2361843"/>
            <a:ext cx="3617952" cy="3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50"/>
              <a:buFont typeface="Calibri"/>
              <a:buNone/>
            </a:pPr>
            <a:r>
              <a:rPr lang="en-US" sz="22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Використання мови C++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1"/>
          <p:cNvSpPr/>
          <p:nvPr/>
        </p:nvSpPr>
        <p:spPr>
          <a:xfrm>
            <a:off x="6741676" y="2850952"/>
            <a:ext cx="7124581" cy="1047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Розробка програмного коду на мові C++ з використанням середовища Arduino IDE, що забезпечує ефективну роботу мікроконтролера.</a:t>
            </a:r>
            <a:endParaRPr/>
          </a:p>
        </p:txBody>
      </p:sp>
      <p:sp>
        <p:nvSpPr>
          <p:cNvPr id="196" name="Google Shape;196;p11"/>
          <p:cNvSpPr/>
          <p:nvPr/>
        </p:nvSpPr>
        <p:spPr>
          <a:xfrm>
            <a:off x="6577965" y="4117181"/>
            <a:ext cx="163711" cy="1537097"/>
          </a:xfrm>
          <a:prstGeom prst="roundRect">
            <a:avLst>
              <a:gd name="adj" fmla="val 56014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1"/>
          <p:cNvSpPr/>
          <p:nvPr/>
        </p:nvSpPr>
        <p:spPr>
          <a:xfrm>
            <a:off x="7069098" y="4117181"/>
            <a:ext cx="3019068" cy="3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50"/>
              <a:buFont typeface="Calibri"/>
              <a:buNone/>
            </a:pPr>
            <a:r>
              <a:rPr lang="en-US" sz="22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Інтеграція бібліотек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1"/>
          <p:cNvSpPr/>
          <p:nvPr/>
        </p:nvSpPr>
        <p:spPr>
          <a:xfrm>
            <a:off x="7069098" y="4606290"/>
            <a:ext cx="6797159" cy="1047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Застосування бібліотек OneWire та DallasTemperature для роботи з датчиком температури, а також бібліотеки LiquidCrystal_I2C для керування LCD-екраном.</a:t>
            </a:r>
            <a:endParaRPr/>
          </a:p>
        </p:txBody>
      </p:sp>
      <p:sp>
        <p:nvSpPr>
          <p:cNvPr id="199" name="Google Shape;199;p11"/>
          <p:cNvSpPr/>
          <p:nvPr/>
        </p:nvSpPr>
        <p:spPr>
          <a:xfrm>
            <a:off x="6905506" y="5872520"/>
            <a:ext cx="163711" cy="1537097"/>
          </a:xfrm>
          <a:prstGeom prst="roundRect">
            <a:avLst>
              <a:gd name="adj" fmla="val 56014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1"/>
          <p:cNvSpPr/>
          <p:nvPr/>
        </p:nvSpPr>
        <p:spPr>
          <a:xfrm>
            <a:off x="7396639" y="5872520"/>
            <a:ext cx="3251240" cy="3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250"/>
              <a:buFont typeface="Calibri"/>
              <a:buNone/>
            </a:pPr>
            <a:r>
              <a:rPr lang="en-US" sz="225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Алгоритми контролю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/>
          <p:nvPr/>
        </p:nvSpPr>
        <p:spPr>
          <a:xfrm>
            <a:off x="7396639" y="6361628"/>
            <a:ext cx="6469618" cy="1047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Реалізація алгоритмів для контролю температури, рівня води та автоматичного відключення при досягненні заданих параметрів.</a:t>
            </a:r>
            <a:endParaRPr/>
          </a:p>
        </p:txBody>
      </p:sp>
      <p:pic>
        <p:nvPicPr>
          <p:cNvPr id="202" name="Google Shape;202;p11"/>
          <p:cNvPicPr preferRelativeResize="0"/>
          <p:nvPr/>
        </p:nvPicPr>
        <p:blipFill rotWithShape="1">
          <a:blip r:embed="rId3">
            <a:alphaModFix/>
          </a:blip>
          <a:srcRect t="8241" r="19347" b="10555"/>
          <a:stretch/>
        </p:blipFill>
        <p:spPr>
          <a:xfrm>
            <a:off x="128336" y="128337"/>
            <a:ext cx="5438796" cy="7972926"/>
          </a:xfrm>
          <a:prstGeom prst="rect">
            <a:avLst/>
          </a:prstGeom>
          <a:noFill/>
          <a:ln w="76200" cap="flat" cmpd="sng">
            <a:solidFill>
              <a:srgbClr val="BBD6EE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/>
          <p:nvPr/>
        </p:nvSpPr>
        <p:spPr>
          <a:xfrm>
            <a:off x="793790" y="1138714"/>
            <a:ext cx="12161282" cy="744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50"/>
              <a:buFont typeface="Petrona"/>
              <a:buNone/>
            </a:pPr>
            <a:r>
              <a:rPr lang="en-US" sz="4650" b="1">
                <a:solidFill>
                  <a:srgbClr val="000000"/>
                </a:solidFill>
                <a:latin typeface="Petrona"/>
                <a:ea typeface="Petrona"/>
                <a:cs typeface="Petrona"/>
                <a:sym typeface="Petrona"/>
              </a:rPr>
              <a:t>Алгоритм роботи "розумного" чайника</a:t>
            </a:r>
            <a:endParaRPr sz="4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2"/>
          <p:cNvSpPr/>
          <p:nvPr/>
        </p:nvSpPr>
        <p:spPr>
          <a:xfrm>
            <a:off x="1663184" y="2823091"/>
            <a:ext cx="3029307" cy="37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Вмикання чайника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793790" y="3331250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Активація системи за допомогою кнопки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3125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33492" y="3354110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/>
          <p:nvPr/>
        </p:nvSpPr>
        <p:spPr>
          <a:xfrm>
            <a:off x="9937789" y="2336602"/>
            <a:ext cx="3344942" cy="37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Перевірка рівня води</a:t>
            </a:r>
            <a:endParaRPr/>
          </a:p>
        </p:txBody>
      </p:sp>
      <p:sp>
        <p:nvSpPr>
          <p:cNvPr id="214" name="Google Shape;214;p12"/>
          <p:cNvSpPr/>
          <p:nvPr/>
        </p:nvSpPr>
        <p:spPr>
          <a:xfrm>
            <a:off x="9937790" y="2844760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Визначення кількості води в чайнику</a:t>
            </a:r>
            <a:endParaRPr/>
          </a:p>
        </p:txBody>
      </p:sp>
      <p:pic>
        <p:nvPicPr>
          <p:cNvPr id="215" name="Google Shape;215;p1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43125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93010" y="3089434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2"/>
          <p:cNvSpPr/>
          <p:nvPr/>
        </p:nvSpPr>
        <p:spPr>
          <a:xfrm>
            <a:off x="10051256" y="3910727"/>
            <a:ext cx="3785354" cy="744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Моніторинг температури</a:t>
            </a:r>
            <a:endParaRPr/>
          </a:p>
        </p:txBody>
      </p:sp>
      <p:sp>
        <p:nvSpPr>
          <p:cNvPr id="218" name="Google Shape;218;p12"/>
          <p:cNvSpPr/>
          <p:nvPr/>
        </p:nvSpPr>
        <p:spPr>
          <a:xfrm>
            <a:off x="10051257" y="4409717"/>
            <a:ext cx="3785354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Відображення поточної температури на екрані</a:t>
            </a:r>
            <a:endParaRPr/>
          </a:p>
        </p:txBody>
      </p:sp>
      <p:pic>
        <p:nvPicPr>
          <p:cNvPr id="219" name="Google Shape;219;p1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43125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2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19423" y="4776192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2"/>
          <p:cNvSpPr/>
          <p:nvPr/>
        </p:nvSpPr>
        <p:spPr>
          <a:xfrm>
            <a:off x="9937790" y="5856923"/>
            <a:ext cx="3407569" cy="37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Активація нагрівання</a:t>
            </a:r>
            <a:endParaRPr/>
          </a:p>
        </p:txBody>
      </p:sp>
      <p:sp>
        <p:nvSpPr>
          <p:cNvPr id="222" name="Google Shape;222;p12"/>
          <p:cNvSpPr/>
          <p:nvPr/>
        </p:nvSpPr>
        <p:spPr>
          <a:xfrm>
            <a:off x="9937790" y="6365081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достатньому рівні води та температурі нижче 90°C</a:t>
            </a:r>
            <a:endParaRPr/>
          </a:p>
        </p:txBody>
      </p:sp>
      <p:pic>
        <p:nvPicPr>
          <p:cNvPr id="223" name="Google Shape;223;p12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43125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2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70564" y="6083260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2"/>
          <p:cNvSpPr/>
          <p:nvPr/>
        </p:nvSpPr>
        <p:spPr>
          <a:xfrm>
            <a:off x="793790" y="5184338"/>
            <a:ext cx="3898702" cy="744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Автоматичне вимкнення</a:t>
            </a:r>
            <a:endParaRPr/>
          </a:p>
        </p:txBody>
      </p:sp>
      <p:sp>
        <p:nvSpPr>
          <p:cNvPr id="226" name="Google Shape;226;p12"/>
          <p:cNvSpPr/>
          <p:nvPr/>
        </p:nvSpPr>
        <p:spPr>
          <a:xfrm>
            <a:off x="793790" y="6064568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досягненні 100°C або натисканні кнопки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12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32653" y="243125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2"/>
          <p:cNvSpPr/>
          <p:nvPr/>
        </p:nvSpPr>
        <p:spPr>
          <a:xfrm>
            <a:off x="5710595" y="5204460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650"/>
              <a:buFont typeface="Petrona"/>
              <a:buNone/>
            </a:pPr>
            <a:r>
              <a:rPr lang="en-US" sz="2650" b="1">
                <a:solidFill>
                  <a:srgbClr val="272525"/>
                </a:solidFill>
                <a:latin typeface="Petrona"/>
                <a:ea typeface="Petrona"/>
                <a:cs typeface="Petrona"/>
                <a:sym typeface="Petrona"/>
              </a:rPr>
              <a:t>5</a:t>
            </a:r>
            <a:endParaRPr sz="2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/>
          <p:nvPr/>
        </p:nvSpPr>
        <p:spPr>
          <a:xfrm>
            <a:off x="6169462" y="807244"/>
            <a:ext cx="6978848" cy="64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Petrona"/>
              <a:buNone/>
            </a:pPr>
            <a:r>
              <a:rPr lang="en-US" sz="4000" b="1">
                <a:solidFill>
                  <a:srgbClr val="000000"/>
                </a:solidFill>
                <a:latin typeface="Petrona"/>
                <a:ea typeface="Petrona"/>
                <a:cs typeface="Petrona"/>
                <a:sym typeface="Petrona"/>
              </a:rPr>
              <a:t>Висновки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6389013" y="1740218"/>
            <a:ext cx="22860" cy="5682020"/>
          </a:xfrm>
          <a:prstGeom prst="roundRect">
            <a:avLst>
              <a:gd name="adj" fmla="val 358575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"/>
          <p:cNvSpPr/>
          <p:nvPr/>
        </p:nvSpPr>
        <p:spPr>
          <a:xfrm>
            <a:off x="6585704" y="2167890"/>
            <a:ext cx="585430" cy="22860"/>
          </a:xfrm>
          <a:prstGeom prst="roundRect">
            <a:avLst>
              <a:gd name="adj" fmla="val 358575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3"/>
          <p:cNvSpPr/>
          <p:nvPr/>
        </p:nvSpPr>
        <p:spPr>
          <a:xfrm>
            <a:off x="6169462" y="1959769"/>
            <a:ext cx="439103" cy="439102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8" name="Google Shape;238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5363" y="1987213"/>
            <a:ext cx="307300" cy="38421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3"/>
          <p:cNvSpPr/>
          <p:nvPr/>
        </p:nvSpPr>
        <p:spPr>
          <a:xfrm>
            <a:off x="7364849" y="1935361"/>
            <a:ext cx="289750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Досягнуті результати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7364849" y="2372439"/>
            <a:ext cx="6582489" cy="93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результаті виконання проєкту був розроблений та реалізований функціональний прототип «розумного» чайника на базі мікроконтролера Arduino Nano. Розроблений пристрій дозволяє: контролювати рівень води в чайнику, відстежувати температуру води в реальному часі, забезпечувати безпечне використання шляхом автоматичного відключення при досягненні точки кипіння, запобігати увімкненню при недостатньому рівні води.</a:t>
            </a:r>
            <a:endParaRPr/>
          </a:p>
        </p:txBody>
      </p:sp>
      <p:sp>
        <p:nvSpPr>
          <p:cNvPr id="241" name="Google Shape;241;p13"/>
          <p:cNvSpPr/>
          <p:nvPr/>
        </p:nvSpPr>
        <p:spPr>
          <a:xfrm>
            <a:off x="6585704" y="5367322"/>
            <a:ext cx="585430" cy="22860"/>
          </a:xfrm>
          <a:prstGeom prst="roundRect">
            <a:avLst>
              <a:gd name="adj" fmla="val 358575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3"/>
          <p:cNvSpPr/>
          <p:nvPr/>
        </p:nvSpPr>
        <p:spPr>
          <a:xfrm>
            <a:off x="6169462" y="5195777"/>
            <a:ext cx="439103" cy="439102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3" name="Google Shape;243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5363" y="5186645"/>
            <a:ext cx="307300" cy="38421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3"/>
          <p:cNvSpPr/>
          <p:nvPr/>
        </p:nvSpPr>
        <p:spPr>
          <a:xfrm>
            <a:off x="7315200" y="5134800"/>
            <a:ext cx="38487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Особистий внесок автора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3"/>
          <p:cNvSpPr/>
          <p:nvPr/>
        </p:nvSpPr>
        <p:spPr>
          <a:xfrm>
            <a:off x="7364849" y="5571872"/>
            <a:ext cx="6582489" cy="93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Особистий внесок полягає в аналізі існуючих рішень, розробці принципової схеми, програмуванні мікроконтролера та фізичній реалізації прототипу «розумного» чайника.</a:t>
            </a:r>
            <a:endParaRPr/>
          </a:p>
        </p:txBody>
      </p:sp>
      <p:pic>
        <p:nvPicPr>
          <p:cNvPr id="246" name="Google Shape;246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-1131666" y="1028700"/>
            <a:ext cx="8229600" cy="617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"/>
          <p:cNvSpPr/>
          <p:nvPr/>
        </p:nvSpPr>
        <p:spPr>
          <a:xfrm>
            <a:off x="715146" y="630781"/>
            <a:ext cx="6978848" cy="64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Petrona"/>
              <a:buNone/>
            </a:pPr>
            <a:r>
              <a:rPr lang="en-US" sz="4000" b="1">
                <a:solidFill>
                  <a:srgbClr val="000000"/>
                </a:solidFill>
                <a:latin typeface="Petrona"/>
                <a:ea typeface="Petrona"/>
                <a:cs typeface="Petrona"/>
                <a:sym typeface="Petrona"/>
              </a:rPr>
              <a:t>Висновки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934697" y="1563755"/>
            <a:ext cx="22860" cy="5682020"/>
          </a:xfrm>
          <a:prstGeom prst="roundRect">
            <a:avLst>
              <a:gd name="adj" fmla="val 358575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1131388" y="1627905"/>
            <a:ext cx="585430" cy="22860"/>
          </a:xfrm>
          <a:prstGeom prst="roundRect">
            <a:avLst>
              <a:gd name="adj" fmla="val 358575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4"/>
          <p:cNvSpPr/>
          <p:nvPr/>
        </p:nvSpPr>
        <p:spPr>
          <a:xfrm>
            <a:off x="715146" y="1438072"/>
            <a:ext cx="439103" cy="439102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6" name="Google Shape;256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1047" y="1447228"/>
            <a:ext cx="307300" cy="38421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4"/>
          <p:cNvSpPr/>
          <p:nvPr/>
        </p:nvSpPr>
        <p:spPr>
          <a:xfrm>
            <a:off x="1910533" y="1395376"/>
            <a:ext cx="2561511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Елементи новизни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1910533" y="1832455"/>
            <a:ext cx="6582489" cy="93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Елементами новизни дослідження є: використання доступних компонентів для створення функціонального «розумного» чайника з розширеним функціоналом, реалізація системи безпеки, яка запобігає увімкненню при недостатньому рівні води та автоматично відключає нагрівання при досягненні точки кипіння, можливість подальшої інтеграції розробленого пристрою в систему «розумного» дому при переході на мікроконтролер ESP8266 або ESP32.</a:t>
            </a:r>
            <a:endParaRPr/>
          </a:p>
        </p:txBody>
      </p:sp>
      <p:sp>
        <p:nvSpPr>
          <p:cNvPr id="259" name="Google Shape;259;p14"/>
          <p:cNvSpPr/>
          <p:nvPr/>
        </p:nvSpPr>
        <p:spPr>
          <a:xfrm>
            <a:off x="1131388" y="5463242"/>
            <a:ext cx="585430" cy="22860"/>
          </a:xfrm>
          <a:prstGeom prst="roundRect">
            <a:avLst>
              <a:gd name="adj" fmla="val 358575"/>
            </a:avLst>
          </a:prstGeom>
          <a:solidFill>
            <a:srgbClr val="B2D4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715146" y="5245815"/>
            <a:ext cx="439103" cy="439102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9525" cap="flat" cmpd="sng">
            <a:solidFill>
              <a:srgbClr val="B2D4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1" name="Google Shape;261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1047" y="5282564"/>
            <a:ext cx="307300" cy="38421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4"/>
          <p:cNvSpPr/>
          <p:nvPr/>
        </p:nvSpPr>
        <p:spPr>
          <a:xfrm>
            <a:off x="1910533" y="5230713"/>
            <a:ext cx="3094792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2000"/>
              <a:buFont typeface="Calibri"/>
              <a:buNone/>
            </a:pPr>
            <a:r>
              <a:rPr lang="en-US" sz="2000" b="1">
                <a:solidFill>
                  <a:srgbClr val="272525"/>
                </a:solidFill>
                <a:latin typeface="Calibri"/>
                <a:ea typeface="Calibri"/>
                <a:cs typeface="Calibri"/>
                <a:sym typeface="Calibri"/>
              </a:rPr>
              <a:t>Перспективи розвитку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/>
          <p:nvPr/>
        </p:nvSpPr>
        <p:spPr>
          <a:xfrm>
            <a:off x="1910533" y="5667791"/>
            <a:ext cx="6582489" cy="93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Розроблений пристрій демонструє можливості модернізації звичайних побутових приладів з використанням доступних мікроконтролерів та датчиків, що відкриває перспективи для подальших досліджень у сфері «розумних» пристроїв для кухні та дому загалом.</a:t>
            </a:r>
            <a:endParaRPr/>
          </a:p>
        </p:txBody>
      </p:sp>
      <p:pic>
        <p:nvPicPr>
          <p:cNvPr id="264" name="Google Shape;26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45604" y="-15053"/>
            <a:ext cx="61722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649</Words>
  <PresentationFormat>Довільний</PresentationFormat>
  <Paragraphs>100</Paragraphs>
  <Slides>14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Petrona</vt:lpstr>
      <vt:lpstr>Candara</vt:lpstr>
      <vt:lpstr>Inter</vt:lpstr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Монтування підставки чайника</vt:lpstr>
      <vt:lpstr>Підключення датчиків</vt:lpstr>
      <vt:lpstr>Перевірка підключення датчиків</vt:lpstr>
      <vt:lpstr>Демонстрація роботи чайника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2025-04-15T08:03:48Z</dcterms:created>
  <dcterms:modified xsi:type="dcterms:W3CDTF">2025-04-16T10:19:32Z</dcterms:modified>
</cp:coreProperties>
</file>