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4" r:id="rId8"/>
    <p:sldId id="267" r:id="rId9"/>
    <p:sldId id="265" r:id="rId10"/>
    <p:sldId id="266" r:id="rId11"/>
    <p:sldId id="268" r:id="rId12"/>
    <p:sldId id="261" r:id="rId13"/>
    <p:sldId id="26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6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0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E8A9D24-ADB9-2B60-E369-9B6DD6AD9A1F}"/>
              </a:ext>
            </a:extLst>
          </p:cNvPr>
          <p:cNvSpPr txBox="1"/>
          <p:nvPr/>
        </p:nvSpPr>
        <p:spPr>
          <a:xfrm>
            <a:off x="-87682" y="124691"/>
            <a:ext cx="12191999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інтерактивний конкурс “МАН-Юніор Дослідник-2024”</a:t>
            </a:r>
            <a:b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Номінація Технік</a:t>
            </a:r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Комунальний заклад “Харківська обласна Мала академія наук</a:t>
            </a:r>
            <a:b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Харківської обласної ради Харківської області” </a:t>
            </a:r>
            <a:b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творчої роботи: </a:t>
            </a:r>
          </a:p>
          <a:p>
            <a:pPr algn="ctr"/>
            <a:b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март - 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система автоматизованого керування освітленням кухні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endParaRPr lang="uk-UA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CA4828-0BC3-27A6-1036-E182670CD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994" y="285728"/>
            <a:ext cx="928694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 descr="logo.gif">
            <a:extLst>
              <a:ext uri="{FF2B5EF4-FFF2-40B4-BE49-F238E27FC236}">
                <a16:creationId xmlns:a16="http://schemas.microsoft.com/office/drawing/2014/main" id="{591D1424-5A34-3DE5-2FD2-8C5E4B155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3125" y="285728"/>
            <a:ext cx="1393041" cy="9286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26C2DF6-F3E9-EF97-7CCF-35E723B6F48B}"/>
              </a:ext>
            </a:extLst>
          </p:cNvPr>
          <p:cNvSpPr txBox="1"/>
          <p:nvPr/>
        </p:nvSpPr>
        <p:spPr>
          <a:xfrm>
            <a:off x="5699343" y="3341318"/>
            <a:ext cx="6012492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Виконавець</a:t>
            </a:r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Дзюба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Софія Борисівна - </a:t>
            </a:r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 9 класу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омунальний заклад «Харківськ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ий</a:t>
            </a:r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ліцей №82 Харківської міської ради»</a:t>
            </a:r>
            <a:b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</a:t>
            </a:r>
            <a:b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Лавров Володимир Дмитрович - </a:t>
            </a:r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 гуртка Комунального закладу “Харківська обласної МАН Харківської обласної ради”</a:t>
            </a:r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61779C-E4C2-BE1E-A371-F2EE23E02E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372" y="3295033"/>
            <a:ext cx="2619556" cy="310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847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DC7AC3-3768-1DB3-A3CC-E80709E61631}"/>
              </a:ext>
            </a:extLst>
          </p:cNvPr>
          <p:cNvSpPr txBox="1"/>
          <p:nvPr/>
        </p:nvSpPr>
        <p:spPr>
          <a:xfrm>
            <a:off x="112734" y="186409"/>
            <a:ext cx="10296395" cy="129439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Творча робота присвячена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впровадженю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технології  «розумних речей»  у побуті, зокрема забезпеченню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автоматизовного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керування процесом освітлення приміщення кухні за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необхіжністю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а саме: низькому рівню природнього освітлення  та присутності людей у приміщенні кухні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2DD644-80A5-427E-A3B7-57873AF77E03}"/>
              </a:ext>
            </a:extLst>
          </p:cNvPr>
          <p:cNvSpPr txBox="1"/>
          <p:nvPr/>
        </p:nvSpPr>
        <p:spPr>
          <a:xfrm>
            <a:off x="498762" y="1948391"/>
            <a:ext cx="10705341" cy="87889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Метою роботи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є розробка  смарт-системи автоматизованого керування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освітденням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кухні за принципом технології «розумних речей».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BD31FC-1AF5-DA92-0E24-7897A70A92DA}"/>
              </a:ext>
            </a:extLst>
          </p:cNvPr>
          <p:cNvSpPr txBox="1"/>
          <p:nvPr/>
        </p:nvSpPr>
        <p:spPr>
          <a:xfrm>
            <a:off x="405245" y="4745131"/>
            <a:ext cx="10494819" cy="201766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pPr indent="449580" algn="ctr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Об’єкт дослідження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– процеси автоматизованого керування побутовими приладами за технологією «розумних речей».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49580" algn="ctr">
              <a:lnSpc>
                <a:spcPct val="150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Предмет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дослідження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розробка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смарт-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системи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керування освітленням кухні 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технологією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розумних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речей».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2428C4-E1DC-CF60-5F1A-FBBC95254D8B}"/>
              </a:ext>
            </a:extLst>
          </p:cNvPr>
          <p:cNvSpPr txBox="1"/>
          <p:nvPr/>
        </p:nvSpPr>
        <p:spPr>
          <a:xfrm>
            <a:off x="259772" y="3139012"/>
            <a:ext cx="11496616" cy="12943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Актуальність дослідження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обгрунтовується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необхідністю впровадження у побуті автоматизованих смарт-систем керування електричними приладами з метою забезпечення зручності користування ними, підвищення енергоефективності, комфортності життєвого простору тощо.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155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A77421-8A26-232F-B4F7-8FD4CD839D8B}"/>
              </a:ext>
            </a:extLst>
          </p:cNvPr>
          <p:cNvSpPr txBox="1"/>
          <p:nvPr/>
        </p:nvSpPr>
        <p:spPr>
          <a:xfrm>
            <a:off x="1286195" y="170928"/>
            <a:ext cx="8940452" cy="6516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досягнення мети виконані наступні завдання: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вивчена та проаналізована інформація щодо  побудови систем керування обладнанням за принципами технології «розумних речей», автоматизації процесів управління освітленням </a:t>
            </a:r>
            <a:r>
              <a:rPr lang="uk-UA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примішень</a:t>
            </a: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endParaRPr lang="uk-UA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обґрунтовані технічні вимоги до смарт-системи керування освітленням кухні;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розроблені рекомендації щодо будови та конструкції смарт-системи керування освітленням кухні;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endParaRPr lang="uk-UA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розроблена електрична схема та програмне забезпечення смарт-системи освітлення;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endParaRPr lang="uk-UA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виготовлено діючий макет смарт- системи, проведено його випробування;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endParaRPr lang="uk-UA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сформульовані висновки та розроблені рекомендації щодо подальшого використання результатів дослідження.</a:t>
            </a:r>
          </a:p>
        </p:txBody>
      </p:sp>
    </p:spTree>
    <p:extLst>
      <p:ext uri="{BB962C8B-B14F-4D97-AF65-F5344CB8AC3E}">
        <p14:creationId xmlns:p14="http://schemas.microsoft.com/office/powerpoint/2010/main" val="3082287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481446-681B-7965-B0E6-6239C2C6BA40}"/>
              </a:ext>
            </a:extLst>
          </p:cNvPr>
          <p:cNvSpPr txBox="1"/>
          <p:nvPr/>
        </p:nvSpPr>
        <p:spPr>
          <a:xfrm>
            <a:off x="109103" y="1217012"/>
            <a:ext cx="4535633" cy="4175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br>
              <a:rPr lang="en-US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16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 </a:t>
            </a:r>
            <a:r>
              <a:rPr lang="uk-UA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Розумних речей</a:t>
            </a:r>
            <a:r>
              <a:rPr lang="uk-UA" sz="16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6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7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uk-UA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оптимізація;</a:t>
            </a:r>
          </a:p>
          <a:p>
            <a:pPr algn="l">
              <a:spcBef>
                <a:spcPts val="7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uk-UA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 продуктивності і безпеки;</a:t>
            </a:r>
          </a:p>
          <a:p>
            <a:pPr algn="l">
              <a:spcBef>
                <a:spcPts val="7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uk-UA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 легке прийняття рішень на підставі повного аналізу даних з використанням датчиків;</a:t>
            </a:r>
          </a:p>
          <a:p>
            <a:pPr algn="l">
              <a:spcBef>
                <a:spcPts val="7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uk-UA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 витрат і збільшення доходів шляхом застосування нових функцій і можливостей;</a:t>
            </a:r>
          </a:p>
          <a:p>
            <a:pPr algn="l">
              <a:spcBef>
                <a:spcPts val="7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uk-UA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відстеження поведінки споживача в режимі реального часу для маркетингу;</a:t>
            </a:r>
          </a:p>
          <a:p>
            <a:pPr algn="l">
              <a:spcBef>
                <a:spcPts val="7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uk-UA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практично миттєве реагування та контроль в складних автономних системах.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C2D361-48ED-CD3C-38FE-4A543538F737}"/>
              </a:ext>
            </a:extLst>
          </p:cNvPr>
          <p:cNvSpPr txBox="1"/>
          <p:nvPr/>
        </p:nvSpPr>
        <p:spPr>
          <a:xfrm>
            <a:off x="109103" y="5266649"/>
            <a:ext cx="1197379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750"/>
              </a:spcBef>
              <a:spcAft>
                <a:spcPts val="750"/>
              </a:spcAft>
            </a:pPr>
            <a:br>
              <a:rPr lang="uk-UA" sz="1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Смарт-технології</a:t>
            </a:r>
            <a:r>
              <a:rPr lang="uk-UA" sz="1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передбачають використання комп’ютерних систем і мікропроцесорів для виконання щоденних завдань і обміну інформацією. Смарт-технології нас оточують уже давно, але ми не завжди звертаємо на них увагу. Комп’ютери, камери спостереження, електронні карти, </a:t>
            </a:r>
            <a:r>
              <a:rPr lang="en-US" sz="1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GPS-</a:t>
            </a:r>
            <a:r>
              <a:rPr lang="uk-UA" sz="1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навігатори — усе це належить до «розумних» технологій і дійсно приносить користь людям.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212CD4-5FA9-5B98-0A91-F4A791213720}"/>
              </a:ext>
            </a:extLst>
          </p:cNvPr>
          <p:cNvSpPr txBox="1"/>
          <p:nvPr/>
        </p:nvSpPr>
        <p:spPr>
          <a:xfrm>
            <a:off x="2974398" y="114023"/>
            <a:ext cx="6094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 розумні речі</a:t>
            </a:r>
          </a:p>
        </p:txBody>
      </p:sp>
      <p:pic>
        <p:nvPicPr>
          <p:cNvPr id="5122" name="Picture 2" descr="Світ розумних речей / ЖУРНАЛ «РІА-ЛЬВІВ»">
            <a:extLst>
              <a:ext uri="{FF2B5EF4-FFF2-40B4-BE49-F238E27FC236}">
                <a16:creationId xmlns:a16="http://schemas.microsoft.com/office/drawing/2014/main" id="{B099209D-8E56-652A-ABCC-1BD865845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977" y="1747404"/>
            <a:ext cx="7345917" cy="336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DB11EE-4426-1ADD-6A00-B6C855730D59}"/>
              </a:ext>
            </a:extLst>
          </p:cNvPr>
          <p:cNvSpPr txBox="1"/>
          <p:nvPr/>
        </p:nvSpPr>
        <p:spPr>
          <a:xfrm>
            <a:off x="109103" y="386015"/>
            <a:ext cx="111286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br>
              <a:rPr lang="uk-UA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Розумні речі</a:t>
            </a:r>
            <a:r>
              <a:rPr lang="en-US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— </a:t>
            </a:r>
            <a:r>
              <a:rPr lang="uk-UA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 пристроїв, які можуть контролювати навколишнє середовище, повідомляти про свій статус, отримувати інструкції і діяти, спираючись на отриману інформацію. Для взаємодії пристроїв не потрібно людини.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617458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2A800D-39E4-70F7-B201-7767B4220275}"/>
              </a:ext>
            </a:extLst>
          </p:cNvPr>
          <p:cNvSpPr txBox="1"/>
          <p:nvPr/>
        </p:nvSpPr>
        <p:spPr>
          <a:xfrm>
            <a:off x="0" y="0"/>
            <a:ext cx="12191999" cy="1160831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Лічильники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відвідувачів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пристрої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людей,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одночасно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перебувають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приміщенні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загальну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відвідувачів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певний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проміжок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часу, а також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динаміку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відвідувань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якого-небудь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періоду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(годину, добу,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тиждень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декаду,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місяць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17">
            <a:extLst>
              <a:ext uri="{FF2B5EF4-FFF2-40B4-BE49-F238E27FC236}">
                <a16:creationId xmlns:a16="http://schemas.microsoft.com/office/drawing/2014/main" id="{B1FB4360-686E-EC9B-7E60-D34A86A1A35A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050991" y="2236904"/>
            <a:ext cx="1358643" cy="62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Лінія зв’язку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Прямоугольник 12">
            <a:extLst>
              <a:ext uri="{FF2B5EF4-FFF2-40B4-BE49-F238E27FC236}">
                <a16:creationId xmlns:a16="http://schemas.microsoft.com/office/drawing/2014/main" id="{1E32E64D-6FDF-B06C-7DE3-103F2A6FD6F0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64935" y="2524877"/>
            <a:ext cx="1051331" cy="627771"/>
          </a:xfrm>
          <a:prstGeom prst="rect">
            <a:avLst/>
          </a:prstGeom>
          <a:solidFill>
            <a:srgbClr val="4F81BD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1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Сенсорний</a:t>
            </a:r>
            <a:r>
              <a:rPr kumimoji="0" lang="uk-UA" altLang="uk-UA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11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6" name="Прямоугольник 13">
            <a:extLst>
              <a:ext uri="{FF2B5EF4-FFF2-40B4-BE49-F238E27FC236}">
                <a16:creationId xmlns:a16="http://schemas.microsoft.com/office/drawing/2014/main" id="{87F1C112-9712-9002-A12F-B459936C7FEB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725660" y="2550789"/>
            <a:ext cx="1358643" cy="627771"/>
          </a:xfrm>
          <a:prstGeom prst="rect">
            <a:avLst/>
          </a:prstGeom>
          <a:solidFill>
            <a:srgbClr val="4F81BD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1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 обробки інформації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7" name="Прямоугольник 16">
            <a:extLst>
              <a:ext uri="{FF2B5EF4-FFF2-40B4-BE49-F238E27FC236}">
                <a16:creationId xmlns:a16="http://schemas.microsoft.com/office/drawing/2014/main" id="{34F8FBA6-926D-4601-DF8D-BEF9D4B40E33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879988" y="3520866"/>
            <a:ext cx="1049983" cy="627771"/>
          </a:xfrm>
          <a:prstGeom prst="rect">
            <a:avLst/>
          </a:prstGeom>
          <a:solidFill>
            <a:srgbClr val="4F81BD"/>
          </a:solidFill>
          <a:ln w="25400">
            <a:solidFill>
              <a:srgbClr val="385D8A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 живлення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Прямоугольник 19">
            <a:extLst>
              <a:ext uri="{FF2B5EF4-FFF2-40B4-BE49-F238E27FC236}">
                <a16:creationId xmlns:a16="http://schemas.microsoft.com/office/drawing/2014/main" id="{68033421-DF26-B893-C341-D39EF2D26B67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725659" y="1531529"/>
            <a:ext cx="1358643" cy="627771"/>
          </a:xfrm>
          <a:prstGeom prst="rect">
            <a:avLst/>
          </a:prstGeom>
          <a:solidFill>
            <a:srgbClr val="4F81BD"/>
          </a:solidFill>
          <a:ln w="25400">
            <a:solidFill>
              <a:srgbClr val="385D8A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1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 візуалізації даних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9" name="Стрелка вправо 20">
            <a:extLst>
              <a:ext uri="{FF2B5EF4-FFF2-40B4-BE49-F238E27FC236}">
                <a16:creationId xmlns:a16="http://schemas.microsoft.com/office/drawing/2014/main" id="{ECD4F8B1-557F-73B7-780A-109A56A27CF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266858" y="2589336"/>
            <a:ext cx="416600" cy="462576"/>
          </a:xfrm>
          <a:prstGeom prst="rightArrow">
            <a:avLst>
              <a:gd name="adj1" fmla="val 50000"/>
              <a:gd name="adj2" fmla="val 49713"/>
            </a:avLst>
          </a:prstGeom>
          <a:solidFill>
            <a:srgbClr val="4F81BD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Стрелка вниз 23">
            <a:extLst>
              <a:ext uri="{FF2B5EF4-FFF2-40B4-BE49-F238E27FC236}">
                <a16:creationId xmlns:a16="http://schemas.microsoft.com/office/drawing/2014/main" id="{E740DC14-C4E8-FF43-969E-095145711D7F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2264523" y="3232868"/>
            <a:ext cx="290658" cy="249946"/>
          </a:xfrm>
          <a:prstGeom prst="downArrow">
            <a:avLst>
              <a:gd name="adj1" fmla="val 50000"/>
              <a:gd name="adj2" fmla="val 50383"/>
            </a:avLst>
          </a:prstGeom>
          <a:solidFill>
            <a:srgbClr val="4F81BD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Стрелка вниз 24">
            <a:extLst>
              <a:ext uri="{FF2B5EF4-FFF2-40B4-BE49-F238E27FC236}">
                <a16:creationId xmlns:a16="http://schemas.microsoft.com/office/drawing/2014/main" id="{4760362A-0E4D-72CD-D6BA-91DA664CF0F3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2264524" y="2250793"/>
            <a:ext cx="282832" cy="275259"/>
          </a:xfrm>
          <a:prstGeom prst="downArrow">
            <a:avLst>
              <a:gd name="adj1" fmla="val 50000"/>
              <a:gd name="adj2" fmla="val 49928"/>
            </a:avLst>
          </a:prstGeom>
          <a:solidFill>
            <a:srgbClr val="4F81BD"/>
          </a:solidFill>
          <a:ln w="25400">
            <a:solidFill>
              <a:srgbClr val="385D8A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Стрелка вправо 25">
            <a:extLst>
              <a:ext uri="{FF2B5EF4-FFF2-40B4-BE49-F238E27FC236}">
                <a16:creationId xmlns:a16="http://schemas.microsoft.com/office/drawing/2014/main" id="{D38EEA2F-A437-5E64-E70D-2A1F0026ECB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126504" y="2723327"/>
            <a:ext cx="1372834" cy="297385"/>
          </a:xfrm>
          <a:prstGeom prst="rightArrow">
            <a:avLst>
              <a:gd name="adj1" fmla="val 50000"/>
              <a:gd name="adj2" fmla="val 50147"/>
            </a:avLst>
          </a:prstGeom>
          <a:solidFill>
            <a:srgbClr val="4F81BD"/>
          </a:solidFill>
          <a:ln w="25400">
            <a:solidFill>
              <a:srgbClr val="385D8A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27436188-17EA-05BB-9B48-447EE4BFEC9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432112" y="1340111"/>
            <a:ext cx="10351570" cy="5660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53ACDD-3EC8-C5A8-C370-7335097CDD4E}"/>
              </a:ext>
            </a:extLst>
          </p:cNvPr>
          <p:cNvSpPr txBox="1"/>
          <p:nvPr/>
        </p:nvSpPr>
        <p:spPr>
          <a:xfrm>
            <a:off x="4541539" y="1099472"/>
            <a:ext cx="7565643" cy="3541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підрахунку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 правило,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встановлюється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вході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dirty="0">
                <a:effectLst/>
                <a:latin typeface="Times New Roman" panose="02020603050405020304" pitchFamily="18" charset="0"/>
                <a:ea typeface="Liberation Serif"/>
                <a:cs typeface="Times New Roman" panose="02020603050405020304" pitchFamily="18" charset="0"/>
              </a:rPr>
              <a:t> </a:t>
            </a:r>
            <a:endParaRPr lang="uk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1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Сенсорний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блок</a:t>
            </a:r>
            <a:r>
              <a:rPr lang="ru-RU" sz="1400" dirty="0">
                <a:effectLst/>
                <a:latin typeface="Times New Roman" panose="02020603050405020304" pitchFamily="18" charset="0"/>
                <a:ea typeface="Liberation Serif"/>
                <a:cs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призначений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проходів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будова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інфрачервоне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випромінювання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лазер,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комп’ютерний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зір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теплобачення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сенсорний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блок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точність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підрахунку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 </a:t>
            </a:r>
            <a:r>
              <a:rPr lang="ru-RU" sz="1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 правило,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будується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мікроконтролері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запрограмованому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відповідних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головне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виконати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обчислення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отриманими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сенсорного блока,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передати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блок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візуалізації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у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зовнішню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мережу автоматичного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керування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процесами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відповідних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керування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освітленням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вентиляцією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ввімкнення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сигналів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охорони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безпеки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Одним з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варіантів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блоку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бути плата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Arduino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UNO на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мікроконтролера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Atmega328.</a:t>
            </a:r>
            <a:endParaRPr lang="uk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A8FC8D8-79BB-7A32-11AC-2A430EE53CC6}"/>
              </a:ext>
            </a:extLst>
          </p:cNvPr>
          <p:cNvSpPr txBox="1"/>
          <p:nvPr/>
        </p:nvSpPr>
        <p:spPr>
          <a:xfrm>
            <a:off x="164935" y="4535864"/>
            <a:ext cx="11429035" cy="151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 </a:t>
            </a:r>
            <a:r>
              <a:rPr lang="ru-RU" sz="1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візуалізації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служить для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відображення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відвідувачів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комп’ютер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лічильник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власний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дисплей.</a:t>
            </a:r>
            <a:endParaRPr lang="uk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1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Лінія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зв’язку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з’єднання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лічильника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зовнішніми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пристроями,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побудована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дротових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бездротових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технологіях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передачі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застосуванням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різноманітних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протоколів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каналів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передачі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лічильник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інтегрованим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інформаційних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мереж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охорони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безпеки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керування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різноманітними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процесами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також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об’єднуватись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систему з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лічильниками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5762959-0592-BB97-2D3D-CED772AB54EB}"/>
              </a:ext>
            </a:extLst>
          </p:cNvPr>
          <p:cNvSpPr txBox="1"/>
          <p:nvPr/>
        </p:nvSpPr>
        <p:spPr>
          <a:xfrm>
            <a:off x="86200" y="5960411"/>
            <a:ext cx="11350906" cy="704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 </a:t>
            </a:r>
            <a:r>
              <a:rPr lang="ru-RU" sz="1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живлення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електричне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живлення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лічильника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Лічильник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обладнаним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автономною системою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живлення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отримувати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енергію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електричної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uk-UA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і через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безперебійне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джерело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живлення</a:t>
            </a:r>
            <a:r>
              <a:rPr lang="uk-UA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881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D670C4-3832-22C2-F176-F109F0224B0A}"/>
              </a:ext>
            </a:extLst>
          </p:cNvPr>
          <p:cNvSpPr txBox="1"/>
          <p:nvPr/>
        </p:nvSpPr>
        <p:spPr>
          <a:xfrm>
            <a:off x="-1" y="72201"/>
            <a:ext cx="12171999" cy="17482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Лічильники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працюють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інфрачервоному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(ІЧ)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випромінюванні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поділяються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два типи –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горизонтальні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вертикальні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7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Лічильники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можуть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мати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автономне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живлення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дротовий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бездротовий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зв’язок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процесорним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блоком (ПК),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мати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вбудовану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пам’ять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годинник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реального часу.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Лічильники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можуть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бути одно-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двоспрямованим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розрізняти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напрямок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руху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ні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 Принцип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визначення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напрямку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руху </a:t>
            </a:r>
            <a:r>
              <a:rPr lang="ru-RU" sz="17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наданий</a:t>
            </a:r>
            <a: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рис. 1.1</a:t>
            </a:r>
            <a:endParaRPr lang="uk-UA" sz="17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568873B-E546-37FF-B898-7C8B23A3F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5509" y="20955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5" name="Об'єкт 4">
            <a:extLst>
              <a:ext uri="{FF2B5EF4-FFF2-40B4-BE49-F238E27FC236}">
                <a16:creationId xmlns:a16="http://schemas.microsoft.com/office/drawing/2014/main" id="{8017F4E8-AC9D-48B8-D193-C8130C0AF5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8027183"/>
              </p:ext>
            </p:extLst>
          </p:nvPr>
        </p:nvGraphicFramePr>
        <p:xfrm>
          <a:off x="82813" y="1999981"/>
          <a:ext cx="6795655" cy="32488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0" imgH="0" progId="StaticMetafile">
                  <p:embed/>
                </p:oleObj>
              </mc:Choice>
              <mc:Fallback>
                <p:oleObj name="Picture" r:id="rId2" imgW="0" imgH="0" progId="StaticMetafile">
                  <p:embed/>
                  <p:pic>
                    <p:nvPicPr>
                      <p:cNvPr id="0" name="rectole0000000002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13" y="1999981"/>
                        <a:ext cx="6795655" cy="3248891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3">
            <a:extLst>
              <a:ext uri="{FF2B5EF4-FFF2-40B4-BE49-F238E27FC236}">
                <a16:creationId xmlns:a16="http://schemas.microsoft.com/office/drawing/2014/main" id="{22112575-411C-6D78-5221-E9E6EBE54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791" y="3442261"/>
            <a:ext cx="6722918" cy="18980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Перетин променів відбувається в послідовності 1</a:t>
            </a:r>
            <a:r>
              <a:rPr kumimoji="0" lang="en-US" altLang="uk-UA" sz="14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kumimoji="0" lang="uk-UA" altLang="uk-UA" sz="14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2, це означає, що відвідувач увійшов</a:t>
            </a:r>
            <a:r>
              <a:rPr kumimoji="0" lang="uk-UA" altLang="uk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0A9573-A2E3-D4BF-CF3D-C3E11D230E94}"/>
              </a:ext>
            </a:extLst>
          </p:cNvPr>
          <p:cNvSpPr txBox="1"/>
          <p:nvPr/>
        </p:nvSpPr>
        <p:spPr>
          <a:xfrm>
            <a:off x="20001" y="1974863"/>
            <a:ext cx="665019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Вхід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F0F0FA6E-0A8A-0863-A25A-AAC96CF4B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791" y="5059068"/>
            <a:ext cx="6692986" cy="18980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Перетин променів відбувається в послідовності 2</a:t>
            </a:r>
            <a:r>
              <a:rPr lang="en-US" altLang="uk-UA" sz="1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kumimoji="0" lang="uk-UA" altLang="uk-UA" sz="14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1, це означає, що відвідувач вийшов</a:t>
            </a:r>
            <a:r>
              <a:rPr kumimoji="0" lang="uk-UA" altLang="uk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7C2189-CF93-AFF0-B31A-B92AA183D448}"/>
              </a:ext>
            </a:extLst>
          </p:cNvPr>
          <p:cNvSpPr txBox="1"/>
          <p:nvPr/>
        </p:nvSpPr>
        <p:spPr>
          <a:xfrm>
            <a:off x="89792" y="3636249"/>
            <a:ext cx="675411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uk-UA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Вихід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5283C8-52D7-1368-70AA-C6583E390D36}"/>
              </a:ext>
            </a:extLst>
          </p:cNvPr>
          <p:cNvSpPr txBox="1"/>
          <p:nvPr/>
        </p:nvSpPr>
        <p:spPr>
          <a:xfrm>
            <a:off x="20001" y="5248872"/>
            <a:ext cx="6900185" cy="380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</a:t>
            </a:r>
            <a:r>
              <a:rPr lang="ru-RU" sz="1400" dirty="0">
                <a:effectLst/>
                <a:latin typeface="Times New Roman" panose="02020603050405020304" pitchFamily="18" charset="0"/>
                <a:ea typeface="Liberation Serif"/>
                <a:cs typeface="Times New Roman" panose="02020603050405020304" pitchFamily="18" charset="0"/>
              </a:rPr>
              <a:t>.1.1.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напрямку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руху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інфрачервоного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лічильника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відвідувачів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uk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B87789-F5C2-F8C3-C507-355E6E79E262}"/>
              </a:ext>
            </a:extLst>
          </p:cNvPr>
          <p:cNvSpPr txBox="1"/>
          <p:nvPr/>
        </p:nvSpPr>
        <p:spPr>
          <a:xfrm>
            <a:off x="7200900" y="2193999"/>
            <a:ext cx="4755835" cy="2951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Горизонтальні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лічильники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(рис.1.5)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працюють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за принципом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переривання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ІЧ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променю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В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цих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лічильниках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обов’язковими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складовими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є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приймач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передавач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Передавач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випромінює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ІЧ-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промінь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а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приймач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сприймає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його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По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перетинанню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променю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приймач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фіксує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факт проходу. 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8B8214-E759-D744-1332-8BE41D515A98}"/>
              </a:ext>
            </a:extLst>
          </p:cNvPr>
          <p:cNvSpPr txBox="1"/>
          <p:nvPr/>
        </p:nvSpPr>
        <p:spPr>
          <a:xfrm>
            <a:off x="30549" y="5556642"/>
            <a:ext cx="12130902" cy="1289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відміну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горизонтальних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вертикальні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пілрахунку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відвідувачів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розташовуються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над проходом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працюють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принципом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відбивання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інфрачервоного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променю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(при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перетинанні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одного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променю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фіксується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прохід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одного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відвідувача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42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1CA430-85B5-43D8-6A09-3D3A0B756A78}"/>
              </a:ext>
            </a:extLst>
          </p:cNvPr>
          <p:cNvSpPr txBox="1"/>
          <p:nvPr/>
        </p:nvSpPr>
        <p:spPr>
          <a:xfrm>
            <a:off x="242455" y="175641"/>
            <a:ext cx="11949545" cy="6506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Технічні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endParaRPr lang="uk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автоматичний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підрахунок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відвідувачів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перебувають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приміщенні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реального часу, передача сигналу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вмикання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вимикання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на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виконавчі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пристрої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залежності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присутніх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людей.</a:t>
            </a:r>
            <a:endParaRPr lang="uk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проходів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інфрачервоне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випромінювання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Максимальна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проходів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- до 100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чол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/год.</a:t>
            </a:r>
            <a:endParaRPr lang="uk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Максимальна ширина проходу 1800мм.</a:t>
            </a:r>
            <a:endParaRPr lang="uk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Максимальна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висота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проходу – 2200мм</a:t>
            </a:r>
            <a:endParaRPr lang="uk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Експлуатація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сиcтеми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передбачається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закритих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приміщеннях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загальною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площею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100м2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температурі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навколишнього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0°С до 50°С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вологості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80%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тискові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101кПа.</a:t>
            </a:r>
            <a:endParaRPr lang="uk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ваги та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габаритів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складових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частин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не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висуваються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робота не повинна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перешкоджати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проходу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відвідувачів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створювати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додаткові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незручності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переміщенні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Конструкція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електрична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схема та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програмне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передбачати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інтеграції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комп’ютерних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мереж,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підрахунку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відвідувачів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відображатись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екрані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ПК.</a:t>
            </a:r>
            <a:endParaRPr lang="uk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Конструкцією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електричною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схемою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повинна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передбачатися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керування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зовнішніми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пристроями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змінною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напругою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380В та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навантаженням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10А.</a:t>
            </a:r>
            <a:endParaRPr lang="uk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повинна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візуальним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сигналом(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світловим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звуковим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сповіщати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перевищення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встановленої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присутніх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приміщенні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uk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575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7620E4-7607-DC85-DF59-3CBC4CF371BA}"/>
              </a:ext>
            </a:extLst>
          </p:cNvPr>
          <p:cNvSpPr txBox="1"/>
          <p:nvPr/>
        </p:nvSpPr>
        <p:spPr>
          <a:xfrm>
            <a:off x="4520045" y="170995"/>
            <a:ext cx="42394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 макету пристрою</a:t>
            </a:r>
          </a:p>
        </p:txBody>
      </p:sp>
    </p:spTree>
    <p:extLst>
      <p:ext uri="{BB962C8B-B14F-4D97-AF65-F5344CB8AC3E}">
        <p14:creationId xmlns:p14="http://schemas.microsoft.com/office/powerpoint/2010/main" val="2687695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817BC6-9D91-4D52-1A4B-6FDABFDBB52D}"/>
              </a:ext>
            </a:extLst>
          </p:cNvPr>
          <p:cNvSpPr txBox="1"/>
          <p:nvPr/>
        </p:nvSpPr>
        <p:spPr>
          <a:xfrm>
            <a:off x="-228601" y="140104"/>
            <a:ext cx="10162309" cy="878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450215" algn="just">
              <a:lnSpc>
                <a:spcPct val="150000"/>
              </a:lnSpc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Основу системи складає плата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Arduino UNO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на базі мікроконтролера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Atmega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328, програмування якої виконано в безкоштовному програмному середовищі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Arduino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IDE</a:t>
            </a:r>
            <a:endParaRPr lang="uk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19D842B-D60F-13B2-D34D-270DB9038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898" y="1475253"/>
            <a:ext cx="9177838" cy="46865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047A509-99B9-044D-E4F9-D915650A8CFF}"/>
              </a:ext>
            </a:extLst>
          </p:cNvPr>
          <p:cNvSpPr txBox="1"/>
          <p:nvPr/>
        </p:nvSpPr>
        <p:spPr>
          <a:xfrm>
            <a:off x="454635" y="6154666"/>
            <a:ext cx="11014363" cy="463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Схема електрична принципова смарт-системи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автоматизованого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керування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освітленням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кухні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»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004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я 3">
            <a:extLst>
              <a:ext uri="{FF2B5EF4-FFF2-40B4-BE49-F238E27FC236}">
                <a16:creationId xmlns:a16="http://schemas.microsoft.com/office/drawing/2014/main" id="{BE0CDC7F-64C5-AD47-4BD0-93FCE7C7D4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362986"/>
              </p:ext>
            </p:extLst>
          </p:nvPr>
        </p:nvGraphicFramePr>
        <p:xfrm>
          <a:off x="263057" y="1522703"/>
          <a:ext cx="4298553" cy="48157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1444">
                  <a:extLst>
                    <a:ext uri="{9D8B030D-6E8A-4147-A177-3AD203B41FA5}">
                      <a16:colId xmlns:a16="http://schemas.microsoft.com/office/drawing/2014/main" val="2425862242"/>
                    </a:ext>
                  </a:extLst>
                </a:gridCol>
                <a:gridCol w="2569487">
                  <a:extLst>
                    <a:ext uri="{9D8B030D-6E8A-4147-A177-3AD203B41FA5}">
                      <a16:colId xmlns:a16="http://schemas.microsoft.com/office/drawing/2014/main" val="2898559711"/>
                    </a:ext>
                  </a:extLst>
                </a:gridCol>
                <a:gridCol w="438581">
                  <a:extLst>
                    <a:ext uri="{9D8B030D-6E8A-4147-A177-3AD203B41FA5}">
                      <a16:colId xmlns:a16="http://schemas.microsoft.com/office/drawing/2014/main" val="2197966197"/>
                    </a:ext>
                  </a:extLst>
                </a:gridCol>
                <a:gridCol w="439041">
                  <a:extLst>
                    <a:ext uri="{9D8B030D-6E8A-4147-A177-3AD203B41FA5}">
                      <a16:colId xmlns:a16="http://schemas.microsoft.com/office/drawing/2014/main" val="3545887567"/>
                    </a:ext>
                  </a:extLst>
                </a:gridCol>
              </a:tblGrid>
              <a:tr h="288446">
                <a:tc gridSpan="4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Таблиця №1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658592"/>
                  </a:ext>
                </a:extLst>
              </a:tr>
              <a:tr h="367029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Перелік елементів до схеми електричної принципової смарт-системи автоматизованого керування освітленням кухні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521645"/>
                  </a:ext>
                </a:extLst>
              </a:tr>
              <a:tr h="3328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Поз.  познач.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Найменування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Кільк.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Прим.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b"/>
                </a:tc>
                <a:extLst>
                  <a:ext uri="{0D108BD9-81ED-4DB2-BD59-A6C34878D82A}">
                    <a16:rowId xmlns:a16="http://schemas.microsoft.com/office/drawing/2014/main" val="1129516541"/>
                  </a:ext>
                </a:extLst>
              </a:tr>
              <a:tr h="499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БЖ  AC/DC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Блок живлення 5V 2A штекер 5.5x2.1, стабілізованый імпульсний адаптер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b"/>
                </a:tc>
                <a:extLst>
                  <a:ext uri="{0D108BD9-81ED-4DB2-BD59-A6C34878D82A}">
                    <a16:rowId xmlns:a16="http://schemas.microsoft.com/office/drawing/2014/main" val="3593978856"/>
                  </a:ext>
                </a:extLst>
              </a:tr>
              <a:tr h="332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D1, D2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E18-D80NK  інфрачервоний датчик перешкод 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b"/>
                </a:tc>
                <a:extLst>
                  <a:ext uri="{0D108BD9-81ED-4DB2-BD59-A6C34878D82A}">
                    <a16:rowId xmlns:a16="http://schemas.microsoft.com/office/drawing/2014/main" val="3240561747"/>
                  </a:ext>
                </a:extLst>
              </a:tr>
              <a:tr h="1664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LDR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Фоторезистор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b"/>
                </a:tc>
                <a:extLst>
                  <a:ext uri="{0D108BD9-81ED-4DB2-BD59-A6C34878D82A}">
                    <a16:rowId xmlns:a16="http://schemas.microsoft.com/office/drawing/2014/main" val="1709112121"/>
                  </a:ext>
                </a:extLst>
              </a:tr>
              <a:tr h="499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LED2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Світлодіод 5мм ЧЕРВОНИЙ, дифузний VF: 2.0-2.2V. WL: 620-625 IV:600-800mcd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b"/>
                </a:tc>
                <a:extLst>
                  <a:ext uri="{0D108BD9-81ED-4DB2-BD59-A6C34878D82A}">
                    <a16:rowId xmlns:a16="http://schemas.microsoft.com/office/drawing/2014/main" val="3109363147"/>
                  </a:ext>
                </a:extLst>
              </a:tr>
              <a:tr h="499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MC1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Плата мікроконтролера ARDUINO UNO R3 ATmega328P Rev 3.0 microUSB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b"/>
                </a:tc>
                <a:extLst>
                  <a:ext uri="{0D108BD9-81ED-4DB2-BD59-A6C34878D82A}">
                    <a16:rowId xmlns:a16="http://schemas.microsoft.com/office/drawing/2014/main" val="2730889268"/>
                  </a:ext>
                </a:extLst>
              </a:tr>
              <a:tr h="332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R11, R13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Резистор 220 ом , 0.125W 1%  металоплівковий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b"/>
                </a:tc>
                <a:extLst>
                  <a:ext uri="{0D108BD9-81ED-4DB2-BD59-A6C34878D82A}">
                    <a16:rowId xmlns:a16="http://schemas.microsoft.com/office/drawing/2014/main" val="2634411503"/>
                  </a:ext>
                </a:extLst>
              </a:tr>
              <a:tr h="332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R12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Резистор 360 Ом , 0.125W 1%  металоплівковий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b"/>
                </a:tc>
                <a:extLst>
                  <a:ext uri="{0D108BD9-81ED-4DB2-BD59-A6C34878D82A}">
                    <a16:rowId xmlns:a16="http://schemas.microsoft.com/office/drawing/2014/main" val="663506909"/>
                  </a:ext>
                </a:extLst>
              </a:tr>
              <a:tr h="332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R14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Резистор 10 кОм , 0.125W 1%  металоплівковий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b"/>
                </a:tc>
                <a:extLst>
                  <a:ext uri="{0D108BD9-81ED-4DB2-BD59-A6C34878D82A}">
                    <a16:rowId xmlns:a16="http://schemas.microsoft.com/office/drawing/2014/main" val="1735725081"/>
                  </a:ext>
                </a:extLst>
              </a:tr>
              <a:tr h="332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S1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Автоматичний вимикач IEK BA47-29 1P 10A 4,5КА хар-ка "С"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b"/>
                </a:tc>
                <a:extLst>
                  <a:ext uri="{0D108BD9-81ED-4DB2-BD59-A6C34878D82A}">
                    <a16:rowId xmlns:a16="http://schemas.microsoft.com/office/drawing/2014/main" val="172918888"/>
                  </a:ext>
                </a:extLst>
              </a:tr>
              <a:tr h="1664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T5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Симістор ВТА - 16 600В, 16А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b"/>
                </a:tc>
                <a:extLst>
                  <a:ext uri="{0D108BD9-81ED-4DB2-BD59-A6C34878D82A}">
                    <a16:rowId xmlns:a16="http://schemas.microsoft.com/office/drawing/2014/main" val="4262263346"/>
                  </a:ext>
                </a:extLst>
              </a:tr>
              <a:tr h="332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U4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Оптопара з симісторним виходом МОС3063 600В, 1А з детектором "0"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uk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uk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496" marR="43496" marT="0" marB="0" anchor="b"/>
                </a:tc>
                <a:extLst>
                  <a:ext uri="{0D108BD9-81ED-4DB2-BD59-A6C34878D82A}">
                    <a16:rowId xmlns:a16="http://schemas.microsoft.com/office/drawing/2014/main" val="213490976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D6A8BA3-E1E6-780D-5527-0BCB35EA2231}"/>
              </a:ext>
            </a:extLst>
          </p:cNvPr>
          <p:cNvSpPr txBox="1"/>
          <p:nvPr/>
        </p:nvSpPr>
        <p:spPr>
          <a:xfrm>
            <a:off x="-322119" y="103909"/>
            <a:ext cx="10723418" cy="1294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450215" algn="just">
              <a:lnSpc>
                <a:spcPct val="150000"/>
              </a:lnSpc>
              <a:spcAft>
                <a:spcPts val="10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Вимірювання рівня природнього освітлення здійснюється за допомогою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фоторезистора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 підключеного до аналогового порту А0 плати мікроконтролера за схемою дільника напруги. Місце встановлення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фоторезистора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повинно виключати вплив на нього штучного освітлення кухні, </a:t>
            </a:r>
            <a:endParaRPr lang="uk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A1637-52CC-1CF5-E1E3-FFAA6F758303}"/>
              </a:ext>
            </a:extLst>
          </p:cNvPr>
          <p:cNvSpPr txBox="1"/>
          <p:nvPr/>
        </p:nvSpPr>
        <p:spPr>
          <a:xfrm>
            <a:off x="4374572" y="1303610"/>
            <a:ext cx="7741227" cy="1709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450215" algn="just">
              <a:lnSpc>
                <a:spcPct val="150000"/>
              </a:lnSpc>
              <a:spcAft>
                <a:spcPts val="10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Присутність людей у приміщенні кухні визначається за допомогою електронного лічильника, побудованого на базі двох датчиків перешкод E18-D80NK (рис.1.2.), які в одному корпусі об’єднують передавач ІЧ-випромінювання та приймач ІЧ-випромінювання .</a:t>
            </a:r>
            <a:endParaRPr lang="uk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F5C626B7-3EDC-3681-E104-7C0D88943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2151" y="394262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12" name="Об'єкт 11">
            <a:extLst>
              <a:ext uri="{FF2B5EF4-FFF2-40B4-BE49-F238E27FC236}">
                <a16:creationId xmlns:a16="http://schemas.microsoft.com/office/drawing/2014/main" id="{2B8F9853-8A77-DB3A-5201-6607908A44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4604861"/>
              </p:ext>
            </p:extLst>
          </p:nvPr>
        </p:nvGraphicFramePr>
        <p:xfrm>
          <a:off x="4936404" y="3123045"/>
          <a:ext cx="5121275" cy="235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0" imgH="0" progId="StaticMetafile">
                  <p:embed/>
                </p:oleObj>
              </mc:Choice>
              <mc:Fallback>
                <p:oleObj name="Picture" r:id="rId2" imgW="0" imgH="0" progId="StaticMetafile">
                  <p:embed/>
                  <p:pic>
                    <p:nvPicPr>
                      <p:cNvPr id="0" name="rectole0000000009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6404" y="3123045"/>
                        <a:ext cx="5121275" cy="235426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26149CE5-8B4D-775F-7359-2C1981592122}"/>
              </a:ext>
            </a:extLst>
          </p:cNvPr>
          <p:cNvSpPr txBox="1"/>
          <p:nvPr/>
        </p:nvSpPr>
        <p:spPr>
          <a:xfrm>
            <a:off x="4868863" y="5402185"/>
            <a:ext cx="62553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Рис.1.2. ІЧ-датчик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18-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80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NK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96402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12560A-F6EF-C82D-D8F9-968A7D810399}"/>
              </a:ext>
            </a:extLst>
          </p:cNvPr>
          <p:cNvSpPr txBox="1"/>
          <p:nvPr/>
        </p:nvSpPr>
        <p:spPr>
          <a:xfrm>
            <a:off x="5122718" y="218209"/>
            <a:ext cx="3564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</a:t>
            </a:r>
          </a:p>
        </p:txBody>
      </p:sp>
    </p:spTree>
    <p:extLst>
      <p:ext uri="{BB962C8B-B14F-4D97-AF65-F5344CB8AC3E}">
        <p14:creationId xmlns:p14="http://schemas.microsoft.com/office/powerpoint/2010/main" val="2273034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66C86B-1A83-9586-EB3F-1945621E8F7A}"/>
              </a:ext>
            </a:extLst>
          </p:cNvPr>
          <p:cNvSpPr txBox="1"/>
          <p:nvPr/>
        </p:nvSpPr>
        <p:spPr>
          <a:xfrm>
            <a:off x="406977" y="531650"/>
            <a:ext cx="11211791" cy="5962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Висновки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У результаті дослідження створено бюджетну систему автоматизованого керування освітленням кухні, яка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повнісю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відповідає вимогам концепції «розумних речей» та може бути використана в реалізації відповідних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проєктів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«розумного будинку» та «розумної кухні».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Робота носить прикладний характер та має практичне значення. Її результати можуть бути використані в розробці компактних і доступних систем побутової автоматизації.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Новизна дослідження полягає у подальшому розвитку технології «розумних речей», застосуванні оригінального лічильника присутності відвідувачів кухні, безконтактної системи вмикання освітлення.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Особистий вклад автора полягає у розробці електричної схеми смарт-системи, програмного забезпечення, виготовленні діючого макету та його випробуванні.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Подальшим розвитком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долідження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може бути застосування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запропоноаного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лічильника для визначення присутності людей у приміщеннях, зруйнованих в результатах обстрілів та під завалами, а також для нагадування про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ввікнуті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прилади, у разі покидання приміщення тощо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872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E2495A-6B94-669C-C64E-5A491372CA96}"/>
              </a:ext>
            </a:extLst>
          </p:cNvPr>
          <p:cNvSpPr txBox="1"/>
          <p:nvPr/>
        </p:nvSpPr>
        <p:spPr>
          <a:xfrm>
            <a:off x="4034270" y="3044279"/>
            <a:ext cx="41234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6024450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1459</TotalTime>
  <Words>1508</Words>
  <Application>Microsoft Office PowerPoint</Application>
  <PresentationFormat>Широкоэкранный</PresentationFormat>
  <Paragraphs>127</Paragraphs>
  <Slides>13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Symbol</vt:lpstr>
      <vt:lpstr>Times New Roman</vt:lpstr>
      <vt:lpstr>Wingdings 3</vt:lpstr>
      <vt:lpstr>Іон</vt:lpstr>
      <vt:lpstr>Picture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Борис Дзюба</dc:creator>
  <cp:lastModifiedBy>ИРА</cp:lastModifiedBy>
  <cp:revision>2</cp:revision>
  <dcterms:created xsi:type="dcterms:W3CDTF">2025-04-08T16:04:48Z</dcterms:created>
  <dcterms:modified xsi:type="dcterms:W3CDTF">2025-04-16T13:21:29Z</dcterms:modified>
</cp:coreProperties>
</file>