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sldIdLst>
    <p:sldId id="256" r:id="rId2"/>
    <p:sldId id="257" r:id="rId3"/>
    <p:sldId id="258" r:id="rId4"/>
    <p:sldId id="265" r:id="rId5"/>
    <p:sldId id="266" r:id="rId6"/>
    <p:sldId id="268" r:id="rId7"/>
    <p:sldId id="272" r:id="rId8"/>
    <p:sldId id="273" r:id="rId9"/>
    <p:sldId id="274" r:id="rId10"/>
    <p:sldId id="275" r:id="rId11"/>
    <p:sldId id="277" r:id="rId12"/>
    <p:sldId id="278" r:id="rId13"/>
    <p:sldId id="280" r:id="rId14"/>
    <p:sldId id="281" r:id="rId15"/>
    <p:sldId id="271" r:id="rId16"/>
  </p:sldIdLst>
  <p:sldSz cx="12192000" cy="6858000"/>
  <p:notesSz cx="6858000" cy="9144000"/>
  <p:defaultTextStyle>
    <a:defPPr lvl="0">
      <a:defRPr lang="en-US"/>
    </a:defPPr>
    <a:lvl1pPr marL="0" lvl="0" algn="l" defTabSz="457200" rtl="0" eaLnBrk="1" latinLnBrk="0" hangingPunct="1">
      <a:defRPr sz="1800" kern="1200">
        <a:solidFill>
          <a:schemeClr val="tx1"/>
        </a:solidFill>
        <a:latin typeface="+mn-lt"/>
        <a:ea typeface="+mn-ea"/>
        <a:cs typeface="+mn-cs"/>
      </a:defRPr>
    </a:lvl1pPr>
    <a:lvl2pPr marL="457200" lvl="1" algn="l" defTabSz="457200" rtl="0" eaLnBrk="1" latinLnBrk="0" hangingPunct="1">
      <a:defRPr sz="1800" kern="1200">
        <a:solidFill>
          <a:schemeClr val="tx1"/>
        </a:solidFill>
        <a:latin typeface="+mn-lt"/>
        <a:ea typeface="+mn-ea"/>
        <a:cs typeface="+mn-cs"/>
      </a:defRPr>
    </a:lvl2pPr>
    <a:lvl3pPr marL="914400" lvl="2" algn="l" defTabSz="457200" rtl="0" eaLnBrk="1" latinLnBrk="0" hangingPunct="1">
      <a:defRPr sz="1800" kern="1200">
        <a:solidFill>
          <a:schemeClr val="tx1"/>
        </a:solidFill>
        <a:latin typeface="+mn-lt"/>
        <a:ea typeface="+mn-ea"/>
        <a:cs typeface="+mn-cs"/>
      </a:defRPr>
    </a:lvl3pPr>
    <a:lvl4pPr marL="1371600" lvl="3" algn="l" defTabSz="457200" rtl="0" eaLnBrk="1" latinLnBrk="0" hangingPunct="1">
      <a:defRPr sz="1800" kern="1200">
        <a:solidFill>
          <a:schemeClr val="tx1"/>
        </a:solidFill>
        <a:latin typeface="+mn-lt"/>
        <a:ea typeface="+mn-ea"/>
        <a:cs typeface="+mn-cs"/>
      </a:defRPr>
    </a:lvl4pPr>
    <a:lvl5pPr marL="1828800" lvl="4" algn="l" defTabSz="457200" rtl="0" eaLnBrk="1" latinLnBrk="0" hangingPunct="1">
      <a:defRPr sz="1800" kern="1200">
        <a:solidFill>
          <a:schemeClr val="tx1"/>
        </a:solidFill>
        <a:latin typeface="+mn-lt"/>
        <a:ea typeface="+mn-ea"/>
        <a:cs typeface="+mn-cs"/>
      </a:defRPr>
    </a:lvl5pPr>
    <a:lvl6pPr marL="2286000" lvl="5" algn="l" defTabSz="457200" rtl="0" eaLnBrk="1" latinLnBrk="0" hangingPunct="1">
      <a:defRPr sz="1800" kern="1200">
        <a:solidFill>
          <a:schemeClr val="tx1"/>
        </a:solidFill>
        <a:latin typeface="+mn-lt"/>
        <a:ea typeface="+mn-ea"/>
        <a:cs typeface="+mn-cs"/>
      </a:defRPr>
    </a:lvl6pPr>
    <a:lvl7pPr marL="2743200" lvl="6" algn="l" defTabSz="457200" rtl="0" eaLnBrk="1" latinLnBrk="0" hangingPunct="1">
      <a:defRPr sz="1800" kern="1200">
        <a:solidFill>
          <a:schemeClr val="tx1"/>
        </a:solidFill>
        <a:latin typeface="+mn-lt"/>
        <a:ea typeface="+mn-ea"/>
        <a:cs typeface="+mn-cs"/>
      </a:defRPr>
    </a:lvl7pPr>
    <a:lvl8pPr marL="3200400" lvl="7" algn="l" defTabSz="457200" rtl="0" eaLnBrk="1" latinLnBrk="0" hangingPunct="1">
      <a:defRPr sz="1800" kern="1200">
        <a:solidFill>
          <a:schemeClr val="tx1"/>
        </a:solidFill>
        <a:latin typeface="+mn-lt"/>
        <a:ea typeface="+mn-ea"/>
        <a:cs typeface="+mn-cs"/>
      </a:defRPr>
    </a:lvl8pPr>
    <a:lvl9pPr marL="3657600" lvl="8"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000000"/>
          </p15:clr>
        </p15:guide>
        <p15:guide id="2" pos="384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6" d="100"/>
          <a:sy n="76" d="100"/>
        </p:scale>
        <p:origin x="840" y="43"/>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fld id="{42AF77A5-8EB9-4F69-873C-3CF846EB5D2C}" type="datetimeFigureOut">
              <a:rPr lang="uk-UA" smtClean="0"/>
              <a:pPr/>
              <a:t>15.04.2025</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D9A85907-2C5C-46BF-BEAB-4C005D37D720}" type="slidenum">
              <a:rPr lang="uk-UA" smtClean="0"/>
              <a:pPr/>
              <a:t>‹№›</a:t>
            </a:fld>
            <a:endParaRPr lang="uk-UA"/>
          </a:p>
        </p:txBody>
      </p:sp>
    </p:spTree>
    <p:extLst>
      <p:ext uri="{BB962C8B-B14F-4D97-AF65-F5344CB8AC3E}">
        <p14:creationId xmlns:p14="http://schemas.microsoft.com/office/powerpoint/2010/main" val="20170077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42AF77A5-8EB9-4F69-873C-3CF846EB5D2C}" type="datetimeFigureOut">
              <a:rPr lang="uk-UA" smtClean="0"/>
              <a:pPr/>
              <a:t>15.04.2025</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D9A85907-2C5C-46BF-BEAB-4C005D37D720}" type="slidenum">
              <a:rPr lang="uk-UA" smtClean="0"/>
              <a:pPr/>
              <a:t>‹№›</a:t>
            </a:fld>
            <a:endParaRPr lang="uk-UA"/>
          </a:p>
        </p:txBody>
      </p:sp>
    </p:spTree>
    <p:extLst>
      <p:ext uri="{BB962C8B-B14F-4D97-AF65-F5344CB8AC3E}">
        <p14:creationId xmlns:p14="http://schemas.microsoft.com/office/powerpoint/2010/main" val="31483827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42AF77A5-8EB9-4F69-873C-3CF846EB5D2C}" type="datetimeFigureOut">
              <a:rPr lang="uk-UA" smtClean="0"/>
              <a:pPr/>
              <a:t>15.04.2025</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D9A85907-2C5C-46BF-BEAB-4C005D37D720}" type="slidenum">
              <a:rPr lang="uk-UA" smtClean="0"/>
              <a:pPr/>
              <a:t>‹№›</a:t>
            </a:fld>
            <a:endParaRPr lang="uk-UA"/>
          </a:p>
        </p:txBody>
      </p:sp>
    </p:spTree>
    <p:extLst>
      <p:ext uri="{BB962C8B-B14F-4D97-AF65-F5344CB8AC3E}">
        <p14:creationId xmlns:p14="http://schemas.microsoft.com/office/powerpoint/2010/main" val="241817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42AF77A5-8EB9-4F69-873C-3CF846EB5D2C}" type="datetimeFigureOut">
              <a:rPr lang="uk-UA" smtClean="0"/>
              <a:pPr/>
              <a:t>15.04.2025</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D9A85907-2C5C-46BF-BEAB-4C005D37D720}" type="slidenum">
              <a:rPr lang="uk-UA" smtClean="0"/>
              <a:pPr/>
              <a:t>‹№›</a:t>
            </a:fld>
            <a:endParaRPr lang="uk-UA"/>
          </a:p>
        </p:txBody>
      </p:sp>
    </p:spTree>
    <p:extLst>
      <p:ext uri="{BB962C8B-B14F-4D97-AF65-F5344CB8AC3E}">
        <p14:creationId xmlns:p14="http://schemas.microsoft.com/office/powerpoint/2010/main" val="3744187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Content Placeholder 3"/>
          <p:cNvSpPr>
            <a:spLocks noGrp="1"/>
          </p:cNvSpPr>
          <p:nvPr>
            <p:ph sz="half" idx="2"/>
          </p:nvPr>
        </p:nvSpPr>
        <p:spPr>
          <a:xfrm>
            <a:off x="839788" y="2505075"/>
            <a:ext cx="5157787"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Content Placeholder 5"/>
          <p:cNvSpPr>
            <a:spLocks noGrp="1"/>
          </p:cNvSpPr>
          <p:nvPr>
            <p:ph sz="quarter" idx="4"/>
          </p:nvPr>
        </p:nvSpPr>
        <p:spPr>
          <a:xfrm>
            <a:off x="6172200" y="2505075"/>
            <a:ext cx="5183188"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42AF77A5-8EB9-4F69-873C-3CF846EB5D2C}" type="datetimeFigureOut">
              <a:rPr lang="uk-UA" smtClean="0"/>
              <a:pPr/>
              <a:t>15.04.2025</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D9A85907-2C5C-46BF-BEAB-4C005D37D720}" type="slidenum">
              <a:rPr lang="uk-UA" smtClean="0"/>
              <a:pPr/>
              <a:t>‹№›</a:t>
            </a:fld>
            <a:endParaRPr lang="uk-UA"/>
          </a:p>
        </p:txBody>
      </p:sp>
    </p:spTree>
    <p:extLst>
      <p:ext uri="{BB962C8B-B14F-4D97-AF65-F5344CB8AC3E}">
        <p14:creationId xmlns:p14="http://schemas.microsoft.com/office/powerpoint/2010/main" val="27621322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fld id="{42AF77A5-8EB9-4F69-873C-3CF846EB5D2C}" type="datetimeFigureOut">
              <a:rPr lang="uk-UA" smtClean="0"/>
              <a:pPr/>
              <a:t>15.04.2025</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D9A85907-2C5C-46BF-BEAB-4C005D37D720}" type="slidenum">
              <a:rPr lang="uk-UA" smtClean="0"/>
              <a:pPr/>
              <a:t>‹№›</a:t>
            </a:fld>
            <a:endParaRPr lang="uk-UA"/>
          </a:p>
        </p:txBody>
      </p:sp>
    </p:spTree>
    <p:extLst>
      <p:ext uri="{BB962C8B-B14F-4D97-AF65-F5344CB8AC3E}">
        <p14:creationId xmlns:p14="http://schemas.microsoft.com/office/powerpoint/2010/main" val="741246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AF77A5-8EB9-4F69-873C-3CF846EB5D2C}" type="datetimeFigureOut">
              <a:rPr lang="uk-UA" smtClean="0"/>
              <a:pPr/>
              <a:t>15.04.2025</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D9A85907-2C5C-46BF-BEAB-4C005D37D720}" type="slidenum">
              <a:rPr lang="uk-UA" smtClean="0"/>
              <a:pPr/>
              <a:t>‹№›</a:t>
            </a:fld>
            <a:endParaRPr lang="uk-UA"/>
          </a:p>
        </p:txBody>
      </p:sp>
    </p:spTree>
    <p:extLst>
      <p:ext uri="{BB962C8B-B14F-4D97-AF65-F5344CB8AC3E}">
        <p14:creationId xmlns:p14="http://schemas.microsoft.com/office/powerpoint/2010/main" val="21382689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42AF77A5-8EB9-4F69-873C-3CF846EB5D2C}" type="datetimeFigureOut">
              <a:rPr lang="uk-UA" smtClean="0"/>
              <a:pPr/>
              <a:t>15.04.2025</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D9A85907-2C5C-46BF-BEAB-4C005D37D720}" type="slidenum">
              <a:rPr lang="uk-UA" smtClean="0"/>
              <a:pPr/>
              <a:t>‹№›</a:t>
            </a:fld>
            <a:endParaRPr lang="uk-UA"/>
          </a:p>
        </p:txBody>
      </p:sp>
    </p:spTree>
    <p:extLst>
      <p:ext uri="{BB962C8B-B14F-4D97-AF65-F5344CB8AC3E}">
        <p14:creationId xmlns:p14="http://schemas.microsoft.com/office/powerpoint/2010/main" val="40985036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42AF77A5-8EB9-4F69-873C-3CF846EB5D2C}" type="datetimeFigureOut">
              <a:rPr lang="uk-UA" smtClean="0"/>
              <a:pPr/>
              <a:t>15.04.2025</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D9A85907-2C5C-46BF-BEAB-4C005D37D720}" type="slidenum">
              <a:rPr lang="uk-UA" smtClean="0"/>
              <a:pPr/>
              <a:t>‹№›</a:t>
            </a:fld>
            <a:endParaRPr lang="uk-UA"/>
          </a:p>
        </p:txBody>
      </p:sp>
    </p:spTree>
    <p:extLst>
      <p:ext uri="{BB962C8B-B14F-4D97-AF65-F5344CB8AC3E}">
        <p14:creationId xmlns:p14="http://schemas.microsoft.com/office/powerpoint/2010/main" val="18010742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42AF77A5-8EB9-4F69-873C-3CF846EB5D2C}" type="datetimeFigureOut">
              <a:rPr lang="uk-UA" smtClean="0"/>
              <a:pPr/>
              <a:t>15.04.2025</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D9A85907-2C5C-46BF-BEAB-4C005D37D720}" type="slidenum">
              <a:rPr lang="uk-UA" smtClean="0"/>
              <a:pPr/>
              <a:t>‹№›</a:t>
            </a:fld>
            <a:endParaRPr lang="uk-UA"/>
          </a:p>
        </p:txBody>
      </p:sp>
    </p:spTree>
    <p:extLst>
      <p:ext uri="{BB962C8B-B14F-4D97-AF65-F5344CB8AC3E}">
        <p14:creationId xmlns:p14="http://schemas.microsoft.com/office/powerpoint/2010/main" val="10778570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42AF77A5-8EB9-4F69-873C-3CF846EB5D2C}" type="datetimeFigureOut">
              <a:rPr lang="uk-UA" smtClean="0"/>
              <a:pPr/>
              <a:t>15.04.2025</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D9A85907-2C5C-46BF-BEAB-4C005D37D720}" type="slidenum">
              <a:rPr lang="uk-UA" smtClean="0"/>
              <a:pPr/>
              <a:t>‹№›</a:t>
            </a:fld>
            <a:endParaRPr lang="uk-UA"/>
          </a:p>
        </p:txBody>
      </p:sp>
    </p:spTree>
    <p:extLst>
      <p:ext uri="{BB962C8B-B14F-4D97-AF65-F5344CB8AC3E}">
        <p14:creationId xmlns:p14="http://schemas.microsoft.com/office/powerpoint/2010/main" val="40904692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AF77A5-8EB9-4F69-873C-3CF846EB5D2C}" type="datetimeFigureOut">
              <a:rPr lang="uk-UA" smtClean="0"/>
              <a:pPr/>
              <a:t>15.04.2025</a:t>
            </a:fld>
            <a:endParaRPr lang="uk-U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A85907-2C5C-46BF-BEAB-4C005D37D720}" type="slidenum">
              <a:rPr lang="uk-UA" smtClean="0"/>
              <a:pPr/>
              <a:t>‹№›</a:t>
            </a:fld>
            <a:endParaRPr lang="uk-UA"/>
          </a:p>
        </p:txBody>
      </p:sp>
    </p:spTree>
    <p:extLst>
      <p:ext uri="{BB962C8B-B14F-4D97-AF65-F5344CB8AC3E}">
        <p14:creationId xmlns:p14="http://schemas.microsoft.com/office/powerpoint/2010/main" val="205565641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uk.wikipedia.org/wiki/%D0%86%D0%BD%D1%81%D1%82%D0%B8%D1%82%D1%83%D1%82_%D1%96%D1%81%D1%82%D0%BE%D1%80%D1%96%D1%97_%D0%A3%D0%BA%D1%80%D0%B0%D1%97%D0%BD%D0%B8_%D0%9D%D0%90%D0%9D_%D0%A3%D0%BA%D1%80%D0%B0%D1%97%D0%BD%D0%B8"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radiosvoboda.org/a/ukrainian-banknotes-1917-1921/28449363.html" TargetMode="External"/><Relationship Id="rId7" Type="http://schemas.openxmlformats.org/officeDocument/2006/relationships/image" Target="../media/image17.jpeg"/><Relationship Id="rId2" Type="http://schemas.openxmlformats.org/officeDocument/2006/relationships/hyperlink" Target="https://coins.bank.gov.ua/" TargetMode="External"/><Relationship Id="rId1" Type="http://schemas.openxmlformats.org/officeDocument/2006/relationships/slideLayout" Target="../slideLayouts/slideLayout2.xml"/><Relationship Id="rId6" Type="http://schemas.openxmlformats.org/officeDocument/2006/relationships/hyperlink" Target="https://uk.wikipedia.org/" TargetMode="External"/><Relationship Id="rId5" Type="http://schemas.openxmlformats.org/officeDocument/2006/relationships/hyperlink" Target="https://violity.com/" TargetMode="External"/><Relationship Id="rId4" Type="http://schemas.openxmlformats.org/officeDocument/2006/relationships/hyperlink" Target="http://www.youtube.com/@OleksandrAlfor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Рисунок 8" descr="Зображення, що містить металовироби&#10;&#10;Автоматично згенерований опис">
            <a:extLst>
              <a:ext uri="{FF2B5EF4-FFF2-40B4-BE49-F238E27FC236}">
                <a16:creationId xmlns:a16="http://schemas.microsoft.com/office/drawing/2014/main" id="{99D7AF9A-A8A0-C7B8-ACC7-80522BB651A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9091" r="13818"/>
          <a:stretch/>
        </p:blipFill>
        <p:spPr>
          <a:xfrm>
            <a:off x="3764788" y="0"/>
            <a:ext cx="8668512" cy="6857990"/>
          </a:xfrm>
          <a:prstGeom prst="rect">
            <a:avLst/>
          </a:prstGeom>
        </p:spPr>
      </p:pic>
      <p:sp>
        <p:nvSpPr>
          <p:cNvPr id="2" name="Заголовок 1">
            <a:extLst>
              <a:ext uri="{FF2B5EF4-FFF2-40B4-BE49-F238E27FC236}">
                <a16:creationId xmlns:a16="http://schemas.microsoft.com/office/drawing/2014/main" id="{AC858EF1-8C30-61CD-7FA2-B2D6BC943AE2}"/>
              </a:ext>
            </a:extLst>
          </p:cNvPr>
          <p:cNvSpPr>
            <a:spLocks noGrp="1"/>
          </p:cNvSpPr>
          <p:nvPr>
            <p:ph type="ctrTitle"/>
          </p:nvPr>
        </p:nvSpPr>
        <p:spPr>
          <a:xfrm>
            <a:off x="223981" y="449263"/>
            <a:ext cx="4023360" cy="3204134"/>
          </a:xfrm>
        </p:spPr>
        <p:txBody>
          <a:bodyPr anchor="b">
            <a:normAutofit/>
          </a:bodyPr>
          <a:lstStyle/>
          <a:p>
            <a:pPr algn="l"/>
            <a:r>
              <a:rPr lang="uk-UA" sz="3600" dirty="0"/>
              <a:t>Нумізматика.</a:t>
            </a:r>
            <a:br>
              <a:rPr lang="uk-UA" sz="3600" dirty="0"/>
            </a:br>
            <a:r>
              <a:rPr lang="uk-UA" sz="3600" dirty="0"/>
              <a:t>Історія на долоні </a:t>
            </a:r>
          </a:p>
        </p:txBody>
      </p:sp>
    </p:spTree>
    <p:extLst>
      <p:ext uri="{BB962C8B-B14F-4D97-AF65-F5344CB8AC3E}">
        <p14:creationId xmlns:p14="http://schemas.microsoft.com/office/powerpoint/2010/main" val="1426095341"/>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Рисунок 6" descr="Зображення, що містить у приміщенні, їстівне насіння, кілька&#10;&#10;Автоматично згенерований опис">
            <a:extLst>
              <a:ext uri="{FF2B5EF4-FFF2-40B4-BE49-F238E27FC236}">
                <a16:creationId xmlns:a16="http://schemas.microsoft.com/office/drawing/2014/main" id="{B9A8A0F2-4AE2-C2B6-CF77-17DFBCB6287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6551" b="15478"/>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TextBox 2">
            <a:extLst>
              <a:ext uri="{FF2B5EF4-FFF2-40B4-BE49-F238E27FC236}">
                <a16:creationId xmlns:a16="http://schemas.microsoft.com/office/drawing/2014/main" id="{8FBF05D4-8DD3-1262-4C8E-BC80473E06C7}"/>
              </a:ext>
            </a:extLst>
          </p:cNvPr>
          <p:cNvSpPr txBox="1"/>
          <p:nvPr/>
        </p:nvSpPr>
        <p:spPr>
          <a:xfrm>
            <a:off x="806245" y="3959327"/>
            <a:ext cx="11080955" cy="2452687"/>
          </a:xfrm>
          <a:prstGeom prst="rect">
            <a:avLst/>
          </a:prstGeom>
        </p:spPr>
        <p:txBody>
          <a:bodyPr vert="horz" lIns="91440" tIns="45720" rIns="91440" bIns="45720" rtlCol="0" anchor="ctr">
            <a:noAutofit/>
          </a:bodyPr>
          <a:lstStyle/>
          <a:p>
            <a:pPr>
              <a:lnSpc>
                <a:spcPct val="90000"/>
              </a:lnSpc>
              <a:spcAft>
                <a:spcPts val="800"/>
              </a:spcAft>
            </a:pPr>
            <a:r>
              <a:rPr lang="en-US" sz="2400" b="1" dirty="0" err="1">
                <a:effectLst/>
              </a:rPr>
              <a:t>автор</a:t>
            </a:r>
            <a:r>
              <a:rPr lang="en-US" sz="2400" b="1" dirty="0">
                <a:effectLst/>
              </a:rPr>
              <a:t>:</a:t>
            </a:r>
            <a:r>
              <a:rPr lang="en-US" sz="2400" dirty="0">
                <a:effectLst/>
              </a:rPr>
              <a:t> Дзюба </a:t>
            </a:r>
            <a:r>
              <a:rPr lang="en-US" sz="2400" dirty="0" err="1">
                <a:effectLst/>
              </a:rPr>
              <a:t>Назар</a:t>
            </a:r>
            <a:r>
              <a:rPr lang="en-US" sz="2400" dirty="0">
                <a:effectLst/>
              </a:rPr>
              <a:t> </a:t>
            </a:r>
            <a:r>
              <a:rPr lang="en-US" sz="2400" dirty="0" err="1">
                <a:effectLst/>
              </a:rPr>
              <a:t>Антонович</a:t>
            </a:r>
            <a:endParaRPr lang="en-US" sz="2400" dirty="0">
              <a:effectLst/>
            </a:endParaRPr>
          </a:p>
          <a:p>
            <a:pPr>
              <a:lnSpc>
                <a:spcPct val="90000"/>
              </a:lnSpc>
              <a:spcAft>
                <a:spcPts val="800"/>
              </a:spcAft>
            </a:pPr>
            <a:r>
              <a:rPr lang="en-US" sz="2400" b="1" dirty="0" err="1">
                <a:effectLst/>
              </a:rPr>
              <a:t>заклад</a:t>
            </a:r>
            <a:r>
              <a:rPr lang="en-US" sz="2400" b="1" dirty="0">
                <a:effectLst/>
              </a:rPr>
              <a:t> </a:t>
            </a:r>
            <a:r>
              <a:rPr lang="en-US" sz="2400" b="1" dirty="0" err="1">
                <a:effectLst/>
              </a:rPr>
              <a:t>освіти</a:t>
            </a:r>
            <a:r>
              <a:rPr lang="en-US" sz="2400" b="1" dirty="0">
                <a:effectLst/>
              </a:rPr>
              <a:t>, </a:t>
            </a:r>
            <a:r>
              <a:rPr lang="en-US" sz="2400" b="1" dirty="0" err="1">
                <a:effectLst/>
              </a:rPr>
              <a:t>клас</a:t>
            </a:r>
            <a:r>
              <a:rPr lang="en-US" sz="2400" b="1" dirty="0">
                <a:effectLst/>
              </a:rPr>
              <a:t>: </a:t>
            </a:r>
            <a:r>
              <a:rPr lang="en-US" sz="2400" dirty="0">
                <a:effectLst/>
              </a:rPr>
              <a:t>ШКОЛА І-ІІІ СТУПЕНІВ № 294 ДЕСНЯНСЬКОГО РАЙОНУ МІСТА КИЄВА, 9-А </a:t>
            </a:r>
            <a:r>
              <a:rPr lang="en-US" sz="2400" dirty="0" err="1">
                <a:effectLst/>
              </a:rPr>
              <a:t>клас</a:t>
            </a:r>
            <a:endParaRPr lang="en-US" sz="2400" dirty="0">
              <a:effectLst/>
            </a:endParaRPr>
          </a:p>
          <a:p>
            <a:pPr>
              <a:lnSpc>
                <a:spcPct val="90000"/>
              </a:lnSpc>
              <a:spcAft>
                <a:spcPts val="800"/>
              </a:spcAft>
            </a:pPr>
            <a:r>
              <a:rPr lang="en-US" sz="2400" b="1" dirty="0" err="1">
                <a:effectLst/>
              </a:rPr>
              <a:t>територіальне</a:t>
            </a:r>
            <a:r>
              <a:rPr lang="en-US" sz="2400" b="1" dirty="0">
                <a:effectLst/>
              </a:rPr>
              <a:t> </a:t>
            </a:r>
            <a:r>
              <a:rPr lang="en-US" sz="2400" b="1" dirty="0" err="1">
                <a:effectLst/>
              </a:rPr>
              <a:t>відділення</a:t>
            </a:r>
            <a:r>
              <a:rPr lang="en-US" sz="2400" b="1" dirty="0">
                <a:effectLst/>
              </a:rPr>
              <a:t> МАНУ</a:t>
            </a:r>
            <a:r>
              <a:rPr lang="en-US" sz="2400" dirty="0">
                <a:effectLst/>
              </a:rPr>
              <a:t>: </a:t>
            </a:r>
            <a:r>
              <a:rPr lang="en-US" sz="2400" dirty="0" err="1">
                <a:effectLst/>
              </a:rPr>
              <a:t>Київська</a:t>
            </a:r>
            <a:r>
              <a:rPr lang="en-US" sz="2400" dirty="0">
                <a:effectLst/>
              </a:rPr>
              <a:t> </a:t>
            </a:r>
            <a:r>
              <a:rPr lang="en-US" sz="2400" dirty="0" err="1">
                <a:effectLst/>
              </a:rPr>
              <a:t>Мала</a:t>
            </a:r>
            <a:r>
              <a:rPr lang="en-US" sz="2400" dirty="0">
                <a:effectLst/>
              </a:rPr>
              <a:t> </a:t>
            </a:r>
            <a:r>
              <a:rPr lang="en-US" sz="2400" dirty="0" err="1">
                <a:effectLst/>
              </a:rPr>
              <a:t>академія</a:t>
            </a:r>
            <a:r>
              <a:rPr lang="en-US" sz="2400" dirty="0">
                <a:effectLst/>
              </a:rPr>
              <a:t> </a:t>
            </a:r>
            <a:r>
              <a:rPr lang="en-US" sz="2400" dirty="0" err="1">
                <a:effectLst/>
              </a:rPr>
              <a:t>наук</a:t>
            </a:r>
            <a:r>
              <a:rPr lang="en-US" sz="2400" dirty="0">
                <a:effectLst/>
              </a:rPr>
              <a:t> </a:t>
            </a:r>
            <a:r>
              <a:rPr lang="en-US" sz="2400" dirty="0" err="1">
                <a:effectLst/>
              </a:rPr>
              <a:t>учнівської</a:t>
            </a:r>
            <a:r>
              <a:rPr lang="en-US" sz="2400" dirty="0">
                <a:effectLst/>
              </a:rPr>
              <a:t> </a:t>
            </a:r>
            <a:r>
              <a:rPr lang="en-US" sz="2400" dirty="0" err="1">
                <a:effectLst/>
              </a:rPr>
              <a:t>молоді</a:t>
            </a:r>
            <a:endParaRPr lang="en-US" sz="2400" dirty="0">
              <a:effectLst/>
            </a:endParaRPr>
          </a:p>
          <a:p>
            <a:pPr>
              <a:lnSpc>
                <a:spcPct val="90000"/>
              </a:lnSpc>
              <a:spcAft>
                <a:spcPts val="800"/>
              </a:spcAft>
            </a:pPr>
            <a:r>
              <a:rPr lang="en-US" sz="2400" b="1" dirty="0" err="1">
                <a:effectLst/>
              </a:rPr>
              <a:t>населений</a:t>
            </a:r>
            <a:r>
              <a:rPr lang="en-US" sz="2400" b="1" dirty="0">
                <a:effectLst/>
              </a:rPr>
              <a:t> </a:t>
            </a:r>
            <a:r>
              <a:rPr lang="en-US" sz="2400" b="1" dirty="0" err="1">
                <a:effectLst/>
              </a:rPr>
              <a:t>пункт</a:t>
            </a:r>
            <a:r>
              <a:rPr lang="en-US" sz="2400" b="1" dirty="0">
                <a:effectLst/>
              </a:rPr>
              <a:t>:</a:t>
            </a:r>
            <a:r>
              <a:rPr lang="en-US" sz="2400" dirty="0">
                <a:effectLst/>
              </a:rPr>
              <a:t> м. </a:t>
            </a:r>
            <a:r>
              <a:rPr lang="en-US" sz="2400" dirty="0" err="1">
                <a:effectLst/>
              </a:rPr>
              <a:t>Київ</a:t>
            </a:r>
            <a:endParaRPr lang="en-US" sz="2400" dirty="0">
              <a:effectLst/>
            </a:endParaRPr>
          </a:p>
          <a:p>
            <a:pPr>
              <a:lnSpc>
                <a:spcPct val="90000"/>
              </a:lnSpc>
              <a:spcAft>
                <a:spcPts val="800"/>
              </a:spcAft>
            </a:pPr>
            <a:r>
              <a:rPr lang="en-US" sz="2400" b="1" dirty="0" err="1">
                <a:effectLst/>
              </a:rPr>
              <a:t>керівник</a:t>
            </a:r>
            <a:r>
              <a:rPr lang="en-US" sz="2400" b="1" dirty="0">
                <a:effectLst/>
              </a:rPr>
              <a:t> проєкту: </a:t>
            </a:r>
            <a:r>
              <a:rPr lang="en-US" sz="2400" dirty="0" err="1">
                <a:effectLst/>
              </a:rPr>
              <a:t>Ващенко</a:t>
            </a:r>
            <a:r>
              <a:rPr lang="en-US" sz="2400" dirty="0">
                <a:effectLst/>
              </a:rPr>
              <a:t> Тетяна </a:t>
            </a:r>
            <a:r>
              <a:rPr lang="en-US" sz="2400" dirty="0" err="1">
                <a:effectLst/>
              </a:rPr>
              <a:t>Анатоліївна</a:t>
            </a:r>
            <a:r>
              <a:rPr lang="en-US" sz="2400" dirty="0">
                <a:effectLst/>
              </a:rPr>
              <a:t>, </a:t>
            </a:r>
            <a:r>
              <a:rPr lang="en-US" sz="2400" dirty="0" err="1">
                <a:effectLst/>
              </a:rPr>
              <a:t>вчитель</a:t>
            </a:r>
            <a:r>
              <a:rPr lang="en-US" sz="2400" dirty="0">
                <a:effectLst/>
              </a:rPr>
              <a:t> </a:t>
            </a:r>
            <a:r>
              <a:rPr lang="en-US" sz="2400" dirty="0" err="1">
                <a:effectLst/>
              </a:rPr>
              <a:t>історії</a:t>
            </a:r>
            <a:r>
              <a:rPr lang="en-US" sz="2400" dirty="0">
                <a:effectLst/>
              </a:rPr>
              <a:t> </a:t>
            </a:r>
            <a:r>
              <a:rPr lang="en-US" sz="2400" dirty="0" err="1">
                <a:effectLst/>
              </a:rPr>
              <a:t>та</a:t>
            </a:r>
            <a:r>
              <a:rPr lang="en-US" sz="2400" dirty="0">
                <a:effectLst/>
              </a:rPr>
              <a:t> </a:t>
            </a:r>
            <a:r>
              <a:rPr lang="en-US" sz="2400" dirty="0" err="1">
                <a:effectLst/>
              </a:rPr>
              <a:t>правознавства</a:t>
            </a:r>
            <a:r>
              <a:rPr lang="en-US" sz="2400" dirty="0">
                <a:effectLst/>
              </a:rPr>
              <a:t> </a:t>
            </a:r>
            <a:r>
              <a:rPr lang="en-US" sz="2400" dirty="0" err="1">
                <a:effectLst/>
              </a:rPr>
              <a:t>школи</a:t>
            </a:r>
            <a:r>
              <a:rPr lang="en-US" sz="2400" dirty="0">
                <a:effectLst/>
              </a:rPr>
              <a:t> І-ІІІ </a:t>
            </a:r>
            <a:r>
              <a:rPr lang="en-US" sz="2400" dirty="0" err="1">
                <a:effectLst/>
              </a:rPr>
              <a:t>ступенів</a:t>
            </a:r>
            <a:r>
              <a:rPr lang="en-US" sz="2400" dirty="0">
                <a:effectLst/>
              </a:rPr>
              <a:t> №294 </a:t>
            </a:r>
            <a:r>
              <a:rPr lang="en-US" sz="2400" dirty="0" err="1">
                <a:effectLst/>
              </a:rPr>
              <a:t>Деснянського</a:t>
            </a:r>
            <a:r>
              <a:rPr lang="en-US" sz="2400" dirty="0">
                <a:effectLst/>
              </a:rPr>
              <a:t> </a:t>
            </a:r>
            <a:r>
              <a:rPr lang="en-US" sz="2400" dirty="0" err="1">
                <a:effectLst/>
              </a:rPr>
              <a:t>району</a:t>
            </a:r>
            <a:r>
              <a:rPr lang="en-US" sz="2400" dirty="0">
                <a:effectLst/>
              </a:rPr>
              <a:t> </a:t>
            </a:r>
            <a:r>
              <a:rPr lang="en-US" sz="2400" dirty="0" err="1">
                <a:effectLst/>
              </a:rPr>
              <a:t>міста</a:t>
            </a:r>
            <a:r>
              <a:rPr lang="en-US" sz="2400" dirty="0">
                <a:effectLst/>
              </a:rPr>
              <a:t> </a:t>
            </a:r>
            <a:r>
              <a:rPr lang="en-US" sz="2400" dirty="0" err="1">
                <a:effectLst/>
              </a:rPr>
              <a:t>Києва</a:t>
            </a:r>
            <a:endParaRPr lang="en-US" sz="2400" dirty="0">
              <a:effectLst/>
            </a:endParaRPr>
          </a:p>
        </p:txBody>
      </p:sp>
    </p:spTree>
    <p:extLst>
      <p:ext uri="{BB962C8B-B14F-4D97-AF65-F5344CB8AC3E}">
        <p14:creationId xmlns:p14="http://schemas.microsoft.com/office/powerpoint/2010/main" val="39826852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Нет описания фото.">
            <a:extLst>
              <a:ext uri="{FF2B5EF4-FFF2-40B4-BE49-F238E27FC236}">
                <a16:creationId xmlns:a16="http://schemas.microsoft.com/office/drawing/2014/main" id="{988BD7CC-3295-3A5F-00A9-EE640EC56CA8}"/>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438" r="2452" b="1"/>
          <a:stretch/>
        </p:blipFill>
        <p:spPr bwMode="auto">
          <a:xfrm>
            <a:off x="58293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66702E2-8486-83F9-6EAC-FF5F8C3E86F2}"/>
              </a:ext>
            </a:extLst>
          </p:cNvPr>
          <p:cNvSpPr txBox="1"/>
          <p:nvPr/>
        </p:nvSpPr>
        <p:spPr>
          <a:xfrm>
            <a:off x="558426" y="549115"/>
            <a:ext cx="5118474" cy="5635785"/>
          </a:xfrm>
          <a:prstGeom prst="rect">
            <a:avLst/>
          </a:prstGeom>
        </p:spPr>
        <p:txBody>
          <a:bodyPr vert="horz" lIns="91440" tIns="45720" rIns="91440" bIns="45720" rtlCol="0" anchor="ctr">
            <a:noAutofit/>
          </a:bodyPr>
          <a:lstStyle/>
          <a:p>
            <a:pPr>
              <a:lnSpc>
                <a:spcPct val="90000"/>
              </a:lnSpc>
              <a:spcAft>
                <a:spcPts val="800"/>
              </a:spcAft>
            </a:pPr>
            <a:r>
              <a:rPr lang="uk-UA" sz="2400" b="1" dirty="0">
                <a:effectLst/>
              </a:rPr>
              <a:t>Метою</a:t>
            </a:r>
            <a:r>
              <a:rPr lang="uk-UA" sz="2400" dirty="0">
                <a:effectLst/>
              </a:rPr>
              <a:t> дослідження є визначення ролі допоміжних історичних наук, зокрема, нумізматики та балістики у дослідженні минулого українського народу, яке зафіксовано у різних видах монет та банкнот.</a:t>
            </a:r>
          </a:p>
          <a:p>
            <a:pPr>
              <a:lnSpc>
                <a:spcPct val="90000"/>
              </a:lnSpc>
              <a:spcAft>
                <a:spcPts val="800"/>
              </a:spcAft>
            </a:pPr>
            <a:r>
              <a:rPr lang="uk-UA" sz="2400" i="1" dirty="0">
                <a:effectLst/>
              </a:rPr>
              <a:t> </a:t>
            </a:r>
            <a:endParaRPr lang="uk-UA" sz="2400" dirty="0">
              <a:effectLst/>
            </a:endParaRPr>
          </a:p>
          <a:p>
            <a:pPr>
              <a:lnSpc>
                <a:spcPct val="90000"/>
              </a:lnSpc>
              <a:spcAft>
                <a:spcPts val="800"/>
              </a:spcAft>
            </a:pPr>
            <a:r>
              <a:rPr lang="uk-UA" sz="2400" b="1" dirty="0">
                <a:effectLst/>
              </a:rPr>
              <a:t>Завданнями</a:t>
            </a:r>
            <a:r>
              <a:rPr lang="uk-UA" sz="2400" dirty="0">
                <a:effectLst/>
              </a:rPr>
              <a:t> дослідження є: </a:t>
            </a:r>
          </a:p>
          <a:p>
            <a:pPr marL="342900" lvl="0" indent="-228600">
              <a:lnSpc>
                <a:spcPct val="90000"/>
              </a:lnSpc>
              <a:buFont typeface="Arial" panose="020B0604020202020204" pitchFamily="34" charset="0"/>
              <a:buChar char="•"/>
            </a:pPr>
            <a:r>
              <a:rPr lang="uk-UA" sz="2400" dirty="0">
                <a:effectLst/>
              </a:rPr>
              <a:t>визначення походження та історії монет</a:t>
            </a:r>
            <a:r>
              <a:rPr lang="en-US" sz="2400" dirty="0">
                <a:effectLst/>
              </a:rPr>
              <a:t> </a:t>
            </a:r>
            <a:r>
              <a:rPr lang="ru-RU" sz="2400" dirty="0" err="1">
                <a:effectLst/>
              </a:rPr>
              <a:t>Римсько</a:t>
            </a:r>
            <a:r>
              <a:rPr lang="uk-UA" sz="2400" dirty="0">
                <a:effectLst/>
              </a:rPr>
              <a:t>ї імперії та Боспорського царства та банкноти 1917 року номіналом "100 карбованців"; </a:t>
            </a:r>
          </a:p>
          <a:p>
            <a:pPr marL="342900" lvl="0" indent="-228600">
              <a:lnSpc>
                <a:spcPct val="90000"/>
              </a:lnSpc>
              <a:spcAft>
                <a:spcPts val="800"/>
              </a:spcAft>
              <a:buFont typeface="Arial" panose="020B0604020202020204" pitchFamily="34" charset="0"/>
              <a:buChar char="•"/>
            </a:pPr>
            <a:r>
              <a:rPr lang="uk-UA" sz="2400" dirty="0">
                <a:effectLst/>
              </a:rPr>
              <a:t>зосередження наукової уваги на можливий вплив банкнот УНР 1917 - 1921 років на хід майбутньої історії України.</a:t>
            </a:r>
          </a:p>
        </p:txBody>
      </p:sp>
    </p:spTree>
    <p:extLst>
      <p:ext uri="{BB962C8B-B14F-4D97-AF65-F5344CB8AC3E}">
        <p14:creationId xmlns:p14="http://schemas.microsoft.com/office/powerpoint/2010/main" val="3956376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4427639-4B4C-55DA-6323-7B60AF89EBE5}"/>
              </a:ext>
            </a:extLst>
          </p:cNvPr>
          <p:cNvSpPr txBox="1"/>
          <p:nvPr/>
        </p:nvSpPr>
        <p:spPr>
          <a:xfrm>
            <a:off x="651387" y="543827"/>
            <a:ext cx="5962785" cy="5996932"/>
          </a:xfrm>
          <a:prstGeom prst="rect">
            <a:avLst/>
          </a:prstGeom>
        </p:spPr>
        <p:txBody>
          <a:bodyPr vert="horz" lIns="91440" tIns="45720" rIns="91440" bIns="45720" rtlCol="0">
            <a:noAutofit/>
          </a:bodyPr>
          <a:lstStyle/>
          <a:p>
            <a:pPr>
              <a:lnSpc>
                <a:spcPct val="90000"/>
              </a:lnSpc>
              <a:spcAft>
                <a:spcPts val="120"/>
              </a:spcAft>
            </a:pPr>
            <a:r>
              <a:rPr lang="uk-UA" sz="2500" dirty="0" err="1">
                <a:solidFill>
                  <a:srgbClr val="C00000"/>
                </a:solidFill>
                <a:effectLst/>
              </a:rPr>
              <a:t>Нумізма́тика</a:t>
            </a:r>
            <a:r>
              <a:rPr lang="uk-UA" sz="2500" dirty="0">
                <a:effectLst/>
              </a:rPr>
              <a:t> (від </a:t>
            </a:r>
            <a:r>
              <a:rPr lang="uk-UA" sz="2500" dirty="0"/>
              <a:t>лат.</a:t>
            </a:r>
            <a:r>
              <a:rPr lang="uk-UA" sz="2500" dirty="0">
                <a:effectLst/>
              </a:rPr>
              <a:t> </a:t>
            </a:r>
            <a:r>
              <a:rPr lang="uk-UA" sz="2500" dirty="0" err="1">
                <a:effectLst/>
              </a:rPr>
              <a:t>numisma</a:t>
            </a:r>
            <a:r>
              <a:rPr lang="uk-UA" sz="2500" dirty="0">
                <a:effectLst/>
              </a:rPr>
              <a:t>, </a:t>
            </a:r>
            <a:r>
              <a:rPr lang="uk-UA" sz="2500" dirty="0" err="1"/>
              <a:t>грец</a:t>
            </a:r>
            <a:r>
              <a:rPr lang="uk-UA" sz="2500" dirty="0"/>
              <a:t>.</a:t>
            </a:r>
            <a:r>
              <a:rPr lang="uk-UA" sz="2500" dirty="0">
                <a:effectLst/>
              </a:rPr>
              <a:t> </a:t>
            </a:r>
            <a:r>
              <a:rPr lang="uk-UA" sz="2500" dirty="0" err="1">
                <a:effectLst/>
              </a:rPr>
              <a:t>nómisma</a:t>
            </a:r>
            <a:r>
              <a:rPr lang="uk-UA" sz="2500" dirty="0">
                <a:effectLst/>
              </a:rPr>
              <a:t> — монета) — історична дисципліна, що вивчає монети, гроші та </a:t>
            </a:r>
            <a:r>
              <a:rPr lang="uk-UA" sz="2500" dirty="0"/>
              <a:t>медалі</a:t>
            </a:r>
            <a:r>
              <a:rPr lang="uk-UA" sz="2500" dirty="0">
                <a:effectLst/>
              </a:rPr>
              <a:t> як джерело історичних, економічних, політичних і культурних знань, а також історію грошового обігу та монетного виробництва, процеси фальшування монет та банкнот. Також слово нумізматика використовується на позначення різновиду колекціонування [Котляр М. Ф. </a:t>
            </a:r>
            <a:r>
              <a:rPr lang="uk-UA" sz="2500" dirty="0"/>
              <a:t>Нумізматика</a:t>
            </a:r>
            <a:r>
              <a:rPr lang="uk-UA" sz="2500" dirty="0">
                <a:effectLst/>
              </a:rPr>
              <a:t> // Енциклопедія історії України : у 10 т. / </a:t>
            </a:r>
            <a:r>
              <a:rPr lang="uk-UA" sz="2500" dirty="0" err="1">
                <a:effectLst/>
              </a:rPr>
              <a:t>редкол</a:t>
            </a:r>
            <a:r>
              <a:rPr lang="uk-UA" sz="2500" dirty="0">
                <a:effectLst/>
              </a:rPr>
              <a:t>.: </a:t>
            </a:r>
            <a:r>
              <a:rPr lang="uk-UA" sz="2500" dirty="0"/>
              <a:t>В. А. Смолій</a:t>
            </a:r>
            <a:r>
              <a:rPr lang="uk-UA" sz="2500" dirty="0">
                <a:effectLst/>
              </a:rPr>
              <a:t> (голова) та ін. ; </a:t>
            </a:r>
            <a:r>
              <a:rPr lang="uk-UA" sz="2500" u="none" strike="noStrike" dirty="0">
                <a:effectLst/>
              </a:rPr>
              <a:t>Інститут історії України НА</a:t>
            </a:r>
            <a:r>
              <a:rPr lang="uk-UA" sz="2500" dirty="0"/>
              <a:t>Н</a:t>
            </a:r>
            <a:r>
              <a:rPr lang="uk-UA" sz="2500" u="none" strike="noStrike" dirty="0">
                <a:effectLst/>
                <a:hlinkClick r:id="rId2" tooltip="Інститут історії України НАН України"/>
              </a:rPr>
              <a:t> </a:t>
            </a:r>
            <a:r>
              <a:rPr lang="uk-UA" sz="2500" dirty="0"/>
              <a:t>України</a:t>
            </a:r>
            <a:r>
              <a:rPr lang="uk-UA" sz="2500" dirty="0">
                <a:effectLst/>
              </a:rPr>
              <a:t>. — К. : Наукова думка, 2010. — Т. 7 : Мл — О. — С. 496. — 728 с. : </a:t>
            </a:r>
            <a:r>
              <a:rPr lang="uk-UA" sz="2500" dirty="0" err="1">
                <a:effectLst/>
              </a:rPr>
              <a:t>іл</a:t>
            </a:r>
            <a:r>
              <a:rPr lang="uk-UA" sz="2500" dirty="0">
                <a:effectLst/>
              </a:rPr>
              <a:t>.]</a:t>
            </a:r>
          </a:p>
        </p:txBody>
      </p:sp>
      <p:pic>
        <p:nvPicPr>
          <p:cNvPr id="5" name="Рисунок 4" descr="Зображення, що містить особа&#10;&#10;Автоматично згенерований опис">
            <a:extLst>
              <a:ext uri="{FF2B5EF4-FFF2-40B4-BE49-F238E27FC236}">
                <a16:creationId xmlns:a16="http://schemas.microsoft.com/office/drawing/2014/main" id="{E96E332C-1D84-D8B5-3447-A183AE2C69B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0635" r="-1" b="24669"/>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42700745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Рисунок 4" descr="Зображення, що містить текст, килим, тканина&#10;&#10;Автоматично згенерований опис">
            <a:extLst>
              <a:ext uri="{FF2B5EF4-FFF2-40B4-BE49-F238E27FC236}">
                <a16:creationId xmlns:a16="http://schemas.microsoft.com/office/drawing/2014/main" id="{C6A24A31-C336-A85D-E9DA-522FF6C1A67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140"/>
          <a:stretch/>
        </p:blipFill>
        <p:spPr>
          <a:xfrm rot="16200000">
            <a:off x="6356249" y="997053"/>
            <a:ext cx="6858001" cy="4863892"/>
          </a:xfrm>
          <a:prstGeom prst="rect">
            <a:avLst/>
          </a:prstGeom>
        </p:spPr>
      </p:pic>
      <p:sp>
        <p:nvSpPr>
          <p:cNvPr id="3" name="TextBox 2">
            <a:extLst>
              <a:ext uri="{FF2B5EF4-FFF2-40B4-BE49-F238E27FC236}">
                <a16:creationId xmlns:a16="http://schemas.microsoft.com/office/drawing/2014/main" id="{961F0EF3-314E-951A-68AC-7CA6454CF32C}"/>
              </a:ext>
            </a:extLst>
          </p:cNvPr>
          <p:cNvSpPr txBox="1"/>
          <p:nvPr/>
        </p:nvSpPr>
        <p:spPr>
          <a:xfrm>
            <a:off x="513734" y="1087182"/>
            <a:ext cx="6458566" cy="4856418"/>
          </a:xfrm>
          <a:prstGeom prst="rect">
            <a:avLst/>
          </a:prstGeom>
        </p:spPr>
        <p:txBody>
          <a:bodyPr vert="horz" lIns="91440" tIns="45720" rIns="91440" bIns="45720" rtlCol="0">
            <a:noAutofit/>
          </a:bodyPr>
          <a:lstStyle/>
          <a:p>
            <a:pPr indent="-228600">
              <a:lnSpc>
                <a:spcPct val="90000"/>
              </a:lnSpc>
              <a:spcAft>
                <a:spcPts val="600"/>
              </a:spcAft>
              <a:buFont typeface="Arial" panose="020B0604020202020204" pitchFamily="34" charset="0"/>
              <a:buChar char="•"/>
            </a:pPr>
            <a:r>
              <a:rPr lang="en-US" sz="2800" b="1" dirty="0" err="1">
                <a:effectLst/>
              </a:rPr>
              <a:t>Боністика</a:t>
            </a:r>
            <a:r>
              <a:rPr lang="en-US" sz="2800" dirty="0">
                <a:effectLst/>
              </a:rPr>
              <a:t> (</a:t>
            </a:r>
            <a:r>
              <a:rPr lang="en-US" sz="2800" dirty="0" err="1">
                <a:effectLst/>
              </a:rPr>
              <a:t>від</a:t>
            </a:r>
            <a:r>
              <a:rPr lang="en-US" sz="2800" dirty="0">
                <a:effectLst/>
              </a:rPr>
              <a:t> </a:t>
            </a:r>
            <a:r>
              <a:rPr lang="en-US" sz="2800" dirty="0" err="1">
                <a:effectLst/>
              </a:rPr>
              <a:t>франц</a:t>
            </a:r>
            <a:r>
              <a:rPr lang="en-US" sz="2800" dirty="0">
                <a:effectLst/>
              </a:rPr>
              <a:t>. bon – </a:t>
            </a:r>
            <a:r>
              <a:rPr lang="en-US" sz="2800" dirty="0" err="1">
                <a:effectLst/>
              </a:rPr>
              <a:t>талон</a:t>
            </a:r>
            <a:r>
              <a:rPr lang="en-US" sz="2800" dirty="0">
                <a:effectLst/>
              </a:rPr>
              <a:t>, </a:t>
            </a:r>
            <a:r>
              <a:rPr lang="en-US" sz="2800" dirty="0" err="1">
                <a:effectLst/>
              </a:rPr>
              <a:t>чек</a:t>
            </a:r>
            <a:r>
              <a:rPr lang="en-US" sz="2800" dirty="0">
                <a:effectLst/>
              </a:rPr>
              <a:t>; </a:t>
            </a:r>
            <a:r>
              <a:rPr lang="en-US" sz="2800" dirty="0" err="1">
                <a:effectLst/>
              </a:rPr>
              <a:t>лат</a:t>
            </a:r>
            <a:r>
              <a:rPr lang="en-US" sz="2800" dirty="0">
                <a:effectLst/>
              </a:rPr>
              <a:t>. bonus – </a:t>
            </a:r>
            <a:r>
              <a:rPr lang="en-US" sz="2800" dirty="0" err="1">
                <a:effectLst/>
              </a:rPr>
              <a:t>добрий</a:t>
            </a:r>
            <a:r>
              <a:rPr lang="en-US" sz="2800" dirty="0">
                <a:effectLst/>
              </a:rPr>
              <a:t>, </a:t>
            </a:r>
            <a:r>
              <a:rPr lang="en-US" sz="2800" dirty="0" err="1">
                <a:effectLst/>
              </a:rPr>
              <a:t>зручний</a:t>
            </a:r>
            <a:r>
              <a:rPr lang="en-US" sz="2800" dirty="0">
                <a:effectLst/>
              </a:rPr>
              <a:t>) – </a:t>
            </a:r>
            <a:r>
              <a:rPr lang="en-US" sz="2800" dirty="0" err="1">
                <a:effectLst/>
              </a:rPr>
              <a:t>спеціальна</a:t>
            </a:r>
            <a:r>
              <a:rPr lang="en-US" sz="2800" dirty="0">
                <a:effectLst/>
              </a:rPr>
              <a:t> </a:t>
            </a:r>
            <a:r>
              <a:rPr lang="en-US" sz="2800" dirty="0" err="1">
                <a:effectLst/>
              </a:rPr>
              <a:t>історична</a:t>
            </a:r>
            <a:r>
              <a:rPr lang="en-US" sz="2800" dirty="0">
                <a:effectLst/>
              </a:rPr>
              <a:t> </a:t>
            </a:r>
            <a:r>
              <a:rPr lang="en-US" sz="2800" dirty="0" err="1">
                <a:effectLst/>
              </a:rPr>
              <a:t>дисципліна</a:t>
            </a:r>
            <a:r>
              <a:rPr lang="en-US" sz="2800" dirty="0">
                <a:effectLst/>
              </a:rPr>
              <a:t>, </a:t>
            </a:r>
            <a:r>
              <a:rPr lang="en-US" sz="2800" dirty="0" err="1">
                <a:effectLst/>
              </a:rPr>
              <a:t>що</a:t>
            </a:r>
            <a:r>
              <a:rPr lang="en-US" sz="2800" dirty="0">
                <a:effectLst/>
              </a:rPr>
              <a:t> </a:t>
            </a:r>
            <a:r>
              <a:rPr lang="en-US" sz="2800" dirty="0" err="1">
                <a:effectLst/>
              </a:rPr>
              <a:t>вивчає</a:t>
            </a:r>
            <a:r>
              <a:rPr lang="en-US" sz="2800" dirty="0">
                <a:effectLst/>
              </a:rPr>
              <a:t> </a:t>
            </a:r>
            <a:r>
              <a:rPr lang="en-US" sz="2800" dirty="0" err="1">
                <a:effectLst/>
              </a:rPr>
              <a:t>паперові</a:t>
            </a:r>
            <a:r>
              <a:rPr lang="en-US" sz="2800" dirty="0">
                <a:effectLst/>
              </a:rPr>
              <a:t> (</a:t>
            </a:r>
            <a:r>
              <a:rPr lang="en-US" sz="2800" dirty="0" err="1">
                <a:effectLst/>
              </a:rPr>
              <a:t>шкіряні</a:t>
            </a:r>
            <a:r>
              <a:rPr lang="en-US" sz="2800" dirty="0">
                <a:effectLst/>
              </a:rPr>
              <a:t>, </a:t>
            </a:r>
            <a:r>
              <a:rPr lang="en-US" sz="2800" dirty="0" err="1">
                <a:effectLst/>
              </a:rPr>
              <a:t>тканинні</a:t>
            </a:r>
            <a:r>
              <a:rPr lang="en-US" sz="2800" dirty="0">
                <a:effectLst/>
              </a:rPr>
              <a:t>) </a:t>
            </a:r>
            <a:r>
              <a:rPr lang="en-US" sz="2800" dirty="0" err="1">
                <a:effectLst/>
              </a:rPr>
              <a:t>грошові</a:t>
            </a:r>
            <a:r>
              <a:rPr lang="en-US" sz="2800" dirty="0">
                <a:effectLst/>
              </a:rPr>
              <a:t> </a:t>
            </a:r>
            <a:r>
              <a:rPr lang="en-US" sz="2800" dirty="0" err="1">
                <a:effectLst/>
              </a:rPr>
              <a:t>знаки</a:t>
            </a:r>
            <a:r>
              <a:rPr lang="en-US" sz="2800" dirty="0">
                <a:effectLst/>
              </a:rPr>
              <a:t>.</a:t>
            </a:r>
          </a:p>
          <a:p>
            <a:pPr indent="-228600">
              <a:lnSpc>
                <a:spcPct val="90000"/>
              </a:lnSpc>
              <a:spcAft>
                <a:spcPts val="600"/>
              </a:spcAft>
              <a:buFont typeface="Arial" panose="020B0604020202020204" pitchFamily="34" charset="0"/>
              <a:buChar char="•"/>
            </a:pPr>
            <a:endParaRPr lang="en-US" sz="2800" dirty="0"/>
          </a:p>
          <a:p>
            <a:pPr indent="-228600">
              <a:lnSpc>
                <a:spcPct val="90000"/>
              </a:lnSpc>
              <a:spcAft>
                <a:spcPts val="600"/>
              </a:spcAft>
              <a:buFont typeface="Arial" panose="020B0604020202020204" pitchFamily="34" charset="0"/>
              <a:buChar char="•"/>
            </a:pPr>
            <a:r>
              <a:rPr lang="en-US" sz="2800" dirty="0">
                <a:effectLst/>
              </a:rPr>
              <a:t>[</a:t>
            </a:r>
            <a:r>
              <a:rPr lang="en-US" sz="2800" dirty="0" err="1">
                <a:effectLst/>
              </a:rPr>
              <a:t>Дмитрієнко</a:t>
            </a:r>
            <a:r>
              <a:rPr lang="en-US" sz="2800" dirty="0">
                <a:effectLst/>
              </a:rPr>
              <a:t> М. Ф. </a:t>
            </a:r>
            <a:r>
              <a:rPr lang="en-US" sz="2800" dirty="0" err="1">
                <a:effectLst/>
              </a:rPr>
              <a:t>Боністика</a:t>
            </a:r>
            <a:r>
              <a:rPr lang="en-US" sz="2800" dirty="0">
                <a:effectLst/>
              </a:rPr>
              <a:t> // </a:t>
            </a:r>
            <a:r>
              <a:rPr lang="en-US" sz="2800" dirty="0" err="1">
                <a:effectLst/>
              </a:rPr>
              <a:t>Енциклопедія</a:t>
            </a:r>
            <a:r>
              <a:rPr lang="en-US" sz="2800" dirty="0">
                <a:effectLst/>
              </a:rPr>
              <a:t> </a:t>
            </a:r>
            <a:r>
              <a:rPr lang="en-US" sz="2800" dirty="0" err="1">
                <a:effectLst/>
              </a:rPr>
              <a:t>історії</a:t>
            </a:r>
            <a:r>
              <a:rPr lang="en-US" sz="2800" dirty="0">
                <a:effectLst/>
              </a:rPr>
              <a:t> </a:t>
            </a:r>
            <a:r>
              <a:rPr lang="en-US" sz="2800" dirty="0" err="1">
                <a:effectLst/>
              </a:rPr>
              <a:t>України</a:t>
            </a:r>
            <a:r>
              <a:rPr lang="en-US" sz="2800" dirty="0">
                <a:effectLst/>
              </a:rPr>
              <a:t> : у 10 т. / </a:t>
            </a:r>
            <a:r>
              <a:rPr lang="en-US" sz="2800" dirty="0" err="1">
                <a:effectLst/>
              </a:rPr>
              <a:t>редкол</a:t>
            </a:r>
            <a:r>
              <a:rPr lang="en-US" sz="2800" dirty="0">
                <a:effectLst/>
              </a:rPr>
              <a:t>.: В. А. </a:t>
            </a:r>
            <a:r>
              <a:rPr lang="en-US" sz="2800" dirty="0" err="1">
                <a:effectLst/>
              </a:rPr>
              <a:t>Смолій</a:t>
            </a:r>
            <a:r>
              <a:rPr lang="en-US" sz="2800" dirty="0">
                <a:effectLst/>
              </a:rPr>
              <a:t> (</a:t>
            </a:r>
            <a:r>
              <a:rPr lang="en-US" sz="2800" dirty="0" err="1">
                <a:effectLst/>
              </a:rPr>
              <a:t>голова</a:t>
            </a:r>
            <a:r>
              <a:rPr lang="en-US" sz="2800" dirty="0">
                <a:effectLst/>
              </a:rPr>
              <a:t>) </a:t>
            </a:r>
            <a:r>
              <a:rPr lang="en-US" sz="2800" dirty="0" err="1">
                <a:effectLst/>
              </a:rPr>
              <a:t>та</a:t>
            </a:r>
            <a:r>
              <a:rPr lang="en-US" sz="2800" dirty="0">
                <a:effectLst/>
              </a:rPr>
              <a:t> </a:t>
            </a:r>
            <a:r>
              <a:rPr lang="en-US" sz="2800" dirty="0" err="1">
                <a:effectLst/>
              </a:rPr>
              <a:t>ін</a:t>
            </a:r>
            <a:r>
              <a:rPr lang="en-US" sz="2800" dirty="0">
                <a:effectLst/>
              </a:rPr>
              <a:t>. ; </a:t>
            </a:r>
            <a:r>
              <a:rPr lang="en-US" sz="2800" dirty="0" err="1">
                <a:effectLst/>
              </a:rPr>
              <a:t>Інститут</a:t>
            </a:r>
            <a:r>
              <a:rPr lang="en-US" sz="2800" dirty="0">
                <a:effectLst/>
              </a:rPr>
              <a:t> </a:t>
            </a:r>
            <a:r>
              <a:rPr lang="en-US" sz="2800" dirty="0" err="1">
                <a:effectLst/>
              </a:rPr>
              <a:t>історії</a:t>
            </a:r>
            <a:r>
              <a:rPr lang="en-US" sz="2800" dirty="0">
                <a:effectLst/>
              </a:rPr>
              <a:t> </a:t>
            </a:r>
            <a:r>
              <a:rPr lang="en-US" sz="2800" dirty="0" err="1">
                <a:effectLst/>
              </a:rPr>
              <a:t>України</a:t>
            </a:r>
            <a:r>
              <a:rPr lang="en-US" sz="2800" dirty="0">
                <a:effectLst/>
              </a:rPr>
              <a:t> НАН </a:t>
            </a:r>
            <a:r>
              <a:rPr lang="en-US" sz="2800" dirty="0" err="1">
                <a:effectLst/>
              </a:rPr>
              <a:t>України</a:t>
            </a:r>
            <a:r>
              <a:rPr lang="en-US" sz="2800" dirty="0">
                <a:effectLst/>
              </a:rPr>
              <a:t>. — К. : </a:t>
            </a:r>
            <a:r>
              <a:rPr lang="en-US" sz="2800" dirty="0" err="1">
                <a:effectLst/>
              </a:rPr>
              <a:t>Наукова</a:t>
            </a:r>
            <a:r>
              <a:rPr lang="en-US" sz="2800" dirty="0">
                <a:effectLst/>
              </a:rPr>
              <a:t> </a:t>
            </a:r>
            <a:r>
              <a:rPr lang="en-US" sz="2800" dirty="0" err="1">
                <a:effectLst/>
              </a:rPr>
              <a:t>думка</a:t>
            </a:r>
            <a:r>
              <a:rPr lang="en-US" sz="2800" dirty="0">
                <a:effectLst/>
              </a:rPr>
              <a:t>, 2003. — Т. 1 : А — В. — С. 337. — 688 с.] </a:t>
            </a:r>
            <a:endParaRPr lang="en-US" sz="2800" dirty="0"/>
          </a:p>
        </p:txBody>
      </p:sp>
    </p:spTree>
    <p:extLst>
      <p:ext uri="{BB962C8B-B14F-4D97-AF65-F5344CB8AC3E}">
        <p14:creationId xmlns:p14="http://schemas.microsoft.com/office/powerpoint/2010/main" val="30862956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F7396CC-0FE4-1A17-1795-A5040ABDC04F}"/>
              </a:ext>
            </a:extLst>
          </p:cNvPr>
          <p:cNvSpPr txBox="1"/>
          <p:nvPr/>
        </p:nvSpPr>
        <p:spPr>
          <a:xfrm>
            <a:off x="6482080" y="609510"/>
            <a:ext cx="5630300" cy="5638980"/>
          </a:xfrm>
          <a:prstGeom prst="rect">
            <a:avLst/>
          </a:prstGeom>
          <a:noFill/>
        </p:spPr>
        <p:txBody>
          <a:bodyPr wrap="square">
            <a:spAutoFit/>
          </a:bodyPr>
          <a:lstStyle/>
          <a:p>
            <a:pPr>
              <a:lnSpc>
                <a:spcPct val="107000"/>
              </a:lnSpc>
              <a:spcAft>
                <a:spcPts val="120"/>
              </a:spcAft>
            </a:pPr>
            <a:r>
              <a:rPr lang="uk-UA" sz="2600" dirty="0">
                <a:solidFill>
                  <a:srgbClr val="202122"/>
                </a:solidFill>
                <a:effectLst/>
                <a:ea typeface="Times New Roman" panose="02020603050405020304" pitchFamily="18" charset="0"/>
                <a:cs typeface="Times New Roman" panose="02020603050405020304" pitchFamily="18" charset="0"/>
              </a:rPr>
              <a:t>Але найбільшою цінністю для мене є колекційний набір “До 100-річчя подій Української революції 1917-1921” яку має сувенірну банкноту “100 карбованців”. </a:t>
            </a:r>
          </a:p>
          <a:p>
            <a:pPr>
              <a:lnSpc>
                <a:spcPct val="107000"/>
              </a:lnSpc>
              <a:spcAft>
                <a:spcPts val="120"/>
              </a:spcAft>
            </a:pPr>
            <a:r>
              <a:rPr lang="uk-UA" sz="2600" dirty="0">
                <a:solidFill>
                  <a:srgbClr val="202122"/>
                </a:solidFill>
                <a:effectLst/>
                <a:ea typeface="Times New Roman" panose="02020603050405020304" pitchFamily="18" charset="0"/>
                <a:cs typeface="Times New Roman" panose="02020603050405020304" pitchFamily="18" charset="0"/>
              </a:rPr>
              <a:t>Автором ескізу цієї банкноти є Георгій Нарбут. Він розробив усі грошові одиниці Української Народної Республіки</a:t>
            </a:r>
            <a:r>
              <a:rPr lang="uk-UA" sz="2600" dirty="0">
                <a:effectLst/>
                <a:ea typeface="Calibri" panose="020F0502020204030204" pitchFamily="34" charset="0"/>
                <a:cs typeface="Times New Roman" panose="02020603050405020304" pitchFamily="18" charset="0"/>
              </a:rPr>
              <a:t> з 1917 по 1921 роки: банкноти номіналом 10, 25, 50, 100, 250, 1000 карбованців, номіналом 2, 5, 10, 100, 500, 1000, 2000 гривень, а також 10, 20, 30, 40, 50 шагів. </a:t>
            </a:r>
          </a:p>
        </p:txBody>
      </p:sp>
      <p:pic>
        <p:nvPicPr>
          <p:cNvPr id="9" name="Рисунок 8" descr="Зображення, що містить календар&#10;&#10;Автоматично згенерований опис">
            <a:extLst>
              <a:ext uri="{FF2B5EF4-FFF2-40B4-BE49-F238E27FC236}">
                <a16:creationId xmlns:a16="http://schemas.microsoft.com/office/drawing/2014/main" id="{40675CF6-7126-2BBA-AA9F-BFA9CFCD80D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3337458"/>
            <a:ext cx="6251793" cy="3520542"/>
          </a:xfrm>
          <a:prstGeom prst="rect">
            <a:avLst/>
          </a:prstGeom>
        </p:spPr>
      </p:pic>
      <p:pic>
        <p:nvPicPr>
          <p:cNvPr id="11" name="Рисунок 10" descr="Зображення, що містить карта&#10;&#10;Автоматично згенерований опис">
            <a:extLst>
              <a:ext uri="{FF2B5EF4-FFF2-40B4-BE49-F238E27FC236}">
                <a16:creationId xmlns:a16="http://schemas.microsoft.com/office/drawing/2014/main" id="{38105134-C12E-134D-A265-7D59D36B74A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1087"/>
            <a:ext cx="6251793" cy="3542995"/>
          </a:xfrm>
          <a:prstGeom prst="rect">
            <a:avLst/>
          </a:prstGeom>
        </p:spPr>
      </p:pic>
    </p:spTree>
    <p:extLst>
      <p:ext uri="{BB962C8B-B14F-4D97-AF65-F5344CB8AC3E}">
        <p14:creationId xmlns:p14="http://schemas.microsoft.com/office/powerpoint/2010/main" val="10939073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8BDF6B3-D0B0-8144-E60F-10CF841276DD}"/>
              </a:ext>
            </a:extLst>
          </p:cNvPr>
          <p:cNvSpPr>
            <a:spLocks noGrp="1"/>
          </p:cNvSpPr>
          <p:nvPr>
            <p:ph type="title"/>
          </p:nvPr>
        </p:nvSpPr>
        <p:spPr/>
        <p:txBody>
          <a:bodyPr/>
          <a:lstStyle/>
          <a:p>
            <a:r>
              <a:rPr lang="uk-UA" dirty="0"/>
              <a:t>Історія Античної епохи у нумізматиці</a:t>
            </a:r>
          </a:p>
        </p:txBody>
      </p:sp>
      <p:sp>
        <p:nvSpPr>
          <p:cNvPr id="3" name="Місце для вмісту 2">
            <a:extLst>
              <a:ext uri="{FF2B5EF4-FFF2-40B4-BE49-F238E27FC236}">
                <a16:creationId xmlns:a16="http://schemas.microsoft.com/office/drawing/2014/main" id="{EA3619C2-E48E-8EE5-4415-6AD342C4E2DE}"/>
              </a:ext>
            </a:extLst>
          </p:cNvPr>
          <p:cNvSpPr>
            <a:spLocks noGrp="1"/>
          </p:cNvSpPr>
          <p:nvPr>
            <p:ph idx="1"/>
          </p:nvPr>
        </p:nvSpPr>
        <p:spPr>
          <a:xfrm>
            <a:off x="469900" y="1825625"/>
            <a:ext cx="6261100" cy="4351338"/>
          </a:xfrm>
        </p:spPr>
        <p:txBody>
          <a:bodyPr/>
          <a:lstStyle/>
          <a:p>
            <a:pPr>
              <a:buNone/>
            </a:pPr>
            <a:r>
              <a:rPr lang="uk-UA" dirty="0"/>
              <a:t>Саме в цій </a:t>
            </a:r>
            <a:r>
              <a:rPr lang="uk-UA" dirty="0" err="1"/>
              <a:t>епо</a:t>
            </a:r>
            <a:r>
              <a:rPr lang="en-US" dirty="0"/>
              <a:t>c</a:t>
            </a:r>
            <a:r>
              <a:rPr lang="uk-UA" dirty="0"/>
              <a:t>і почали карбувати перші монети </a:t>
            </a:r>
            <a:r>
              <a:rPr lang="uk-UA" dirty="0" err="1"/>
              <a:t>електри</a:t>
            </a:r>
            <a:r>
              <a:rPr lang="uk-UA" dirty="0"/>
              <a:t>, сплавлення срібла з золотом в Лідії. Звідси і починається історія про монети.</a:t>
            </a:r>
            <a:r>
              <a:rPr lang="en-US" dirty="0"/>
              <a:t> </a:t>
            </a:r>
            <a:r>
              <a:rPr lang="uk-UA" dirty="0"/>
              <a:t>І саме вона гарно розвинулась в Римській імперії.</a:t>
            </a:r>
          </a:p>
          <a:p>
            <a:endParaRPr lang="uk-UA" dirty="0"/>
          </a:p>
        </p:txBody>
      </p:sp>
      <p:pic>
        <p:nvPicPr>
          <p:cNvPr id="12290" name="Picture 2" descr="Монета, Лідія, 1/3 Статера, до 546 р. до н.е., Сарди, - Vroda"/>
          <p:cNvPicPr>
            <a:picLocks noChangeAspect="1" noChangeArrowheads="1"/>
          </p:cNvPicPr>
          <p:nvPr/>
        </p:nvPicPr>
        <p:blipFill>
          <a:blip r:embed="rId2" cstate="print"/>
          <a:srcRect/>
          <a:stretch>
            <a:fillRect/>
          </a:stretch>
        </p:blipFill>
        <p:spPr bwMode="auto">
          <a:xfrm>
            <a:off x="6545263" y="1219200"/>
            <a:ext cx="5430837" cy="5430838"/>
          </a:xfrm>
          <a:prstGeom prst="rect">
            <a:avLst/>
          </a:prstGeom>
          <a:noFill/>
        </p:spPr>
      </p:pic>
    </p:spTree>
    <p:extLst>
      <p:ext uri="{BB962C8B-B14F-4D97-AF65-F5344CB8AC3E}">
        <p14:creationId xmlns:p14="http://schemas.microsoft.com/office/powerpoint/2010/main" val="13829608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1273" name="Rectangle 112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02" name="Picture 6" descr="Монети Римської імперії, золото та срібло. — стокове фото">
            <a:extLst>
              <a:ext uri="{FF2B5EF4-FFF2-40B4-BE49-F238E27FC236}">
                <a16:creationId xmlns:a16="http://schemas.microsoft.com/office/drawing/2014/main" id="{CE05EC57-5719-B64A-696B-A9601D1F5367}"/>
              </a:ext>
            </a:extLst>
          </p:cNvPr>
          <p:cNvPicPr>
            <a:picLocks noGrp="1" noChangeAspect="1" noChangeArrowheads="1"/>
          </p:cNvPicPr>
          <p:nvPr>
            <p:ph idx="1"/>
          </p:nvPr>
        </p:nvPicPr>
        <p:blipFill>
          <a:blip r:embed="rId2">
            <a:alphaModFix amt="50000"/>
            <a:extLst>
              <a:ext uri="{28A0092B-C50C-407E-A947-70E740481C1C}">
                <a14:useLocalDpi xmlns:a14="http://schemas.microsoft.com/office/drawing/2010/main" val="0"/>
              </a:ext>
            </a:extLst>
          </a:blip>
          <a:srcRect t="3080" b="12650"/>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a:extLst>
              <a:ext uri="{FF2B5EF4-FFF2-40B4-BE49-F238E27FC236}">
                <a16:creationId xmlns:a16="http://schemas.microsoft.com/office/drawing/2014/main" id="{ECB6FB22-E814-A80F-58E6-C06D441F644C}"/>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sz="6000">
                <a:solidFill>
                  <a:srgbClr val="FFFFFF"/>
                </a:solidFill>
              </a:rPr>
              <a:t>Монети Римської імперії</a:t>
            </a:r>
          </a:p>
        </p:txBody>
      </p:sp>
      <p:sp>
        <p:nvSpPr>
          <p:cNvPr id="8" name="TextBox 7">
            <a:extLst>
              <a:ext uri="{FF2B5EF4-FFF2-40B4-BE49-F238E27FC236}">
                <a16:creationId xmlns:a16="http://schemas.microsoft.com/office/drawing/2014/main" id="{749BDA6D-014C-3055-EBA0-B2D86467FD70}"/>
              </a:ext>
            </a:extLst>
          </p:cNvPr>
          <p:cNvSpPr txBox="1"/>
          <p:nvPr/>
        </p:nvSpPr>
        <p:spPr>
          <a:xfrm>
            <a:off x="1524000" y="4159404"/>
            <a:ext cx="9144000" cy="1098395"/>
          </a:xfrm>
          <a:prstGeom prst="rect">
            <a:avLst/>
          </a:prstGeom>
        </p:spPr>
        <p:txBody>
          <a:bodyPr vert="horz" lIns="91440" tIns="45720" rIns="91440" bIns="45720" rtlCol="0">
            <a:normAutofit fontScale="92500"/>
          </a:bodyPr>
          <a:lstStyle/>
          <a:p>
            <a:pPr algn="ctr" defTabSz="914400">
              <a:lnSpc>
                <a:spcPct val="90000"/>
              </a:lnSpc>
              <a:spcBef>
                <a:spcPts val="1000"/>
              </a:spcBef>
            </a:pPr>
            <a:r>
              <a:rPr lang="en-US" sz="2400" dirty="0">
                <a:solidFill>
                  <a:srgbClr val="FFFFFF"/>
                </a:solidFill>
              </a:rPr>
              <a:t>Я </a:t>
            </a:r>
            <a:r>
              <a:rPr lang="en-US" sz="2400" dirty="0" err="1">
                <a:solidFill>
                  <a:srgbClr val="FFFFFF"/>
                </a:solidFill>
              </a:rPr>
              <a:t>маю</a:t>
            </a:r>
            <a:r>
              <a:rPr lang="en-US" sz="2400" dirty="0">
                <a:solidFill>
                  <a:srgbClr val="FFFFFF"/>
                </a:solidFill>
              </a:rPr>
              <a:t> у </a:t>
            </a:r>
            <a:r>
              <a:rPr lang="en-US" sz="2400" dirty="0" err="1">
                <a:solidFill>
                  <a:srgbClr val="FFFFFF"/>
                </a:solidFill>
              </a:rPr>
              <a:t>своїй</a:t>
            </a:r>
            <a:r>
              <a:rPr lang="en-US" sz="2400" dirty="0">
                <a:solidFill>
                  <a:srgbClr val="FFFFFF"/>
                </a:solidFill>
              </a:rPr>
              <a:t> </a:t>
            </a:r>
            <a:r>
              <a:rPr lang="en-US" sz="2400" dirty="0" err="1">
                <a:solidFill>
                  <a:srgbClr val="FFFFFF"/>
                </a:solidFill>
              </a:rPr>
              <a:t>колекції</a:t>
            </a:r>
            <a:r>
              <a:rPr lang="en-US" sz="2400" dirty="0">
                <a:solidFill>
                  <a:srgbClr val="FFFFFF"/>
                </a:solidFill>
              </a:rPr>
              <a:t> </a:t>
            </a:r>
            <a:r>
              <a:rPr lang="en-US" sz="2400" dirty="0" err="1">
                <a:solidFill>
                  <a:srgbClr val="FFFFFF"/>
                </a:solidFill>
              </a:rPr>
              <a:t>дві</a:t>
            </a:r>
            <a:r>
              <a:rPr lang="en-US" sz="2400" dirty="0">
                <a:solidFill>
                  <a:srgbClr val="FFFFFF"/>
                </a:solidFill>
              </a:rPr>
              <a:t> </a:t>
            </a:r>
            <a:r>
              <a:rPr lang="en-US" sz="2400" dirty="0" err="1">
                <a:solidFill>
                  <a:srgbClr val="FFFFFF"/>
                </a:solidFill>
              </a:rPr>
              <a:t>неймовір</a:t>
            </a:r>
            <a:r>
              <a:rPr lang="uk-UA" sz="2400" dirty="0">
                <a:solidFill>
                  <a:srgbClr val="FFFFFF"/>
                </a:solidFill>
              </a:rPr>
              <a:t>ні бронзові монети з Римської імперії: </a:t>
            </a:r>
          </a:p>
          <a:p>
            <a:pPr algn="ctr" defTabSz="914400">
              <a:lnSpc>
                <a:spcPct val="90000"/>
              </a:lnSpc>
              <a:spcBef>
                <a:spcPts val="1000"/>
              </a:spcBef>
            </a:pPr>
            <a:r>
              <a:rPr lang="uk-UA" sz="2400" dirty="0">
                <a:solidFill>
                  <a:srgbClr val="FFFFFF"/>
                </a:solidFill>
              </a:rPr>
              <a:t>Антонініан та </a:t>
            </a:r>
            <a:r>
              <a:rPr lang="uk-UA" sz="2400" dirty="0" err="1">
                <a:solidFill>
                  <a:srgbClr val="FFFFFF"/>
                </a:solidFill>
              </a:rPr>
              <a:t>Веспасіан</a:t>
            </a:r>
            <a:endParaRPr lang="en-US" sz="2400" dirty="0">
              <a:solidFill>
                <a:srgbClr val="FFFFFF"/>
              </a:solidFill>
            </a:endParaRPr>
          </a:p>
        </p:txBody>
      </p:sp>
      <p:sp>
        <p:nvSpPr>
          <p:cNvPr id="11266" name="AutoShape 2" descr="Денарий [76 н.э. - ??] / Веспасиан (69 - 79 гг.) / Монеты Древнего Рима  (Римской Империи) / Каталог монет"/>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1268" name="AutoShape 4" descr="Денарий [76 н.э. - ??] / Веспасиан (69 - 79 гг.) / Монеты Древнего Рима  (Римской Империи) / Каталог монет"/>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p14="http://schemas.microsoft.com/office/powerpoint/2010/main" val="392794378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0B008AC-EF62-374A-966A-2C1945E17183}"/>
              </a:ext>
            </a:extLst>
          </p:cNvPr>
          <p:cNvSpPr>
            <a:spLocks noGrp="1"/>
          </p:cNvSpPr>
          <p:nvPr>
            <p:ph type="title"/>
          </p:nvPr>
        </p:nvSpPr>
        <p:spPr/>
        <p:txBody>
          <a:bodyPr/>
          <a:lstStyle/>
          <a:p>
            <a:r>
              <a:rPr lang="uk-UA" dirty="0"/>
              <a:t>Антонініан</a:t>
            </a:r>
          </a:p>
        </p:txBody>
      </p:sp>
      <p:sp>
        <p:nvSpPr>
          <p:cNvPr id="3" name="Місце для вмісту 2">
            <a:extLst>
              <a:ext uri="{FF2B5EF4-FFF2-40B4-BE49-F238E27FC236}">
                <a16:creationId xmlns:a16="http://schemas.microsoft.com/office/drawing/2014/main" id="{7673EF88-C4BC-3028-178B-DFB60A02B049}"/>
              </a:ext>
            </a:extLst>
          </p:cNvPr>
          <p:cNvSpPr>
            <a:spLocks noGrp="1"/>
          </p:cNvSpPr>
          <p:nvPr>
            <p:ph idx="1"/>
          </p:nvPr>
        </p:nvSpPr>
        <p:spPr>
          <a:xfrm>
            <a:off x="838200" y="1825625"/>
            <a:ext cx="4622800" cy="4351338"/>
          </a:xfrm>
        </p:spPr>
        <p:txBody>
          <a:bodyPr/>
          <a:lstStyle/>
          <a:p>
            <a:r>
              <a:rPr lang="uk-UA" dirty="0"/>
              <a:t>Карбування: Рим.</a:t>
            </a:r>
          </a:p>
          <a:p>
            <a:r>
              <a:rPr lang="uk-UA" dirty="0"/>
              <a:t>Рік карбування: початок 300-тих років</a:t>
            </a:r>
          </a:p>
          <a:p>
            <a:r>
              <a:rPr lang="uk-UA" dirty="0"/>
              <a:t>Метал: Бронза</a:t>
            </a:r>
          </a:p>
          <a:p>
            <a:r>
              <a:rPr lang="uk-UA" dirty="0"/>
              <a:t>Реставрація: Немає</a:t>
            </a:r>
          </a:p>
          <a:p>
            <a:r>
              <a:rPr lang="uk-UA" dirty="0"/>
              <a:t>Вага: 3.38г.</a:t>
            </a:r>
          </a:p>
          <a:p>
            <a:r>
              <a:rPr lang="uk-UA" dirty="0"/>
              <a:t>Діаметр: 21мм.</a:t>
            </a:r>
          </a:p>
          <a:p>
            <a:r>
              <a:rPr lang="uk-UA" dirty="0"/>
              <a:t>Оригінал: 100%</a:t>
            </a:r>
          </a:p>
          <a:p>
            <a:endParaRPr lang="uk-UA" dirty="0"/>
          </a:p>
        </p:txBody>
      </p:sp>
      <p:pic>
        <p:nvPicPr>
          <p:cNvPr id="10242" name="Picture 2" descr="https://upload.wikimedia.org/wikipedia/commons/0/08/AR_Denarius_Obv_900.jpg"/>
          <p:cNvPicPr>
            <a:picLocks noChangeAspect="1" noChangeArrowheads="1"/>
          </p:cNvPicPr>
          <p:nvPr/>
        </p:nvPicPr>
        <p:blipFill>
          <a:blip r:embed="rId2" cstate="print"/>
          <a:srcRect/>
          <a:stretch>
            <a:fillRect/>
          </a:stretch>
        </p:blipFill>
        <p:spPr bwMode="auto">
          <a:xfrm>
            <a:off x="5334000" y="0"/>
            <a:ext cx="6858000" cy="6858000"/>
          </a:xfrm>
          <a:prstGeom prst="rect">
            <a:avLst/>
          </a:prstGeom>
          <a:noFill/>
        </p:spPr>
      </p:pic>
    </p:spTree>
    <p:extLst>
      <p:ext uri="{BB962C8B-B14F-4D97-AF65-F5344CB8AC3E}">
        <p14:creationId xmlns:p14="http://schemas.microsoft.com/office/powerpoint/2010/main" val="3463830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9">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Рисунок 4" descr="Зображення, що містить монета, Артефакт, графіт, скеля&#10;&#10;Вміст, створений ШІ, може бути неправильним.">
            <a:extLst>
              <a:ext uri="{FF2B5EF4-FFF2-40B4-BE49-F238E27FC236}">
                <a16:creationId xmlns:a16="http://schemas.microsoft.com/office/drawing/2014/main" id="{E633EAE4-0879-1713-3FE8-281FFD564219}"/>
              </a:ext>
            </a:extLst>
          </p:cNvPr>
          <p:cNvPicPr>
            <a:picLocks noChangeAspect="1"/>
          </p:cNvPicPr>
          <p:nvPr/>
        </p:nvPicPr>
        <p:blipFill>
          <a:blip r:embed="rId2">
            <a:alphaModFix amt="35000"/>
          </a:blip>
          <a:srcRect t="23058" b="20692"/>
          <a:stretch/>
        </p:blipFill>
        <p:spPr>
          <a:xfrm>
            <a:off x="20" y="10"/>
            <a:ext cx="12191980" cy="6857990"/>
          </a:xfrm>
          <a:prstGeom prst="rect">
            <a:avLst/>
          </a:prstGeom>
        </p:spPr>
      </p:pic>
      <p:sp>
        <p:nvSpPr>
          <p:cNvPr id="2" name="Заголовок 1">
            <a:extLst>
              <a:ext uri="{FF2B5EF4-FFF2-40B4-BE49-F238E27FC236}">
                <a16:creationId xmlns:a16="http://schemas.microsoft.com/office/drawing/2014/main" id="{0E56E2FE-2FC5-2CDD-37D6-E8F685DDC625}"/>
              </a:ext>
            </a:extLst>
          </p:cNvPr>
          <p:cNvSpPr>
            <a:spLocks noGrp="1"/>
          </p:cNvSpPr>
          <p:nvPr>
            <p:ph type="title"/>
          </p:nvPr>
        </p:nvSpPr>
        <p:spPr>
          <a:xfrm>
            <a:off x="838200" y="365125"/>
            <a:ext cx="10515600" cy="1325563"/>
          </a:xfrm>
        </p:spPr>
        <p:txBody>
          <a:bodyPr>
            <a:normAutofit/>
          </a:bodyPr>
          <a:lstStyle/>
          <a:p>
            <a:r>
              <a:rPr lang="uk-UA">
                <a:solidFill>
                  <a:srgbClr val="FFFFFF"/>
                </a:solidFill>
              </a:rPr>
              <a:t>Лідія Сарди. Веспасіан</a:t>
            </a:r>
          </a:p>
        </p:txBody>
      </p:sp>
      <p:sp>
        <p:nvSpPr>
          <p:cNvPr id="3" name="Місце для вмісту 2">
            <a:extLst>
              <a:ext uri="{FF2B5EF4-FFF2-40B4-BE49-F238E27FC236}">
                <a16:creationId xmlns:a16="http://schemas.microsoft.com/office/drawing/2014/main" id="{CCD12119-08AB-EF0B-4966-33CF4A594C7F}"/>
              </a:ext>
            </a:extLst>
          </p:cNvPr>
          <p:cNvSpPr>
            <a:spLocks noGrp="1"/>
          </p:cNvSpPr>
          <p:nvPr>
            <p:ph idx="1"/>
          </p:nvPr>
        </p:nvSpPr>
        <p:spPr>
          <a:xfrm>
            <a:off x="838200" y="1825625"/>
            <a:ext cx="10515600" cy="4351338"/>
          </a:xfrm>
        </p:spPr>
        <p:txBody>
          <a:bodyPr>
            <a:normAutofit/>
          </a:bodyPr>
          <a:lstStyle/>
          <a:p>
            <a:r>
              <a:rPr lang="uk-UA" sz="2600">
                <a:solidFill>
                  <a:srgbClr val="FFFFFF"/>
                </a:solidFill>
              </a:rPr>
              <a:t>Карбування: Лідія.</a:t>
            </a:r>
          </a:p>
          <a:p>
            <a:r>
              <a:rPr lang="uk-UA" sz="2600">
                <a:solidFill>
                  <a:srgbClr val="FFFFFF"/>
                </a:solidFill>
              </a:rPr>
              <a:t>Рік карбування:69-79 роки.</a:t>
            </a:r>
          </a:p>
          <a:p>
            <a:r>
              <a:rPr lang="uk-UA" sz="2600">
                <a:solidFill>
                  <a:srgbClr val="FFFFFF"/>
                </a:solidFill>
              </a:rPr>
              <a:t>Метал: Бронза.</a:t>
            </a:r>
          </a:p>
          <a:p>
            <a:r>
              <a:rPr lang="uk-UA" sz="2600">
                <a:solidFill>
                  <a:srgbClr val="FFFFFF"/>
                </a:solidFill>
              </a:rPr>
              <a:t>Реставрація: Немає</a:t>
            </a:r>
          </a:p>
          <a:p>
            <a:r>
              <a:rPr lang="uk-UA" sz="2600">
                <a:solidFill>
                  <a:srgbClr val="FFFFFF"/>
                </a:solidFill>
              </a:rPr>
              <a:t>Вага: 3.93г.</a:t>
            </a:r>
          </a:p>
          <a:p>
            <a:r>
              <a:rPr lang="uk-UA" sz="2600">
                <a:solidFill>
                  <a:srgbClr val="FFFFFF"/>
                </a:solidFill>
              </a:rPr>
              <a:t>Діаметр: 17мм</a:t>
            </a:r>
          </a:p>
          <a:p>
            <a:r>
              <a:rPr lang="uk-UA" sz="2600">
                <a:solidFill>
                  <a:srgbClr val="FFFFFF"/>
                </a:solidFill>
              </a:rPr>
              <a:t>Оригінал: 100%</a:t>
            </a:r>
          </a:p>
          <a:p>
            <a:r>
              <a:rPr lang="uk-UA" sz="2600">
                <a:solidFill>
                  <a:srgbClr val="FFFFFF"/>
                </a:solidFill>
              </a:rPr>
              <a:t>На аверсі зображено Голову лауреата, а на реверсі Театральний храм із глобусом на фронті.</a:t>
            </a:r>
          </a:p>
          <a:p>
            <a:endParaRPr lang="uk-UA" sz="2600">
              <a:solidFill>
                <a:srgbClr val="FFFFFF"/>
              </a:solidFill>
            </a:endParaRPr>
          </a:p>
          <a:p>
            <a:endParaRPr lang="uk-UA" sz="2600">
              <a:solidFill>
                <a:srgbClr val="FFFFFF"/>
              </a:solidFill>
            </a:endParaRPr>
          </a:p>
          <a:p>
            <a:endParaRPr lang="uk-UA" sz="2600">
              <a:solidFill>
                <a:srgbClr val="FFFFFF"/>
              </a:solidFill>
            </a:endParaRPr>
          </a:p>
          <a:p>
            <a:endParaRPr lang="uk-UA" sz="2600" dirty="0">
              <a:solidFill>
                <a:srgbClr val="FFFFFF"/>
              </a:solidFill>
            </a:endParaRPr>
          </a:p>
        </p:txBody>
      </p:sp>
    </p:spTree>
    <p:extLst>
      <p:ext uri="{BB962C8B-B14F-4D97-AF65-F5344CB8AC3E}">
        <p14:creationId xmlns:p14="http://schemas.microsoft.com/office/powerpoint/2010/main" val="4258524839"/>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9C1097A5-718F-2A27-1005-0CB9520D5B41}"/>
              </a:ext>
            </a:extLst>
          </p:cNvPr>
          <p:cNvSpPr>
            <a:spLocks noGrp="1"/>
          </p:cNvSpPr>
          <p:nvPr>
            <p:ph type="title"/>
          </p:nvPr>
        </p:nvSpPr>
        <p:spPr>
          <a:xfrm>
            <a:off x="6981825" y="1641752"/>
            <a:ext cx="4391024" cy="1323439"/>
          </a:xfrm>
        </p:spPr>
        <p:txBody>
          <a:bodyPr anchor="t">
            <a:normAutofit/>
          </a:bodyPr>
          <a:lstStyle/>
          <a:p>
            <a:r>
              <a:rPr lang="uk-UA" sz="4000">
                <a:solidFill>
                  <a:schemeClr val="bg1"/>
                </a:solidFill>
              </a:rPr>
              <a:t>Україна в Античності</a:t>
            </a:r>
          </a:p>
        </p:txBody>
      </p:sp>
      <p:pic>
        <p:nvPicPr>
          <p:cNvPr id="1026" name="Picture 2" descr="Мінкульт України обурений виставкою в Москві археологічних знахідок з Керчі">
            <a:extLst>
              <a:ext uri="{FF2B5EF4-FFF2-40B4-BE49-F238E27FC236}">
                <a16:creationId xmlns:a16="http://schemas.microsoft.com/office/drawing/2014/main" id="{2DD20796-B7C5-9B5B-E23A-3F0A9DD677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7529" r="19265"/>
          <a:stretch/>
        </p:blipFill>
        <p:spPr bwMode="auto">
          <a:xfrm>
            <a:off x="827088" y="1498600"/>
            <a:ext cx="5260975" cy="4676775"/>
          </a:xfrm>
          <a:custGeom>
            <a:avLst/>
            <a:gdLst/>
            <a:ahLst/>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noFill/>
          <a:effectLst>
            <a:outerShdw blurRad="381000" dist="152400" dir="5400000" algn="t" rotWithShape="0">
              <a:prstClr val="black">
                <a:alpha val="10000"/>
              </a:prstClr>
            </a:outerShdw>
          </a:effectLst>
          <a:extLst>
            <a:ext uri="{909E8E84-426E-40DD-AFC4-6F175D3DCCD1}">
              <a14:hiddenFill xmlns:a14="http://schemas.microsoft.com/office/drawing/2010/main">
                <a:solidFill>
                  <a:srgbClr val="FFFFFF"/>
                </a:solidFill>
              </a14:hiddenFill>
            </a:ext>
          </a:extLst>
        </p:spPr>
      </p:pic>
      <p:grpSp>
        <p:nvGrpSpPr>
          <p:cNvPr id="1033" name="Group 1032">
            <a:extLst>
              <a:ext uri="{FF2B5EF4-FFF2-40B4-BE49-F238E27FC236}">
                <a16:creationId xmlns:a16="http://schemas.microsoft.com/office/drawing/2014/main" id="{0EAC7AFE-68C0-41EB-A1C7-108E60D7C3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7088" y="4795537"/>
            <a:ext cx="5260975" cy="1410656"/>
            <a:chOff x="827088" y="4795537"/>
            <a:chExt cx="5260975" cy="1410656"/>
          </a:xfrm>
        </p:grpSpPr>
        <p:sp>
          <p:nvSpPr>
            <p:cNvPr id="1034" name="Freeform: Shape 1033">
              <a:extLst>
                <a:ext uri="{FF2B5EF4-FFF2-40B4-BE49-F238E27FC236}">
                  <a16:creationId xmlns:a16="http://schemas.microsoft.com/office/drawing/2014/main" id="{127393A7-D6DA-410B-8699-AA56B57BF7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8" y="4795537"/>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35" name="Freeform: Shape 1034">
              <a:extLst>
                <a:ext uri="{FF2B5EF4-FFF2-40B4-BE49-F238E27FC236}">
                  <a16:creationId xmlns:a16="http://schemas.microsoft.com/office/drawing/2014/main" id="{8EC44C88-69E3-42EE-86E8-9B45F712B7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8" y="4795537"/>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Місце для вмісту 2">
            <a:extLst>
              <a:ext uri="{FF2B5EF4-FFF2-40B4-BE49-F238E27FC236}">
                <a16:creationId xmlns:a16="http://schemas.microsoft.com/office/drawing/2014/main" id="{CAE51CA0-FCB7-B2CA-3DB4-7AB30409072A}"/>
              </a:ext>
            </a:extLst>
          </p:cNvPr>
          <p:cNvSpPr>
            <a:spLocks noGrp="1"/>
          </p:cNvSpPr>
          <p:nvPr>
            <p:ph idx="1"/>
          </p:nvPr>
        </p:nvSpPr>
        <p:spPr>
          <a:xfrm>
            <a:off x="6981826" y="3146400"/>
            <a:ext cx="4391024" cy="2682000"/>
          </a:xfrm>
        </p:spPr>
        <p:txBody>
          <a:bodyPr>
            <a:normAutofit/>
          </a:bodyPr>
          <a:lstStyle/>
          <a:p>
            <a:r>
              <a:rPr lang="uk-UA" sz="2400">
                <a:solidFill>
                  <a:schemeClr val="bg1">
                    <a:alpha val="80000"/>
                  </a:schemeClr>
                </a:solidFill>
              </a:rPr>
              <a:t>Саме в цей період більшість території сучасної України, були під контролем Скіфії, але окрім неї ще було Боспорське царство. Я звертаю саме на цю державу увагу бо маю монету з цієї держави. </a:t>
            </a:r>
          </a:p>
        </p:txBody>
      </p:sp>
    </p:spTree>
    <p:extLst>
      <p:ext uri="{BB962C8B-B14F-4D97-AF65-F5344CB8AC3E}">
        <p14:creationId xmlns:p14="http://schemas.microsoft.com/office/powerpoint/2010/main" val="42177957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0">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Заголовок 1">
            <a:extLst>
              <a:ext uri="{FF2B5EF4-FFF2-40B4-BE49-F238E27FC236}">
                <a16:creationId xmlns:a16="http://schemas.microsoft.com/office/drawing/2014/main" id="{AD26D2E6-DB00-504D-9F38-2407A89DD940}"/>
              </a:ext>
            </a:extLst>
          </p:cNvPr>
          <p:cNvSpPr>
            <a:spLocks noGrp="1"/>
          </p:cNvSpPr>
          <p:nvPr>
            <p:ph type="title"/>
          </p:nvPr>
        </p:nvSpPr>
        <p:spPr>
          <a:xfrm>
            <a:off x="6234865" y="568517"/>
            <a:ext cx="5248221" cy="1067209"/>
          </a:xfrm>
        </p:spPr>
        <p:txBody>
          <a:bodyPr>
            <a:normAutofit/>
          </a:bodyPr>
          <a:lstStyle/>
          <a:p>
            <a:r>
              <a:rPr lang="uk-UA">
                <a:solidFill>
                  <a:schemeClr val="bg1"/>
                </a:solidFill>
              </a:rPr>
              <a:t>Пантикапей</a:t>
            </a:r>
          </a:p>
        </p:txBody>
      </p:sp>
      <p:pic>
        <p:nvPicPr>
          <p:cNvPr id="6" name="Рисунок 5" descr="Зображення, що містить Артефакт, Різьблення, монета&#10;&#10;Вміст, створений ШІ, може бути неправильним.">
            <a:extLst>
              <a:ext uri="{FF2B5EF4-FFF2-40B4-BE49-F238E27FC236}">
                <a16:creationId xmlns:a16="http://schemas.microsoft.com/office/drawing/2014/main" id="{0108D12B-9421-20DB-6993-FD802D06756E}"/>
              </a:ext>
            </a:extLst>
          </p:cNvPr>
          <p:cNvPicPr>
            <a:picLocks noChangeAspect="1"/>
          </p:cNvPicPr>
          <p:nvPr/>
        </p:nvPicPr>
        <p:blipFill>
          <a:blip r:embed="rId2"/>
          <a:srcRect r="-3" b="-3"/>
          <a:stretch/>
        </p:blipFill>
        <p:spPr>
          <a:xfrm>
            <a:off x="629427" y="1033565"/>
            <a:ext cx="4754947" cy="4754947"/>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grpSp>
        <p:nvGrpSpPr>
          <p:cNvPr id="13" name="Group 12">
            <a:extLst>
              <a:ext uri="{FF2B5EF4-FFF2-40B4-BE49-F238E27FC236}">
                <a16:creationId xmlns:a16="http://schemas.microsoft.com/office/drawing/2014/main" id="{B894EFA8-F425-4D19-A94B-445388B31E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bg1"/>
          </a:solidFill>
        </p:grpSpPr>
        <p:sp>
          <p:nvSpPr>
            <p:cNvPr id="14" name="Freeform: Shape 13">
              <a:extLst>
                <a:ext uri="{FF2B5EF4-FFF2-40B4-BE49-F238E27FC236}">
                  <a16:creationId xmlns:a16="http://schemas.microsoft.com/office/drawing/2014/main" id="{C5A741B9-65EC-4C5B-9FE0-4A1857577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15" name="Freeform: Shape 14">
              <a:extLst>
                <a:ext uri="{FF2B5EF4-FFF2-40B4-BE49-F238E27FC236}">
                  <a16:creationId xmlns:a16="http://schemas.microsoft.com/office/drawing/2014/main" id="{C0BB4301-41FA-4453-956F-A11CC664B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sp>
        <p:nvSpPr>
          <p:cNvPr id="3" name="Місце для вмісту 2">
            <a:extLst>
              <a:ext uri="{FF2B5EF4-FFF2-40B4-BE49-F238E27FC236}">
                <a16:creationId xmlns:a16="http://schemas.microsoft.com/office/drawing/2014/main" id="{3287FA23-B97F-EE8D-B407-10ED86325E46}"/>
              </a:ext>
            </a:extLst>
          </p:cNvPr>
          <p:cNvSpPr>
            <a:spLocks noGrp="1"/>
          </p:cNvSpPr>
          <p:nvPr>
            <p:ph idx="1"/>
          </p:nvPr>
        </p:nvSpPr>
        <p:spPr>
          <a:xfrm>
            <a:off x="6234868" y="1820369"/>
            <a:ext cx="5217173" cy="4351338"/>
          </a:xfrm>
        </p:spPr>
        <p:txBody>
          <a:bodyPr>
            <a:normAutofit/>
          </a:bodyPr>
          <a:lstStyle/>
          <a:p>
            <a:r>
              <a:rPr lang="uk-UA">
                <a:solidFill>
                  <a:schemeClr val="bg1"/>
                </a:solidFill>
              </a:rPr>
              <a:t>Карбування: Босорське царство</a:t>
            </a:r>
          </a:p>
          <a:p>
            <a:r>
              <a:rPr lang="uk-UA">
                <a:solidFill>
                  <a:schemeClr val="bg1"/>
                </a:solidFill>
              </a:rPr>
              <a:t>Рік карбування: 234 рік</a:t>
            </a:r>
          </a:p>
          <a:p>
            <a:r>
              <a:rPr lang="uk-UA">
                <a:solidFill>
                  <a:schemeClr val="bg1"/>
                </a:solidFill>
              </a:rPr>
              <a:t>Метал: Мідь</a:t>
            </a:r>
          </a:p>
          <a:p>
            <a:r>
              <a:rPr lang="uk-UA">
                <a:solidFill>
                  <a:schemeClr val="bg1"/>
                </a:solidFill>
              </a:rPr>
              <a:t>Номінал: Денарій</a:t>
            </a:r>
          </a:p>
          <a:p>
            <a:r>
              <a:rPr lang="uk-UA">
                <a:solidFill>
                  <a:schemeClr val="bg1"/>
                </a:solidFill>
              </a:rPr>
              <a:t>Реставрація: Немає</a:t>
            </a:r>
          </a:p>
          <a:p>
            <a:pPr marL="0" indent="0">
              <a:buNone/>
            </a:pPr>
            <a:r>
              <a:rPr lang="uk-UA">
                <a:solidFill>
                  <a:schemeClr val="bg1"/>
                </a:solidFill>
              </a:rPr>
              <a:t>Вага: 7.96</a:t>
            </a:r>
          </a:p>
          <a:p>
            <a:pPr marL="0" indent="0">
              <a:buNone/>
            </a:pPr>
            <a:r>
              <a:rPr lang="uk-UA">
                <a:solidFill>
                  <a:schemeClr val="bg1"/>
                </a:solidFill>
              </a:rPr>
              <a:t>Діаметр:</a:t>
            </a:r>
          </a:p>
          <a:p>
            <a:pPr marL="0" indent="0">
              <a:buNone/>
            </a:pPr>
            <a:r>
              <a:rPr lang="uk-UA">
                <a:solidFill>
                  <a:schemeClr val="bg1"/>
                </a:solidFill>
              </a:rPr>
              <a:t>Оригінал: 100%</a:t>
            </a:r>
          </a:p>
          <a:p>
            <a:pPr marL="0" indent="0">
              <a:buNone/>
            </a:pPr>
            <a:endParaRPr lang="uk-UA">
              <a:solidFill>
                <a:schemeClr val="bg1"/>
              </a:solidFill>
            </a:endParaRPr>
          </a:p>
          <a:p>
            <a:pPr marL="0" indent="0">
              <a:buNone/>
            </a:pPr>
            <a:endParaRPr lang="uk-UA">
              <a:solidFill>
                <a:schemeClr val="bg1"/>
              </a:solidFill>
            </a:endParaRPr>
          </a:p>
          <a:p>
            <a:endParaRPr lang="uk-UA">
              <a:solidFill>
                <a:schemeClr val="bg1"/>
              </a:solidFill>
            </a:endParaRPr>
          </a:p>
          <a:p>
            <a:endParaRPr lang="uk-UA">
              <a:solidFill>
                <a:schemeClr val="bg1"/>
              </a:solidFill>
            </a:endParaRPr>
          </a:p>
          <a:p>
            <a:endParaRPr lang="uk-UA">
              <a:solidFill>
                <a:schemeClr val="bg1"/>
              </a:solidFill>
            </a:endParaRPr>
          </a:p>
          <a:p>
            <a:endParaRPr lang="uk-UA">
              <a:solidFill>
                <a:schemeClr val="bg1"/>
              </a:solidFill>
            </a:endParaRPr>
          </a:p>
          <a:p>
            <a:endParaRPr lang="uk-UA">
              <a:solidFill>
                <a:schemeClr val="bg1"/>
              </a:solidFill>
            </a:endParaRPr>
          </a:p>
          <a:p>
            <a:endParaRPr lang="uk-UA" dirty="0">
              <a:solidFill>
                <a:schemeClr val="bg1"/>
              </a:solidFill>
            </a:endParaRPr>
          </a:p>
        </p:txBody>
      </p:sp>
      <p:grpSp>
        <p:nvGrpSpPr>
          <p:cNvPr id="17" name="Graphic 185">
            <a:extLst>
              <a:ext uri="{FF2B5EF4-FFF2-40B4-BE49-F238E27FC236}">
                <a16:creationId xmlns:a16="http://schemas.microsoft.com/office/drawing/2014/main" id="{582A903B-6B78-4F0A-B7C9-3D80499020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bg1"/>
          </a:solidFill>
        </p:grpSpPr>
        <p:sp>
          <p:nvSpPr>
            <p:cNvPr id="18" name="Freeform: Shape 17">
              <a:extLst>
                <a:ext uri="{FF2B5EF4-FFF2-40B4-BE49-F238E27FC236}">
                  <a16:creationId xmlns:a16="http://schemas.microsoft.com/office/drawing/2014/main" id="{D510EA93-8F64-42C8-A630-D449506E95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06CB53FC-E4DA-4001-928B-9998A85EA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D210B969-4FDF-4AAC-9397-63D5434958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570B3EF0-84EA-4F47-86A3-1EA1F644A4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259369A8-EF57-42A1-8EC8-F6A9F92A3A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27869668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1/2 доллара ( 50 центов ) 1925 г. США, Мемориал Стоун Маунтин, photo number 2">
            <a:extLst>
              <a:ext uri="{FF2B5EF4-FFF2-40B4-BE49-F238E27FC236}">
                <a16:creationId xmlns:a16="http://schemas.microsoft.com/office/drawing/2014/main" id="{64203141-26CF-F2E3-106F-81F8059D2A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6227378"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1/2 доллара ( 50 центов ) 1925 г. США, Мемориал Стоун Маунтин, photo number 3">
            <a:extLst>
              <a:ext uri="{FF2B5EF4-FFF2-40B4-BE49-F238E27FC236}">
                <a16:creationId xmlns:a16="http://schemas.microsoft.com/office/drawing/2014/main" id="{0E3DDB62-53A1-B9E7-E3B4-BA6BFE1E7D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7379" y="0"/>
            <a:ext cx="5964621"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Місце для вмісту 2">
            <a:extLst>
              <a:ext uri="{FF2B5EF4-FFF2-40B4-BE49-F238E27FC236}">
                <a16:creationId xmlns:a16="http://schemas.microsoft.com/office/drawing/2014/main" id="{90EAD346-2B6F-2405-59CF-7DD4C14A5B82}"/>
              </a:ext>
            </a:extLst>
          </p:cNvPr>
          <p:cNvSpPr>
            <a:spLocks noGrp="1"/>
          </p:cNvSpPr>
          <p:nvPr>
            <p:ph idx="1"/>
          </p:nvPr>
        </p:nvSpPr>
        <p:spPr>
          <a:xfrm>
            <a:off x="-278524" y="1325563"/>
            <a:ext cx="12470523" cy="4351338"/>
          </a:xfrm>
        </p:spPr>
        <p:txBody>
          <a:bodyPr>
            <a:normAutofit fontScale="85000" lnSpcReduction="20000"/>
          </a:bodyPr>
          <a:lstStyle/>
          <a:p>
            <a:r>
              <a:rPr lang="uk-UA" dirty="0"/>
              <a:t>Все починалось з альбому в якому лежала монета з Єгипту, та ворожа банкнота (10 р). Мене дуже захопила історія карбування монет, їх унікальність. Далі мені батько подарував декілька європейських монет(Італії, пам’ятна монета ФРН, Швейцарії, Грузії). Після того як мої знайомі та родичі дізналися про моє захоплення, то вирішили мене підтримати, щоб я і надалі розвивався. Я збирав і збираю монети з усього світу, і перший </a:t>
            </a:r>
            <a:r>
              <a:rPr lang="uk-UA" dirty="0" err="1"/>
              <a:t>континет</a:t>
            </a:r>
            <a:r>
              <a:rPr lang="uk-UA" dirty="0"/>
              <a:t> який я дуже сильно хотів зібрати це була Європа. Як раз приблизно недавно я її завершив(а саме 28 </a:t>
            </a:r>
            <a:r>
              <a:rPr lang="uk-UA" dirty="0" err="1"/>
              <a:t>січня.Банкнотою</a:t>
            </a:r>
            <a:r>
              <a:rPr lang="uk-UA" dirty="0"/>
              <a:t> Вірменії 10 драм 1993).(Не враховуючи Фарерські о-ви, </a:t>
            </a:r>
            <a:r>
              <a:rPr lang="uk-UA" dirty="0" err="1"/>
              <a:t>мікродержави</a:t>
            </a:r>
            <a:r>
              <a:rPr lang="uk-UA" dirty="0"/>
              <a:t> ЄС(а саме Ліхтенштейн ,Монако , Андорра))).Але самий перший континент який я зібрав, це Північна Америка(я </a:t>
            </a:r>
            <a:r>
              <a:rPr lang="uk-UA" dirty="0" err="1"/>
              <a:t>важаю</a:t>
            </a:r>
            <a:r>
              <a:rPr lang="uk-UA" dirty="0"/>
              <a:t> що пів. </a:t>
            </a:r>
            <a:r>
              <a:rPr lang="uk-UA" dirty="0" err="1"/>
              <a:t>америка</a:t>
            </a:r>
            <a:r>
              <a:rPr lang="uk-UA" dirty="0"/>
              <a:t> це: США, Канада і Мексика). Найбільше я подякую Євгену Тарасу(Жені), бо саме він подарував пам’ятні монети США, і серед них була пам’ятна срібна монета, </a:t>
            </a:r>
            <a:r>
              <a:rPr lang="uk-UA" dirty="0" err="1"/>
              <a:t>щей</a:t>
            </a:r>
            <a:r>
              <a:rPr lang="uk-UA" dirty="0"/>
              <a:t> якій 100 років виповнилось в цьому році!( ½  долара 1925 року, Меморіал Стоун-</a:t>
            </a:r>
            <a:r>
              <a:rPr lang="uk-UA" dirty="0" err="1"/>
              <a:t>Маунтін</a:t>
            </a:r>
            <a:r>
              <a:rPr lang="uk-UA" dirty="0"/>
              <a:t>). Далі я за власні гроші купував собі монети та банкноти, спочатку у реальних продавців, але все таки перейшов на інтернет магазини. І тепер я на сьогодення, маю монети з понад 100 держав, і кожна монета унікальна. </a:t>
            </a:r>
          </a:p>
          <a:p>
            <a:r>
              <a:rPr lang="uk-UA" dirty="0"/>
              <a:t>Також поряд з нумізматикою я </a:t>
            </a:r>
            <a:r>
              <a:rPr lang="uk-UA" dirty="0" err="1"/>
              <a:t>зохопився</a:t>
            </a:r>
            <a:r>
              <a:rPr lang="uk-UA" dirty="0"/>
              <a:t> і боністикою, паперові купюри містять багато історичної інформації.</a:t>
            </a:r>
          </a:p>
        </p:txBody>
      </p:sp>
      <p:sp>
        <p:nvSpPr>
          <p:cNvPr id="2" name="Заголовок 1">
            <a:extLst>
              <a:ext uri="{FF2B5EF4-FFF2-40B4-BE49-F238E27FC236}">
                <a16:creationId xmlns:a16="http://schemas.microsoft.com/office/drawing/2014/main" id="{E6C64B8C-11D2-48B0-FE05-74DE2B1B388C}"/>
              </a:ext>
            </a:extLst>
          </p:cNvPr>
          <p:cNvSpPr>
            <a:spLocks noGrp="1"/>
          </p:cNvSpPr>
          <p:nvPr>
            <p:ph type="title"/>
          </p:nvPr>
        </p:nvSpPr>
        <p:spPr>
          <a:xfrm>
            <a:off x="969579" y="0"/>
            <a:ext cx="10515600" cy="1325563"/>
          </a:xfrm>
        </p:spPr>
        <p:txBody>
          <a:bodyPr/>
          <a:lstStyle/>
          <a:p>
            <a:r>
              <a:rPr lang="uk-UA" dirty="0"/>
              <a:t>Історія моєї колекції</a:t>
            </a:r>
          </a:p>
        </p:txBody>
      </p:sp>
    </p:spTree>
    <p:extLst>
      <p:ext uri="{BB962C8B-B14F-4D97-AF65-F5344CB8AC3E}">
        <p14:creationId xmlns:p14="http://schemas.microsoft.com/office/powerpoint/2010/main" val="15961530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8">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6" name="Rectangle 1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1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1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1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Freeform: Shape 1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Rectangle 2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968C9348-E0CE-FF8E-B840-8B832D5A009F}"/>
              </a:ext>
            </a:extLst>
          </p:cNvPr>
          <p:cNvSpPr>
            <a:spLocks noGrp="1"/>
          </p:cNvSpPr>
          <p:nvPr>
            <p:ph type="title"/>
          </p:nvPr>
        </p:nvSpPr>
        <p:spPr>
          <a:xfrm>
            <a:off x="466722" y="586855"/>
            <a:ext cx="3201366" cy="3387497"/>
          </a:xfrm>
        </p:spPr>
        <p:txBody>
          <a:bodyPr anchor="b">
            <a:normAutofit/>
          </a:bodyPr>
          <a:lstStyle/>
          <a:p>
            <a:pPr algn="r"/>
            <a:r>
              <a:rPr lang="uk-UA" sz="4000">
                <a:solidFill>
                  <a:srgbClr val="FFFFFF"/>
                </a:solidFill>
              </a:rPr>
              <a:t>Висновок</a:t>
            </a:r>
          </a:p>
        </p:txBody>
      </p:sp>
      <p:sp>
        <p:nvSpPr>
          <p:cNvPr id="4" name="Rectangle 1">
            <a:extLst>
              <a:ext uri="{FF2B5EF4-FFF2-40B4-BE49-F238E27FC236}">
                <a16:creationId xmlns:a16="http://schemas.microsoft.com/office/drawing/2014/main" id="{2CE22FA1-CE87-C1D1-3FF5-FC81EF303C87}"/>
              </a:ext>
            </a:extLst>
          </p:cNvPr>
          <p:cNvSpPr>
            <a:spLocks noGrp="1" noChangeArrowheads="1"/>
          </p:cNvSpPr>
          <p:nvPr>
            <p:ph idx="1"/>
          </p:nvPr>
        </p:nvSpPr>
        <p:spPr bwMode="auto">
          <a:xfrm>
            <a:off x="4810259" y="649480"/>
            <a:ext cx="6555347" cy="554604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 anchorCtr="0" compatLnSpc="1">
            <a:prstTxWarp prst="textNoShape">
              <a:avLst/>
            </a:prstTxWarp>
            <a:normAutofit/>
          </a:bodyPr>
          <a:lstStyle/>
          <a:p>
            <a:pPr marL="0" marR="0" lvl="0" indent="0" defTabSz="914400" rtl="0" eaLnBrk="0" fontAlgn="base" latinLnBrk="0" hangingPunct="0">
              <a:spcBef>
                <a:spcPct val="0"/>
              </a:spcBef>
              <a:spcAft>
                <a:spcPts val="600"/>
              </a:spcAft>
              <a:buClrTx/>
              <a:buSzTx/>
              <a:buFontTx/>
              <a:buNone/>
              <a:tabLst/>
            </a:pPr>
            <a:r>
              <a:rPr kumimoji="0" lang="uk-UA" altLang="uk-UA" sz="2000" b="0" i="0" u="none" strike="noStrike" cap="none" normalizeH="0" baseline="0">
                <a:ln>
                  <a:noFill/>
                </a:ln>
                <a:effectLst/>
                <a:latin typeface="Arial" panose="020B0604020202020204" pitchFamily="34" charset="0"/>
              </a:rPr>
              <a:t>Метою мого дослідження було дізнатися більше про роль нумізматики та боністики у вивченні історії України через монети та банкноти.</a:t>
            </a:r>
          </a:p>
          <a:p>
            <a:pPr marL="0" marR="0" lvl="0" indent="0" defTabSz="914400" rtl="0" eaLnBrk="0" fontAlgn="base" latinLnBrk="0" hangingPunct="0">
              <a:spcBef>
                <a:spcPct val="0"/>
              </a:spcBef>
              <a:spcAft>
                <a:spcPts val="600"/>
              </a:spcAft>
              <a:buClrTx/>
              <a:buSzTx/>
              <a:buFontTx/>
              <a:buNone/>
              <a:tabLst/>
            </a:pPr>
            <a:r>
              <a:rPr kumimoji="0" lang="uk-UA" altLang="uk-UA" sz="2000" b="0" i="0" u="none" strike="noStrike" cap="none" normalizeH="0" baseline="0">
                <a:ln>
                  <a:noFill/>
                </a:ln>
                <a:effectLst/>
                <a:latin typeface="Arial" panose="020B0604020202020204" pitchFamily="34" charset="0"/>
              </a:rPr>
              <a:t>Я поставив перед собою такі завдання:</a:t>
            </a:r>
          </a:p>
          <a:p>
            <a:pPr marL="0" marR="0" lvl="0" indent="0" defTabSz="914400" rtl="0" eaLnBrk="0" fontAlgn="base" latinLnBrk="0" hangingPunct="0">
              <a:spcBef>
                <a:spcPct val="0"/>
              </a:spcBef>
              <a:spcAft>
                <a:spcPts val="600"/>
              </a:spcAft>
              <a:buClrTx/>
              <a:buSzTx/>
              <a:buFontTx/>
              <a:buChar char="•"/>
              <a:tabLst/>
            </a:pPr>
            <a:r>
              <a:rPr kumimoji="0" lang="uk-UA" altLang="uk-UA" sz="2000" b="0" i="0" u="none" strike="noStrike" cap="none" normalizeH="0" baseline="0">
                <a:ln>
                  <a:noFill/>
                </a:ln>
                <a:effectLst/>
                <a:latin typeface="Arial" panose="020B0604020202020204" pitchFamily="34" charset="0"/>
              </a:rPr>
              <a:t>З'ясувати історію та походження моєї монети 1840 року (1 копійка) та банкноти 1917 року (100 карбованців). </a:t>
            </a:r>
          </a:p>
          <a:p>
            <a:pPr marL="0" marR="0" lvl="0" indent="0" defTabSz="914400" rtl="0" eaLnBrk="0" fontAlgn="base" latinLnBrk="0" hangingPunct="0">
              <a:spcBef>
                <a:spcPct val="0"/>
              </a:spcBef>
              <a:spcAft>
                <a:spcPts val="600"/>
              </a:spcAft>
              <a:buClrTx/>
              <a:buSzTx/>
              <a:buFontTx/>
              <a:buChar char="•"/>
              <a:tabLst/>
            </a:pPr>
            <a:r>
              <a:rPr kumimoji="0" lang="uk-UA" altLang="uk-UA" sz="2000" b="0" i="0" u="none" strike="noStrike" cap="none" normalizeH="0" baseline="0">
                <a:ln>
                  <a:noFill/>
                </a:ln>
                <a:effectLst/>
                <a:latin typeface="Arial" panose="020B0604020202020204" pitchFamily="34" charset="0"/>
              </a:rPr>
              <a:t>Поміркувати, як гроші Української Народної Республіки 1917-1921 років могли вплинути на подальшу історію нашої країни. </a:t>
            </a:r>
          </a:p>
          <a:p>
            <a:pPr marL="0" marR="0" lvl="0" indent="0" defTabSz="914400" rtl="0" eaLnBrk="0" fontAlgn="base" latinLnBrk="0" hangingPunct="0">
              <a:spcBef>
                <a:spcPct val="0"/>
              </a:spcBef>
              <a:spcAft>
                <a:spcPts val="600"/>
              </a:spcAft>
              <a:buClrTx/>
              <a:buSzTx/>
              <a:buFontTx/>
              <a:buNone/>
              <a:tabLst/>
            </a:pPr>
            <a:r>
              <a:rPr kumimoji="0" lang="uk-UA" altLang="uk-UA" sz="2000" b="0" i="0" u="none" strike="noStrike" cap="none" normalizeH="0" baseline="0">
                <a:ln>
                  <a:noFill/>
                </a:ln>
                <a:effectLst/>
                <a:latin typeface="Arial" panose="020B0604020202020204" pitchFamily="34" charset="0"/>
              </a:rPr>
              <a:t>Сподіваюся, мені вдалося показати, що навіть звичайні монети та банкноти можуть розповісти багато цікавого про минуле.</a:t>
            </a:r>
          </a:p>
          <a:p>
            <a:pPr marL="0" marR="0" lvl="0" indent="0" defTabSz="914400" rtl="0" eaLnBrk="0" fontAlgn="base" latinLnBrk="0" hangingPunct="0">
              <a:spcBef>
                <a:spcPct val="0"/>
              </a:spcBef>
              <a:spcAft>
                <a:spcPts val="600"/>
              </a:spcAft>
              <a:buClrTx/>
              <a:buSzTx/>
              <a:buFontTx/>
              <a:buNone/>
              <a:tabLst/>
            </a:pPr>
            <a:endParaRPr kumimoji="0" lang="uk-UA" altLang="uk-UA" sz="2000" b="0" i="0" u="none" strike="noStrike" cap="none" normalizeH="0" baseline="0">
              <a:ln>
                <a:noFill/>
              </a:ln>
              <a:effectLst/>
              <a:latin typeface="Arial" panose="020B0604020202020204" pitchFamily="34" charset="0"/>
            </a:endParaRPr>
          </a:p>
        </p:txBody>
      </p:sp>
    </p:spTree>
    <p:extLst>
      <p:ext uri="{BB962C8B-B14F-4D97-AF65-F5344CB8AC3E}">
        <p14:creationId xmlns:p14="http://schemas.microsoft.com/office/powerpoint/2010/main" val="20958516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6B2358D4-DB4E-9515-1966-C97994A1AAC3}"/>
              </a:ext>
            </a:extLst>
          </p:cNvPr>
          <p:cNvSpPr>
            <a:spLocks noGrp="1"/>
          </p:cNvSpPr>
          <p:nvPr>
            <p:ph type="title"/>
          </p:nvPr>
        </p:nvSpPr>
        <p:spPr>
          <a:xfrm>
            <a:off x="748188" y="250881"/>
            <a:ext cx="6002110" cy="1495425"/>
          </a:xfrm>
        </p:spPr>
        <p:txBody>
          <a:bodyPr vert="horz" lIns="91440" tIns="45720" rIns="91440" bIns="45720" rtlCol="0">
            <a:normAutofit/>
          </a:bodyPr>
          <a:lstStyle/>
          <a:p>
            <a:r>
              <a:rPr lang="uk-UA" sz="4000" kern="1200" dirty="0">
                <a:latin typeface="+mj-lt"/>
                <a:ea typeface="+mj-ea"/>
                <a:cs typeface="+mj-cs"/>
              </a:rPr>
              <a:t>Список використаних джерел</a:t>
            </a:r>
          </a:p>
        </p:txBody>
      </p:sp>
      <p:sp>
        <p:nvSpPr>
          <p:cNvPr id="5" name="Місце для вмісту 4">
            <a:extLst>
              <a:ext uri="{FF2B5EF4-FFF2-40B4-BE49-F238E27FC236}">
                <a16:creationId xmlns:a16="http://schemas.microsoft.com/office/drawing/2014/main" id="{7CF39AD0-80E9-FA90-7B1F-746406402822}"/>
              </a:ext>
            </a:extLst>
          </p:cNvPr>
          <p:cNvSpPr>
            <a:spLocks noGrp="1"/>
          </p:cNvSpPr>
          <p:nvPr>
            <p:ph idx="1"/>
          </p:nvPr>
        </p:nvSpPr>
        <p:spPr>
          <a:xfrm>
            <a:off x="471949" y="1667648"/>
            <a:ext cx="6396338" cy="5190352"/>
          </a:xfrm>
        </p:spPr>
        <p:txBody>
          <a:bodyPr vert="horz" lIns="91440" tIns="45720" rIns="91440" bIns="45720" rtlCol="0">
            <a:noAutofit/>
          </a:bodyPr>
          <a:lstStyle/>
          <a:p>
            <a:r>
              <a:rPr lang="uk-UA" sz="1400" dirty="0"/>
              <a:t>С. В. Кульчицький. Історична наука // Енциклопедія сучасної України / ред. </a:t>
            </a:r>
            <a:r>
              <a:rPr lang="uk-UA" sz="1400" dirty="0" err="1"/>
              <a:t>кол</a:t>
            </a:r>
            <a:r>
              <a:rPr lang="uk-UA" sz="1400" dirty="0"/>
              <a:t>.: І. М. Дзюба [та ін.] ; НАН України, НТШ. — К. : Інститут енциклопедичних досліджень НАН України, 2001 – 2022</a:t>
            </a:r>
          </a:p>
          <a:p>
            <a:r>
              <a:rPr lang="uk-UA" sz="1400" dirty="0"/>
              <a:t>Словник української мови : в 11 т. — Київ : Наукова думка, 1970—1980 </a:t>
            </a:r>
          </a:p>
          <a:p>
            <a:r>
              <a:rPr lang="uk-UA" sz="1400" dirty="0"/>
              <a:t>Гаврилюк, Н (1996). Словник-довідник Археології (українська). Київ: Наукова Думка. с. 18</a:t>
            </a:r>
          </a:p>
          <a:p>
            <a:r>
              <a:rPr lang="uk-UA" sz="1400" dirty="0"/>
              <a:t>Котляр М. Ф. Нумізматика // Енциклопедія історії України : у 10 т. / </a:t>
            </a:r>
            <a:r>
              <a:rPr lang="uk-UA" sz="1400" dirty="0" err="1"/>
              <a:t>редкол</a:t>
            </a:r>
            <a:r>
              <a:rPr lang="uk-UA" sz="1400" dirty="0"/>
              <a:t>.: В. А. Смолій (голова) та ін. ; Інститут історії України НАН України. — К. : Наукова думка, 2010. — Т. 7 : Мл — О. — С. 496. — 728 с. : </a:t>
            </a:r>
            <a:r>
              <a:rPr lang="uk-UA" sz="1400" dirty="0" err="1"/>
              <a:t>іл</a:t>
            </a:r>
            <a:r>
              <a:rPr lang="uk-UA" sz="1400" dirty="0"/>
              <a:t>. </a:t>
            </a:r>
          </a:p>
          <a:p>
            <a:r>
              <a:rPr lang="uk-UA" sz="1400" dirty="0"/>
              <a:t>Дмитрієнко М. Ф. Боністика // Енциклопедія історії України : у 10 т. / </a:t>
            </a:r>
            <a:r>
              <a:rPr lang="uk-UA" sz="1400" dirty="0" err="1"/>
              <a:t>редкол</a:t>
            </a:r>
            <a:r>
              <a:rPr lang="uk-UA" sz="1400" dirty="0"/>
              <a:t>.: В. А. Смолій (голова) та ін. ; Інститут історії України НАН України. — К. : Наукова думка, 2003. — Т. 1 : А — В. — С. 337. — 688 с. </a:t>
            </a:r>
          </a:p>
          <a:p>
            <a:r>
              <a:rPr lang="uk-UA" sz="1400" dirty="0">
                <a:hlinkClick r:id="rId2"/>
              </a:rPr>
              <a:t>https://coins.bank.gov.ua/</a:t>
            </a:r>
            <a:r>
              <a:rPr lang="uk-UA" sz="1400" dirty="0"/>
              <a:t> </a:t>
            </a:r>
          </a:p>
          <a:p>
            <a:r>
              <a:rPr lang="uk-UA" sz="1400" dirty="0">
                <a:hlinkClick r:id="rId3"/>
              </a:rPr>
              <a:t>https://www.radiosvoboda.org/a/ukrainian-banknotes-1917-1921/28449363.html</a:t>
            </a:r>
            <a:r>
              <a:rPr lang="uk-UA" sz="1400" dirty="0"/>
              <a:t> </a:t>
            </a:r>
          </a:p>
          <a:p>
            <a:r>
              <a:rPr lang="uk-UA" sz="1400" dirty="0"/>
              <a:t>Нумізматика // Юридична енциклопедія : [у 6 т.] / ред. </a:t>
            </a:r>
            <a:r>
              <a:rPr lang="uk-UA" sz="1400" dirty="0" err="1"/>
              <a:t>кол</a:t>
            </a:r>
            <a:r>
              <a:rPr lang="uk-UA" sz="1400" dirty="0"/>
              <a:t>.: Ю. С. </a:t>
            </a:r>
            <a:r>
              <a:rPr lang="uk-UA" sz="1400" dirty="0" err="1"/>
              <a:t>Шемшученко</a:t>
            </a:r>
            <a:r>
              <a:rPr lang="uk-UA" sz="1400" dirty="0"/>
              <a:t> (відп. ред.) [та ін.]. — К. : Українська енциклопедія ім. М. П. Бажана, 2002. — Т. 4 : Н — П. — 720 с. </a:t>
            </a:r>
          </a:p>
          <a:p>
            <a:r>
              <a:rPr lang="en-US" sz="1400" dirty="0">
                <a:hlinkClick r:id="rId4"/>
              </a:rPr>
              <a:t>www.youtube.com/@OleksandrAlforov</a:t>
            </a:r>
            <a:r>
              <a:rPr lang="uk-UA" sz="1400" dirty="0"/>
              <a:t> </a:t>
            </a:r>
          </a:p>
          <a:p>
            <a:r>
              <a:rPr lang="en-US" sz="1400" dirty="0">
                <a:hlinkClick r:id="rId5"/>
              </a:rPr>
              <a:t>https</a:t>
            </a:r>
            <a:r>
              <a:rPr lang="ru-RU" sz="1400" dirty="0">
                <a:hlinkClick r:id="rId5"/>
              </a:rPr>
              <a:t>:</a:t>
            </a:r>
            <a:r>
              <a:rPr lang="en-US" sz="1400" dirty="0">
                <a:hlinkClick r:id="rId5"/>
              </a:rPr>
              <a:t>//violity.com</a:t>
            </a:r>
            <a:r>
              <a:rPr lang="en-US" sz="1400" dirty="0"/>
              <a:t> </a:t>
            </a:r>
          </a:p>
          <a:p>
            <a:r>
              <a:rPr lang="en-US" sz="1400" dirty="0">
                <a:hlinkClick r:id="rId6"/>
              </a:rPr>
              <a:t>https</a:t>
            </a:r>
            <a:r>
              <a:rPr lang="ru-RU" sz="1400" dirty="0">
                <a:hlinkClick r:id="rId6"/>
              </a:rPr>
              <a:t>:</a:t>
            </a:r>
            <a:r>
              <a:rPr lang="en-US" sz="1400" dirty="0">
                <a:hlinkClick r:id="rId6"/>
              </a:rPr>
              <a:t>//</a:t>
            </a:r>
            <a:r>
              <a:rPr lang="en-US" sz="1400" dirty="0" err="1">
                <a:hlinkClick r:id="rId6"/>
              </a:rPr>
              <a:t>uk.</a:t>
            </a:r>
            <a:r>
              <a:rPr lang="en-US" sz="1400" err="1">
                <a:hlinkClick r:id="rId6"/>
              </a:rPr>
              <a:t>wikipedia</a:t>
            </a:r>
            <a:r>
              <a:rPr lang="en-US" sz="1400">
                <a:hlinkClick r:id="rId6"/>
              </a:rPr>
              <a:t>.org</a:t>
            </a:r>
            <a:r>
              <a:rPr lang="en-US" sz="1400"/>
              <a:t> </a:t>
            </a:r>
            <a:endParaRPr lang="uk-UA" sz="1400" dirty="0"/>
          </a:p>
        </p:txBody>
      </p:sp>
      <p:pic>
        <p:nvPicPr>
          <p:cNvPr id="2050" name="Picture 2" descr="10 причин, по которым книги делают вас лучше">
            <a:extLst>
              <a:ext uri="{FF2B5EF4-FFF2-40B4-BE49-F238E27FC236}">
                <a16:creationId xmlns:a16="http://schemas.microsoft.com/office/drawing/2014/main" id="{E53531BD-A92F-F27C-60FA-66372E464EF4}"/>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7609" r="37993" b="1"/>
          <a:stretch/>
        </p:blipFill>
        <p:spPr bwMode="auto">
          <a:xfrm>
            <a:off x="7199440" y="10"/>
            <a:ext cx="4992560" cy="6857990"/>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1514544"/>
      </p:ext>
    </p:extLst>
  </p:cSld>
  <p:clrMapOvr>
    <a:masterClrMapping/>
  </p:clrMapOvr>
</p:sld>
</file>

<file path=ppt/theme/theme1.xml><?xml version="1.0" encoding="utf-8"?>
<a:theme xmlns:a="http://schemas.openxmlformats.org/drawingml/2006/main" name="Тема &quot;Office 2013 – 2022&quot;">
  <a:themeElements>
    <a:clrScheme name="Тема &quot;Office 2013 – 2022&quot;">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quot;Office 2013 – 2022&quot;">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quot;Office 2013 – 2022&quot;">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TotalTime>
  <Words>1305</Words>
  <Application>Microsoft Office PowerPoint</Application>
  <PresentationFormat>Широкий екран</PresentationFormat>
  <Paragraphs>79</Paragraphs>
  <Slides>15</Slides>
  <Notes>0</Notes>
  <HiddenSlides>0</HiddenSlides>
  <MMClips>0</MMClips>
  <ScaleCrop>false</ScaleCrop>
  <HeadingPairs>
    <vt:vector size="6" baseType="variant">
      <vt:variant>
        <vt:lpstr>Використані шрифти</vt:lpstr>
      </vt:variant>
      <vt:variant>
        <vt:i4>4</vt:i4>
      </vt:variant>
      <vt:variant>
        <vt:lpstr>Тема</vt:lpstr>
      </vt:variant>
      <vt:variant>
        <vt:i4>1</vt:i4>
      </vt:variant>
      <vt:variant>
        <vt:lpstr>Заголовки слайдів</vt:lpstr>
      </vt:variant>
      <vt:variant>
        <vt:i4>15</vt:i4>
      </vt:variant>
    </vt:vector>
  </HeadingPairs>
  <TitlesOfParts>
    <vt:vector size="20" baseType="lpstr">
      <vt:lpstr>Arial</vt:lpstr>
      <vt:lpstr>Calibri</vt:lpstr>
      <vt:lpstr>Calibri Light</vt:lpstr>
      <vt:lpstr>Times New Roman</vt:lpstr>
      <vt:lpstr>Тема "Office 2013 – 2022"</vt:lpstr>
      <vt:lpstr>Нумізматика. Історія на долоні </vt:lpstr>
      <vt:lpstr>Презентація PowerPoint</vt:lpstr>
      <vt:lpstr>Презентація PowerPoint</vt:lpstr>
      <vt:lpstr>Презентація PowerPoint</vt:lpstr>
      <vt:lpstr>Презентація PowerPoint</vt:lpstr>
      <vt:lpstr>Презентація PowerPoint</vt:lpstr>
      <vt:lpstr>Історія Античної епохи у нумізматиці</vt:lpstr>
      <vt:lpstr>Монети Римської імперії</vt:lpstr>
      <vt:lpstr>Антонініан</vt:lpstr>
      <vt:lpstr>Лідія Сарди. Веспасіан</vt:lpstr>
      <vt:lpstr>Україна в Античності</vt:lpstr>
      <vt:lpstr>Пантикапей</vt:lpstr>
      <vt:lpstr>Історія моєї колекції</vt:lpstr>
      <vt:lpstr>Висновок</vt:lpstr>
      <vt:lpstr>Список використаних джерел</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Антон Дзюба</cp:lastModifiedBy>
  <cp:revision>2</cp:revision>
  <dcterms:modified xsi:type="dcterms:W3CDTF">2025-04-15T08:09:54Z</dcterms:modified>
</cp:coreProperties>
</file>