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nva Sans Bold" panose="020B0604020202020204" charset="0"/>
      <p:regular r:id="rId16"/>
    </p:embeddedFont>
    <p:embeddedFont>
      <p:font typeface="Noto Serif Display" panose="020B0604020202020204"/>
      <p:regular r:id="rId17"/>
    </p:embeddedFont>
    <p:embeddedFont>
      <p:font typeface="Public Sans" panose="020B0604020202020204" charset="0"/>
      <p:regular r:id="rId18"/>
    </p:embeddedFont>
    <p:embeddedFont>
      <p:font typeface="Public Sans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ra-ballet.com.ua/about-us/" TargetMode="External"/><Relationship Id="rId7" Type="http://schemas.openxmlformats.org/officeDocument/2006/relationships/hyperlink" Target="https://ukrdrama.dp.ua/history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orod.dp.ua/news/215796" TargetMode="External"/><Relationship Id="rId5" Type="http://schemas.openxmlformats.org/officeDocument/2006/relationships/hyperlink" Target="https://gorod.dp.ua/news/213987" TargetMode="External"/><Relationship Id="rId4" Type="http://schemas.openxmlformats.org/officeDocument/2006/relationships/hyperlink" Target="http://www.domorgan.dp.ua/o-nas/istoriy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34475" y="0"/>
            <a:ext cx="9144000" cy="10287000"/>
            <a:chOff x="0" y="0"/>
            <a:chExt cx="12192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0333" r="20333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5390857" y="8932907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7" name="Freeform 17"/>
          <p:cNvSpPr/>
          <p:nvPr/>
        </p:nvSpPr>
        <p:spPr>
          <a:xfrm>
            <a:off x="759538" y="309564"/>
            <a:ext cx="7315200" cy="1263535"/>
          </a:xfrm>
          <a:custGeom>
            <a:avLst/>
            <a:gdLst/>
            <a:ahLst/>
            <a:cxnLst/>
            <a:rect l="l" t="t" r="r" b="b"/>
            <a:pathLst>
              <a:path w="7315200" h="1263535">
                <a:moveTo>
                  <a:pt x="0" y="0"/>
                </a:moveTo>
                <a:lnTo>
                  <a:pt x="7315200" y="0"/>
                </a:lnTo>
                <a:lnTo>
                  <a:pt x="7315200" y="1263535"/>
                </a:lnTo>
                <a:lnTo>
                  <a:pt x="0" y="12635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28700" y="2230324"/>
            <a:ext cx="6776877" cy="2447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6999" b="1" spc="-433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КУЛЬТУРНІ ПАМ’ЯТКИ </a:t>
            </a:r>
          </a:p>
          <a:p>
            <a:pPr algn="l">
              <a:lnSpc>
                <a:spcPts val="6299"/>
              </a:lnSpc>
            </a:pPr>
            <a:r>
              <a:rPr lang="en-US" sz="6999" b="1" spc="-433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ДНІПРА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5162550"/>
            <a:ext cx="6093067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4"/>
              </a:lnSpc>
            </a:pPr>
            <a:r>
              <a:rPr lang="uk-UA" sz="2104" b="1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Авторка </a:t>
            </a:r>
            <a:r>
              <a:rPr lang="uk-UA" sz="2104" b="1" dirty="0" err="1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проєкту</a:t>
            </a:r>
            <a:r>
              <a:rPr lang="uk-UA" sz="2104" b="1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: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Дзюба Анастасія Сергіївна,</a:t>
            </a:r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учениця 9-Б класу Дніпровського ліцею № 42 Дніпровської міської ради. Дніпропетровське територіальне відділення МАН, м. Дніпро</a:t>
            </a:r>
          </a:p>
          <a:p>
            <a:pPr algn="l">
              <a:lnSpc>
                <a:spcPts val="2104"/>
              </a:lnSpc>
            </a:pPr>
            <a:endParaRPr lang="uk-UA" sz="2104" dirty="0">
              <a:solidFill>
                <a:srgbClr val="F4C9B1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2104"/>
              </a:lnSpc>
            </a:pPr>
            <a:r>
              <a:rPr lang="uk-UA" sz="2104" b="1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Науковий керівник: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uk-UA" sz="2104" dirty="0" err="1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Сиса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Артур Олександрович,</a:t>
            </a:r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вчитель історії та правознавства Дніпровського ліцею № 42 Дніпровської міської ради</a:t>
            </a:r>
          </a:p>
          <a:p>
            <a:pPr algn="l">
              <a:lnSpc>
                <a:spcPts val="2104"/>
              </a:lnSpc>
            </a:pPr>
            <a:endParaRPr lang="en-US" sz="2104" dirty="0">
              <a:solidFill>
                <a:srgbClr val="F4C9B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93445" y="8719662"/>
            <a:ext cx="3226155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uk-UA" sz="2784" b="1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онлайн-екскурсія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08962"/>
            <a:ext cx="8199282" cy="10618959"/>
            <a:chOff x="0" y="0"/>
            <a:chExt cx="10932376" cy="1415861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65000"/>
            </a:blip>
            <a:srcRect l="21044" r="21044"/>
            <a:stretch>
              <a:fillRect/>
            </a:stretch>
          </p:blipFill>
          <p:spPr>
            <a:xfrm>
              <a:off x="0" y="0"/>
              <a:ext cx="10932376" cy="1415861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8700" y="8908319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7" name="AutoShape 17"/>
          <p:cNvSpPr/>
          <p:nvPr/>
        </p:nvSpPr>
        <p:spPr>
          <a:xfrm flipV="1">
            <a:off x="9523571" y="1028700"/>
            <a:ext cx="0" cy="3384233"/>
          </a:xfrm>
          <a:prstGeom prst="line">
            <a:avLst/>
          </a:prstGeom>
          <a:ln w="38100" cap="flat">
            <a:solidFill>
              <a:srgbClr val="F4C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10323576" y="1601761"/>
            <a:ext cx="4876358" cy="1901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4"/>
              </a:lnSpc>
            </a:pPr>
            <a:r>
              <a:rPr lang="uk-UA" sz="2104" b="1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Мета дослідження: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дослідити музично-театральні установи міста Дніпра як об’єкти культурної спадщини, проаналізувати їх історичний розвиток, архітектурні особливості та вплив на формування культурного простору міста.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9504521" y="5200517"/>
            <a:ext cx="0" cy="3384233"/>
          </a:xfrm>
          <a:prstGeom prst="line">
            <a:avLst/>
          </a:prstGeom>
          <a:ln w="38100" cap="flat">
            <a:solidFill>
              <a:srgbClr val="F4C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20"/>
          <p:cNvSpPr txBox="1"/>
          <p:nvPr/>
        </p:nvSpPr>
        <p:spPr>
          <a:xfrm>
            <a:off x="10323576" y="5913672"/>
            <a:ext cx="4953152" cy="1901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4"/>
              </a:lnSpc>
            </a:pPr>
            <a:r>
              <a:rPr lang="uk-UA" sz="2104" b="1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Завдання дослідження: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проаналізувати значення цих установ у культурному житті міста в різні історичні періоди та оцінити сучасний стан збереження та використання цих об’єктів.</a:t>
            </a:r>
          </a:p>
          <a:p>
            <a:pPr algn="l">
              <a:lnSpc>
                <a:spcPts val="2104"/>
              </a:lnSpc>
            </a:pPr>
            <a:endParaRPr lang="en-US" sz="2104" dirty="0">
              <a:solidFill>
                <a:srgbClr val="F4C9B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5117953" y="9258300"/>
            <a:ext cx="7315200" cy="944326"/>
          </a:xfrm>
          <a:custGeom>
            <a:avLst/>
            <a:gdLst/>
            <a:ahLst/>
            <a:cxnLst/>
            <a:rect l="l" t="t" r="r" b="b"/>
            <a:pathLst>
              <a:path w="7315200" h="944326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988679" y="0"/>
            <a:ext cx="3299321" cy="4114800"/>
          </a:xfrm>
          <a:custGeom>
            <a:avLst/>
            <a:gdLst/>
            <a:ahLst/>
            <a:cxnLst/>
            <a:rect l="l" t="t" r="r" b="b"/>
            <a:pathLst>
              <a:path w="3299321" h="4114800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4300"/>
            <a:ext cx="8199282" cy="10624297"/>
            <a:chOff x="0" y="0"/>
            <a:chExt cx="10932376" cy="1415861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65000"/>
            </a:blip>
            <a:srcRect l="24242" r="24242"/>
            <a:stretch>
              <a:fillRect/>
            </a:stretch>
          </p:blipFill>
          <p:spPr>
            <a:xfrm>
              <a:off x="0" y="0"/>
              <a:ext cx="10932376" cy="1415861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8700" y="8908319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7" name="Freeform 17"/>
          <p:cNvSpPr/>
          <p:nvPr/>
        </p:nvSpPr>
        <p:spPr>
          <a:xfrm>
            <a:off x="14988679" y="0"/>
            <a:ext cx="3299321" cy="4114800"/>
          </a:xfrm>
          <a:custGeom>
            <a:avLst/>
            <a:gdLst/>
            <a:ahLst/>
            <a:cxnLst/>
            <a:rect l="l" t="t" r="r" b="b"/>
            <a:pathLst>
              <a:path w="3299321" h="4114800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117953" y="9233712"/>
            <a:ext cx="7315200" cy="944326"/>
          </a:xfrm>
          <a:custGeom>
            <a:avLst/>
            <a:gdLst/>
            <a:ahLst/>
            <a:cxnLst/>
            <a:rect l="l" t="t" r="r" b="b"/>
            <a:pathLst>
              <a:path w="7315200" h="944326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152550" y="1249486"/>
            <a:ext cx="6561206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uk-UA" sz="6000" b="1" spc="-433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Маршрут онлайн-екскурсії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67790" y="3375637"/>
            <a:ext cx="7358679" cy="199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6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➣Дніпровський академічний український музично-драматичний театр імені Тараса Шевченка</a:t>
            </a:r>
          </a:p>
          <a:p>
            <a:pPr algn="l">
              <a:lnSpc>
                <a:spcPts val="3156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➣Дніпровська філармонія</a:t>
            </a:r>
          </a:p>
          <a:p>
            <a:pPr algn="l">
              <a:lnSpc>
                <a:spcPts val="3156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➣Дніпровський академічний театр опери та балету </a:t>
            </a:r>
          </a:p>
          <a:p>
            <a:pPr algn="l">
              <a:lnSpc>
                <a:spcPts val="3156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➣Дніпровський будинок органної та камерної музики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95677" y="3716203"/>
            <a:ext cx="885577" cy="3231140"/>
            <a:chOff x="0" y="0"/>
            <a:chExt cx="406400" cy="14828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1482802"/>
            </a:xfrm>
            <a:custGeom>
              <a:avLst/>
              <a:gdLst/>
              <a:ahLst/>
              <a:cxnLst/>
              <a:rect l="l" t="t" r="r" b="b"/>
              <a:pathLst>
                <a:path w="406400" h="1482802">
                  <a:moveTo>
                    <a:pt x="0" y="0"/>
                  </a:moveTo>
                  <a:lnTo>
                    <a:pt x="406400" y="0"/>
                  </a:lnTo>
                  <a:lnTo>
                    <a:pt x="406400" y="1482802"/>
                  </a:lnTo>
                  <a:lnTo>
                    <a:pt x="0" y="1482802"/>
                  </a:lnTo>
                  <a:close/>
                </a:path>
              </a:pathLst>
            </a:custGeom>
            <a:gradFill rotWithShape="1">
              <a:gsLst>
                <a:gs pos="0">
                  <a:srgbClr val="162118">
                    <a:alpha val="0"/>
                  </a:srgbClr>
                </a:gs>
                <a:gs pos="100000">
                  <a:srgbClr val="17211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06400" cy="15209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997201" y="3716203"/>
            <a:ext cx="885577" cy="3231140"/>
            <a:chOff x="0" y="0"/>
            <a:chExt cx="406400" cy="14828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1482802"/>
            </a:xfrm>
            <a:custGeom>
              <a:avLst/>
              <a:gdLst/>
              <a:ahLst/>
              <a:cxnLst/>
              <a:rect l="l" t="t" r="r" b="b"/>
              <a:pathLst>
                <a:path w="406400" h="1482802">
                  <a:moveTo>
                    <a:pt x="0" y="0"/>
                  </a:moveTo>
                  <a:lnTo>
                    <a:pt x="406400" y="0"/>
                  </a:lnTo>
                  <a:lnTo>
                    <a:pt x="406400" y="1482802"/>
                  </a:lnTo>
                  <a:lnTo>
                    <a:pt x="0" y="1482802"/>
                  </a:lnTo>
                  <a:close/>
                </a:path>
              </a:pathLst>
            </a:custGeom>
            <a:gradFill rotWithShape="1">
              <a:gsLst>
                <a:gs pos="0">
                  <a:srgbClr val="162118">
                    <a:alpha val="0"/>
                  </a:srgbClr>
                </a:gs>
                <a:gs pos="100000">
                  <a:srgbClr val="17211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06400" cy="15209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25869" y="3716203"/>
            <a:ext cx="885577" cy="3231140"/>
            <a:chOff x="0" y="0"/>
            <a:chExt cx="406400" cy="14828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1482802"/>
            </a:xfrm>
            <a:custGeom>
              <a:avLst/>
              <a:gdLst/>
              <a:ahLst/>
              <a:cxnLst/>
              <a:rect l="l" t="t" r="r" b="b"/>
              <a:pathLst>
                <a:path w="406400" h="1482802">
                  <a:moveTo>
                    <a:pt x="0" y="0"/>
                  </a:moveTo>
                  <a:lnTo>
                    <a:pt x="406400" y="0"/>
                  </a:lnTo>
                  <a:lnTo>
                    <a:pt x="406400" y="1482802"/>
                  </a:lnTo>
                  <a:lnTo>
                    <a:pt x="0" y="1482802"/>
                  </a:lnTo>
                  <a:close/>
                </a:path>
              </a:pathLst>
            </a:custGeom>
            <a:gradFill rotWithShape="1">
              <a:gsLst>
                <a:gs pos="0">
                  <a:srgbClr val="162118">
                    <a:alpha val="0"/>
                  </a:srgbClr>
                </a:gs>
                <a:gs pos="100000">
                  <a:srgbClr val="17211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6400" cy="15209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283111" y="3716203"/>
            <a:ext cx="885577" cy="3231140"/>
            <a:chOff x="0" y="0"/>
            <a:chExt cx="406400" cy="14828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1482802"/>
            </a:xfrm>
            <a:custGeom>
              <a:avLst/>
              <a:gdLst/>
              <a:ahLst/>
              <a:cxnLst/>
              <a:rect l="l" t="t" r="r" b="b"/>
              <a:pathLst>
                <a:path w="406400" h="1482802">
                  <a:moveTo>
                    <a:pt x="0" y="0"/>
                  </a:moveTo>
                  <a:lnTo>
                    <a:pt x="406400" y="0"/>
                  </a:lnTo>
                  <a:lnTo>
                    <a:pt x="406400" y="1482802"/>
                  </a:lnTo>
                  <a:lnTo>
                    <a:pt x="0" y="1482802"/>
                  </a:lnTo>
                  <a:close/>
                </a:path>
              </a:pathLst>
            </a:custGeom>
            <a:gradFill rotWithShape="1">
              <a:gsLst>
                <a:gs pos="0">
                  <a:srgbClr val="162118">
                    <a:alpha val="0"/>
                  </a:srgbClr>
                </a:gs>
                <a:gs pos="100000">
                  <a:srgbClr val="17211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06400" cy="15209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09778" y="9095603"/>
            <a:ext cx="1868443" cy="325393"/>
            <a:chOff x="0" y="0"/>
            <a:chExt cx="2491257" cy="433857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13939559" y="2829659"/>
            <a:ext cx="3913780" cy="3913780"/>
            <a:chOff x="0" y="0"/>
            <a:chExt cx="6352032" cy="6352032"/>
          </a:xfrm>
        </p:grpSpPr>
        <p:sp>
          <p:nvSpPr>
            <p:cNvPr id="28" name="Freeform 28"/>
            <p:cNvSpPr/>
            <p:nvPr/>
          </p:nvSpPr>
          <p:spPr>
            <a:xfrm>
              <a:off x="256921" y="258699"/>
              <a:ext cx="5834888" cy="5834888"/>
            </a:xfrm>
            <a:custGeom>
              <a:avLst/>
              <a:gdLst/>
              <a:ahLst/>
              <a:cxnLst/>
              <a:rect l="l" t="t" r="r" b="b"/>
              <a:pathLst>
                <a:path w="5834888" h="5834888">
                  <a:moveTo>
                    <a:pt x="5038471" y="5834761"/>
                  </a:moveTo>
                  <a:lnTo>
                    <a:pt x="796417" y="5834761"/>
                  </a:lnTo>
                  <a:cubicBezTo>
                    <a:pt x="415544" y="5834761"/>
                    <a:pt x="386207" y="5455539"/>
                    <a:pt x="386207" y="5455539"/>
                  </a:cubicBezTo>
                  <a:cubicBezTo>
                    <a:pt x="386207" y="5455539"/>
                    <a:pt x="0" y="5413629"/>
                    <a:pt x="0" y="5038217"/>
                  </a:cubicBezTo>
                  <a:lnTo>
                    <a:pt x="0" y="796417"/>
                  </a:lnTo>
                  <a:cubicBezTo>
                    <a:pt x="0" y="401320"/>
                    <a:pt x="390398" y="388747"/>
                    <a:pt x="390398" y="388747"/>
                  </a:cubicBezTo>
                  <a:cubicBezTo>
                    <a:pt x="390398" y="388747"/>
                    <a:pt x="415544" y="0"/>
                    <a:pt x="796417" y="0"/>
                  </a:cubicBezTo>
                  <a:lnTo>
                    <a:pt x="5038344" y="0"/>
                  </a:lnTo>
                  <a:cubicBezTo>
                    <a:pt x="5440553" y="0"/>
                    <a:pt x="5440553" y="392938"/>
                    <a:pt x="5440553" y="392938"/>
                  </a:cubicBezTo>
                  <a:cubicBezTo>
                    <a:pt x="5440553" y="392938"/>
                    <a:pt x="5834888" y="409702"/>
                    <a:pt x="5834888" y="796417"/>
                  </a:cubicBezTo>
                  <a:lnTo>
                    <a:pt x="5834888" y="5038344"/>
                  </a:lnTo>
                  <a:cubicBezTo>
                    <a:pt x="5834888" y="5443093"/>
                    <a:pt x="5440553" y="5447284"/>
                    <a:pt x="5440553" y="5447284"/>
                  </a:cubicBezTo>
                  <a:cubicBezTo>
                    <a:pt x="5440553" y="5447284"/>
                    <a:pt x="5440553" y="5834888"/>
                    <a:pt x="5038344" y="5834888"/>
                  </a:cubicBezTo>
                  <a:close/>
                </a:path>
              </a:pathLst>
            </a:custGeom>
            <a:blipFill>
              <a:blip r:embed="rId2"/>
              <a:stretch>
                <a:fillRect l="-27071" r="-27071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>
              <a:off x="0" y="0"/>
              <a:ext cx="6352032" cy="6352032"/>
            </a:xfrm>
            <a:custGeom>
              <a:avLst/>
              <a:gdLst/>
              <a:ahLst/>
              <a:cxnLst/>
              <a:rect l="l" t="t" r="r" b="b"/>
              <a:pathLst>
                <a:path w="6352032" h="6352032">
                  <a:moveTo>
                    <a:pt x="6352032" y="6352032"/>
                  </a:moveTo>
                  <a:lnTo>
                    <a:pt x="0" y="6352032"/>
                  </a:lnTo>
                  <a:lnTo>
                    <a:pt x="0" y="0"/>
                  </a:lnTo>
                  <a:lnTo>
                    <a:pt x="6352032" y="0"/>
                  </a:lnTo>
                  <a:lnTo>
                    <a:pt x="6352032" y="6352032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4968999" y="2829659"/>
            <a:ext cx="3913780" cy="3913780"/>
            <a:chOff x="0" y="0"/>
            <a:chExt cx="6352032" cy="6352032"/>
          </a:xfrm>
        </p:grpSpPr>
        <p:sp>
          <p:nvSpPr>
            <p:cNvPr id="31" name="Freeform 31"/>
            <p:cNvSpPr/>
            <p:nvPr/>
          </p:nvSpPr>
          <p:spPr>
            <a:xfrm>
              <a:off x="256921" y="258699"/>
              <a:ext cx="5834888" cy="5834888"/>
            </a:xfrm>
            <a:custGeom>
              <a:avLst/>
              <a:gdLst/>
              <a:ahLst/>
              <a:cxnLst/>
              <a:rect l="l" t="t" r="r" b="b"/>
              <a:pathLst>
                <a:path w="5834888" h="5834888">
                  <a:moveTo>
                    <a:pt x="5038471" y="5834761"/>
                  </a:moveTo>
                  <a:lnTo>
                    <a:pt x="796417" y="5834761"/>
                  </a:lnTo>
                  <a:cubicBezTo>
                    <a:pt x="415544" y="5834761"/>
                    <a:pt x="386207" y="5455539"/>
                    <a:pt x="386207" y="5455539"/>
                  </a:cubicBezTo>
                  <a:cubicBezTo>
                    <a:pt x="386207" y="5455539"/>
                    <a:pt x="0" y="5413629"/>
                    <a:pt x="0" y="5038217"/>
                  </a:cubicBezTo>
                  <a:lnTo>
                    <a:pt x="0" y="796417"/>
                  </a:lnTo>
                  <a:cubicBezTo>
                    <a:pt x="0" y="401320"/>
                    <a:pt x="390398" y="388747"/>
                    <a:pt x="390398" y="388747"/>
                  </a:cubicBezTo>
                  <a:cubicBezTo>
                    <a:pt x="390398" y="388747"/>
                    <a:pt x="415544" y="0"/>
                    <a:pt x="796417" y="0"/>
                  </a:cubicBezTo>
                  <a:lnTo>
                    <a:pt x="5038344" y="0"/>
                  </a:lnTo>
                  <a:cubicBezTo>
                    <a:pt x="5440553" y="0"/>
                    <a:pt x="5440553" y="392938"/>
                    <a:pt x="5440553" y="392938"/>
                  </a:cubicBezTo>
                  <a:cubicBezTo>
                    <a:pt x="5440553" y="392938"/>
                    <a:pt x="5834888" y="409702"/>
                    <a:pt x="5834888" y="796417"/>
                  </a:cubicBezTo>
                  <a:lnTo>
                    <a:pt x="5834888" y="5038344"/>
                  </a:lnTo>
                  <a:cubicBezTo>
                    <a:pt x="5834888" y="5443093"/>
                    <a:pt x="5440553" y="5447284"/>
                    <a:pt x="5440553" y="5447284"/>
                  </a:cubicBezTo>
                  <a:cubicBezTo>
                    <a:pt x="5440553" y="5447284"/>
                    <a:pt x="5440553" y="5834888"/>
                    <a:pt x="5038344" y="5834888"/>
                  </a:cubicBezTo>
                  <a:close/>
                </a:path>
              </a:pathLst>
            </a:custGeom>
            <a:blipFill>
              <a:blip r:embed="rId4"/>
              <a:stretch>
                <a:fillRect l="-19529" r="-19529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0" y="0"/>
              <a:ext cx="6352032" cy="6352032"/>
            </a:xfrm>
            <a:custGeom>
              <a:avLst/>
              <a:gdLst/>
              <a:ahLst/>
              <a:cxnLst/>
              <a:rect l="l" t="t" r="r" b="b"/>
              <a:pathLst>
                <a:path w="6352032" h="6352032">
                  <a:moveTo>
                    <a:pt x="6352032" y="6352032"/>
                  </a:moveTo>
                  <a:lnTo>
                    <a:pt x="0" y="6352032"/>
                  </a:lnTo>
                  <a:lnTo>
                    <a:pt x="0" y="0"/>
                  </a:lnTo>
                  <a:lnTo>
                    <a:pt x="6352032" y="0"/>
                  </a:lnTo>
                  <a:lnTo>
                    <a:pt x="6352032" y="6352032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33" name="Group 33"/>
          <p:cNvGrpSpPr>
            <a:grpSpLocks noChangeAspect="1"/>
          </p:cNvGrpSpPr>
          <p:nvPr/>
        </p:nvGrpSpPr>
        <p:grpSpPr>
          <a:xfrm>
            <a:off x="483718" y="2829659"/>
            <a:ext cx="3913780" cy="3913780"/>
            <a:chOff x="0" y="0"/>
            <a:chExt cx="6352032" cy="6352032"/>
          </a:xfrm>
        </p:grpSpPr>
        <p:sp>
          <p:nvSpPr>
            <p:cNvPr id="34" name="Freeform 34"/>
            <p:cNvSpPr/>
            <p:nvPr/>
          </p:nvSpPr>
          <p:spPr>
            <a:xfrm>
              <a:off x="256921" y="258699"/>
              <a:ext cx="5834888" cy="5834888"/>
            </a:xfrm>
            <a:custGeom>
              <a:avLst/>
              <a:gdLst/>
              <a:ahLst/>
              <a:cxnLst/>
              <a:rect l="l" t="t" r="r" b="b"/>
              <a:pathLst>
                <a:path w="5834888" h="5834888">
                  <a:moveTo>
                    <a:pt x="5038471" y="5834761"/>
                  </a:moveTo>
                  <a:lnTo>
                    <a:pt x="796417" y="5834761"/>
                  </a:lnTo>
                  <a:cubicBezTo>
                    <a:pt x="415544" y="5834761"/>
                    <a:pt x="386207" y="5455539"/>
                    <a:pt x="386207" y="5455539"/>
                  </a:cubicBezTo>
                  <a:cubicBezTo>
                    <a:pt x="386207" y="5455539"/>
                    <a:pt x="0" y="5413629"/>
                    <a:pt x="0" y="5038217"/>
                  </a:cubicBezTo>
                  <a:lnTo>
                    <a:pt x="0" y="796417"/>
                  </a:lnTo>
                  <a:cubicBezTo>
                    <a:pt x="0" y="401320"/>
                    <a:pt x="390398" y="388747"/>
                    <a:pt x="390398" y="388747"/>
                  </a:cubicBezTo>
                  <a:cubicBezTo>
                    <a:pt x="390398" y="388747"/>
                    <a:pt x="415544" y="0"/>
                    <a:pt x="796417" y="0"/>
                  </a:cubicBezTo>
                  <a:lnTo>
                    <a:pt x="5038344" y="0"/>
                  </a:lnTo>
                  <a:cubicBezTo>
                    <a:pt x="5440553" y="0"/>
                    <a:pt x="5440553" y="392938"/>
                    <a:pt x="5440553" y="392938"/>
                  </a:cubicBezTo>
                  <a:cubicBezTo>
                    <a:pt x="5440553" y="392938"/>
                    <a:pt x="5834888" y="409702"/>
                    <a:pt x="5834888" y="796417"/>
                  </a:cubicBezTo>
                  <a:lnTo>
                    <a:pt x="5834888" y="5038344"/>
                  </a:lnTo>
                  <a:cubicBezTo>
                    <a:pt x="5834888" y="5443093"/>
                    <a:pt x="5440553" y="5447284"/>
                    <a:pt x="5440553" y="5447284"/>
                  </a:cubicBezTo>
                  <a:cubicBezTo>
                    <a:pt x="5440553" y="5447284"/>
                    <a:pt x="5440553" y="5834888"/>
                    <a:pt x="5038344" y="5834888"/>
                  </a:cubicBez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>
              <a:off x="0" y="0"/>
              <a:ext cx="6352032" cy="6352032"/>
            </a:xfrm>
            <a:custGeom>
              <a:avLst/>
              <a:gdLst/>
              <a:ahLst/>
              <a:cxnLst/>
              <a:rect l="l" t="t" r="r" b="b"/>
              <a:pathLst>
                <a:path w="6352032" h="6352032">
                  <a:moveTo>
                    <a:pt x="6352032" y="6352032"/>
                  </a:moveTo>
                  <a:lnTo>
                    <a:pt x="0" y="6352032"/>
                  </a:lnTo>
                  <a:lnTo>
                    <a:pt x="0" y="0"/>
                  </a:lnTo>
                  <a:lnTo>
                    <a:pt x="6352032" y="0"/>
                  </a:lnTo>
                  <a:lnTo>
                    <a:pt x="6352032" y="6352032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36" name="Group 36"/>
          <p:cNvGrpSpPr>
            <a:grpSpLocks noChangeAspect="1"/>
          </p:cNvGrpSpPr>
          <p:nvPr/>
        </p:nvGrpSpPr>
        <p:grpSpPr>
          <a:xfrm>
            <a:off x="9454279" y="2829659"/>
            <a:ext cx="3913780" cy="3913780"/>
            <a:chOff x="0" y="0"/>
            <a:chExt cx="6352032" cy="6352032"/>
          </a:xfrm>
        </p:grpSpPr>
        <p:sp>
          <p:nvSpPr>
            <p:cNvPr id="37" name="Freeform 37"/>
            <p:cNvSpPr/>
            <p:nvPr/>
          </p:nvSpPr>
          <p:spPr>
            <a:xfrm>
              <a:off x="256921" y="258699"/>
              <a:ext cx="5834888" cy="5834888"/>
            </a:xfrm>
            <a:custGeom>
              <a:avLst/>
              <a:gdLst/>
              <a:ahLst/>
              <a:cxnLst/>
              <a:rect l="l" t="t" r="r" b="b"/>
              <a:pathLst>
                <a:path w="5834888" h="5834888">
                  <a:moveTo>
                    <a:pt x="5038471" y="5834761"/>
                  </a:moveTo>
                  <a:lnTo>
                    <a:pt x="796417" y="5834761"/>
                  </a:lnTo>
                  <a:cubicBezTo>
                    <a:pt x="415544" y="5834761"/>
                    <a:pt x="386207" y="5455539"/>
                    <a:pt x="386207" y="5455539"/>
                  </a:cubicBezTo>
                  <a:cubicBezTo>
                    <a:pt x="386207" y="5455539"/>
                    <a:pt x="0" y="5413629"/>
                    <a:pt x="0" y="5038217"/>
                  </a:cubicBezTo>
                  <a:lnTo>
                    <a:pt x="0" y="796417"/>
                  </a:lnTo>
                  <a:cubicBezTo>
                    <a:pt x="0" y="401320"/>
                    <a:pt x="390398" y="388747"/>
                    <a:pt x="390398" y="388747"/>
                  </a:cubicBezTo>
                  <a:cubicBezTo>
                    <a:pt x="390398" y="388747"/>
                    <a:pt x="415544" y="0"/>
                    <a:pt x="796417" y="0"/>
                  </a:cubicBezTo>
                  <a:lnTo>
                    <a:pt x="5038344" y="0"/>
                  </a:lnTo>
                  <a:cubicBezTo>
                    <a:pt x="5440553" y="0"/>
                    <a:pt x="5440553" y="392938"/>
                    <a:pt x="5440553" y="392938"/>
                  </a:cubicBezTo>
                  <a:cubicBezTo>
                    <a:pt x="5440553" y="392938"/>
                    <a:pt x="5834888" y="409702"/>
                    <a:pt x="5834888" y="796417"/>
                  </a:cubicBezTo>
                  <a:lnTo>
                    <a:pt x="5834888" y="5038344"/>
                  </a:lnTo>
                  <a:cubicBezTo>
                    <a:pt x="5834888" y="5443093"/>
                    <a:pt x="5440553" y="5447284"/>
                    <a:pt x="5440553" y="5447284"/>
                  </a:cubicBezTo>
                  <a:cubicBezTo>
                    <a:pt x="5440553" y="5447284"/>
                    <a:pt x="5440553" y="5834888"/>
                    <a:pt x="5038344" y="5834888"/>
                  </a:cubicBezTo>
                  <a:close/>
                </a:path>
              </a:pathLst>
            </a:custGeom>
            <a:blipFill>
              <a:blip r:embed="rId6"/>
              <a:stretch>
                <a:fillRect l="-5416" r="-5416" b="-47778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>
              <a:off x="0" y="0"/>
              <a:ext cx="6352032" cy="6352032"/>
            </a:xfrm>
            <a:custGeom>
              <a:avLst/>
              <a:gdLst/>
              <a:ahLst/>
              <a:cxnLst/>
              <a:rect l="l" t="t" r="r" b="b"/>
              <a:pathLst>
                <a:path w="6352032" h="6352032">
                  <a:moveTo>
                    <a:pt x="6352032" y="6352032"/>
                  </a:moveTo>
                  <a:lnTo>
                    <a:pt x="0" y="6352032"/>
                  </a:lnTo>
                  <a:lnTo>
                    <a:pt x="0" y="0"/>
                  </a:lnTo>
                  <a:lnTo>
                    <a:pt x="6352032" y="0"/>
                  </a:lnTo>
                  <a:lnTo>
                    <a:pt x="6352032" y="6352032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39" name="TextBox 39"/>
          <p:cNvSpPr txBox="1"/>
          <p:nvPr/>
        </p:nvSpPr>
        <p:spPr>
          <a:xfrm>
            <a:off x="3642238" y="1105634"/>
            <a:ext cx="1100352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 b="1" spc="-433">
                <a:solidFill>
                  <a:srgbClr val="F4C9B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Наші зупинки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91722" y="7127711"/>
            <a:ext cx="4297772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uk-UA" sz="2100" dirty="0">
                <a:solidFill>
                  <a:srgbClr val="F4C9B1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Театр імені Т. Г. Шевченка — перший державний театр України.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617982" y="7118186"/>
            <a:ext cx="4615814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uk-UA" sz="2000" dirty="0">
                <a:solidFill>
                  <a:srgbClr val="F4C9B1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Будівля філармонії збудована у 1911—1913 за </a:t>
            </a:r>
            <a:r>
              <a:rPr lang="uk-UA" sz="2000" dirty="0" err="1">
                <a:solidFill>
                  <a:srgbClr val="F4C9B1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проєктом</a:t>
            </a:r>
            <a:r>
              <a:rPr lang="uk-UA" sz="2000" dirty="0">
                <a:solidFill>
                  <a:srgbClr val="F4C9B1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 архітектора О. Гінзбурга як театр-клуб громадського зібрання.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454279" y="7118186"/>
            <a:ext cx="4297772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uk-UA" sz="2000" dirty="0">
                <a:solidFill>
                  <a:srgbClr val="F4C9B1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Вперше у Дніпрі оперний театр був відкритий у 1931 році, як Дніпропетровський робітничий оперний театр.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780626" y="7118186"/>
            <a:ext cx="4297772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uk-UA" sz="2000" dirty="0">
                <a:solidFill>
                  <a:srgbClr val="F4C9B1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Будівля була зведена в період з 1913 по 1915 роки й спочатку не мала жодного стосунку до органної музики.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34475" y="0"/>
            <a:ext cx="9144000" cy="10621496"/>
            <a:chOff x="0" y="0"/>
            <a:chExt cx="12192000" cy="1416199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9432" t="2756" r="6850"/>
            <a:stretch>
              <a:fillRect/>
            </a:stretch>
          </p:blipFill>
          <p:spPr>
            <a:xfrm>
              <a:off x="0" y="0"/>
              <a:ext cx="12192000" cy="14161994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5390857" y="8932907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1028700" y="1314450"/>
            <a:ext cx="7686715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uk-UA" sz="3500" b="1" spc="-217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Наша перша зупинка: Театр імені Т.Г. Шевченка</a:t>
            </a:r>
          </a:p>
        </p:txBody>
      </p:sp>
      <p:sp>
        <p:nvSpPr>
          <p:cNvPr id="21" name="Freeform 21"/>
          <p:cNvSpPr/>
          <p:nvPr/>
        </p:nvSpPr>
        <p:spPr>
          <a:xfrm>
            <a:off x="24765" y="-4328"/>
            <a:ext cx="9134475" cy="10287000"/>
          </a:xfrm>
          <a:custGeom>
            <a:avLst/>
            <a:gdLst/>
            <a:ahLst/>
            <a:cxnLst/>
            <a:rect l="l" t="t" r="r" b="b"/>
            <a:pathLst>
              <a:path w="9134475" h="10287000">
                <a:moveTo>
                  <a:pt x="0" y="0"/>
                </a:moveTo>
                <a:lnTo>
                  <a:pt x="9134475" y="0"/>
                </a:lnTo>
                <a:lnTo>
                  <a:pt x="91344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4" t="-664" r="-12991"/>
            </a:stretch>
          </a:blipFill>
        </p:spPr>
      </p: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274520" y="5758042"/>
            <a:ext cx="7392311" cy="4138255"/>
            <a:chOff x="0" y="0"/>
            <a:chExt cx="19031420" cy="10653890"/>
          </a:xfrm>
        </p:grpSpPr>
        <p:sp>
          <p:nvSpPr>
            <p:cNvPr id="23" name="Freeform 23"/>
            <p:cNvSpPr/>
            <p:nvPr/>
          </p:nvSpPr>
          <p:spPr>
            <a:xfrm>
              <a:off x="986054" y="107810"/>
              <a:ext cx="17113605" cy="9559671"/>
            </a:xfrm>
            <a:custGeom>
              <a:avLst/>
              <a:gdLst/>
              <a:ahLst/>
              <a:cxnLst/>
              <a:rect l="l" t="t" r="r" b="b"/>
              <a:pathLst>
                <a:path w="17113605" h="9559671">
                  <a:moveTo>
                    <a:pt x="17105935" y="1534440"/>
                  </a:moveTo>
                  <a:cubicBezTo>
                    <a:pt x="17113606" y="1210501"/>
                    <a:pt x="16749738" y="1423353"/>
                    <a:pt x="16571544" y="1355344"/>
                  </a:cubicBezTo>
                  <a:cubicBezTo>
                    <a:pt x="16459277" y="1299769"/>
                    <a:pt x="16408704" y="1124293"/>
                    <a:pt x="16283724" y="1132929"/>
                  </a:cubicBezTo>
                  <a:cubicBezTo>
                    <a:pt x="15441105" y="1738021"/>
                    <a:pt x="15290979" y="871132"/>
                    <a:pt x="14244562" y="1725346"/>
                  </a:cubicBezTo>
                  <a:cubicBezTo>
                    <a:pt x="12881929" y="2040281"/>
                    <a:pt x="12708726" y="299416"/>
                    <a:pt x="10986949" y="1318768"/>
                  </a:cubicBezTo>
                  <a:cubicBezTo>
                    <a:pt x="10406076" y="1546327"/>
                    <a:pt x="9827553" y="1315771"/>
                    <a:pt x="9303640" y="1077379"/>
                  </a:cubicBezTo>
                  <a:cubicBezTo>
                    <a:pt x="8658645" y="1311034"/>
                    <a:pt x="8754872" y="1662837"/>
                    <a:pt x="7776757" y="1469555"/>
                  </a:cubicBezTo>
                  <a:cubicBezTo>
                    <a:pt x="5623802" y="785584"/>
                    <a:pt x="6494413" y="2447011"/>
                    <a:pt x="4982896" y="1501267"/>
                  </a:cubicBezTo>
                  <a:cubicBezTo>
                    <a:pt x="3487992" y="0"/>
                    <a:pt x="3227947" y="1849463"/>
                    <a:pt x="1563942" y="1260298"/>
                  </a:cubicBezTo>
                  <a:cubicBezTo>
                    <a:pt x="257696" y="997789"/>
                    <a:pt x="542303" y="2582837"/>
                    <a:pt x="345618" y="3397288"/>
                  </a:cubicBezTo>
                  <a:cubicBezTo>
                    <a:pt x="181928" y="3950450"/>
                    <a:pt x="760413" y="3996957"/>
                    <a:pt x="820776" y="4393121"/>
                  </a:cubicBezTo>
                  <a:cubicBezTo>
                    <a:pt x="602819" y="4889018"/>
                    <a:pt x="195504" y="5349418"/>
                    <a:pt x="236322" y="5937022"/>
                  </a:cubicBezTo>
                  <a:cubicBezTo>
                    <a:pt x="234379" y="6677089"/>
                    <a:pt x="694297" y="7441794"/>
                    <a:pt x="394297" y="8118374"/>
                  </a:cubicBezTo>
                  <a:cubicBezTo>
                    <a:pt x="312674" y="8302448"/>
                    <a:pt x="0" y="8643379"/>
                    <a:pt x="50242" y="8857019"/>
                  </a:cubicBezTo>
                  <a:cubicBezTo>
                    <a:pt x="261392" y="9237854"/>
                    <a:pt x="1961363" y="9095233"/>
                    <a:pt x="2351621" y="8914575"/>
                  </a:cubicBezTo>
                  <a:cubicBezTo>
                    <a:pt x="3633140" y="8145565"/>
                    <a:pt x="4047033" y="9477477"/>
                    <a:pt x="5142446" y="9559671"/>
                  </a:cubicBezTo>
                  <a:cubicBezTo>
                    <a:pt x="5339042" y="9341447"/>
                    <a:pt x="5506873" y="9187866"/>
                    <a:pt x="5829948" y="9179230"/>
                  </a:cubicBezTo>
                  <a:cubicBezTo>
                    <a:pt x="6559182" y="9169007"/>
                    <a:pt x="8250809" y="8762239"/>
                    <a:pt x="8746744" y="9287904"/>
                  </a:cubicBezTo>
                  <a:cubicBezTo>
                    <a:pt x="9000325" y="9463964"/>
                    <a:pt x="9315222" y="9186812"/>
                    <a:pt x="9614218" y="9110307"/>
                  </a:cubicBezTo>
                  <a:cubicBezTo>
                    <a:pt x="10524426" y="9055316"/>
                    <a:pt x="10378402" y="9281109"/>
                    <a:pt x="11200943" y="8690966"/>
                  </a:cubicBezTo>
                  <a:cubicBezTo>
                    <a:pt x="11717402" y="8481962"/>
                    <a:pt x="12221058" y="8981860"/>
                    <a:pt x="12740527" y="9183307"/>
                  </a:cubicBezTo>
                  <a:cubicBezTo>
                    <a:pt x="13573673" y="9506395"/>
                    <a:pt x="14505445" y="9036647"/>
                    <a:pt x="15394890" y="9122689"/>
                  </a:cubicBezTo>
                  <a:cubicBezTo>
                    <a:pt x="16505976" y="9462631"/>
                    <a:pt x="16827845" y="7982763"/>
                    <a:pt x="16435642" y="7207745"/>
                  </a:cubicBezTo>
                  <a:cubicBezTo>
                    <a:pt x="16355531" y="7036460"/>
                    <a:pt x="16246845" y="6876910"/>
                    <a:pt x="16195130" y="6694995"/>
                  </a:cubicBezTo>
                  <a:cubicBezTo>
                    <a:pt x="15944266" y="5912218"/>
                    <a:pt x="16868636" y="5296077"/>
                    <a:pt x="16996817" y="4552911"/>
                  </a:cubicBezTo>
                  <a:cubicBezTo>
                    <a:pt x="16993921" y="4359910"/>
                    <a:pt x="16874516" y="4191673"/>
                    <a:pt x="16783165" y="4021670"/>
                  </a:cubicBezTo>
                  <a:cubicBezTo>
                    <a:pt x="16284498" y="3185287"/>
                    <a:pt x="16676407" y="2280692"/>
                    <a:pt x="17105935" y="1534440"/>
                  </a:cubicBezTo>
                  <a:close/>
                </a:path>
              </a:pathLst>
            </a:custGeom>
            <a:blipFill>
              <a:blip r:embed="rId4"/>
              <a:stretch>
                <a:fillRect t="-15885" b="-15885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19031420" cy="10653890"/>
            </a:xfrm>
            <a:custGeom>
              <a:avLst/>
              <a:gdLst/>
              <a:ahLst/>
              <a:cxnLst/>
              <a:rect l="l" t="t" r="r" b="b"/>
              <a:pathLst>
                <a:path w="19031420" h="10653890">
                  <a:moveTo>
                    <a:pt x="19031420" y="10653890"/>
                  </a:moveTo>
                  <a:lnTo>
                    <a:pt x="0" y="10653890"/>
                  </a:lnTo>
                  <a:lnTo>
                    <a:pt x="0" y="0"/>
                  </a:lnTo>
                  <a:lnTo>
                    <a:pt x="19031420" y="0"/>
                  </a:lnTo>
                  <a:lnTo>
                    <a:pt x="19031420" y="10653890"/>
                  </a:lnTo>
                  <a:close/>
                </a:path>
              </a:pathLst>
            </a:custGeom>
            <a:blipFill>
              <a:blip r:embed="rId5"/>
              <a:stretch>
                <a:fillRect t="-17" b="-17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1028700" y="2393869"/>
            <a:ext cx="7883952" cy="2745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35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Театр імені Тараса Шевченка був заснований у 1919 році в Києві як один із перших українських театрів після революції. Його створили актори з колишнього Державного театру, які прагнули розвивати нову українську сцену. Важливим елементом стали студії й майстерні, де готували акторів нового типу. Театр не просто відтворював класику, а створював сучасний репертуар і прагнув формувати власну мистецьку мову, поєднуючи українські традиції зі світовими тенденціями.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371470" cy="10287000"/>
            <a:chOff x="0" y="0"/>
            <a:chExt cx="11161959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65000"/>
            </a:blip>
            <a:srcRect l="20739" r="20739"/>
            <a:stretch>
              <a:fillRect/>
            </a:stretch>
          </p:blipFill>
          <p:spPr>
            <a:xfrm>
              <a:off x="0" y="0"/>
              <a:ext cx="11161959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8700" y="8908319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8788021" y="974660"/>
            <a:ext cx="5588565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3500" b="1" spc="-217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Наступна локація: Дніпровська філармонія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88021" y="2009689"/>
            <a:ext cx="8115300" cy="379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spc="-13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У 1930-х роках, на тлі масштабних змін у радянському суспільстві, в Дніпрі було засновано філармонічний заклад, який швидко став важливим культурним осередком міста. Його створення датується 1936 роком — саме тоді відбувся перший концерт новоствореної установи. Вже через кілька років у філармонії з’явився симфонічний оркестр, а сцена приваблювала виконавців загальносоюзного масштабу. Попри складні історичні умови — війну, зміну локацій — філармонія зберегла свій статус, а нині, як установа імені Леоніда Когана, залишається важливим елементом культурного ландшафту Дніпра.</a:t>
            </a:r>
          </a:p>
          <a:p>
            <a:pPr algn="just">
              <a:lnSpc>
                <a:spcPts val="2520"/>
              </a:lnSpc>
            </a:pPr>
            <a:r>
              <a:rPr lang="en-US" sz="2100" spc="-13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Саме тут музика стає не просто мистецтвом, а живим зв’язком поколінь, і кожен концерт — це подорож у глибину історії міста!</a:t>
            </a:r>
          </a:p>
        </p:txBody>
      </p:sp>
      <p:sp>
        <p:nvSpPr>
          <p:cNvPr id="19" name="Freeform 19"/>
          <p:cNvSpPr/>
          <p:nvPr/>
        </p:nvSpPr>
        <p:spPr>
          <a:xfrm rot="5400000">
            <a:off x="8186235" y="185235"/>
            <a:ext cx="10287000" cy="9916530"/>
          </a:xfrm>
          <a:custGeom>
            <a:avLst/>
            <a:gdLst/>
            <a:ahLst/>
            <a:cxnLst/>
            <a:rect l="l" t="t" r="r" b="b"/>
            <a:pathLst>
              <a:path w="10287000" h="9916530">
                <a:moveTo>
                  <a:pt x="0" y="0"/>
                </a:moveTo>
                <a:lnTo>
                  <a:pt x="10287000" y="0"/>
                </a:lnTo>
                <a:lnTo>
                  <a:pt x="10287000" y="9916530"/>
                </a:lnTo>
                <a:lnTo>
                  <a:pt x="0" y="9916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84" b="-3051"/>
            </a:stretch>
          </a:blipFill>
        </p:spPr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9318566" y="6010189"/>
            <a:ext cx="7392311" cy="4138255"/>
            <a:chOff x="0" y="0"/>
            <a:chExt cx="19031420" cy="10653890"/>
          </a:xfrm>
        </p:grpSpPr>
        <p:sp>
          <p:nvSpPr>
            <p:cNvPr id="21" name="Freeform 21"/>
            <p:cNvSpPr/>
            <p:nvPr/>
          </p:nvSpPr>
          <p:spPr>
            <a:xfrm>
              <a:off x="986054" y="107810"/>
              <a:ext cx="17113605" cy="9559671"/>
            </a:xfrm>
            <a:custGeom>
              <a:avLst/>
              <a:gdLst/>
              <a:ahLst/>
              <a:cxnLst/>
              <a:rect l="l" t="t" r="r" b="b"/>
              <a:pathLst>
                <a:path w="17113605" h="9559671">
                  <a:moveTo>
                    <a:pt x="17105935" y="1534440"/>
                  </a:moveTo>
                  <a:cubicBezTo>
                    <a:pt x="17113606" y="1210501"/>
                    <a:pt x="16749738" y="1423353"/>
                    <a:pt x="16571544" y="1355344"/>
                  </a:cubicBezTo>
                  <a:cubicBezTo>
                    <a:pt x="16459277" y="1299769"/>
                    <a:pt x="16408704" y="1124293"/>
                    <a:pt x="16283724" y="1132929"/>
                  </a:cubicBezTo>
                  <a:cubicBezTo>
                    <a:pt x="15441105" y="1738021"/>
                    <a:pt x="15290979" y="871132"/>
                    <a:pt x="14244562" y="1725346"/>
                  </a:cubicBezTo>
                  <a:cubicBezTo>
                    <a:pt x="12881929" y="2040281"/>
                    <a:pt x="12708726" y="299416"/>
                    <a:pt x="10986949" y="1318768"/>
                  </a:cubicBezTo>
                  <a:cubicBezTo>
                    <a:pt x="10406076" y="1546327"/>
                    <a:pt x="9827553" y="1315771"/>
                    <a:pt x="9303640" y="1077379"/>
                  </a:cubicBezTo>
                  <a:cubicBezTo>
                    <a:pt x="8658645" y="1311034"/>
                    <a:pt x="8754872" y="1662837"/>
                    <a:pt x="7776757" y="1469555"/>
                  </a:cubicBezTo>
                  <a:cubicBezTo>
                    <a:pt x="5623802" y="785584"/>
                    <a:pt x="6494413" y="2447011"/>
                    <a:pt x="4982896" y="1501267"/>
                  </a:cubicBezTo>
                  <a:cubicBezTo>
                    <a:pt x="3487992" y="0"/>
                    <a:pt x="3227947" y="1849463"/>
                    <a:pt x="1563942" y="1260298"/>
                  </a:cubicBezTo>
                  <a:cubicBezTo>
                    <a:pt x="257696" y="997789"/>
                    <a:pt x="542303" y="2582837"/>
                    <a:pt x="345618" y="3397288"/>
                  </a:cubicBezTo>
                  <a:cubicBezTo>
                    <a:pt x="181928" y="3950450"/>
                    <a:pt x="760413" y="3996957"/>
                    <a:pt x="820776" y="4393121"/>
                  </a:cubicBezTo>
                  <a:cubicBezTo>
                    <a:pt x="602819" y="4889018"/>
                    <a:pt x="195504" y="5349418"/>
                    <a:pt x="236322" y="5937022"/>
                  </a:cubicBezTo>
                  <a:cubicBezTo>
                    <a:pt x="234379" y="6677089"/>
                    <a:pt x="694297" y="7441794"/>
                    <a:pt x="394297" y="8118374"/>
                  </a:cubicBezTo>
                  <a:cubicBezTo>
                    <a:pt x="312674" y="8302448"/>
                    <a:pt x="0" y="8643379"/>
                    <a:pt x="50242" y="8857019"/>
                  </a:cubicBezTo>
                  <a:cubicBezTo>
                    <a:pt x="261392" y="9237854"/>
                    <a:pt x="1961363" y="9095233"/>
                    <a:pt x="2351621" y="8914575"/>
                  </a:cubicBezTo>
                  <a:cubicBezTo>
                    <a:pt x="3633140" y="8145565"/>
                    <a:pt x="4047033" y="9477477"/>
                    <a:pt x="5142446" y="9559671"/>
                  </a:cubicBezTo>
                  <a:cubicBezTo>
                    <a:pt x="5339042" y="9341447"/>
                    <a:pt x="5506873" y="9187866"/>
                    <a:pt x="5829948" y="9179230"/>
                  </a:cubicBezTo>
                  <a:cubicBezTo>
                    <a:pt x="6559182" y="9169007"/>
                    <a:pt x="8250809" y="8762239"/>
                    <a:pt x="8746744" y="9287904"/>
                  </a:cubicBezTo>
                  <a:cubicBezTo>
                    <a:pt x="9000325" y="9463964"/>
                    <a:pt x="9315222" y="9186812"/>
                    <a:pt x="9614218" y="9110307"/>
                  </a:cubicBezTo>
                  <a:cubicBezTo>
                    <a:pt x="10524426" y="9055316"/>
                    <a:pt x="10378402" y="9281109"/>
                    <a:pt x="11200943" y="8690966"/>
                  </a:cubicBezTo>
                  <a:cubicBezTo>
                    <a:pt x="11717402" y="8481962"/>
                    <a:pt x="12221058" y="8981860"/>
                    <a:pt x="12740527" y="9183307"/>
                  </a:cubicBezTo>
                  <a:cubicBezTo>
                    <a:pt x="13573673" y="9506395"/>
                    <a:pt x="14505445" y="9036647"/>
                    <a:pt x="15394890" y="9122689"/>
                  </a:cubicBezTo>
                  <a:cubicBezTo>
                    <a:pt x="16505976" y="9462631"/>
                    <a:pt x="16827845" y="7982763"/>
                    <a:pt x="16435642" y="7207745"/>
                  </a:cubicBezTo>
                  <a:cubicBezTo>
                    <a:pt x="16355531" y="7036460"/>
                    <a:pt x="16246845" y="6876910"/>
                    <a:pt x="16195130" y="6694995"/>
                  </a:cubicBezTo>
                  <a:cubicBezTo>
                    <a:pt x="15944266" y="5912218"/>
                    <a:pt x="16868636" y="5296077"/>
                    <a:pt x="16996817" y="4552911"/>
                  </a:cubicBezTo>
                  <a:cubicBezTo>
                    <a:pt x="16993921" y="4359910"/>
                    <a:pt x="16874516" y="4191673"/>
                    <a:pt x="16783165" y="4021670"/>
                  </a:cubicBezTo>
                  <a:cubicBezTo>
                    <a:pt x="16284498" y="3185287"/>
                    <a:pt x="16676407" y="2280692"/>
                    <a:pt x="17105935" y="1534440"/>
                  </a:cubicBezTo>
                  <a:close/>
                </a:path>
              </a:pathLst>
            </a:custGeom>
            <a:blipFill>
              <a:blip r:embed="rId4"/>
              <a:stretch>
                <a:fillRect t="-16482" b="-16482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9031420" cy="10653890"/>
            </a:xfrm>
            <a:custGeom>
              <a:avLst/>
              <a:gdLst/>
              <a:ahLst/>
              <a:cxnLst/>
              <a:rect l="l" t="t" r="r" b="b"/>
              <a:pathLst>
                <a:path w="19031420" h="10653890">
                  <a:moveTo>
                    <a:pt x="19031420" y="10653890"/>
                  </a:moveTo>
                  <a:lnTo>
                    <a:pt x="0" y="10653890"/>
                  </a:lnTo>
                  <a:lnTo>
                    <a:pt x="0" y="0"/>
                  </a:lnTo>
                  <a:lnTo>
                    <a:pt x="19031420" y="0"/>
                  </a:lnTo>
                  <a:lnTo>
                    <a:pt x="19031420" y="10653890"/>
                  </a:lnTo>
                  <a:close/>
                </a:path>
              </a:pathLst>
            </a:custGeom>
            <a:blipFill>
              <a:blip r:embed="rId5"/>
              <a:stretch>
                <a:fillRect t="-17" b="-17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27849" y="0"/>
            <a:ext cx="8950626" cy="10287000"/>
            <a:chOff x="0" y="0"/>
            <a:chExt cx="11934169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6901" b="6901"/>
            <a:stretch>
              <a:fillRect/>
            </a:stretch>
          </p:blipFill>
          <p:spPr>
            <a:xfrm>
              <a:off x="0" y="0"/>
              <a:ext cx="11934169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5390857" y="8932907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6A6A6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1028700" y="2275051"/>
            <a:ext cx="7812639" cy="3513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5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У Дніпрі розташований театр, який справляє враження ще до того, як розпочнеться вистава. Атмосфера, світло у фойє, звуки оркестру перед початком — усе це створює відчуття свята.</a:t>
            </a:r>
          </a:p>
          <a:p>
            <a:pPr algn="just">
              <a:lnSpc>
                <a:spcPts val="2525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Мені пощастило побувати тут на балеті, і це був справжній емоційний досвід — поєднання майстерності артистів, живої музики та візуального мистецтва захоплює й не відпускає до останнього поклону.</a:t>
            </a:r>
          </a:p>
          <a:p>
            <a:pPr algn="just">
              <a:lnSpc>
                <a:spcPts val="2525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Театр поєднує класичні традиції з експериментами, враховує смаки різних вікових груп і прагне донести до глядачів гуманістичну суть високого мистецтва!</a:t>
            </a:r>
          </a:p>
          <a:p>
            <a:pPr algn="just">
              <a:lnSpc>
                <a:spcPts val="2420"/>
              </a:lnSpc>
            </a:pPr>
            <a:endParaRPr lang="en-US" sz="2104" dirty="0">
              <a:solidFill>
                <a:srgbClr val="F4C9B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82838" y="1114425"/>
            <a:ext cx="6163143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uk-UA" sz="3500" b="1" spc="-217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Рухаємося далі: Театр опери та балету </a:t>
            </a:r>
          </a:p>
        </p:txBody>
      </p:sp>
      <p:sp>
        <p:nvSpPr>
          <p:cNvPr id="19" name="Freeform 19"/>
          <p:cNvSpPr/>
          <p:nvPr/>
        </p:nvSpPr>
        <p:spPr>
          <a:xfrm>
            <a:off x="9525" y="0"/>
            <a:ext cx="9318324" cy="10287000"/>
          </a:xfrm>
          <a:custGeom>
            <a:avLst/>
            <a:gdLst/>
            <a:ahLst/>
            <a:cxnLst/>
            <a:rect l="l" t="t" r="r" b="b"/>
            <a:pathLst>
              <a:path w="9318324" h="10287000">
                <a:moveTo>
                  <a:pt x="0" y="0"/>
                </a:moveTo>
                <a:lnTo>
                  <a:pt x="9318324" y="0"/>
                </a:lnTo>
                <a:lnTo>
                  <a:pt x="93183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6" t="-664" r="-10762"/>
            </a:stretch>
          </a:blipFill>
        </p:spPr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382838" y="5832686"/>
            <a:ext cx="7392311" cy="4138255"/>
            <a:chOff x="0" y="0"/>
            <a:chExt cx="19031420" cy="10653890"/>
          </a:xfrm>
        </p:grpSpPr>
        <p:sp>
          <p:nvSpPr>
            <p:cNvPr id="21" name="Freeform 21"/>
            <p:cNvSpPr/>
            <p:nvPr/>
          </p:nvSpPr>
          <p:spPr>
            <a:xfrm>
              <a:off x="986054" y="107810"/>
              <a:ext cx="17113605" cy="9559671"/>
            </a:xfrm>
            <a:custGeom>
              <a:avLst/>
              <a:gdLst/>
              <a:ahLst/>
              <a:cxnLst/>
              <a:rect l="l" t="t" r="r" b="b"/>
              <a:pathLst>
                <a:path w="17113605" h="9559671">
                  <a:moveTo>
                    <a:pt x="17105935" y="1534440"/>
                  </a:moveTo>
                  <a:cubicBezTo>
                    <a:pt x="17113606" y="1210501"/>
                    <a:pt x="16749738" y="1423353"/>
                    <a:pt x="16571544" y="1355344"/>
                  </a:cubicBezTo>
                  <a:cubicBezTo>
                    <a:pt x="16459277" y="1299769"/>
                    <a:pt x="16408704" y="1124293"/>
                    <a:pt x="16283724" y="1132929"/>
                  </a:cubicBezTo>
                  <a:cubicBezTo>
                    <a:pt x="15441105" y="1738021"/>
                    <a:pt x="15290979" y="871132"/>
                    <a:pt x="14244562" y="1725346"/>
                  </a:cubicBezTo>
                  <a:cubicBezTo>
                    <a:pt x="12881929" y="2040281"/>
                    <a:pt x="12708726" y="299416"/>
                    <a:pt x="10986949" y="1318768"/>
                  </a:cubicBezTo>
                  <a:cubicBezTo>
                    <a:pt x="10406076" y="1546327"/>
                    <a:pt x="9827553" y="1315771"/>
                    <a:pt x="9303640" y="1077379"/>
                  </a:cubicBezTo>
                  <a:cubicBezTo>
                    <a:pt x="8658645" y="1311034"/>
                    <a:pt x="8754872" y="1662837"/>
                    <a:pt x="7776757" y="1469555"/>
                  </a:cubicBezTo>
                  <a:cubicBezTo>
                    <a:pt x="5623802" y="785584"/>
                    <a:pt x="6494413" y="2447011"/>
                    <a:pt x="4982896" y="1501267"/>
                  </a:cubicBezTo>
                  <a:cubicBezTo>
                    <a:pt x="3487992" y="0"/>
                    <a:pt x="3227947" y="1849463"/>
                    <a:pt x="1563942" y="1260298"/>
                  </a:cubicBezTo>
                  <a:cubicBezTo>
                    <a:pt x="257696" y="997789"/>
                    <a:pt x="542303" y="2582837"/>
                    <a:pt x="345618" y="3397288"/>
                  </a:cubicBezTo>
                  <a:cubicBezTo>
                    <a:pt x="181928" y="3950450"/>
                    <a:pt x="760413" y="3996957"/>
                    <a:pt x="820776" y="4393121"/>
                  </a:cubicBezTo>
                  <a:cubicBezTo>
                    <a:pt x="602819" y="4889018"/>
                    <a:pt x="195504" y="5349418"/>
                    <a:pt x="236322" y="5937022"/>
                  </a:cubicBezTo>
                  <a:cubicBezTo>
                    <a:pt x="234379" y="6677089"/>
                    <a:pt x="694297" y="7441794"/>
                    <a:pt x="394297" y="8118374"/>
                  </a:cubicBezTo>
                  <a:cubicBezTo>
                    <a:pt x="312674" y="8302448"/>
                    <a:pt x="0" y="8643379"/>
                    <a:pt x="50242" y="8857019"/>
                  </a:cubicBezTo>
                  <a:cubicBezTo>
                    <a:pt x="261392" y="9237854"/>
                    <a:pt x="1961363" y="9095233"/>
                    <a:pt x="2351621" y="8914575"/>
                  </a:cubicBezTo>
                  <a:cubicBezTo>
                    <a:pt x="3633140" y="8145565"/>
                    <a:pt x="4047033" y="9477477"/>
                    <a:pt x="5142446" y="9559671"/>
                  </a:cubicBezTo>
                  <a:cubicBezTo>
                    <a:pt x="5339042" y="9341447"/>
                    <a:pt x="5506873" y="9187866"/>
                    <a:pt x="5829948" y="9179230"/>
                  </a:cubicBezTo>
                  <a:cubicBezTo>
                    <a:pt x="6559182" y="9169007"/>
                    <a:pt x="8250809" y="8762239"/>
                    <a:pt x="8746744" y="9287904"/>
                  </a:cubicBezTo>
                  <a:cubicBezTo>
                    <a:pt x="9000325" y="9463964"/>
                    <a:pt x="9315222" y="9186812"/>
                    <a:pt x="9614218" y="9110307"/>
                  </a:cubicBezTo>
                  <a:cubicBezTo>
                    <a:pt x="10524426" y="9055316"/>
                    <a:pt x="10378402" y="9281109"/>
                    <a:pt x="11200943" y="8690966"/>
                  </a:cubicBezTo>
                  <a:cubicBezTo>
                    <a:pt x="11717402" y="8481962"/>
                    <a:pt x="12221058" y="8981860"/>
                    <a:pt x="12740527" y="9183307"/>
                  </a:cubicBezTo>
                  <a:cubicBezTo>
                    <a:pt x="13573673" y="9506395"/>
                    <a:pt x="14505445" y="9036647"/>
                    <a:pt x="15394890" y="9122689"/>
                  </a:cubicBezTo>
                  <a:cubicBezTo>
                    <a:pt x="16505976" y="9462631"/>
                    <a:pt x="16827845" y="7982763"/>
                    <a:pt x="16435642" y="7207745"/>
                  </a:cubicBezTo>
                  <a:cubicBezTo>
                    <a:pt x="16355531" y="7036460"/>
                    <a:pt x="16246845" y="6876910"/>
                    <a:pt x="16195130" y="6694995"/>
                  </a:cubicBezTo>
                  <a:cubicBezTo>
                    <a:pt x="15944266" y="5912218"/>
                    <a:pt x="16868636" y="5296077"/>
                    <a:pt x="16996817" y="4552911"/>
                  </a:cubicBezTo>
                  <a:cubicBezTo>
                    <a:pt x="16993921" y="4359910"/>
                    <a:pt x="16874516" y="4191673"/>
                    <a:pt x="16783165" y="4021670"/>
                  </a:cubicBezTo>
                  <a:cubicBezTo>
                    <a:pt x="16284498" y="3185287"/>
                    <a:pt x="16676407" y="2280692"/>
                    <a:pt x="17105935" y="1534440"/>
                  </a:cubicBezTo>
                  <a:close/>
                </a:path>
              </a:pathLst>
            </a:custGeom>
            <a:blipFill>
              <a:blip r:embed="rId4"/>
              <a:stretch>
                <a:fillRect t="-15620" b="-15620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9031420" cy="10653890"/>
            </a:xfrm>
            <a:custGeom>
              <a:avLst/>
              <a:gdLst/>
              <a:ahLst/>
              <a:cxnLst/>
              <a:rect l="l" t="t" r="r" b="b"/>
              <a:pathLst>
                <a:path w="19031420" h="10653890">
                  <a:moveTo>
                    <a:pt x="19031420" y="10653890"/>
                  </a:moveTo>
                  <a:lnTo>
                    <a:pt x="0" y="10653890"/>
                  </a:lnTo>
                  <a:lnTo>
                    <a:pt x="0" y="0"/>
                  </a:lnTo>
                  <a:lnTo>
                    <a:pt x="19031420" y="0"/>
                  </a:lnTo>
                  <a:lnTo>
                    <a:pt x="19031420" y="10653890"/>
                  </a:lnTo>
                  <a:close/>
                </a:path>
              </a:pathLst>
            </a:custGeom>
            <a:blipFill>
              <a:blip r:embed="rId5"/>
              <a:stretch>
                <a:fillRect t="-17" b="-17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371470" cy="10287000"/>
            <a:chOff x="0" y="0"/>
            <a:chExt cx="11161959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89000"/>
            </a:blip>
            <a:srcRect l="22890" r="22890"/>
            <a:stretch>
              <a:fillRect/>
            </a:stretch>
          </p:blipFill>
          <p:spPr>
            <a:xfrm>
              <a:off x="0" y="0"/>
              <a:ext cx="11161959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181100" y="9060719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7" name="Freeform 17"/>
          <p:cNvSpPr/>
          <p:nvPr/>
        </p:nvSpPr>
        <p:spPr>
          <a:xfrm rot="5400000">
            <a:off x="8156927" y="198452"/>
            <a:ext cx="10287000" cy="9916530"/>
          </a:xfrm>
          <a:custGeom>
            <a:avLst/>
            <a:gdLst/>
            <a:ahLst/>
            <a:cxnLst/>
            <a:rect l="l" t="t" r="r" b="b"/>
            <a:pathLst>
              <a:path w="10287000" h="9916530">
                <a:moveTo>
                  <a:pt x="0" y="0"/>
                </a:moveTo>
                <a:lnTo>
                  <a:pt x="10287000" y="0"/>
                </a:lnTo>
                <a:lnTo>
                  <a:pt x="10287000" y="9916531"/>
                </a:lnTo>
                <a:lnTo>
                  <a:pt x="0" y="99165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84" b="-3051"/>
            </a:stretch>
          </a:blipFill>
        </p:spPr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9229903" y="6135528"/>
            <a:ext cx="7392311" cy="4138255"/>
            <a:chOff x="0" y="0"/>
            <a:chExt cx="19031420" cy="10653890"/>
          </a:xfrm>
        </p:grpSpPr>
        <p:sp>
          <p:nvSpPr>
            <p:cNvPr id="19" name="Freeform 19"/>
            <p:cNvSpPr/>
            <p:nvPr/>
          </p:nvSpPr>
          <p:spPr>
            <a:xfrm>
              <a:off x="986054" y="107810"/>
              <a:ext cx="17113605" cy="9559671"/>
            </a:xfrm>
            <a:custGeom>
              <a:avLst/>
              <a:gdLst/>
              <a:ahLst/>
              <a:cxnLst/>
              <a:rect l="l" t="t" r="r" b="b"/>
              <a:pathLst>
                <a:path w="17113605" h="9559671">
                  <a:moveTo>
                    <a:pt x="17105935" y="1534440"/>
                  </a:moveTo>
                  <a:cubicBezTo>
                    <a:pt x="17113606" y="1210501"/>
                    <a:pt x="16749738" y="1423353"/>
                    <a:pt x="16571544" y="1355344"/>
                  </a:cubicBezTo>
                  <a:cubicBezTo>
                    <a:pt x="16459277" y="1299769"/>
                    <a:pt x="16408704" y="1124293"/>
                    <a:pt x="16283724" y="1132929"/>
                  </a:cubicBezTo>
                  <a:cubicBezTo>
                    <a:pt x="15441105" y="1738021"/>
                    <a:pt x="15290979" y="871132"/>
                    <a:pt x="14244562" y="1725346"/>
                  </a:cubicBezTo>
                  <a:cubicBezTo>
                    <a:pt x="12881929" y="2040281"/>
                    <a:pt x="12708726" y="299416"/>
                    <a:pt x="10986949" y="1318768"/>
                  </a:cubicBezTo>
                  <a:cubicBezTo>
                    <a:pt x="10406076" y="1546327"/>
                    <a:pt x="9827553" y="1315771"/>
                    <a:pt x="9303640" y="1077379"/>
                  </a:cubicBezTo>
                  <a:cubicBezTo>
                    <a:pt x="8658645" y="1311034"/>
                    <a:pt x="8754872" y="1662837"/>
                    <a:pt x="7776757" y="1469555"/>
                  </a:cubicBezTo>
                  <a:cubicBezTo>
                    <a:pt x="5623802" y="785584"/>
                    <a:pt x="6494413" y="2447011"/>
                    <a:pt x="4982896" y="1501267"/>
                  </a:cubicBezTo>
                  <a:cubicBezTo>
                    <a:pt x="3487992" y="0"/>
                    <a:pt x="3227947" y="1849463"/>
                    <a:pt x="1563942" y="1260298"/>
                  </a:cubicBezTo>
                  <a:cubicBezTo>
                    <a:pt x="257696" y="997789"/>
                    <a:pt x="542303" y="2582837"/>
                    <a:pt x="345618" y="3397288"/>
                  </a:cubicBezTo>
                  <a:cubicBezTo>
                    <a:pt x="181928" y="3950450"/>
                    <a:pt x="760413" y="3996957"/>
                    <a:pt x="820776" y="4393121"/>
                  </a:cubicBezTo>
                  <a:cubicBezTo>
                    <a:pt x="602819" y="4889018"/>
                    <a:pt x="195504" y="5349418"/>
                    <a:pt x="236322" y="5937022"/>
                  </a:cubicBezTo>
                  <a:cubicBezTo>
                    <a:pt x="234379" y="6677089"/>
                    <a:pt x="694297" y="7441794"/>
                    <a:pt x="394297" y="8118374"/>
                  </a:cubicBezTo>
                  <a:cubicBezTo>
                    <a:pt x="312674" y="8302448"/>
                    <a:pt x="0" y="8643379"/>
                    <a:pt x="50242" y="8857019"/>
                  </a:cubicBezTo>
                  <a:cubicBezTo>
                    <a:pt x="261392" y="9237854"/>
                    <a:pt x="1961363" y="9095233"/>
                    <a:pt x="2351621" y="8914575"/>
                  </a:cubicBezTo>
                  <a:cubicBezTo>
                    <a:pt x="3633140" y="8145565"/>
                    <a:pt x="4047033" y="9477477"/>
                    <a:pt x="5142446" y="9559671"/>
                  </a:cubicBezTo>
                  <a:cubicBezTo>
                    <a:pt x="5339042" y="9341447"/>
                    <a:pt x="5506873" y="9187866"/>
                    <a:pt x="5829948" y="9179230"/>
                  </a:cubicBezTo>
                  <a:cubicBezTo>
                    <a:pt x="6559182" y="9169007"/>
                    <a:pt x="8250809" y="8762239"/>
                    <a:pt x="8746744" y="9287904"/>
                  </a:cubicBezTo>
                  <a:cubicBezTo>
                    <a:pt x="9000325" y="9463964"/>
                    <a:pt x="9315222" y="9186812"/>
                    <a:pt x="9614218" y="9110307"/>
                  </a:cubicBezTo>
                  <a:cubicBezTo>
                    <a:pt x="10524426" y="9055316"/>
                    <a:pt x="10378402" y="9281109"/>
                    <a:pt x="11200943" y="8690966"/>
                  </a:cubicBezTo>
                  <a:cubicBezTo>
                    <a:pt x="11717402" y="8481962"/>
                    <a:pt x="12221058" y="8981860"/>
                    <a:pt x="12740527" y="9183307"/>
                  </a:cubicBezTo>
                  <a:cubicBezTo>
                    <a:pt x="13573673" y="9506395"/>
                    <a:pt x="14505445" y="9036647"/>
                    <a:pt x="15394890" y="9122689"/>
                  </a:cubicBezTo>
                  <a:cubicBezTo>
                    <a:pt x="16505976" y="9462631"/>
                    <a:pt x="16827845" y="7982763"/>
                    <a:pt x="16435642" y="7207745"/>
                  </a:cubicBezTo>
                  <a:cubicBezTo>
                    <a:pt x="16355531" y="7036460"/>
                    <a:pt x="16246845" y="6876910"/>
                    <a:pt x="16195130" y="6694995"/>
                  </a:cubicBezTo>
                  <a:cubicBezTo>
                    <a:pt x="15944266" y="5912218"/>
                    <a:pt x="16868636" y="5296077"/>
                    <a:pt x="16996817" y="4552911"/>
                  </a:cubicBezTo>
                  <a:cubicBezTo>
                    <a:pt x="16993921" y="4359910"/>
                    <a:pt x="16874516" y="4191673"/>
                    <a:pt x="16783165" y="4021670"/>
                  </a:cubicBezTo>
                  <a:cubicBezTo>
                    <a:pt x="16284498" y="3185287"/>
                    <a:pt x="16676407" y="2280692"/>
                    <a:pt x="17105935" y="1534440"/>
                  </a:cubicBezTo>
                  <a:close/>
                </a:path>
              </a:pathLst>
            </a:custGeom>
            <a:blipFill>
              <a:blip r:embed="rId4"/>
              <a:stretch>
                <a:fillRect t="-16246" b="-16246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19031420" cy="10653890"/>
            </a:xfrm>
            <a:custGeom>
              <a:avLst/>
              <a:gdLst/>
              <a:ahLst/>
              <a:cxnLst/>
              <a:rect l="l" t="t" r="r" b="b"/>
              <a:pathLst>
                <a:path w="19031420" h="10653890">
                  <a:moveTo>
                    <a:pt x="19031420" y="10653890"/>
                  </a:moveTo>
                  <a:lnTo>
                    <a:pt x="0" y="10653890"/>
                  </a:lnTo>
                  <a:lnTo>
                    <a:pt x="0" y="0"/>
                  </a:lnTo>
                  <a:lnTo>
                    <a:pt x="19031420" y="0"/>
                  </a:lnTo>
                  <a:lnTo>
                    <a:pt x="19031420" y="10653890"/>
                  </a:lnTo>
                  <a:close/>
                </a:path>
              </a:pathLst>
            </a:custGeom>
            <a:blipFill>
              <a:blip r:embed="rId5"/>
              <a:stretch>
                <a:fillRect t="-17" b="-17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8780059" y="1114425"/>
            <a:ext cx="7065118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uk-UA" sz="3500" b="1" spc="-217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Остання зупинка: Будинок органної та камерної музики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80059" y="2144553"/>
            <a:ext cx="8291998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5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Дніпровський будинок органної та камерної музики — одна з найвеличніших пам’яток архітектури XX століття. Його приміщення — колишня Брянська церква — вражає поєднанням неокласицизму та барокових елементів, а внутрішній простір з вітражами й стінописом створює справжню атмосферу Храму музики.</a:t>
            </a:r>
          </a:p>
          <a:p>
            <a:pPr algn="just">
              <a:lnSpc>
                <a:spcPts val="2525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З моменту відкриття у 1987 році тут почалося нове культурне життя: регулярні концерти органної, камерної та хорової музики, виступи солістів з Європи та світу.</a:t>
            </a:r>
          </a:p>
          <a:p>
            <a:pPr algn="just">
              <a:lnSpc>
                <a:spcPts val="2525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Цей заклад став не лише музичним символом міста, а й простором духовного діалогу — місцем, де класична музика звучить живо, підносячись над часом і обставинами.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307875"/>
            <a:chOff x="0" y="0"/>
            <a:chExt cx="24384000" cy="974383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0067" b="20067"/>
            <a:stretch>
              <a:fillRect/>
            </a:stretch>
          </p:blipFill>
          <p:spPr>
            <a:xfrm>
              <a:off x="0" y="0"/>
              <a:ext cx="24384000" cy="974383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345903" y="8623017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8" name="TextBox 18"/>
          <p:cNvSpPr txBox="1"/>
          <p:nvPr/>
        </p:nvSpPr>
        <p:spPr>
          <a:xfrm>
            <a:off x="676825" y="7551913"/>
            <a:ext cx="3988097" cy="811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uk-UA" sz="6000" b="1" spc="-433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Висновок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85644" y="8157096"/>
            <a:ext cx="12712586" cy="1101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Я обрала тему музично-театральних установ Дніпра, тому що вважаю їх важливою частиною культурної спадщини міста. Вони зберігають пам’ять про історичні події, формують культурний простір і надихають сучасників. Дослідження дало змогу глибше зрозуміти їхній внесок у розвиток міста та створити онлайн-презентацію, що знайомить з цими унікальними закладами.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64577"/>
            <a:ext cx="18288000" cy="7307875"/>
            <a:chOff x="0" y="0"/>
            <a:chExt cx="24384000" cy="974383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9784" b="19784"/>
            <a:stretch>
              <a:fillRect/>
            </a:stretch>
          </p:blipFill>
          <p:spPr>
            <a:xfrm>
              <a:off x="0" y="0"/>
              <a:ext cx="24384000" cy="974383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706729" y="8623017"/>
            <a:ext cx="1868443" cy="325393"/>
            <a:chOff x="0" y="0"/>
            <a:chExt cx="2491257" cy="43385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33857" cy="43385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85587" y="0"/>
              <a:ext cx="433857" cy="433857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373444" y="0"/>
              <a:ext cx="433857" cy="43385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057400" y="0"/>
              <a:ext cx="433857" cy="43385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C9B1">
                  <a:alpha val="49804"/>
                </a:srgbClr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381000" y="7418774"/>
            <a:ext cx="9098583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uk-UA" sz="6000" b="1" spc="-433" dirty="0">
                <a:solidFill>
                  <a:srgbClr val="F4C9B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Джерела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88115" y="6648336"/>
            <a:ext cx="14318012" cy="352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4"/>
              </a:lnSpc>
            </a:pPr>
            <a:endParaRPr dirty="0"/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1. Історія Дніпровського академічного театру опери та балету. </a:t>
            </a:r>
            <a:r>
              <a:rPr lang="uk-UA" sz="2104" dirty="0" err="1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Opera-ballet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.. Історія театру. URL: </a:t>
            </a:r>
            <a:r>
              <a:rPr lang="uk-UA" sz="2104" u="sng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  <a:hlinkClick r:id="rId3" tooltip="https://www.opera-ballet.com.ua/about-us/"/>
              </a:rPr>
              <a:t>https://www.opera-ballet.com.ua/about-us/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(дата звернення: 15.04.2025). </a:t>
            </a:r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2. Історія. </a:t>
            </a:r>
            <a:r>
              <a:rPr lang="uk-UA" sz="2104" dirty="0" err="1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Domorgan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. Сторінки історії.</a:t>
            </a:r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URL: </a:t>
            </a:r>
            <a:r>
              <a:rPr lang="uk-UA" sz="2104" u="sng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  <a:hlinkClick r:id="rId4" tooltip="http://www.domorgan.dp.ua/o-nas/istoriya"/>
              </a:rPr>
              <a:t>http://www.domorgan.dp.ua/o-nas/istoriya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(дата звернення: 16.04.2025).</a:t>
            </a:r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3. Кавун М. Е. Дніпровська філармонія: історія центру культури та її будівлі. Gorod.dp.ua. 13.01.2023. URL: </a:t>
            </a:r>
            <a:r>
              <a:rPr lang="uk-UA" sz="2104" u="sng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  <a:hlinkClick r:id="rId5" tooltip="https://gorod.dp.ua/news/213987"/>
              </a:rPr>
              <a:t>https://gorod.dp.ua/news/213987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(дата звернення: 10.04.2025). </a:t>
            </a:r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4.  Кавун М. Е. Таємниці Дніпра: Брянська церква – останній храм Катеринослава. Gorod.dp.ua. 06.03.2023. URL: </a:t>
            </a:r>
            <a:r>
              <a:rPr lang="uk-UA" sz="2104" u="sng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  <a:hlinkClick r:id="rId6" tooltip="https://gorod.dp.ua/news/215796"/>
              </a:rPr>
              <a:t>https://gorod.dp.ua/news/215796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   (дата звернення: 16.04.2025). </a:t>
            </a:r>
          </a:p>
          <a:p>
            <a:pPr algn="l">
              <a:lnSpc>
                <a:spcPts val="2104"/>
              </a:lnSpc>
            </a:pP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5. Творчий шлях першого державного театру України. Дніпропетровський національний академічний український музично-драматичний театр ім. Т. Г. Шевченка. Історична довідка. URL: </a:t>
            </a:r>
            <a:r>
              <a:rPr lang="uk-UA" sz="2104" u="sng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  <a:hlinkClick r:id="rId7" tooltip="https://ukrdrama.dp.ua/history/"/>
              </a:rPr>
              <a:t>https://ukrdrama.dp.ua/history/</a:t>
            </a:r>
            <a:r>
              <a:rPr lang="uk-UA" sz="2104" dirty="0">
                <a:solidFill>
                  <a:srgbClr val="F4C9B1"/>
                </a:solidFill>
                <a:latin typeface="Public Sans"/>
                <a:ea typeface="Public Sans"/>
                <a:cs typeface="Public Sans"/>
                <a:sym typeface="Public Sans"/>
              </a:rPr>
              <a:t> (дата звернення: 15.04.2025).</a:t>
            </a:r>
          </a:p>
          <a:p>
            <a:pPr algn="l">
              <a:lnSpc>
                <a:spcPts val="2304"/>
              </a:lnSpc>
            </a:pPr>
            <a:endParaRPr lang="en-US" sz="2104" dirty="0">
              <a:solidFill>
                <a:srgbClr val="F4C9B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849</Words>
  <Application>Microsoft Office PowerPoint</Application>
  <PresentationFormat>Довільний</PresentationFormat>
  <Paragraphs>43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7" baseType="lpstr">
      <vt:lpstr>Canva Sans Bold</vt:lpstr>
      <vt:lpstr>Calibri</vt:lpstr>
      <vt:lpstr>Public Sans Bold</vt:lpstr>
      <vt:lpstr>Public Sans</vt:lpstr>
      <vt:lpstr>Arial</vt:lpstr>
      <vt:lpstr>Noto Serif Display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Культурні пам’ятки Дніпра</dc:title>
  <dc:creator>Пользователь</dc:creator>
  <cp:lastModifiedBy>Анастасія Дзюба</cp:lastModifiedBy>
  <cp:revision>3</cp:revision>
  <dcterms:created xsi:type="dcterms:W3CDTF">2006-08-16T00:00:00Z</dcterms:created>
  <dcterms:modified xsi:type="dcterms:W3CDTF">2025-04-21T11:01:20Z</dcterms:modified>
  <dc:identifier>DAGi_6equ4c</dc:identifier>
</cp:coreProperties>
</file>