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7DE"/>
    <a:srgbClr val="543480"/>
    <a:srgbClr val="FCA8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  <a:t>4/13/2025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576" y="3527912"/>
            <a:ext cx="4996146" cy="2387600"/>
          </a:xfrm>
        </p:spPr>
        <p:txBody>
          <a:bodyPr>
            <a:normAutofit/>
          </a:bodyPr>
          <a:lstStyle/>
          <a:p>
            <a:pPr marL="292100" marR="0" lvl="0" indent="0" algn="l" defTabSz="914400" rtl="0" eaLnBrk="0" fontAlgn="base" latinLnBrk="0" hangingPunct="0">
              <a:lnSpc>
                <a:spcPts val="1920"/>
              </a:lnSpc>
              <a:spcBef>
                <a:spcPct val="30000"/>
              </a:spcBef>
              <a:spcAft>
                <a:spcPts val="80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uk-UA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РОБОТУ ВИКОНОЛА: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Денісова Віталіна Олександрівна, учениця 9-В класу  </a:t>
            </a:r>
            <a:b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КЗ ЗСО «Луцький ліцей № 28 з посиленою фізичною підготовкою Луцької міської ради»</a:t>
            </a:r>
            <a:b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kumimoji="0" lang="uk-UA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НАУКОВИЙ КЕРІВНИК:</a:t>
            </a:r>
            <a:b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Швець Олена Василівна, вчитель біології КЗ ЗСО «Луцький ліцей № 28 з посиленою фізичною підготовкою Луцької міської ради»</a:t>
            </a:r>
            <a:br>
              <a:rPr kumimoji="0" lang="uk-UA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2D9C175-84AD-48D5-BCB3-84669B8D8522}"/>
              </a:ext>
            </a:extLst>
          </p:cNvPr>
          <p:cNvSpPr txBox="1">
            <a:spLocks/>
          </p:cNvSpPr>
          <p:nvPr/>
        </p:nvSpPr>
        <p:spPr>
          <a:xfrm>
            <a:off x="337278" y="314793"/>
            <a:ext cx="8469444" cy="6753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0" marR="4445" indent="-6350" algn="ctr">
              <a:lnSpc>
                <a:spcPct val="106000"/>
              </a:lnSpc>
              <a:spcAft>
                <a:spcPts val="1090"/>
              </a:spcAft>
              <a:defRPr/>
            </a:pPr>
            <a:r>
              <a:rPr lang="ru-RU" sz="2000" kern="0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Всеукраїнський</a:t>
            </a:r>
            <a:r>
              <a:rPr lang="ru-RU" sz="2000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інтерактивний</a:t>
            </a:r>
            <a:r>
              <a:rPr lang="ru-RU" sz="2000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конкурс «МАН-</a:t>
            </a:r>
            <a:r>
              <a:rPr lang="ru-RU" sz="2000" kern="0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Юніор</a:t>
            </a:r>
            <a:r>
              <a:rPr lang="ru-RU" sz="2000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Дослідник</a:t>
            </a:r>
            <a:r>
              <a:rPr lang="ru-RU" sz="2000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</a:t>
            </a:r>
            <a:br>
              <a:rPr lang="ru-RU" sz="2000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uk-UA" sz="2000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Номінація: «Еколог-Юніор»</a:t>
            </a:r>
            <a:endParaRPr lang="ru-RU" sz="2000" dirty="0">
              <a:solidFill>
                <a:prstClr val="white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C3158CE2-DD36-4697-BDE4-D3FF04D3D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29" y="2028071"/>
            <a:ext cx="6858000" cy="1655762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Вплив</a:t>
            </a:r>
            <a:r>
              <a:rPr lang="ru-RU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 бензинового </a:t>
            </a:r>
            <a:r>
              <a:rPr lang="uk-UA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забруднення</a:t>
            </a:r>
            <a:r>
              <a:rPr lang="ru-RU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uk-UA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ґрунту</a:t>
            </a:r>
            <a:r>
              <a:rPr lang="ru-RU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 на </a:t>
            </a:r>
            <a:r>
              <a:rPr lang="uk-UA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ріст</a:t>
            </a:r>
            <a:r>
              <a:rPr lang="ru-RU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uk-UA" sz="3200" b="1" dirty="0">
                <a:solidFill>
                  <a:srgbClr val="7030A0"/>
                </a:solidFill>
                <a:latin typeface="Arial Black" panose="020B0A04020102020204" pitchFamily="34" charset="0"/>
              </a:rPr>
              <a:t>рослин</a:t>
            </a:r>
          </a:p>
        </p:txBody>
      </p:sp>
    </p:spTree>
    <p:extLst>
      <p:ext uri="{BB962C8B-B14F-4D97-AF65-F5344CB8AC3E}">
        <p14:creationId xmlns:p14="http://schemas.microsoft.com/office/powerpoint/2010/main" val="397773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59DF01FD-1162-4FEB-9A81-9FA5FB4C1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99054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даній дослідницькій роботі розглянуто вплив бензину як забруднювача ґрунту на проростання та ріст різних груп рослин. Рослини використано як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фітоіндикатори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оцінки екологічного стану ґрунту. У лабораторних умовах проведено експеримент, в якому насіння культурних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 висівалося в ґрунт із концентрацією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1 %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бензину. У процесі дослідження спостерігалося зниження схожості насіння, уповільнення росту, а також зміни морфологічних показників рослин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деяких рослин і збільшення росту у бобових, а саме у гороху і квасолі. Результати роботи підтверджують, що бензин має   вплив на рослини і може бути показовим індикатором забруднення ґрунтового середовища.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7A75B10-7C9F-485D-A19E-EEF0BD2E77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698565"/>
          </a:xfrm>
          <a:prstGeom prst="rect">
            <a:avLst/>
          </a:prstGeom>
          <a:solidFill>
            <a:srgbClr val="FCA7D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0" marR="4445" indent="-6350" algn="ctr">
              <a:lnSpc>
                <a:spcPct val="106000"/>
              </a:lnSpc>
              <a:spcAft>
                <a:spcPts val="109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АНОТАЦІЯ</a:t>
            </a:r>
          </a:p>
        </p:txBody>
      </p:sp>
    </p:spTree>
    <p:extLst>
      <p:ext uri="{BB962C8B-B14F-4D97-AF65-F5344CB8AC3E}">
        <p14:creationId xmlns:p14="http://schemas.microsoft.com/office/powerpoint/2010/main" val="2451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C61F2F-3869-45B0-83D0-FC5A6C9B6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670" y="1060515"/>
            <a:ext cx="7886700" cy="4351338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 проблеми забруднення навколишнього середовища стають однією з найгостріших екологічних загроз. Особливо небезпечним є забруднення ґрунту нафтопродуктами, зокрема бензином. Це забруднення не тільки порушує структуру ґрунту, але й впливає на рослинний покрив.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із ефективних способів оцінки стану довкілля є застосування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фітоіндикації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вивчення рослин, що чутливі до токсичних чинників.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цій роботі проведено дослід впливу бензинового забруднення на проростання та ріст різних рослин для виявлення ступеню їх чутливості та потенційної придатності у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фітоіндикації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55E8C04-D648-4E25-80AB-C529FC85F53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004041" cy="675399"/>
          </a:xfrm>
          <a:prstGeom prst="rect">
            <a:avLst/>
          </a:prstGeom>
          <a:solidFill>
            <a:srgbClr val="FCA7D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0" marR="4445" indent="-6350" algn="ctr">
              <a:lnSpc>
                <a:spcPct val="106000"/>
              </a:lnSpc>
              <a:spcAft>
                <a:spcPts val="109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ВСТУП</a:t>
            </a:r>
          </a:p>
        </p:txBody>
      </p:sp>
    </p:spTree>
    <p:extLst>
      <p:ext uri="{BB962C8B-B14F-4D97-AF65-F5344CB8AC3E}">
        <p14:creationId xmlns:p14="http://schemas.microsoft.com/office/powerpoint/2010/main" val="1555531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2A0333-BA0A-4B19-A1C6-3ABB4DAEC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9176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умовах зростаючого антропогенного навантаження на навколишнє середовище проблема забруднення ґрунтів нафтопродуктами, зокрема бензином, набуває особливої гостроти. Потрапляння токсичних речовин у ґрунт порушує екологічну рівновагу, негативно впливає на рослинний і тваринний світ, а також складає потенційну загрозу для здоров’я людини. Одним із доступних і наочних способів оцінки стану ґрунтів є використання рослин як </a:t>
            </a:r>
            <a:r>
              <a:rPr lang="uk-U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впливу бензину на проростання та ріст різних видів рослин, дозволяє не тільки визначити рівень забруднення, а й оцінити життєздатність екосистем. Саме тому обрана тема є актуальною та важливою для сучасної екологічної науки і практичного природоохоронного спрямування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A94E97-88D5-4941-A88F-0AE13D7B14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33251"/>
          </a:xfrm>
          <a:prstGeom prst="rect">
            <a:avLst/>
          </a:prstGeom>
          <a:solidFill>
            <a:srgbClr val="FCA7D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0" marR="4445" indent="-6350" algn="ctr">
              <a:lnSpc>
                <a:spcPct val="106000"/>
              </a:lnSpc>
              <a:spcAft>
                <a:spcPts val="109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АКТУАЛЬНІСТЬ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DF74EA1-69FA-4ACF-8DB5-0096621E6052}"/>
              </a:ext>
            </a:extLst>
          </p:cNvPr>
          <p:cNvSpPr txBox="1">
            <a:spLocks/>
          </p:cNvSpPr>
          <p:nvPr/>
        </p:nvSpPr>
        <p:spPr>
          <a:xfrm>
            <a:off x="731287" y="3593616"/>
            <a:ext cx="7886700" cy="1836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uk-UA" sz="5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дослідження:</a:t>
            </a:r>
            <a:br>
              <a:rPr lang="uk-UA" sz="5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Проаналізувати літературні джерела щодо </a:t>
            </a: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фітоіндикації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впливу нафтопродуктів на рослини.</a:t>
            </a:r>
            <a:b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Відібрати рослини для досліду  </a:t>
            </a:r>
            <a:b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Провести лабораторний експеримент із пророщування насіння в ґрунті з різним вмістом бензину.</a:t>
            </a:r>
            <a:b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Здійснити порівняльний аналіз ростових показників дослідних і контрольних зразків.</a:t>
            </a:r>
            <a:b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Зробити висновки щодо рівня токсичності бензину для рослин і можливості використання окремих видів як </a:t>
            </a: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біоіндикаторів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забруднення ґрунтів.</a:t>
            </a:r>
          </a:p>
          <a:p>
            <a:pPr>
              <a:lnSpc>
                <a:spcPct val="120000"/>
              </a:lnSpc>
            </a:pPr>
            <a:b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</a:p>
          <a:p>
            <a:pPr>
              <a:lnSpc>
                <a:spcPct val="120000"/>
              </a:lnSpc>
            </a:pP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 вплив бензину на проростання та ріст різних груп рослин і визначити можливість використання рослин як </a:t>
            </a:r>
            <a:r>
              <a:rPr lang="uk-UA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фітоіндикаторів</a:t>
            </a:r>
            <a:r>
              <a:rPr lang="uk-UA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забруднення ґрунту нафтопродуктами.</a:t>
            </a:r>
          </a:p>
          <a:p>
            <a:pPr>
              <a:lnSpc>
                <a:spcPct val="220000"/>
              </a:lnSpc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1835887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8B05A-5A54-4A3C-B1F7-AE4EB835A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09" y="682367"/>
            <a:ext cx="7886700" cy="1836898"/>
          </a:xfrm>
        </p:spPr>
        <p:txBody>
          <a:bodyPr>
            <a:normAutofit/>
          </a:bodyPr>
          <a:lstStyle/>
          <a:p>
            <a:r>
              <a:rPr lang="ru-RU" sz="1600" b="1" u="sng" dirty="0"/>
              <a:t> </a:t>
            </a:r>
            <a:br>
              <a:rPr lang="ru-RU" sz="1600" dirty="0"/>
            </a:br>
            <a:endParaRPr lang="uk-UA" sz="1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51007FD-6FC8-4B0F-A011-B50046B421F3}"/>
              </a:ext>
            </a:extLst>
          </p:cNvPr>
          <p:cNvSpPr/>
          <p:nvPr/>
        </p:nvSpPr>
        <p:spPr>
          <a:xfrm>
            <a:off x="-59961" y="0"/>
            <a:ext cx="9203961" cy="681134"/>
          </a:xfrm>
          <a:prstGeom prst="rect">
            <a:avLst/>
          </a:prstGeom>
          <a:solidFill>
            <a:srgbClr val="FCA7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9E71D7-0914-4384-86AD-419B23721855}"/>
              </a:ext>
            </a:extLst>
          </p:cNvPr>
          <p:cNvSpPr txBox="1"/>
          <p:nvPr/>
        </p:nvSpPr>
        <p:spPr>
          <a:xfrm>
            <a:off x="2422050" y="168122"/>
            <a:ext cx="4637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ТА ПРЕДМЕТ ДОСЛІДЖЕННЯ</a:t>
            </a:r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5C96E-7FAC-46D1-BE5A-6499D8CD99CB}"/>
              </a:ext>
            </a:extLst>
          </p:cNvPr>
          <p:cNvSpPr txBox="1"/>
          <p:nvPr/>
        </p:nvSpPr>
        <p:spPr>
          <a:xfrm>
            <a:off x="311409" y="1051699"/>
            <a:ext cx="7656934" cy="2641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обладнання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Насіння: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гороху, квасолі, редиски, кукурудзи, соняшника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Ґрунт (універсальний), фільтрувальний папір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Бензин у малих дозах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Вода, пластикові стаканчики, піпетка, мірний циліндр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Лінійка, мікроскоп, лупа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3E822E-FD57-4C41-84DE-25DA37B2EF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109" y="3095817"/>
            <a:ext cx="4572000" cy="3429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9DE90B-2847-4AEE-B099-2F36F203C3CF}"/>
              </a:ext>
            </a:extLst>
          </p:cNvPr>
          <p:cNvSpPr txBox="1"/>
          <p:nvPr/>
        </p:nvSpPr>
        <p:spPr>
          <a:xfrm>
            <a:off x="592111" y="3443813"/>
            <a:ext cx="29155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Предмет дослідження:</a:t>
            </a:r>
          </a:p>
          <a:p>
            <a:r>
              <a:rPr lang="uk-UA" dirty="0"/>
              <a:t>Вплив бензину на проростання насіння та ріст рослин у лабораторних умовах.</a:t>
            </a:r>
          </a:p>
        </p:txBody>
      </p:sp>
    </p:spTree>
    <p:extLst>
      <p:ext uri="{BB962C8B-B14F-4D97-AF65-F5344CB8AC3E}">
        <p14:creationId xmlns:p14="http://schemas.microsoft.com/office/powerpoint/2010/main" val="2839355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60A29-AE46-4BC9-81D1-5E8D53E32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5" y="829821"/>
            <a:ext cx="7886700" cy="1763477"/>
          </a:xfrm>
        </p:spPr>
        <p:txBody>
          <a:bodyPr>
            <a:normAutofit/>
          </a:bodyPr>
          <a:lstStyle/>
          <a:p>
            <a:pPr>
              <a:defRPr sz="2000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досліду </a:t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1.Підготовка: замочування, дезінфекція.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Пророщування в ґрунті де : 0%,  1% бензину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Спостереження за проростанням і станом паростків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EF9DD57-C734-47A1-99F3-CA232F36FF8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33251"/>
          </a:xfrm>
          <a:prstGeom prst="rect">
            <a:avLst/>
          </a:prstGeom>
          <a:solidFill>
            <a:srgbClr val="FCA7D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 ТА МЕТОДИ ПРОВЕДЕННЯ ДОСЛІДЖЕННЯ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BF10FD-0F2E-47C4-9BF1-D6F12397D1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68" y="2754444"/>
            <a:ext cx="2265389" cy="3020518"/>
          </a:xfrm>
          <a:prstGeom prst="rect">
            <a:avLst/>
          </a:prstGeo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84842EA9-7532-456D-8347-93758612E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302" y="2593298"/>
            <a:ext cx="2950886" cy="3934515"/>
          </a:xfrm>
        </p:spPr>
      </p:pic>
    </p:spTree>
    <p:extLst>
      <p:ext uri="{BB962C8B-B14F-4D97-AF65-F5344CB8AC3E}">
        <p14:creationId xmlns:p14="http://schemas.microsoft.com/office/powerpoint/2010/main" val="155994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D628B-CC65-431C-994E-15D59711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Times New Roman</a:t>
            </a:r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FC8678-2B37-46AA-AC68-4192D3FB8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18" y="656393"/>
            <a:ext cx="6459997" cy="484499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EE03382-0579-4CE3-B120-B24DF11F258D}"/>
              </a:ext>
            </a:extLst>
          </p:cNvPr>
          <p:cNvSpPr/>
          <p:nvPr/>
        </p:nvSpPr>
        <p:spPr>
          <a:xfrm>
            <a:off x="5216576" y="4776658"/>
            <a:ext cx="1948721" cy="52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1% бензину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13AB11-4E11-4BFA-963B-C67941FB98E8}"/>
              </a:ext>
            </a:extLst>
          </p:cNvPr>
          <p:cNvSpPr/>
          <p:nvPr/>
        </p:nvSpPr>
        <p:spPr>
          <a:xfrm>
            <a:off x="1004342" y="4511207"/>
            <a:ext cx="1948721" cy="52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0% бензину</a:t>
            </a:r>
          </a:p>
        </p:txBody>
      </p:sp>
    </p:spTree>
    <p:extLst>
      <p:ext uri="{BB962C8B-B14F-4D97-AF65-F5344CB8AC3E}">
        <p14:creationId xmlns:p14="http://schemas.microsoft.com/office/powerpoint/2010/main" val="2947126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4092B-1DE4-4C78-AED3-7D795886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108" y="919762"/>
            <a:ext cx="7886700" cy="459333"/>
          </a:xfrm>
        </p:spPr>
        <p:txBody>
          <a:bodyPr>
            <a:normAutofit fontScale="90000"/>
          </a:bodyPr>
          <a:lstStyle/>
          <a:p>
            <a:r>
              <a:rPr lang="uk-UA" dirty="0"/>
              <a:t>Результати через 5 днів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BFC948-CB29-4720-BE91-BFE565944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D6C032-BACA-47DC-B2BB-AEE4C2D7C816}"/>
              </a:ext>
            </a:extLst>
          </p:cNvPr>
          <p:cNvSpPr/>
          <p:nvPr/>
        </p:nvSpPr>
        <p:spPr>
          <a:xfrm>
            <a:off x="5614458" y="5675910"/>
            <a:ext cx="1948721" cy="52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0% бензину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CE87295-6CA5-45E5-A505-E8A74E64EE7F}"/>
              </a:ext>
            </a:extLst>
          </p:cNvPr>
          <p:cNvSpPr/>
          <p:nvPr/>
        </p:nvSpPr>
        <p:spPr>
          <a:xfrm>
            <a:off x="1671108" y="5652307"/>
            <a:ext cx="1948721" cy="52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1% бензину</a:t>
            </a:r>
          </a:p>
        </p:txBody>
      </p:sp>
    </p:spTree>
    <p:extLst>
      <p:ext uri="{BB962C8B-B14F-4D97-AF65-F5344CB8AC3E}">
        <p14:creationId xmlns:p14="http://schemas.microsoft.com/office/powerpoint/2010/main" val="250891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5FF3D-F6FB-458D-B228-C4D9DC289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89388"/>
            <a:ext cx="7886700" cy="258793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Контрольна група: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Усі рослини проросли. Найшвидше проростання спостерігалось у гороху (через 4 доби), редис та квасоля проросли на 5-6 добу. Паростки мали здорове забарвлення, добре розвинену кореневу систему.</a:t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Експериментальна  група 1% бензину: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Проростання рослин різко знизилось, окрім  гороху. Ріст гороху в експериментальній групі був значно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актівниший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EA8D3-1E5A-47D7-A176-1579BCFEE1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33251"/>
          </a:xfrm>
          <a:prstGeom prst="rect">
            <a:avLst/>
          </a:prstGeom>
          <a:solidFill>
            <a:srgbClr val="FCA7D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Результати та їх аналіз</a:t>
            </a:r>
            <a:endParaRPr lang="uk-UA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788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5CD500-A199-40DD-94ED-1DE2ADA0211F}"/>
              </a:ext>
            </a:extLst>
          </p:cNvPr>
          <p:cNvSpPr txBox="1"/>
          <p:nvPr/>
        </p:nvSpPr>
        <p:spPr>
          <a:xfrm>
            <a:off x="507352" y="978976"/>
            <a:ext cx="78867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</a:p>
          <a:p>
            <a:r>
              <a:rPr lang="ru-RU" dirty="0"/>
              <a:t>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проведеного</a:t>
            </a:r>
            <a:r>
              <a:rPr lang="ru-RU" dirty="0"/>
              <a:t> </a:t>
            </a:r>
            <a:r>
              <a:rPr lang="ru-RU" dirty="0" err="1"/>
              <a:t>експерименту</a:t>
            </a:r>
            <a:r>
              <a:rPr lang="ru-RU" dirty="0"/>
              <a:t> </a:t>
            </a:r>
            <a:r>
              <a:rPr lang="ru-RU" dirty="0" err="1"/>
              <a:t>встановлено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бензину в </a:t>
            </a:r>
            <a:r>
              <a:rPr lang="ru-RU" dirty="0" err="1"/>
              <a:t>ґрунті</a:t>
            </a:r>
            <a:r>
              <a:rPr lang="ru-RU" dirty="0"/>
              <a:t> негативно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насіння</a:t>
            </a:r>
            <a:r>
              <a:rPr lang="ru-RU" dirty="0"/>
              <a:t> та </a:t>
            </a:r>
            <a:r>
              <a:rPr lang="ru-RU" dirty="0" err="1"/>
              <a:t>ріст</a:t>
            </a:r>
            <a:r>
              <a:rPr lang="ru-RU" dirty="0"/>
              <a:t> </a:t>
            </a:r>
            <a:r>
              <a:rPr lang="ru-RU" dirty="0" err="1"/>
              <a:t>рослин</a:t>
            </a:r>
            <a:r>
              <a:rPr lang="ru-RU" dirty="0"/>
              <a:t>. У </a:t>
            </a:r>
            <a:r>
              <a:rPr lang="ru-RU" dirty="0" err="1"/>
              <a:t>контрольній</a:t>
            </a:r>
            <a:r>
              <a:rPr lang="ru-RU" dirty="0"/>
              <a:t> </a:t>
            </a:r>
            <a:r>
              <a:rPr lang="ru-RU" dirty="0" err="1"/>
              <a:t>групі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</a:t>
            </a:r>
            <a:r>
              <a:rPr lang="ru-RU" dirty="0" err="1"/>
              <a:t>успішно</a:t>
            </a:r>
            <a:r>
              <a:rPr lang="ru-RU" dirty="0"/>
              <a:t> проросли, </a:t>
            </a:r>
            <a:r>
              <a:rPr lang="ru-RU" dirty="0" err="1"/>
              <a:t>демонструючи</a:t>
            </a:r>
            <a:r>
              <a:rPr lang="ru-RU" dirty="0"/>
              <a:t> </a:t>
            </a:r>
            <a:r>
              <a:rPr lang="ru-RU" dirty="0" err="1"/>
              <a:t>добрий</a:t>
            </a:r>
            <a:r>
              <a:rPr lang="ru-RU" dirty="0"/>
              <a:t> стан </a:t>
            </a:r>
            <a:r>
              <a:rPr lang="ru-RU" dirty="0" err="1"/>
              <a:t>паростків</a:t>
            </a:r>
            <a:r>
              <a:rPr lang="ru-RU" dirty="0"/>
              <a:t> і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кореневої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Найшвидше</a:t>
            </a:r>
            <a:r>
              <a:rPr lang="ru-RU" dirty="0"/>
              <a:t>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спостерігалося</a:t>
            </a:r>
            <a:r>
              <a:rPr lang="ru-RU" dirty="0"/>
              <a:t> у гороху — на 4 добу, </a:t>
            </a:r>
            <a:r>
              <a:rPr lang="ru-RU" dirty="0" err="1"/>
              <a:t>квасоля</a:t>
            </a:r>
            <a:r>
              <a:rPr lang="ru-RU" dirty="0"/>
              <a:t> й редис — на 5–6 добу.</a:t>
            </a:r>
          </a:p>
          <a:p>
            <a:r>
              <a:rPr lang="ru-RU" dirty="0"/>
              <a:t>У </a:t>
            </a:r>
            <a:r>
              <a:rPr lang="ru-RU" dirty="0" err="1"/>
              <a:t>ґрунті</a:t>
            </a:r>
            <a:r>
              <a:rPr lang="ru-RU" dirty="0"/>
              <a:t> з </a:t>
            </a:r>
            <a:r>
              <a:rPr lang="ru-RU" dirty="0" err="1"/>
              <a:t>домішкою</a:t>
            </a:r>
            <a:r>
              <a:rPr lang="ru-RU" dirty="0"/>
              <a:t> 1% бензину </a:t>
            </a:r>
            <a:r>
              <a:rPr lang="ru-RU" dirty="0" err="1"/>
              <a:t>проростання</a:t>
            </a:r>
            <a:r>
              <a:rPr lang="ru-RU" dirty="0"/>
              <a:t> </a:t>
            </a:r>
            <a:r>
              <a:rPr lang="ru-RU" dirty="0" err="1"/>
              <a:t>суттєво</a:t>
            </a:r>
            <a:r>
              <a:rPr lang="ru-RU" dirty="0"/>
              <a:t> </a:t>
            </a:r>
            <a:r>
              <a:rPr lang="ru-RU" dirty="0" err="1"/>
              <a:t>знизилось</a:t>
            </a:r>
            <a:r>
              <a:rPr lang="ru-RU" dirty="0"/>
              <a:t>: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насіння</a:t>
            </a:r>
            <a:r>
              <a:rPr lang="ru-RU" dirty="0"/>
              <a:t> росли </a:t>
            </a:r>
            <a:r>
              <a:rPr lang="ru-RU" dirty="0" err="1"/>
              <a:t>сутево</a:t>
            </a:r>
            <a:r>
              <a:rPr lang="ru-RU" dirty="0"/>
              <a:t> </a:t>
            </a:r>
            <a:r>
              <a:rPr lang="ru-RU" dirty="0" err="1"/>
              <a:t>повільнийше</a:t>
            </a:r>
            <a:r>
              <a:rPr lang="ru-RU" dirty="0"/>
              <a:t>, за </a:t>
            </a:r>
            <a:r>
              <a:rPr lang="ru-RU" dirty="0" err="1"/>
              <a:t>винятком</a:t>
            </a:r>
            <a:r>
              <a:rPr lang="ru-RU" dirty="0"/>
              <a:t> гороху,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виявився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стійким</a:t>
            </a:r>
            <a:r>
              <a:rPr lang="ru-RU" dirty="0"/>
              <a:t> до </a:t>
            </a:r>
            <a:r>
              <a:rPr lang="ru-RU" dirty="0" err="1"/>
              <a:t>токсичної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бензину.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паростки</a:t>
            </a:r>
            <a:r>
              <a:rPr lang="ru-RU" dirty="0"/>
              <a:t> </a:t>
            </a:r>
            <a:r>
              <a:rPr lang="ru-RU" dirty="0" err="1"/>
              <a:t>демонстрували</a:t>
            </a:r>
            <a:r>
              <a:rPr lang="ru-RU" dirty="0"/>
              <a:t> </a:t>
            </a:r>
            <a:r>
              <a:rPr lang="ru-RU" dirty="0" err="1"/>
              <a:t>активніший</a:t>
            </a:r>
            <a:r>
              <a:rPr lang="ru-RU" dirty="0"/>
              <a:t> </a:t>
            </a:r>
            <a:r>
              <a:rPr lang="ru-RU" dirty="0" err="1"/>
              <a:t>ріст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культурами </a:t>
            </a:r>
            <a:r>
              <a:rPr lang="ru-RU" dirty="0" err="1"/>
              <a:t>навіть</a:t>
            </a:r>
            <a:r>
              <a:rPr lang="ru-RU" dirty="0"/>
              <a:t> у </a:t>
            </a:r>
            <a:r>
              <a:rPr lang="ru-RU" dirty="0" err="1"/>
              <a:t>забрудненому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.</a:t>
            </a:r>
          </a:p>
          <a:p>
            <a:r>
              <a:rPr lang="ru-RU" dirty="0" err="1"/>
              <a:t>Отже</a:t>
            </a:r>
            <a:r>
              <a:rPr lang="ru-RU" dirty="0"/>
              <a:t>, бензин чинить </a:t>
            </a:r>
            <a:r>
              <a:rPr lang="ru-RU" dirty="0" err="1"/>
              <a:t>токсичну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на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досліджуваних</a:t>
            </a:r>
            <a:r>
              <a:rPr lang="ru-RU" dirty="0"/>
              <a:t> </a:t>
            </a:r>
            <a:r>
              <a:rPr lang="ru-RU" dirty="0" err="1"/>
              <a:t>рослин</a:t>
            </a:r>
            <a:r>
              <a:rPr lang="ru-RU" dirty="0"/>
              <a:t>. Горох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розглядатися</a:t>
            </a:r>
            <a:r>
              <a:rPr lang="ru-RU" dirty="0"/>
              <a:t> як </a:t>
            </a:r>
            <a:r>
              <a:rPr lang="ru-RU" dirty="0" err="1"/>
              <a:t>потенційний</a:t>
            </a:r>
            <a:r>
              <a:rPr lang="ru-RU" dirty="0"/>
              <a:t> </a:t>
            </a:r>
            <a:r>
              <a:rPr lang="ru-RU" dirty="0" err="1"/>
              <a:t>фітоіндикатор</a:t>
            </a:r>
            <a:r>
              <a:rPr lang="ru-RU" dirty="0"/>
              <a:t> </a:t>
            </a:r>
            <a:r>
              <a:rPr lang="ru-RU" dirty="0" err="1"/>
              <a:t>стійкості</a:t>
            </a:r>
            <a:r>
              <a:rPr lang="ru-RU" dirty="0"/>
              <a:t> до легких форм </a:t>
            </a:r>
            <a:r>
              <a:rPr lang="ru-RU" dirty="0" err="1"/>
              <a:t>забруднення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 </a:t>
            </a:r>
            <a:r>
              <a:rPr lang="ru-RU" dirty="0" err="1"/>
              <a:t>нафтопродуктами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86BC30E-C0AB-46FE-97BF-A02954E08AC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33251"/>
          </a:xfrm>
          <a:prstGeom prst="rect">
            <a:avLst/>
          </a:prstGeom>
          <a:solidFill>
            <a:srgbClr val="FCA7D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err="1"/>
              <a:t>Висновок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17992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1989</TotalTime>
  <Words>779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Symbol</vt:lpstr>
      <vt:lpstr>Times New Roman</vt:lpstr>
      <vt:lpstr>Office Theme</vt:lpstr>
      <vt:lpstr>РОБОТУ ВИКОНОЛА: Денісова Віталіна Олександрівна, учениця 9-В класу   КЗ ЗСО «Луцький ліцей № 28 з посиленою фізичною підготовкою Луцької міської ради» НАУКОВИЙ КЕРІВНИК: Швець Олена Василівна, вчитель біології КЗ ЗСО «Луцький ліцей № 28 з посиленою фізичною підготовкою Луцької міської ради» </vt:lpstr>
      <vt:lpstr>АНОТАЦІЯ</vt:lpstr>
      <vt:lpstr>Презентация PowerPoint</vt:lpstr>
      <vt:lpstr>АКТУАЛЬНІСТЬ</vt:lpstr>
      <vt:lpstr>  </vt:lpstr>
      <vt:lpstr>Методика досліду    1.Підготовка: замочування, дезінфекція.  2. Пророщування в ґрунті де : 0%,  1% бензину   3. Спостереження за проростанням і станом паростків</vt:lpstr>
      <vt:lpstr>Times New Roman</vt:lpstr>
      <vt:lpstr>Результати через 5 днів</vt:lpstr>
      <vt:lpstr>  Контрольна група:  Усі рослини проросли. Найшвидше проростання спостерігалось у гороху (через 4 доби), редис та квасоля проросли на 5-6 добу. Паростки мали здорове забарвлення, добре розвинену кореневу систему.  Експериментальна  група 1% бензину: Проростання рослин різко знизилось, окрім  гороху. Ріст гороху в експериментальній групі був значно актівниший   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Home</cp:lastModifiedBy>
  <cp:revision>22</cp:revision>
  <dcterms:created xsi:type="dcterms:W3CDTF">2019-02-21T15:01:25Z</dcterms:created>
  <dcterms:modified xsi:type="dcterms:W3CDTF">2025-04-14T18:14:07Z</dcterms:modified>
</cp:coreProperties>
</file>