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handoutMasterIdLst>
    <p:handoutMasterId r:id="rId20"/>
  </p:handoutMasterIdLst>
  <p:sldIdLst>
    <p:sldId id="256" r:id="rId2"/>
    <p:sldId id="257" r:id="rId3"/>
    <p:sldId id="262" r:id="rId4"/>
    <p:sldId id="263" r:id="rId5"/>
    <p:sldId id="258" r:id="rId6"/>
    <p:sldId id="259" r:id="rId7"/>
    <p:sldId id="260" r:id="rId8"/>
    <p:sldId id="261" r:id="rId9"/>
    <p:sldId id="271" r:id="rId10"/>
    <p:sldId id="264" r:id="rId11"/>
    <p:sldId id="265" r:id="rId12"/>
    <p:sldId id="266" r:id="rId13"/>
    <p:sldId id="267" r:id="rId14"/>
    <p:sldId id="268" r:id="rId15"/>
    <p:sldId id="269"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7" autoAdjust="0"/>
    <p:restoredTop sz="94660"/>
  </p:normalViewPr>
  <p:slideViewPr>
    <p:cSldViewPr snapToGrid="0" showGuides="1">
      <p:cViewPr varScale="1">
        <p:scale>
          <a:sx n="82" d="100"/>
          <a:sy n="82" d="100"/>
        </p:scale>
        <p:origin x="418"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a:extLst>
              <a:ext uri="{FF2B5EF4-FFF2-40B4-BE49-F238E27FC236}">
                <a16:creationId xmlns:a16="http://schemas.microsoft.com/office/drawing/2014/main" id="{2C20B1B3-CF4F-4BA6-ACE9-D1391AFBC4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a:extLst>
              <a:ext uri="{FF2B5EF4-FFF2-40B4-BE49-F238E27FC236}">
                <a16:creationId xmlns:a16="http://schemas.microsoft.com/office/drawing/2014/main" id="{2B8837BA-4E27-4779-BFCE-E14FA9AF19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EB7FBF-B049-4F4A-8D54-48BEDD0EDFD0}" type="datetimeFigureOut">
              <a:rPr lang="uk-UA" smtClean="0"/>
              <a:t>06.04.2025</a:t>
            </a:fld>
            <a:endParaRPr lang="uk-UA"/>
          </a:p>
        </p:txBody>
      </p:sp>
      <p:sp>
        <p:nvSpPr>
          <p:cNvPr id="4" name="Місце для нижнього колонтитула 3">
            <a:extLst>
              <a:ext uri="{FF2B5EF4-FFF2-40B4-BE49-F238E27FC236}">
                <a16:creationId xmlns:a16="http://schemas.microsoft.com/office/drawing/2014/main" id="{9F1944E3-7254-4FDD-BC37-153B97D63D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5" name="Місце для номера слайда 4">
            <a:extLst>
              <a:ext uri="{FF2B5EF4-FFF2-40B4-BE49-F238E27FC236}">
                <a16:creationId xmlns:a16="http://schemas.microsoft.com/office/drawing/2014/main" id="{46FD83E7-7F39-4DB1-9B32-E242B50B09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314D4D-3A45-4534-B3FD-F6021320A7B3}" type="slidenum">
              <a:rPr lang="uk-UA" smtClean="0"/>
              <a:t>‹№›</a:t>
            </a:fld>
            <a:endParaRPr lang="uk-UA"/>
          </a:p>
        </p:txBody>
      </p:sp>
    </p:spTree>
    <p:extLst>
      <p:ext uri="{BB962C8B-B14F-4D97-AF65-F5344CB8AC3E}">
        <p14:creationId xmlns:p14="http://schemas.microsoft.com/office/powerpoint/2010/main" val="3329618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3CA91-2078-4CD9-9EB5-DB9EE3CE8477}" type="datetimeFigureOut">
              <a:rPr lang="uk-UA" smtClean="0"/>
              <a:t>06.04.2025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91269-24B4-4B1F-BE1C-B2F3D3C42A64}" type="slidenum">
              <a:rPr lang="uk-UA" smtClean="0"/>
              <a:t>‹№›</a:t>
            </a:fld>
            <a:endParaRPr lang="uk-UA"/>
          </a:p>
        </p:txBody>
      </p:sp>
    </p:spTree>
    <p:extLst>
      <p:ext uri="{BB962C8B-B14F-4D97-AF65-F5344CB8AC3E}">
        <p14:creationId xmlns:p14="http://schemas.microsoft.com/office/powerpoint/2010/main" val="47716965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A838AC8-5025-4D7F-8185-A84CFDD08D67}"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E92A3B6-D27A-4728-9E85-79D74A6ACB72}"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0117B084-DF0C-47D8-8C81-6AD3EEBEACD1}"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D0C548A8-4CBC-4453-9D13-DD1ECD849629}" type="datetime1">
              <a:rPr lang="en-US" smtClean="0"/>
              <a:t>4/6/2025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2EF1CF1A-0655-4A8D-8C7A-E2E6F3B7A981}" type="datetime1">
              <a:rPr lang="en-US" smtClean="0"/>
              <a:t>4/6/2025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6DE725AA-6A3A-43F0-B1A1-AB0D2398F0EE}" type="datetime1">
              <a:rPr lang="en-US" smtClean="0"/>
              <a:t>4/6/2025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EBA339-8DB8-4338-9B45-74F06FF2B0A9}" type="datetime1">
              <a:rPr lang="en-US" smtClean="0"/>
              <a:t>4/6/2025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3CC3F6FC-B697-4212-B6EB-763D47AA889C}" type="datetime1">
              <a:rPr lang="en-US" smtClean="0"/>
              <a:t>4/6/2025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0E0DC48-9409-4075-B09B-640A46A06FA1}" type="datetime1">
              <a:rPr lang="en-US" smtClean="0"/>
              <a:t>4/6/2025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8959DF0-F417-466E-91FD-41F5ED4BFE16}"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480D8E31-6399-471A-965F-7B892D5675EB}"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906BF1-3CC5-4F77-A8F7-77325868BECD}"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84A90D8A-C1C1-4639-A491-90493AB8B267}"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0DDAAF-E8AD-473C-96EB-FEEFD8A3569C}"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ECD9BEB-3B1C-41E1-B315-A9FA5CD8D494}"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507BD95F-94FE-4C86-AB81-3B2F8C798B53}"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EF514E-1734-46BF-8DD3-9ED1B901BE48}" type="datetime1">
              <a:rPr lang="en-US" smtClean="0"/>
              <a:t>4/6/2025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82FE11-26E8-4DA6-BB17-96FE7CB2E4BF}"/>
              </a:ext>
            </a:extLst>
          </p:cNvPr>
          <p:cNvSpPr>
            <a:spLocks noGrp="1"/>
          </p:cNvSpPr>
          <p:nvPr>
            <p:ph type="ctrTitle"/>
          </p:nvPr>
        </p:nvSpPr>
        <p:spPr>
          <a:xfrm>
            <a:off x="1138335" y="522515"/>
            <a:ext cx="7769908" cy="2603240"/>
          </a:xfrm>
        </p:spPr>
        <p:txBody>
          <a:bodyPr/>
          <a:lstStyle/>
          <a:p>
            <a:pPr algn="ctr"/>
            <a:br>
              <a:rPr lang="ru-RU" sz="2000" b="1" dirty="0">
                <a:solidFill>
                  <a:schemeClr val="accent2">
                    <a:lumMod val="50000"/>
                  </a:schemeClr>
                </a:solidFill>
                <a:latin typeface="Times New Roman" panose="02020603050405020304" pitchFamily="18" charset="0"/>
                <a:cs typeface="Times New Roman" panose="02020603050405020304" pitchFamily="18" charset="0"/>
              </a:rPr>
            </a:br>
            <a:br>
              <a:rPr lang="ru-RU" sz="2000" b="1" dirty="0">
                <a:solidFill>
                  <a:schemeClr val="accent2">
                    <a:lumMod val="50000"/>
                  </a:schemeClr>
                </a:solidFill>
                <a:latin typeface="Times New Roman" panose="02020603050405020304" pitchFamily="18" charset="0"/>
                <a:cs typeface="Times New Roman" panose="02020603050405020304" pitchFamily="18" charset="0"/>
              </a:rPr>
            </a:br>
            <a:br>
              <a:rPr lang="ru-RU" sz="2000" b="1" dirty="0">
                <a:solidFill>
                  <a:schemeClr val="accent2">
                    <a:lumMod val="50000"/>
                  </a:schemeClr>
                </a:solidFill>
                <a:latin typeface="Times New Roman" panose="02020603050405020304" pitchFamily="18" charset="0"/>
                <a:cs typeface="Times New Roman" panose="02020603050405020304" pitchFamily="18" charset="0"/>
              </a:rPr>
            </a:br>
            <a:br>
              <a:rPr lang="ru-RU" sz="2000" b="1" dirty="0">
                <a:solidFill>
                  <a:schemeClr val="accent2">
                    <a:lumMod val="50000"/>
                  </a:schemeClr>
                </a:solidFill>
                <a:latin typeface="Times New Roman" panose="02020603050405020304" pitchFamily="18" charset="0"/>
                <a:cs typeface="Times New Roman" panose="02020603050405020304" pitchFamily="18" charset="0"/>
              </a:rPr>
            </a:br>
            <a:r>
              <a:rPr lang="ru-RU" sz="18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Всеукраїнський</a:t>
            </a: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8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інтерактивний</a:t>
            </a: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конкурс «МАН-</a:t>
            </a:r>
            <a:r>
              <a:rPr lang="ru-RU" sz="18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Юніор</a:t>
            </a: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8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Дослідник</a:t>
            </a: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18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Еколог-Юніор</a:t>
            </a:r>
            <a: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18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32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Вплив </a:t>
            </a:r>
            <a:r>
              <a:rPr lang="uk-UA" sz="32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хондроїтинсульфату</a:t>
            </a:r>
            <a:r>
              <a:rPr lang="uk-UA" sz="32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 розвиток рослин-</a:t>
            </a:r>
            <a:r>
              <a:rPr lang="uk-UA" sz="3200" b="1" dirty="0" err="1">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біоіндикаторів</a:t>
            </a:r>
            <a:r>
              <a:rPr lang="uk-UA" sz="32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вирощених на ґрунті придорожньої території.</a:t>
            </a:r>
          </a:p>
        </p:txBody>
      </p:sp>
      <p:sp>
        <p:nvSpPr>
          <p:cNvPr id="3" name="Підзаголовок 2">
            <a:extLst>
              <a:ext uri="{FF2B5EF4-FFF2-40B4-BE49-F238E27FC236}">
                <a16:creationId xmlns:a16="http://schemas.microsoft.com/office/drawing/2014/main" id="{0629CAC4-15B8-4FA2-B454-AC294E66F191}"/>
              </a:ext>
            </a:extLst>
          </p:cNvPr>
          <p:cNvSpPr>
            <a:spLocks noGrp="1"/>
          </p:cNvSpPr>
          <p:nvPr>
            <p:ph type="subTitle" idx="1"/>
          </p:nvPr>
        </p:nvSpPr>
        <p:spPr>
          <a:xfrm>
            <a:off x="621791" y="4050832"/>
            <a:ext cx="9389956" cy="2284653"/>
          </a:xfrm>
        </p:spPr>
        <p:txBody>
          <a:bodyPr>
            <a:noAutofit/>
          </a:bodyPr>
          <a:lstStyle/>
          <a:p>
            <a:pPr algn="l"/>
            <a:r>
              <a:rPr lang="uk-UA"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Автор проекту: </a:t>
            </a:r>
            <a:r>
              <a:rPr lang="uk-UA" dirty="0">
                <a:solidFill>
                  <a:schemeClr val="accent2">
                    <a:lumMod val="50000"/>
                  </a:schemeClr>
                </a:solidFill>
                <a:latin typeface="Times New Roman" panose="02020603050405020304" pitchFamily="18" charset="0"/>
                <a:cs typeface="Times New Roman" panose="02020603050405020304" pitchFamily="18" charset="0"/>
              </a:rPr>
              <a:t>Денисов Єгор Іванович, учень 10 класу Київського приватного ліцею </a:t>
            </a:r>
            <a:r>
              <a:rPr lang="ru-RU" dirty="0">
                <a:solidFill>
                  <a:schemeClr val="accent2">
                    <a:lumMod val="50000"/>
                  </a:schemeClr>
                </a:solidFill>
                <a:latin typeface="Times New Roman" panose="02020603050405020304" pitchFamily="18" charset="0"/>
                <a:cs typeface="Times New Roman" panose="02020603050405020304" pitchFamily="18" charset="0"/>
              </a:rPr>
              <a:t>«Перш</a:t>
            </a:r>
            <a:r>
              <a:rPr lang="uk-UA" dirty="0">
                <a:solidFill>
                  <a:schemeClr val="accent2">
                    <a:lumMod val="50000"/>
                  </a:schemeClr>
                </a:solidFill>
                <a:latin typeface="Times New Roman" panose="02020603050405020304" pitchFamily="18" charset="0"/>
                <a:cs typeface="Times New Roman" panose="02020603050405020304" pitchFamily="18" charset="0"/>
              </a:rPr>
              <a:t>а</a:t>
            </a:r>
            <a:r>
              <a:rPr lang="ru-RU" dirty="0">
                <a:solidFill>
                  <a:schemeClr val="accent2">
                    <a:lumMod val="50000"/>
                  </a:schemeClr>
                </a:solidFill>
                <a:latin typeface="Times New Roman" panose="02020603050405020304" pitchFamily="18" charset="0"/>
                <a:cs typeface="Times New Roman" panose="02020603050405020304" pitchFamily="18" charset="0"/>
              </a:rPr>
              <a:t> </a:t>
            </a:r>
            <a:r>
              <a:rPr lang="ru-RU" dirty="0" err="1">
                <a:solidFill>
                  <a:schemeClr val="accent2">
                    <a:lumMod val="50000"/>
                  </a:schemeClr>
                </a:solidFill>
                <a:latin typeface="Times New Roman" panose="02020603050405020304" pitchFamily="18" charset="0"/>
                <a:cs typeface="Times New Roman" panose="02020603050405020304" pitchFamily="18" charset="0"/>
              </a:rPr>
              <a:t>українська</a:t>
            </a:r>
            <a:r>
              <a:rPr lang="ru-RU" dirty="0">
                <a:solidFill>
                  <a:schemeClr val="accent2">
                    <a:lumMod val="50000"/>
                  </a:schemeClr>
                </a:solidFill>
                <a:latin typeface="Times New Roman" panose="02020603050405020304" pitchFamily="18" charset="0"/>
                <a:cs typeface="Times New Roman" panose="02020603050405020304" pitchFamily="18" charset="0"/>
              </a:rPr>
              <a:t> </a:t>
            </a:r>
            <a:r>
              <a:rPr lang="ru-RU">
                <a:solidFill>
                  <a:schemeClr val="accent2">
                    <a:lumMod val="50000"/>
                  </a:schemeClr>
                </a:solidFill>
                <a:latin typeface="Times New Roman" panose="02020603050405020304" pitchFamily="18" charset="0"/>
                <a:cs typeface="Times New Roman" panose="02020603050405020304" pitchFamily="18" charset="0"/>
              </a:rPr>
              <a:t>школа» в </a:t>
            </a:r>
            <a:r>
              <a:rPr lang="ru-RU" dirty="0" err="1">
                <a:solidFill>
                  <a:schemeClr val="accent2">
                    <a:lumMod val="50000"/>
                  </a:schemeClr>
                </a:solidFill>
                <a:latin typeface="Times New Roman" panose="02020603050405020304" pitchFamily="18" charset="0"/>
                <a:cs typeface="Times New Roman" panose="02020603050405020304" pitchFamily="18" charset="0"/>
              </a:rPr>
              <a:t>м.Варшава</a:t>
            </a:r>
            <a:r>
              <a:rPr lang="ru-RU" dirty="0">
                <a:solidFill>
                  <a:schemeClr val="accent2">
                    <a:lumMod val="50000"/>
                  </a:schemeClr>
                </a:solidFill>
                <a:latin typeface="Times New Roman" panose="02020603050405020304" pitchFamily="18" charset="0"/>
                <a:cs typeface="Times New Roman" panose="02020603050405020304" pitchFamily="18" charset="0"/>
              </a:rPr>
              <a:t> (</a:t>
            </a:r>
            <a:r>
              <a:rPr lang="ru-RU" dirty="0" err="1">
                <a:solidFill>
                  <a:schemeClr val="accent2">
                    <a:lumMod val="50000"/>
                  </a:schemeClr>
                </a:solidFill>
                <a:latin typeface="Times New Roman" panose="02020603050405020304" pitchFamily="18" charset="0"/>
                <a:cs typeface="Times New Roman" panose="02020603050405020304" pitchFamily="18" charset="0"/>
              </a:rPr>
              <a:t>Польща</a:t>
            </a:r>
            <a:r>
              <a:rPr lang="ru-RU" dirty="0">
                <a:solidFill>
                  <a:schemeClr val="accent2">
                    <a:lumMod val="50000"/>
                  </a:schemeClr>
                </a:solidFill>
                <a:latin typeface="Times New Roman" panose="02020603050405020304" pitchFamily="18" charset="0"/>
                <a:cs typeface="Times New Roman" panose="02020603050405020304" pitchFamily="18" charset="0"/>
              </a:rPr>
              <a:t>) </a:t>
            </a:r>
            <a:r>
              <a:rPr lang="uk-UA" dirty="0">
                <a:solidFill>
                  <a:schemeClr val="accent2">
                    <a:lumMod val="50000"/>
                  </a:schemeClr>
                </a:solidFill>
                <a:latin typeface="Times New Roman" panose="02020603050405020304" pitchFamily="18" charset="0"/>
                <a:cs typeface="Times New Roman" panose="02020603050405020304" pitchFamily="18" charset="0"/>
              </a:rPr>
              <a:t> </a:t>
            </a:r>
          </a:p>
          <a:p>
            <a:pPr algn="l"/>
            <a:r>
              <a:rPr lang="uk-UA"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Науковий керівник проекту: </a:t>
            </a:r>
            <a:r>
              <a:rPr lang="uk-UA" dirty="0">
                <a:solidFill>
                  <a:schemeClr val="accent2">
                    <a:lumMod val="50000"/>
                  </a:schemeClr>
                </a:solidFill>
                <a:latin typeface="Times New Roman" panose="02020603050405020304" pitchFamily="18" charset="0"/>
                <a:cs typeface="Times New Roman" panose="02020603050405020304" pitchFamily="18" charset="0"/>
              </a:rPr>
              <a:t>Денисова Майя Володимирівна, </a:t>
            </a:r>
            <a:r>
              <a:rPr lang="uk-UA" dirty="0" err="1">
                <a:solidFill>
                  <a:schemeClr val="accent2">
                    <a:lumMod val="50000"/>
                  </a:schemeClr>
                </a:solidFill>
                <a:latin typeface="Times New Roman" panose="02020603050405020304" pitchFamily="18" charset="0"/>
                <a:cs typeface="Times New Roman" panose="02020603050405020304" pitchFamily="18" charset="0"/>
              </a:rPr>
              <a:t>к.м.н</a:t>
            </a:r>
            <a:r>
              <a:rPr lang="uk-UA" dirty="0">
                <a:solidFill>
                  <a:schemeClr val="accent2">
                    <a:lumMod val="50000"/>
                  </a:schemeClr>
                </a:solidFill>
                <a:latin typeface="Times New Roman" panose="02020603050405020304" pitchFamily="18" charset="0"/>
                <a:cs typeface="Times New Roman" panose="02020603050405020304" pitchFamily="18" charset="0"/>
              </a:rPr>
              <a:t>., н.с. Інституту фізіології ім. </a:t>
            </a:r>
            <a:r>
              <a:rPr lang="uk-UA" dirty="0" err="1">
                <a:solidFill>
                  <a:schemeClr val="accent2">
                    <a:lumMod val="50000"/>
                  </a:schemeClr>
                </a:solidFill>
                <a:latin typeface="Times New Roman" panose="02020603050405020304" pitchFamily="18" charset="0"/>
                <a:cs typeface="Times New Roman" panose="02020603050405020304" pitchFamily="18" charset="0"/>
              </a:rPr>
              <a:t>О.О.Богомольця</a:t>
            </a:r>
            <a:r>
              <a:rPr lang="uk-UA" dirty="0">
                <a:solidFill>
                  <a:schemeClr val="accent2">
                    <a:lumMod val="50000"/>
                  </a:schemeClr>
                </a:solidFill>
                <a:latin typeface="Times New Roman" panose="02020603050405020304" pitchFamily="18" charset="0"/>
                <a:cs typeface="Times New Roman" panose="02020603050405020304" pitchFamily="18" charset="0"/>
              </a:rPr>
              <a:t> НАН України </a:t>
            </a:r>
          </a:p>
          <a:p>
            <a:pPr algn="l"/>
            <a:endParaRPr lang="uk-UA" dirty="0">
              <a:solidFill>
                <a:schemeClr val="accent2">
                  <a:lumMod val="50000"/>
                </a:schemeClr>
              </a:solidFill>
              <a:latin typeface="Times New Roman" panose="02020603050405020304" pitchFamily="18" charset="0"/>
              <a:cs typeface="Times New Roman" panose="02020603050405020304" pitchFamily="18" charset="0"/>
            </a:endParaRPr>
          </a:p>
          <a:p>
            <a:pPr algn="ctr"/>
            <a:r>
              <a:rPr lang="uk-UA" dirty="0">
                <a:solidFill>
                  <a:schemeClr val="accent2">
                    <a:lumMod val="50000"/>
                  </a:schemeClr>
                </a:solidFill>
                <a:latin typeface="Times New Roman" panose="02020603050405020304" pitchFamily="18" charset="0"/>
                <a:cs typeface="Times New Roman" panose="02020603050405020304" pitchFamily="18" charset="0"/>
              </a:rPr>
              <a:t>2025 р.</a:t>
            </a:r>
          </a:p>
        </p:txBody>
      </p:sp>
    </p:spTree>
    <p:extLst>
      <p:ext uri="{BB962C8B-B14F-4D97-AF65-F5344CB8AC3E}">
        <p14:creationId xmlns:p14="http://schemas.microsoft.com/office/powerpoint/2010/main" val="4219108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3BB401B7-773B-4C00-81D2-BF7BDDFFC5B9}"/>
              </a:ext>
            </a:extLst>
          </p:cNvPr>
          <p:cNvSpPr>
            <a:spLocks noGrp="1"/>
          </p:cNvSpPr>
          <p:nvPr>
            <p:ph type="title"/>
          </p:nvPr>
        </p:nvSpPr>
        <p:spPr>
          <a:xfrm>
            <a:off x="312235" y="139959"/>
            <a:ext cx="11731082" cy="6615404"/>
          </a:xfrm>
        </p:spPr>
        <p:txBody>
          <a:bodyPr>
            <a:normAutofit fontScale="90000"/>
          </a:bodyPr>
          <a:lstStyle/>
          <a:p>
            <a:r>
              <a:rPr lang="uk-UA" sz="20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Актуальність проблеми та теоретичне підґрунтя проекту</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4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Забруднення ґрунту важкими металами, пов'язане з розвитком автотранспорту, може призводити до знищення рослинного покриву, змиву ґрунтів та утворення «техногенної» пустелі, що є актуальною екологічною проблемою</a:t>
            </a:r>
            <a:r>
              <a:rPr lang="en-US" sz="2200" dirty="0">
                <a:solidFill>
                  <a:schemeClr val="accent2">
                    <a:lumMod val="50000"/>
                  </a:schemeClr>
                </a:solidFill>
                <a:latin typeface="Times New Roman" panose="02020603050405020304" pitchFamily="18" charset="0"/>
                <a:cs typeface="Times New Roman" panose="02020603050405020304" pitchFamily="18" charset="0"/>
              </a:rPr>
              <a:t> [1, 2]</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Перехідні метали, такі як цинк, залізо, мідь, ртуть, хром, свинець, кобальт, нікель, у певній обмеженій кількості потрібні для нормальної життєдіяльності рослин</a:t>
            </a:r>
            <a:r>
              <a:rPr lang="en-US" sz="2200" dirty="0">
                <a:solidFill>
                  <a:schemeClr val="accent2">
                    <a:lumMod val="50000"/>
                  </a:schemeClr>
                </a:solidFill>
                <a:latin typeface="Times New Roman" panose="02020603050405020304" pitchFamily="18" charset="0"/>
                <a:cs typeface="Times New Roman" panose="02020603050405020304" pitchFamily="18" charset="0"/>
              </a:rPr>
              <a:t> [1, 2]</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Водночас, вони беруть активну участь в окисно-відновлювальному циклі рослинної клітини, втручаючись у дихальний ланцюг мітохондрій і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каталізуючи</a:t>
            </a:r>
            <a:r>
              <a:rPr lang="uk-UA" sz="2200" dirty="0">
                <a:solidFill>
                  <a:schemeClr val="accent2">
                    <a:lumMod val="50000"/>
                  </a:schemeClr>
                </a:solidFill>
                <a:latin typeface="Times New Roman" panose="02020603050405020304" pitchFamily="18" charset="0"/>
                <a:cs typeface="Times New Roman" panose="02020603050405020304" pitchFamily="18" charset="0"/>
              </a:rPr>
              <a:t> утворення активних форм кисню (АФК)</a:t>
            </a:r>
            <a:r>
              <a:rPr lang="en-US" sz="2200" dirty="0">
                <a:solidFill>
                  <a:schemeClr val="accent2">
                    <a:lumMod val="50000"/>
                  </a:schemeClr>
                </a:solidFill>
                <a:latin typeface="Times New Roman" panose="02020603050405020304" pitchFamily="18" charset="0"/>
                <a:cs typeface="Times New Roman" panose="02020603050405020304" pitchFamily="18" charset="0"/>
              </a:rPr>
              <a:t> [3, 4, 5, 6]</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Йони важких металів здатні зв'язувати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аміно</a:t>
            </a:r>
            <a:r>
              <a:rPr lang="uk-UA" sz="2200" dirty="0">
                <a:solidFill>
                  <a:schemeClr val="accent2">
                    <a:lumMod val="50000"/>
                  </a:schemeClr>
                </a:solidFill>
                <a:latin typeface="Times New Roman" panose="02020603050405020304" pitchFamily="18" charset="0"/>
                <a:cs typeface="Times New Roman" panose="02020603050405020304" pitchFamily="18" charset="0"/>
              </a:rPr>
              <a:t>- і сульфгідрильні групи білків та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інактивувати</a:t>
            </a:r>
            <a:r>
              <a:rPr lang="uk-UA" sz="2200" dirty="0">
                <a:solidFill>
                  <a:schemeClr val="accent2">
                    <a:lumMod val="50000"/>
                  </a:schemeClr>
                </a:solidFill>
                <a:latin typeface="Times New Roman" panose="02020603050405020304" pitchFamily="18" charset="0"/>
                <a:cs typeface="Times New Roman" panose="02020603050405020304" pitchFamily="18" charset="0"/>
              </a:rPr>
              <a:t> ферменти, утворювати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металозаміщений</a:t>
            </a:r>
            <a:r>
              <a:rPr lang="uk-UA" sz="2200" dirty="0">
                <a:solidFill>
                  <a:schemeClr val="accent2">
                    <a:lumMod val="50000"/>
                  </a:schemeClr>
                </a:solidFill>
                <a:latin typeface="Times New Roman" panose="02020603050405020304" pitchFamily="18" charset="0"/>
                <a:cs typeface="Times New Roman" panose="02020603050405020304" pitchFamily="18" charset="0"/>
              </a:rPr>
              <a:t> хлорофіл і порушувати процеси фотосинтезу</a:t>
            </a:r>
            <a:r>
              <a:rPr lang="en-US" sz="2200" dirty="0">
                <a:solidFill>
                  <a:schemeClr val="accent2">
                    <a:lumMod val="50000"/>
                  </a:schemeClr>
                </a:solidFill>
                <a:latin typeface="Times New Roman" panose="02020603050405020304" pitchFamily="18" charset="0"/>
                <a:cs typeface="Times New Roman" panose="02020603050405020304" pitchFamily="18" charset="0"/>
              </a:rPr>
              <a:t> [6,</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en-US" sz="2200" dirty="0">
                <a:solidFill>
                  <a:schemeClr val="accent2">
                    <a:lumMod val="50000"/>
                  </a:schemeClr>
                </a:solidFill>
                <a:latin typeface="Times New Roman" panose="02020603050405020304" pitchFamily="18" charset="0"/>
                <a:cs typeface="Times New Roman" panose="02020603050405020304" pitchFamily="18" charset="0"/>
              </a:rPr>
              <a:t>7]</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Тому акумуляція рослинами важких металів вище</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200" dirty="0">
                <a:solidFill>
                  <a:schemeClr val="accent2">
                    <a:lumMod val="50000"/>
                  </a:schemeClr>
                </a:solidFill>
                <a:latin typeface="Times New Roman" panose="02020603050405020304" pitchFamily="18" charset="0"/>
                <a:cs typeface="Times New Roman" panose="02020603050405020304" pitchFamily="18" charset="0"/>
              </a:rPr>
              <a:t>допустимої концентрації негативно позначається на їхньому стані.</a:t>
            </a:r>
            <a:br>
              <a:rPr lang="uk-UA" sz="2200" dirty="0">
                <a:solidFill>
                  <a:schemeClr val="accent2">
                    <a:lumMod val="50000"/>
                  </a:schemeClr>
                </a:solidFill>
                <a:latin typeface="Times New Roman" panose="02020603050405020304" pitchFamily="18" charset="0"/>
                <a:cs typeface="Times New Roman" panose="02020603050405020304" pitchFamily="18" charset="0"/>
              </a:rPr>
            </a:b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a:t>
            </a:r>
            <a:r>
              <a:rPr lang="uk-UA" sz="2200" dirty="0">
                <a:solidFill>
                  <a:schemeClr val="accent2">
                    <a:lumMod val="50000"/>
                  </a:schemeClr>
                </a:solidFill>
                <a:latin typeface="Times New Roman" panose="02020603050405020304" pitchFamily="18" charset="0"/>
                <a:cs typeface="Times New Roman" panose="02020603050405020304" pitchFamily="18" charset="0"/>
              </a:rPr>
              <a:t> - один із компонентів сполучної тканини, молекула якого являє собою сульфатований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глікозаміноглікан</a:t>
            </a:r>
            <a:r>
              <a:rPr lang="uk-UA" sz="2200" dirty="0">
                <a:solidFill>
                  <a:schemeClr val="accent2">
                    <a:lumMod val="50000"/>
                  </a:schemeClr>
                </a:solidFill>
                <a:latin typeface="Times New Roman" panose="02020603050405020304" pitchFamily="18" charset="0"/>
                <a:cs typeface="Times New Roman" panose="02020603050405020304" pitchFamily="18" charset="0"/>
              </a:rPr>
              <a:t>, що бере участь у процесах транспорту речовин, а також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хелатування</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йонів</a:t>
            </a:r>
            <a:r>
              <a:rPr lang="uk-UA" sz="2200" dirty="0">
                <a:solidFill>
                  <a:schemeClr val="accent2">
                    <a:lumMod val="50000"/>
                  </a:schemeClr>
                </a:solidFill>
                <a:latin typeface="Times New Roman" panose="02020603050405020304" pitchFamily="18" charset="0"/>
                <a:cs typeface="Times New Roman" panose="02020603050405020304" pitchFamily="18" charset="0"/>
              </a:rPr>
              <a:t> металів</a:t>
            </a:r>
            <a:r>
              <a:rPr lang="en-US" sz="2200" dirty="0">
                <a:solidFill>
                  <a:schemeClr val="accent2">
                    <a:lumMod val="50000"/>
                  </a:schemeClr>
                </a:solidFill>
                <a:latin typeface="Times New Roman" panose="02020603050405020304" pitchFamily="18" charset="0"/>
                <a:cs typeface="Times New Roman" panose="02020603050405020304" pitchFamily="18" charset="0"/>
              </a:rPr>
              <a:t> [8-12]</a:t>
            </a:r>
            <a:r>
              <a:rPr lang="uk-UA" sz="2200" dirty="0">
                <a:solidFill>
                  <a:schemeClr val="accent2">
                    <a:lumMod val="50000"/>
                  </a:schemeClr>
                </a:solidFill>
                <a:latin typeface="Times New Roman" panose="02020603050405020304" pitchFamily="18" charset="0"/>
                <a:cs typeface="Times New Roman" panose="02020603050405020304" pitchFamily="18" charset="0"/>
              </a:rPr>
              <a:t>.</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 У роботі було досліджено можливість використання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200" dirty="0">
                <a:solidFill>
                  <a:schemeClr val="accent2">
                    <a:lumMod val="50000"/>
                  </a:schemeClr>
                </a:solidFill>
                <a:latin typeface="Times New Roman" panose="02020603050405020304" pitchFamily="18" charset="0"/>
                <a:cs typeface="Times New Roman" panose="02020603050405020304" pitchFamily="18" charset="0"/>
              </a:rPr>
              <a:t> як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хелатора</a:t>
            </a:r>
            <a:r>
              <a:rPr lang="uk-UA" sz="2200" dirty="0">
                <a:solidFill>
                  <a:schemeClr val="accent2">
                    <a:lumMod val="50000"/>
                  </a:schemeClr>
                </a:solidFill>
                <a:latin typeface="Times New Roman" panose="02020603050405020304" pitchFamily="18" charset="0"/>
                <a:cs typeface="Times New Roman" panose="02020603050405020304" pitchFamily="18" charset="0"/>
              </a:rPr>
              <a:t> важких металів у ґрунті.</a:t>
            </a:r>
            <a:br>
              <a:rPr lang="uk-UA"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dirty="0">
                <a:solidFill>
                  <a:schemeClr val="accent2">
                    <a:lumMod val="50000"/>
                  </a:schemeClr>
                </a:solidFill>
              </a:rPr>
            </a:br>
            <a:endParaRPr lang="uk-UA" dirty="0">
              <a:solidFill>
                <a:schemeClr val="accent2">
                  <a:lumMod val="50000"/>
                </a:schemeClr>
              </a:solidFill>
            </a:endParaRPr>
          </a:p>
        </p:txBody>
      </p:sp>
    </p:spTree>
    <p:extLst>
      <p:ext uri="{BB962C8B-B14F-4D97-AF65-F5344CB8AC3E}">
        <p14:creationId xmlns:p14="http://schemas.microsoft.com/office/powerpoint/2010/main" val="161860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DEAB77-3104-49B2-8FF0-E33EF5E9FEC3}"/>
              </a:ext>
            </a:extLst>
          </p:cNvPr>
          <p:cNvSpPr>
            <a:spLocks noGrp="1"/>
          </p:cNvSpPr>
          <p:nvPr>
            <p:ph type="title"/>
          </p:nvPr>
        </p:nvSpPr>
        <p:spPr>
          <a:xfrm>
            <a:off x="326571" y="195943"/>
            <a:ext cx="11943184" cy="6400799"/>
          </a:xfrm>
        </p:spPr>
        <p:txBody>
          <a:bodyPr>
            <a:normAutofit fontScale="90000"/>
          </a:bodyPr>
          <a:lstStyle/>
          <a:p>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Механізми</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розвитку</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оксидативного</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стресу</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у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за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участі</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іонів</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важких</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металів</a:t>
            </a:r>
            <a:b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200" dirty="0" err="1">
                <a:solidFill>
                  <a:schemeClr val="accent2">
                    <a:lumMod val="50000"/>
                  </a:schemeClr>
                </a:solidFill>
                <a:latin typeface="Times New Roman" panose="02020603050405020304" pitchFamily="18" charset="0"/>
                <a:cs typeface="Times New Roman" panose="02020603050405020304" pitchFamily="18" charset="0"/>
              </a:rPr>
              <a:t>Перехідні</a:t>
            </a:r>
            <a:r>
              <a:rPr lang="ru-RU" sz="2200" dirty="0">
                <a:solidFill>
                  <a:schemeClr val="accent2">
                    <a:lumMod val="50000"/>
                  </a:schemeClr>
                </a:solidFill>
                <a:latin typeface="Times New Roman" panose="02020603050405020304" pitchFamily="18" charset="0"/>
                <a:cs typeface="Times New Roman" panose="02020603050405020304" pitchFamily="18" charset="0"/>
              </a:rPr>
              <a:t> метали,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такі</a:t>
            </a:r>
            <a:r>
              <a:rPr lang="ru-RU" sz="2200" dirty="0">
                <a:solidFill>
                  <a:schemeClr val="accent2">
                    <a:lumMod val="50000"/>
                  </a:schemeClr>
                </a:solidFill>
                <a:latin typeface="Times New Roman" panose="02020603050405020304" pitchFamily="18" charset="0"/>
                <a:cs typeface="Times New Roman" panose="02020603050405020304" pitchFamily="18" charset="0"/>
              </a:rPr>
              <a:t> як цинк,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залізо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мідь</a:t>
            </a:r>
            <a:r>
              <a:rPr lang="ru-RU" sz="2200" dirty="0">
                <a:solidFill>
                  <a:schemeClr val="accent2">
                    <a:lumMod val="50000"/>
                  </a:schemeClr>
                </a:solidFill>
                <a:latin typeface="Times New Roman" panose="02020603050405020304" pitchFamily="18" charset="0"/>
                <a:cs typeface="Times New Roman" panose="02020603050405020304" pitchFamily="18" charset="0"/>
              </a:rPr>
              <a:t>, ртуть, хром,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свинець</a:t>
            </a:r>
            <a:r>
              <a:rPr lang="ru-RU" sz="2200" dirty="0">
                <a:solidFill>
                  <a:schemeClr val="accent2">
                    <a:lumMod val="50000"/>
                  </a:schemeClr>
                </a:solidFill>
                <a:latin typeface="Times New Roman" panose="02020603050405020304" pitchFamily="18" charset="0"/>
                <a:cs typeface="Times New Roman" panose="02020603050405020304" pitchFamily="18" charset="0"/>
              </a:rPr>
              <a:t>, кобальт,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нікель</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здатні</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втручатися</a:t>
            </a:r>
            <a:r>
              <a:rPr lang="ru-RU" sz="2200" dirty="0">
                <a:solidFill>
                  <a:schemeClr val="accent2">
                    <a:lumMod val="50000"/>
                  </a:schemeClr>
                </a:solidFill>
                <a:latin typeface="Times New Roman" panose="02020603050405020304" pitchFamily="18" charset="0"/>
                <a:cs typeface="Times New Roman" panose="02020603050405020304" pitchFamily="18" charset="0"/>
              </a:rPr>
              <a:t> в окисно-</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відновлювальний</a:t>
            </a:r>
            <a:r>
              <a:rPr lang="ru-RU" sz="2200" dirty="0">
                <a:solidFill>
                  <a:schemeClr val="accent2">
                    <a:lumMod val="50000"/>
                  </a:schemeClr>
                </a:solidFill>
                <a:latin typeface="Times New Roman" panose="02020603050405020304" pitchFamily="18" charset="0"/>
                <a:cs typeface="Times New Roman" panose="02020603050405020304" pitchFamily="18" charset="0"/>
              </a:rPr>
              <a:t> цикл,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приймти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або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віддавати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електрони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порушуючи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процеси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перенесення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електронів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і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додатково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каталізуючи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утворення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активних</a:t>
            </a:r>
            <a:r>
              <a:rPr lang="ru-RU" sz="2200" dirty="0">
                <a:solidFill>
                  <a:schemeClr val="accent2">
                    <a:lumMod val="50000"/>
                  </a:schemeClr>
                </a:solidFill>
                <a:latin typeface="Times New Roman" panose="02020603050405020304" pitchFamily="18" charset="0"/>
                <a:cs typeface="Times New Roman" panose="02020603050405020304" pitchFamily="18" charset="0"/>
              </a:rPr>
              <a:t> форм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кисню</a:t>
            </a:r>
            <a:r>
              <a:rPr lang="en-US" sz="2200" dirty="0">
                <a:solidFill>
                  <a:schemeClr val="accent2">
                    <a:lumMod val="50000"/>
                  </a:schemeClr>
                </a:solidFill>
                <a:latin typeface="Times New Roman" panose="02020603050405020304" pitchFamily="18" charset="0"/>
                <a:cs typeface="Times New Roman" panose="02020603050405020304" pitchFamily="18" charset="0"/>
              </a:rPr>
              <a:t> [3-6]</a:t>
            </a:r>
            <a:r>
              <a:rPr lang="ru-RU" sz="2200" dirty="0">
                <a:solidFill>
                  <a:schemeClr val="accent2">
                    <a:lumMod val="50000"/>
                  </a:schemeClr>
                </a:solidFill>
                <a:latin typeface="Times New Roman" panose="02020603050405020304" pitchFamily="18" charset="0"/>
                <a:cs typeface="Times New Roman" panose="02020603050405020304" pitchFamily="18" charset="0"/>
              </a:rPr>
              <a:t>:</a:t>
            </a:r>
            <a:br>
              <a:rPr lang="ru-RU" sz="22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a:t>
            </a:r>
            <a:r>
              <a:rPr lang="pl-PL"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pl-PL" sz="2000" dirty="0">
                <a:solidFill>
                  <a:schemeClr val="accent2">
                    <a:lumMod val="50000"/>
                  </a:schemeClr>
                </a:solidFill>
                <a:latin typeface="Times New Roman" panose="02020603050405020304" pitchFamily="18" charset="0"/>
                <a:cs typeface="Times New Roman" panose="02020603050405020304" pitchFamily="18" charset="0"/>
              </a:rPr>
              <a:t>e</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a:t>
            </a:r>
            <a:r>
              <a:rPr lang="pl-PL"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 •O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r>
              <a:rPr lang="uk-UA" sz="2200" dirty="0">
                <a:solidFill>
                  <a:schemeClr val="accent2">
                    <a:lumMod val="50000"/>
                  </a:schemeClr>
                </a:solidFill>
                <a:latin typeface="Times New Roman" panose="02020603050405020304" pitchFamily="18" charset="0"/>
                <a:cs typeface="Times New Roman" panose="02020603050405020304" pitchFamily="18" charset="0"/>
              </a:rPr>
              <a:t>Р</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еакцію</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відновлення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en-US" sz="2200" dirty="0">
                <a:solidFill>
                  <a:schemeClr val="accent2">
                    <a:lumMod val="50000"/>
                  </a:schemeClr>
                </a:solidFill>
                <a:latin typeface="Times New Roman" panose="02020603050405020304" pitchFamily="18" charset="0"/>
                <a:cs typeface="Times New Roman" panose="02020603050405020304" pitchFamily="18" charset="0"/>
              </a:rPr>
              <a:t>･</a:t>
            </a:r>
            <a:r>
              <a:rPr lang="uk-UA" sz="2200" dirty="0">
                <a:solidFill>
                  <a:schemeClr val="accent2">
                    <a:lumMod val="50000"/>
                  </a:schemeClr>
                </a:solidFill>
                <a:latin typeface="Times New Roman" panose="02020603050405020304" pitchFamily="18" charset="0"/>
                <a:cs typeface="Times New Roman" panose="02020603050405020304" pitchFamily="18" charset="0"/>
              </a:rPr>
              <a:t>О</a:t>
            </a:r>
            <a:r>
              <a:rPr lang="uk-UA" sz="22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2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ru-RU" sz="2200" dirty="0">
                <a:solidFill>
                  <a:schemeClr val="accent2">
                    <a:lumMod val="50000"/>
                  </a:schemeClr>
                </a:solidFill>
                <a:latin typeface="Times New Roman" panose="02020603050405020304" pitchFamily="18" charset="0"/>
                <a:cs typeface="Times New Roman" panose="02020603050405020304" pitchFamily="18" charset="0"/>
              </a:rPr>
              <a:t> до </a:t>
            </a:r>
            <a:r>
              <a:rPr lang="uk-UA" sz="2200" dirty="0">
                <a:solidFill>
                  <a:schemeClr val="accent2">
                    <a:lumMod val="50000"/>
                  </a:schemeClr>
                </a:solidFill>
                <a:latin typeface="Times New Roman" panose="02020603050405020304" pitchFamily="18" charset="0"/>
                <a:cs typeface="Times New Roman" panose="02020603050405020304" pitchFamily="18" charset="0"/>
              </a:rPr>
              <a:t>Н</a:t>
            </a:r>
            <a:r>
              <a:rPr lang="uk-UA" sz="22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200" dirty="0">
                <a:solidFill>
                  <a:schemeClr val="accent2">
                    <a:lumMod val="50000"/>
                  </a:schemeClr>
                </a:solidFill>
                <a:latin typeface="Times New Roman" panose="02020603050405020304" pitchFamily="18" charset="0"/>
                <a:cs typeface="Times New Roman" panose="02020603050405020304" pitchFamily="18" charset="0"/>
              </a:rPr>
              <a:t>О</a:t>
            </a:r>
            <a:r>
              <a:rPr lang="uk-UA" sz="22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каталізує</a:t>
            </a:r>
            <a:r>
              <a:rPr lang="uk-UA" sz="2200" dirty="0">
                <a:solidFill>
                  <a:schemeClr val="accent2">
                    <a:lumMod val="50000"/>
                  </a:schemeClr>
                </a:solidFill>
                <a:latin typeface="Times New Roman" panose="02020603050405020304" pitchFamily="18" charset="0"/>
                <a:cs typeface="Times New Roman" panose="02020603050405020304" pitchFamily="18" charset="0"/>
              </a:rPr>
              <a:t> фермент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супероксиддисмутаза</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en-US" sz="2200" dirty="0">
                <a:solidFill>
                  <a:schemeClr val="accent2">
                    <a:lumMod val="50000"/>
                  </a:schemeClr>
                </a:solidFill>
                <a:latin typeface="Times New Roman" panose="02020603050405020304" pitchFamily="18" charset="0"/>
                <a:cs typeface="Times New Roman" panose="02020603050405020304" pitchFamily="18" charset="0"/>
              </a:rPr>
              <a:t>SOD</a:t>
            </a:r>
            <a:r>
              <a:rPr lang="uk-UA" sz="2200" dirty="0">
                <a:solidFill>
                  <a:schemeClr val="accent2">
                    <a:lumMod val="50000"/>
                  </a:schemeClr>
                </a:solidFill>
                <a:latin typeface="Times New Roman" panose="02020603050405020304" pitchFamily="18" charset="0"/>
                <a:cs typeface="Times New Roman" panose="02020603050405020304" pitchFamily="18" charset="0"/>
              </a:rPr>
              <a:t>) за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участю</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катіона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заліза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dirty="0">
                <a:solidFill>
                  <a:schemeClr val="accent2">
                    <a:lumMod val="50000"/>
                  </a:schemeClr>
                </a:solidFill>
                <a:latin typeface="Times New Roman" panose="02020603050405020304" pitchFamily="18" charset="0"/>
                <a:cs typeface="Times New Roman" panose="02020603050405020304" pitchFamily="18" charset="0"/>
              </a:rPr>
              <a:t>SOD</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dirty="0">
                <a:solidFill>
                  <a:schemeClr val="accent2">
                    <a:lumMod val="50000"/>
                  </a:schemeClr>
                </a:solidFill>
                <a:latin typeface="Times New Roman" panose="02020603050405020304" pitchFamily="18" charset="0"/>
                <a:cs typeface="Times New Roman" panose="02020603050405020304" pitchFamily="18" charset="0"/>
              </a:rPr>
              <a:t>SOD</a:t>
            </a:r>
            <a:r>
              <a:rPr lang="uk-UA" sz="2000" dirty="0">
                <a:solidFill>
                  <a:schemeClr val="accent2">
                    <a:lumMod val="50000"/>
                  </a:schemeClr>
                </a:solidFill>
                <a:latin typeface="Times New Roman" panose="02020603050405020304" pitchFamily="18" charset="0"/>
                <a:cs typeface="Times New Roman" panose="02020603050405020304" pitchFamily="18" charset="0"/>
              </a:rPr>
              <a:t> + 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dirty="0">
                <a:solidFill>
                  <a:schemeClr val="accent2">
                    <a:lumMod val="50000"/>
                  </a:schemeClr>
                </a:solidFill>
                <a:latin typeface="Times New Roman" panose="02020603050405020304" pitchFamily="18" charset="0"/>
                <a:cs typeface="Times New Roman" panose="02020603050405020304" pitchFamily="18" charset="0"/>
              </a:rPr>
              <a:t>SOD</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+ 2H</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SOD</a:t>
            </a:r>
            <a:r>
              <a:rPr lang="uk-UA" sz="2000" dirty="0">
                <a:solidFill>
                  <a:schemeClr val="accent2">
                    <a:lumMod val="50000"/>
                  </a:schemeClr>
                </a:solidFill>
                <a:latin typeface="Times New Roman" panose="02020603050405020304" pitchFamily="18" charset="0"/>
                <a:cs typeface="Times New Roman" panose="02020603050405020304" pitchFamily="18" charset="0"/>
              </a:rPr>
              <a:t> + H</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Надалі</a:t>
            </a:r>
            <a:r>
              <a:rPr lang="ru-RU" sz="2200" dirty="0">
                <a:solidFill>
                  <a:schemeClr val="accent2">
                    <a:lumMod val="50000"/>
                  </a:schemeClr>
                </a:solidFill>
                <a:latin typeface="Times New Roman" panose="02020603050405020304" pitchFamily="18" charset="0"/>
                <a:cs typeface="Times New Roman" panose="02020603050405020304" pitchFamily="18" charset="0"/>
              </a:rPr>
              <a:t> пероксид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водню</a:t>
            </a:r>
            <a:r>
              <a:rPr lang="uk-UA" sz="2200" dirty="0">
                <a:solidFill>
                  <a:schemeClr val="accent2">
                    <a:lumMod val="50000"/>
                  </a:schemeClr>
                </a:solidFill>
                <a:latin typeface="Times New Roman" panose="02020603050405020304" pitchFamily="18" charset="0"/>
                <a:cs typeface="Times New Roman" panose="02020603050405020304" pitchFamily="18" charset="0"/>
              </a:rPr>
              <a:t> нейтралізується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каталазой</a:t>
            </a:r>
            <a:r>
              <a:rPr lang="en-US" sz="2200" dirty="0">
                <a:solidFill>
                  <a:schemeClr val="accent2">
                    <a:lumMod val="50000"/>
                  </a:schemeClr>
                </a:solidFill>
                <a:latin typeface="Times New Roman" panose="02020603050405020304" pitchFamily="18" charset="0"/>
                <a:cs typeface="Times New Roman" panose="02020603050405020304" pitchFamily="18" charset="0"/>
              </a:rPr>
              <a:t> [3]</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2H</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u="sng" baseline="30000" dirty="0">
                <a:solidFill>
                  <a:schemeClr val="accent2">
                    <a:lumMod val="50000"/>
                  </a:schemeClr>
                </a:solidFill>
                <a:latin typeface="Times New Roman" panose="02020603050405020304" pitchFamily="18" charset="0"/>
                <a:cs typeface="Times New Roman" panose="02020603050405020304" pitchFamily="18" charset="0"/>
              </a:rPr>
              <a:t>каталаза</a:t>
            </a:r>
            <a:r>
              <a:rPr lang="uk-UA" sz="2000" dirty="0">
                <a:solidFill>
                  <a:schemeClr val="accent2">
                    <a:lumMod val="50000"/>
                  </a:schemeClr>
                </a:solidFill>
                <a:latin typeface="Times New Roman" panose="02020603050405020304" pitchFamily="18" charset="0"/>
                <a:cs typeface="Times New Roman" panose="02020603050405020304" pitchFamily="18" charset="0"/>
              </a:rPr>
              <a:t> 2H</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O + 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b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b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ru-RU" sz="2200" dirty="0" err="1">
                <a:solidFill>
                  <a:schemeClr val="accent2">
                    <a:lumMod val="50000"/>
                  </a:schemeClr>
                </a:solidFill>
                <a:latin typeface="Times New Roman" panose="02020603050405020304" pitchFamily="18" charset="0"/>
                <a:cs typeface="Times New Roman" panose="02020603050405020304" pitchFamily="18" charset="0"/>
              </a:rPr>
              <a:t>Водночас</a:t>
            </a:r>
            <a:r>
              <a:rPr lang="ru-RU" sz="2200" dirty="0">
                <a:solidFill>
                  <a:schemeClr val="accent2">
                    <a:lumMod val="50000"/>
                  </a:schemeClr>
                </a:solidFill>
                <a:latin typeface="Times New Roman" panose="02020603050405020304" pitchFamily="18" charset="0"/>
                <a:cs typeface="Times New Roman" panose="02020603050405020304" pitchFamily="18" charset="0"/>
              </a:rPr>
              <a:t>, за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участі</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катіона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заліза</a:t>
            </a:r>
            <a:r>
              <a:rPr lang="ru-RU" sz="2200" dirty="0">
                <a:solidFill>
                  <a:schemeClr val="accent2">
                    <a:lumMod val="50000"/>
                  </a:schemeClr>
                </a:solidFill>
                <a:latin typeface="Times New Roman" panose="02020603050405020304" pitchFamily="18" charset="0"/>
                <a:cs typeface="Times New Roman" panose="02020603050405020304" pitchFamily="18" charset="0"/>
              </a:rPr>
              <a:t>,</a:t>
            </a:r>
            <a:r>
              <a:rPr lang="uk-UA" sz="2200" dirty="0">
                <a:solidFill>
                  <a:schemeClr val="accent2">
                    <a:lumMod val="50000"/>
                  </a:schemeClr>
                </a:solidFill>
                <a:latin typeface="Times New Roman" panose="02020603050405020304" pitchFamily="18" charset="0"/>
                <a:cs typeface="Times New Roman" panose="02020603050405020304" pitchFamily="18" charset="0"/>
              </a:rPr>
              <a:t> Н</a:t>
            </a:r>
            <a:r>
              <a:rPr lang="uk-UA" sz="22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200" dirty="0">
                <a:solidFill>
                  <a:schemeClr val="accent2">
                    <a:lumMod val="50000"/>
                  </a:schemeClr>
                </a:solidFill>
                <a:latin typeface="Times New Roman" panose="02020603050405020304" pitchFamily="18" charset="0"/>
                <a:cs typeface="Times New Roman" panose="02020603050405020304" pitchFamily="18" charset="0"/>
              </a:rPr>
              <a:t>О</a:t>
            </a:r>
            <a:r>
              <a:rPr lang="uk-UA" sz="2200" baseline="-25000" dirty="0">
                <a:solidFill>
                  <a:schemeClr val="accent2">
                    <a:lumMod val="50000"/>
                  </a:schemeClr>
                </a:solidFill>
                <a:latin typeface="Times New Roman" panose="02020603050405020304" pitchFamily="18" charset="0"/>
                <a:cs typeface="Times New Roman" panose="02020603050405020304" pitchFamily="18" charset="0"/>
              </a:rPr>
              <a:t>2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метаболізується</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токсичнимим</a:t>
            </a:r>
            <a:r>
              <a:rPr lang="uk-UA" sz="2200" dirty="0">
                <a:solidFill>
                  <a:schemeClr val="accent2">
                    <a:lumMod val="50000"/>
                  </a:schemeClr>
                </a:solidFill>
                <a:latin typeface="Times New Roman" panose="02020603050405020304" pitchFamily="18" charset="0"/>
                <a:cs typeface="Times New Roman" panose="02020603050405020304" pitchFamily="18" charset="0"/>
              </a:rPr>
              <a:t> шляхом в реакціях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Фентона</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a:solidFill>
                  <a:schemeClr val="accent2">
                    <a:lumMod val="50000"/>
                  </a:schemeClr>
                </a:solidFill>
                <a:latin typeface="Times New Roman" panose="02020603050405020304" pitchFamily="18" charset="0"/>
                <a:cs typeface="Times New Roman" panose="02020603050405020304" pitchFamily="18" charset="0"/>
              </a:rPr>
              <a:t>та</a:t>
            </a:r>
            <a:r>
              <a:rPr lang="uk-UA"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200" dirty="0" err="1">
                <a:solidFill>
                  <a:schemeClr val="accent2">
                    <a:lumMod val="50000"/>
                  </a:schemeClr>
                </a:solidFill>
                <a:latin typeface="Times New Roman" panose="02020603050405020304" pitchFamily="18" charset="0"/>
                <a:cs typeface="Times New Roman" panose="02020603050405020304" pitchFamily="18" charset="0"/>
              </a:rPr>
              <a:t>Хабер-Вейса</a:t>
            </a:r>
            <a:r>
              <a:rPr lang="uk-UA" sz="2200" dirty="0">
                <a:solidFill>
                  <a:schemeClr val="accent2">
                    <a:lumMod val="50000"/>
                  </a:schemeClr>
                </a:solidFill>
                <a:latin typeface="Times New Roman" panose="02020603050405020304" pitchFamily="18" charset="0"/>
                <a:cs typeface="Times New Roman" panose="02020603050405020304" pitchFamily="18" charset="0"/>
              </a:rPr>
              <a:t> з утворенням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гідроксильного</a:t>
            </a:r>
            <a:r>
              <a:rPr lang="ru-RU" sz="2200" dirty="0">
                <a:solidFill>
                  <a:schemeClr val="accent2">
                    <a:lumMod val="50000"/>
                  </a:schemeClr>
                </a:solidFill>
                <a:latin typeface="Times New Roman" panose="02020603050405020304" pitchFamily="18" charset="0"/>
                <a:cs typeface="Times New Roman" panose="02020603050405020304" pitchFamily="18" charset="0"/>
              </a:rPr>
              <a:t> радикалу (</a:t>
            </a:r>
            <a:r>
              <a:rPr lang="en-US" sz="2200" dirty="0">
                <a:solidFill>
                  <a:schemeClr val="accent2">
                    <a:lumMod val="50000"/>
                  </a:schemeClr>
                </a:solidFill>
                <a:latin typeface="Times New Roman" panose="02020603050405020304" pitchFamily="18" charset="0"/>
                <a:cs typeface="Times New Roman" panose="02020603050405020304" pitchFamily="18" charset="0"/>
              </a:rPr>
              <a:t>･</a:t>
            </a:r>
            <a:r>
              <a:rPr lang="uk-UA" sz="2200" dirty="0">
                <a:solidFill>
                  <a:schemeClr val="accent2">
                    <a:lumMod val="50000"/>
                  </a:schemeClr>
                </a:solidFill>
                <a:latin typeface="Times New Roman" panose="02020603050405020304" pitchFamily="18" charset="0"/>
                <a:cs typeface="Times New Roman" panose="02020603050405020304" pitchFamily="18" charset="0"/>
              </a:rPr>
              <a:t>ОН</a:t>
            </a:r>
            <a:r>
              <a:rPr lang="ru-RU" sz="2200" dirty="0">
                <a:solidFill>
                  <a:schemeClr val="accent2">
                    <a:lumMod val="50000"/>
                  </a:schemeClr>
                </a:solidFill>
                <a:latin typeface="Times New Roman" panose="02020603050405020304" pitchFamily="18" charset="0"/>
                <a:cs typeface="Times New Roman" panose="02020603050405020304" pitchFamily="18" charset="0"/>
              </a:rPr>
              <a:t>):</a:t>
            </a:r>
            <a:br>
              <a:rPr lang="uk-UA" sz="2200" dirty="0">
                <a:solidFill>
                  <a:schemeClr val="accent2">
                    <a:lumMod val="50000"/>
                  </a:schemeClr>
                </a:solidFill>
                <a:latin typeface="Times New Roman" panose="02020603050405020304" pitchFamily="18" charset="0"/>
                <a:cs typeface="Times New Roman" panose="02020603050405020304" pitchFamily="18" charset="0"/>
              </a:rPr>
            </a:b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H</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O</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uk-UA" sz="2000" b="1" baseline="30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 OH</a:t>
            </a:r>
            <a:r>
              <a:rPr lang="uk-UA" sz="2000" b="1"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OH</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О</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Н</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О</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 </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OH + OH</a:t>
            </a:r>
            <a:r>
              <a:rPr lang="uk-UA"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 О</a:t>
            </a:r>
            <a: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t>2</a:t>
            </a:r>
            <a:br>
              <a:rPr lang="uk-UA" sz="2000" baseline="-25000" dirty="0">
                <a:solidFill>
                  <a:schemeClr val="accent2">
                    <a:lumMod val="50000"/>
                  </a:schemeClr>
                </a:solidFill>
                <a:latin typeface="Times New Roman" panose="02020603050405020304" pitchFamily="18" charset="0"/>
                <a:cs typeface="Times New Roman" panose="02020603050405020304" pitchFamily="18" charset="0"/>
              </a:rPr>
            </a:b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Рослинні</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клітини</a:t>
            </a:r>
            <a:r>
              <a:rPr lang="ru-RU" sz="2200" dirty="0">
                <a:solidFill>
                  <a:schemeClr val="accent2">
                    <a:lumMod val="50000"/>
                  </a:schemeClr>
                </a:solidFill>
                <a:latin typeface="Times New Roman" panose="02020603050405020304" pitchFamily="18" charset="0"/>
                <a:cs typeface="Times New Roman" panose="02020603050405020304" pitchFamily="18" charset="0"/>
              </a:rPr>
              <a:t> не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мають</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ферментних</a:t>
            </a:r>
            <a:r>
              <a:rPr lang="ru-RU" sz="2200" dirty="0">
                <a:solidFill>
                  <a:schemeClr val="accent2">
                    <a:lumMod val="50000"/>
                  </a:schemeClr>
                </a:solidFill>
                <a:latin typeface="Times New Roman" panose="02020603050405020304" pitchFamily="18" charset="0"/>
                <a:cs typeface="Times New Roman" panose="02020603050405020304" pitchFamily="18" charset="0"/>
              </a:rPr>
              <a:t> систем,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що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взмозі</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нейтралізувати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en-US" sz="2200" dirty="0">
                <a:solidFill>
                  <a:schemeClr val="accent2">
                    <a:lumMod val="50000"/>
                  </a:schemeClr>
                </a:solidFill>
                <a:latin typeface="Times New Roman" panose="02020603050405020304" pitchFamily="18" charset="0"/>
                <a:cs typeface="Times New Roman" panose="02020603050405020304" pitchFamily="18" charset="0"/>
              </a:rPr>
              <a:t>･</a:t>
            </a:r>
            <a:r>
              <a:rPr lang="uk-UA" sz="2200" dirty="0">
                <a:solidFill>
                  <a:schemeClr val="accent2">
                    <a:lumMod val="50000"/>
                  </a:schemeClr>
                </a:solidFill>
                <a:latin typeface="Times New Roman" panose="02020603050405020304" pitchFamily="18" charset="0"/>
                <a:cs typeface="Times New Roman" panose="02020603050405020304" pitchFamily="18" charset="0"/>
              </a:rPr>
              <a:t>ОН</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що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обумовлює</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особливу</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токсичність</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гідроксильного</a:t>
            </a:r>
            <a:r>
              <a:rPr lang="ru-RU" sz="2200" dirty="0">
                <a:solidFill>
                  <a:schemeClr val="accent2">
                    <a:lumMod val="50000"/>
                  </a:schemeClr>
                </a:solidFill>
                <a:latin typeface="Times New Roman" panose="02020603050405020304" pitchFamily="18" charset="0"/>
                <a:cs typeface="Times New Roman" panose="02020603050405020304" pitchFamily="18" charset="0"/>
              </a:rPr>
              <a:t> радикалу для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рослинних</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організмів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br>
              <a:rPr lang="uk-UA" sz="2200" dirty="0">
                <a:solidFill>
                  <a:schemeClr val="accent2">
                    <a:lumMod val="50000"/>
                  </a:schemeClr>
                </a:solidFill>
                <a:latin typeface="Times New Roman" panose="02020603050405020304" pitchFamily="18" charset="0"/>
                <a:cs typeface="Times New Roman" panose="02020603050405020304" pitchFamily="18" charset="0"/>
              </a:rPr>
            </a:br>
            <a:endParaRPr lang="uk-UA" sz="22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457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B9021E-51EE-4076-80C0-4D88FEDF1E51}"/>
              </a:ext>
            </a:extLst>
          </p:cNvPr>
          <p:cNvSpPr>
            <a:spLocks noGrp="1"/>
          </p:cNvSpPr>
          <p:nvPr>
            <p:ph type="title"/>
          </p:nvPr>
        </p:nvSpPr>
        <p:spPr>
          <a:xfrm>
            <a:off x="479503" y="100361"/>
            <a:ext cx="11329638" cy="6322741"/>
          </a:xfrm>
        </p:spPr>
        <p:txBody>
          <a:bodyPr>
            <a:normAutofit fontScale="90000"/>
          </a:bodyPr>
          <a:lstStyle/>
          <a:p>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Механізм</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антиоксидантної</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дії</a:t>
            </a:r>
            <a:r>
              <a:rPr lang="ru-RU" sz="2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хондроїтинсульфата</a:t>
            </a: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200" dirty="0">
                <a:solidFill>
                  <a:schemeClr val="accent2">
                    <a:lumMod val="50000"/>
                  </a:schemeClr>
                </a:solidFill>
                <a:latin typeface="Times New Roman" panose="02020603050405020304" pitchFamily="18" charset="0"/>
                <a:cs typeface="Times New Roman" panose="02020603050405020304" pitchFamily="18" charset="0"/>
              </a:rPr>
              <a:t>Будова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молекули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зумовлює</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її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поліаніонні</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властивості</a:t>
            </a:r>
            <a:r>
              <a:rPr lang="ru-RU" sz="2200" dirty="0">
                <a:solidFill>
                  <a:schemeClr val="accent2">
                    <a:lumMod val="50000"/>
                  </a:schemeClr>
                </a:solidFill>
                <a:latin typeface="Times New Roman" panose="02020603050405020304" pitchFamily="18" charset="0"/>
                <a:cs typeface="Times New Roman" panose="02020603050405020304" pitchFamily="18" charset="0"/>
              </a:rPr>
              <a:t> та участь у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процесах</a:t>
            </a:r>
            <a:r>
              <a:rPr lang="ru-RU" sz="2200" dirty="0">
                <a:solidFill>
                  <a:schemeClr val="accent2">
                    <a:lumMod val="50000"/>
                  </a:schemeClr>
                </a:solidFill>
                <a:latin typeface="Times New Roman" panose="02020603050405020304" pitchFamily="18" charset="0"/>
                <a:cs typeface="Times New Roman" panose="02020603050405020304" pitchFamily="18" charset="0"/>
              </a:rPr>
              <a:t> транспорту води,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амінокислот</a:t>
            </a:r>
            <a:r>
              <a:rPr lang="ru-RU" sz="2200" dirty="0">
                <a:solidFill>
                  <a:schemeClr val="accent2">
                    <a:lumMod val="50000"/>
                  </a:schemeClr>
                </a:solidFill>
                <a:latin typeface="Times New Roman" panose="02020603050405020304" pitchFamily="18" charset="0"/>
                <a:cs typeface="Times New Roman" panose="02020603050405020304" pitchFamily="18" charset="0"/>
              </a:rPr>
              <a:t> і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ліпідів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також</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хелатування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катіонів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металів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en-US" sz="2200" dirty="0">
                <a:solidFill>
                  <a:schemeClr val="accent2">
                    <a:lumMod val="50000"/>
                  </a:schemeClr>
                </a:solidFill>
                <a:latin typeface="Times New Roman" panose="02020603050405020304" pitchFamily="18" charset="0"/>
                <a:cs typeface="Times New Roman" panose="02020603050405020304" pitchFamily="18" charset="0"/>
              </a:rPr>
              <a:t>[8]</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br>
              <a:rPr lang="ru-RU" sz="2200" dirty="0">
                <a:solidFill>
                  <a:schemeClr val="accent2">
                    <a:lumMod val="50000"/>
                  </a:schemeClr>
                </a:solidFill>
                <a:latin typeface="Times New Roman" panose="02020603050405020304" pitchFamily="18" charset="0"/>
                <a:cs typeface="Times New Roman" panose="02020603050405020304" pitchFamily="18" charset="0"/>
              </a:rPr>
            </a:br>
            <a:br>
              <a:rPr lang="ru-RU" sz="2200" dirty="0">
                <a:solidFill>
                  <a:schemeClr val="accent2">
                    <a:lumMod val="50000"/>
                  </a:schemeClr>
                </a:solidFill>
                <a:latin typeface="Times New Roman" panose="02020603050405020304" pitchFamily="18" charset="0"/>
                <a:cs typeface="Times New Roman" panose="02020603050405020304" pitchFamily="18" charset="0"/>
              </a:rPr>
            </a:br>
            <a:r>
              <a:rPr lang="ru-RU" sz="2200" dirty="0">
                <a:solidFill>
                  <a:schemeClr val="accent2">
                    <a:lumMod val="50000"/>
                  </a:schemeClr>
                </a:solidFill>
                <a:latin typeface="Times New Roman" panose="02020603050405020304" pitchFamily="18" charset="0"/>
                <a:cs typeface="Times New Roman" panose="02020603050405020304" pitchFamily="18" charset="0"/>
              </a:rPr>
              <a:t>Так,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сульфатна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група</a:t>
            </a:r>
            <a:r>
              <a:rPr lang="ru-RU" sz="2200" dirty="0">
                <a:solidFill>
                  <a:schemeClr val="accent2">
                    <a:lumMod val="50000"/>
                  </a:schemeClr>
                </a:solidFill>
                <a:latin typeface="Times New Roman" panose="02020603050405020304" pitchFamily="18" charset="0"/>
                <a:cs typeface="Times New Roman" panose="02020603050405020304" pitchFamily="18" charset="0"/>
              </a:rPr>
              <a:t> в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положенні</a:t>
            </a:r>
            <a:r>
              <a:rPr lang="ru-RU" sz="2200" dirty="0">
                <a:solidFill>
                  <a:schemeClr val="accent2">
                    <a:lumMod val="50000"/>
                  </a:schemeClr>
                </a:solidFill>
                <a:latin typeface="Times New Roman" panose="02020603050405020304" pitchFamily="18" charset="0"/>
                <a:cs typeface="Times New Roman" panose="02020603050405020304" pitchFamily="18" charset="0"/>
              </a:rPr>
              <a:t> 4(6)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стабілізує</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взаємодію</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катіона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металу</a:t>
            </a:r>
            <a:r>
              <a:rPr lang="ru-RU" sz="2200" dirty="0">
                <a:solidFill>
                  <a:schemeClr val="accent2">
                    <a:lumMod val="50000"/>
                  </a:schemeClr>
                </a:solidFill>
                <a:latin typeface="Times New Roman" panose="02020603050405020304" pitchFamily="18" charset="0"/>
                <a:cs typeface="Times New Roman" panose="02020603050405020304" pitchFamily="18" charset="0"/>
              </a:rPr>
              <a:t> і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карбоксильної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групи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чому</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також</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сприяє</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її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розташування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уздовж</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центральної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лінії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полімеру</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створюючи</a:t>
            </a:r>
            <a:r>
              <a:rPr lang="ru-RU" sz="2200" dirty="0">
                <a:solidFill>
                  <a:schemeClr val="accent2">
                    <a:lumMod val="50000"/>
                  </a:schemeClr>
                </a:solidFill>
                <a:latin typeface="Times New Roman" panose="02020603050405020304" pitchFamily="18" charset="0"/>
                <a:cs typeface="Times New Roman" panose="02020603050405020304" pitchFamily="18" charset="0"/>
              </a:rPr>
              <a:t> таким чином заряд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високої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негативної</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густини</a:t>
            </a:r>
            <a:r>
              <a:rPr lang="en-US" sz="2200" dirty="0">
                <a:solidFill>
                  <a:schemeClr val="accent2">
                    <a:lumMod val="50000"/>
                  </a:schemeClr>
                </a:solidFill>
                <a:latin typeface="Times New Roman" panose="02020603050405020304" pitchFamily="18" charset="0"/>
                <a:cs typeface="Times New Roman" panose="02020603050405020304" pitchFamily="18" charset="0"/>
              </a:rPr>
              <a:t> [9]</a:t>
            </a:r>
            <a:r>
              <a:rPr lang="ru-RU" sz="2200" dirty="0">
                <a:solidFill>
                  <a:schemeClr val="accent2">
                    <a:lumMod val="50000"/>
                  </a:schemeClr>
                </a:solidFill>
                <a:latin typeface="Times New Roman" panose="02020603050405020304" pitchFamily="18" charset="0"/>
                <a:cs typeface="Times New Roman" panose="02020603050405020304" pitchFamily="18" charset="0"/>
              </a:rPr>
              <a:t>.</a:t>
            </a:r>
            <a:br>
              <a:rPr lang="ru-RU" sz="2200" dirty="0">
                <a:solidFill>
                  <a:schemeClr val="accent2">
                    <a:lumMod val="50000"/>
                  </a:schemeClr>
                </a:solidFill>
                <a:latin typeface="Times New Roman" panose="02020603050405020304" pitchFamily="18" charset="0"/>
                <a:cs typeface="Times New Roman" panose="02020603050405020304" pitchFamily="18" charset="0"/>
              </a:rPr>
            </a:br>
            <a:br>
              <a:rPr lang="ru-RU" sz="22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br>
              <a:rPr lang="ru-RU" sz="2000" dirty="0">
                <a:solidFill>
                  <a:schemeClr val="accent2">
                    <a:lumMod val="50000"/>
                  </a:schemeClr>
                </a:solidFill>
                <a:latin typeface="Times New Roman" panose="02020603050405020304" pitchFamily="18" charset="0"/>
                <a:cs typeface="Times New Roman" panose="02020603050405020304" pitchFamily="18" charset="0"/>
              </a:rPr>
            </a:b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a:solidFill>
                  <a:schemeClr val="accent2">
                    <a:lumMod val="50000"/>
                  </a:schemeClr>
                </a:solidFill>
                <a:latin typeface="Times New Roman" panose="02020603050405020304" pitchFamily="18" charset="0"/>
                <a:cs typeface="Times New Roman" panose="02020603050405020304" pitchFamily="18" charset="0"/>
              </a:rPr>
              <a:t>хондроїтин-4-сульфат                 хондроїтин-6-сульфат</a:t>
            </a:r>
            <a:br>
              <a:rPr lang="ru-RU" sz="2200" dirty="0">
                <a:solidFill>
                  <a:schemeClr val="accent2">
                    <a:lumMod val="50000"/>
                  </a:schemeClr>
                </a:solidFill>
                <a:latin typeface="Times New Roman" panose="02020603050405020304" pitchFamily="18" charset="0"/>
                <a:cs typeface="Times New Roman" panose="02020603050405020304" pitchFamily="18" charset="0"/>
              </a:rPr>
            </a:br>
            <a:br>
              <a:rPr lang="ru-RU" sz="2200" dirty="0">
                <a:solidFill>
                  <a:schemeClr val="accent2">
                    <a:lumMod val="50000"/>
                  </a:schemeClr>
                </a:solidFill>
                <a:latin typeface="Times New Roman" panose="02020603050405020304" pitchFamily="18" charset="0"/>
                <a:cs typeface="Times New Roman" panose="02020603050405020304" pitchFamily="18" charset="0"/>
              </a:rPr>
            </a:br>
            <a:r>
              <a:rPr lang="ru-RU" sz="2200" dirty="0">
                <a:solidFill>
                  <a:schemeClr val="accent2">
                    <a:lumMod val="50000"/>
                  </a:schemeClr>
                </a:solidFill>
                <a:latin typeface="Times New Roman" panose="02020603050405020304" pitchFamily="18" charset="0"/>
                <a:cs typeface="Times New Roman" panose="02020603050405020304" pitchFamily="18" charset="0"/>
              </a:rPr>
              <a:t>На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експериментальних</a:t>
            </a:r>
            <a:r>
              <a:rPr lang="ru-RU" sz="2200" dirty="0">
                <a:solidFill>
                  <a:schemeClr val="accent2">
                    <a:lumMod val="50000"/>
                  </a:schemeClr>
                </a:solidFill>
                <a:latin typeface="Times New Roman" panose="02020603050405020304" pitchFamily="18" charset="0"/>
                <a:cs typeface="Times New Roman" panose="02020603050405020304" pitchFamily="18" charset="0"/>
              </a:rPr>
              <a:t> моделях </a:t>
            </a:r>
            <a:r>
              <a:rPr lang="en-US" sz="2200" i="1" dirty="0">
                <a:solidFill>
                  <a:schemeClr val="accent2">
                    <a:lumMod val="50000"/>
                  </a:schemeClr>
                </a:solidFill>
                <a:latin typeface="Times New Roman" panose="02020603050405020304" pitchFamily="18" charset="0"/>
                <a:cs typeface="Times New Roman" panose="02020603050405020304" pitchFamily="18" charset="0"/>
              </a:rPr>
              <a:t>in vivo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було</a:t>
            </a:r>
            <a:r>
              <a:rPr lang="ru-RU" sz="2200" dirty="0">
                <a:solidFill>
                  <a:schemeClr val="accent2">
                    <a:lumMod val="50000"/>
                  </a:schemeClr>
                </a:solidFill>
                <a:latin typeface="Times New Roman" panose="02020603050405020304" pitchFamily="18" charset="0"/>
                <a:cs typeface="Times New Roman" panose="02020603050405020304" pitchFamily="18" charset="0"/>
              </a:rPr>
              <a:t> показано,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що</a:t>
            </a:r>
            <a:r>
              <a:rPr lang="ru-RU" sz="2200" dirty="0">
                <a:solidFill>
                  <a:schemeClr val="accent2">
                    <a:lumMod val="50000"/>
                  </a:schemeClr>
                </a:solidFill>
                <a:latin typeface="Times New Roman" panose="02020603050405020304" pitchFamily="18" charset="0"/>
                <a:cs typeface="Times New Roman" panose="02020603050405020304" pitchFamily="18" charset="0"/>
              </a:rPr>
              <a:t> антиоксидантна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активність</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зумовлена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його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здатністю</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хелатувати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іони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перехідних</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металів</a:t>
            </a:r>
            <a:r>
              <a:rPr lang="ru-RU" sz="2200" dirty="0">
                <a:solidFill>
                  <a:schemeClr val="accent2">
                    <a:lumMod val="50000"/>
                  </a:schemeClr>
                </a:solidFill>
                <a:latin typeface="Times New Roman" panose="02020603050405020304" pitchFamily="18" charset="0"/>
                <a:cs typeface="Times New Roman" panose="02020603050405020304" pitchFamily="18" charset="0"/>
              </a:rPr>
              <a:t>, таких як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мідь</a:t>
            </a:r>
            <a:r>
              <a:rPr lang="ru-RU" sz="2200" dirty="0">
                <a:solidFill>
                  <a:schemeClr val="accent2">
                    <a:lumMod val="50000"/>
                  </a:schemeClr>
                </a:solidFill>
                <a:latin typeface="Times New Roman" panose="02020603050405020304" pitchFamily="18" charset="0"/>
                <a:cs typeface="Times New Roman" panose="02020603050405020304" pitchFamily="18" charset="0"/>
              </a:rPr>
              <a:t> і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залізо</a:t>
            </a:r>
            <a:r>
              <a:rPr lang="ru-RU" sz="2200" dirty="0">
                <a:solidFill>
                  <a:schemeClr val="accent2">
                    <a:lumMod val="50000"/>
                  </a:schemeClr>
                </a:solidFill>
                <a:latin typeface="Times New Roman" panose="02020603050405020304" pitchFamily="18" charset="0"/>
                <a:cs typeface="Times New Roman" panose="02020603050405020304" pitchFamily="18" charset="0"/>
              </a:rPr>
              <a:t>, шляхом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зв'язування</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іона</a:t>
            </a:r>
            <a:r>
              <a:rPr lang="ru-RU" sz="2200" dirty="0">
                <a:solidFill>
                  <a:schemeClr val="accent2">
                    <a:lumMod val="50000"/>
                  </a:schemeClr>
                </a:solidFill>
                <a:latin typeface="Times New Roman" panose="02020603050405020304" pitchFamily="18" charset="0"/>
                <a:cs typeface="Times New Roman" panose="02020603050405020304" pitchFamily="18" charset="0"/>
              </a:rPr>
              <a:t> з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карбоксилатними</a:t>
            </a:r>
            <a:r>
              <a:rPr lang="ru-RU" sz="2200" dirty="0">
                <a:solidFill>
                  <a:schemeClr val="accent2">
                    <a:lumMod val="50000"/>
                  </a:schemeClr>
                </a:solidFill>
                <a:latin typeface="Times New Roman" panose="02020603050405020304" pitchFamily="18" charset="0"/>
                <a:cs typeface="Times New Roman" panose="02020603050405020304" pitchFamily="18" charset="0"/>
              </a:rPr>
              <a:t> та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сульфатними</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групами</a:t>
            </a:r>
            <a:r>
              <a:rPr lang="ru-RU" sz="2200" dirty="0">
                <a:solidFill>
                  <a:schemeClr val="accent2">
                    <a:lumMod val="50000"/>
                  </a:schemeClr>
                </a:solidFill>
                <a:latin typeface="Times New Roman" panose="02020603050405020304" pitchFamily="18" charset="0"/>
                <a:cs typeface="Times New Roman" panose="02020603050405020304" pitchFamily="18" charset="0"/>
              </a:rPr>
              <a:t> в межах одного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або</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декількох</a:t>
            </a:r>
            <a:r>
              <a:rPr lang="ru-RU" sz="2200" dirty="0">
                <a:solidFill>
                  <a:schemeClr val="accent2">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2">
                    <a:lumMod val="50000"/>
                  </a:schemeClr>
                </a:solidFill>
                <a:latin typeface="Times New Roman" panose="02020603050405020304" pitchFamily="18" charset="0"/>
                <a:cs typeface="Times New Roman" panose="02020603050405020304" pitchFamily="18" charset="0"/>
              </a:rPr>
              <a:t>ланцюгів</a:t>
            </a:r>
            <a:r>
              <a:rPr lang="en-US" sz="2200" dirty="0">
                <a:solidFill>
                  <a:schemeClr val="accent2">
                    <a:lumMod val="50000"/>
                  </a:schemeClr>
                </a:solidFill>
                <a:latin typeface="Times New Roman" panose="02020603050405020304" pitchFamily="18" charset="0"/>
                <a:cs typeface="Times New Roman" panose="02020603050405020304" pitchFamily="18" charset="0"/>
              </a:rPr>
              <a:t> [10, 11, 12]</a:t>
            </a:r>
            <a:r>
              <a:rPr lang="ru-RU" sz="2200" dirty="0">
                <a:solidFill>
                  <a:schemeClr val="accent2">
                    <a:lumMod val="50000"/>
                  </a:schemeClr>
                </a:solidFill>
                <a:latin typeface="Times New Roman" panose="02020603050405020304" pitchFamily="18" charset="0"/>
                <a:cs typeface="Times New Roman" panose="02020603050405020304" pitchFamily="18" charset="0"/>
              </a:rPr>
              <a:t>.</a:t>
            </a:r>
            <a:br>
              <a:rPr lang="uk-UA" sz="2200" dirty="0">
                <a:solidFill>
                  <a:schemeClr val="accent2">
                    <a:lumMod val="50000"/>
                  </a:schemeClr>
                </a:solidFill>
                <a:latin typeface="Times New Roman" panose="02020603050405020304" pitchFamily="18" charset="0"/>
                <a:cs typeface="Times New Roman" panose="02020603050405020304" pitchFamily="18" charset="0"/>
              </a:rPr>
            </a:br>
            <a:br>
              <a:rPr lang="ru-RU" sz="2200" dirty="0">
                <a:solidFill>
                  <a:schemeClr val="accent2">
                    <a:lumMod val="50000"/>
                  </a:schemeClr>
                </a:solidFill>
                <a:latin typeface="Times New Roman" panose="02020603050405020304" pitchFamily="18" charset="0"/>
                <a:cs typeface="Times New Roman" panose="02020603050405020304" pitchFamily="18" charset="0"/>
              </a:rPr>
            </a:br>
            <a:endParaRPr lang="uk-UA" sz="22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2B7BB3D4-5F7D-42ED-BD91-985B619E8FE8}"/>
              </a:ext>
            </a:extLst>
          </p:cNvPr>
          <p:cNvPicPr/>
          <p:nvPr/>
        </p:nvPicPr>
        <p:blipFill rotWithShape="1">
          <a:blip r:embed="rId2" cstate="print">
            <a:extLst>
              <a:ext uri="{28A0092B-C50C-407E-A947-70E740481C1C}">
                <a14:useLocalDpi xmlns:a14="http://schemas.microsoft.com/office/drawing/2010/main" val="0"/>
              </a:ext>
            </a:extLst>
          </a:blip>
          <a:srcRect l="6764"/>
          <a:stretch/>
        </p:blipFill>
        <p:spPr bwMode="auto">
          <a:xfrm>
            <a:off x="1800808" y="2881311"/>
            <a:ext cx="7287208" cy="16237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757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CF12D3-11E2-4158-8303-E4CD2F4B6A06}"/>
              </a:ext>
            </a:extLst>
          </p:cNvPr>
          <p:cNvSpPr>
            <a:spLocks noGrp="1"/>
          </p:cNvSpPr>
          <p:nvPr>
            <p:ph type="title"/>
          </p:nvPr>
        </p:nvSpPr>
        <p:spPr>
          <a:xfrm>
            <a:off x="434898" y="609600"/>
            <a:ext cx="11351941" cy="5718048"/>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Мета роботи: </a:t>
            </a:r>
            <a:r>
              <a:rPr lang="uk-UA" sz="2000" dirty="0">
                <a:solidFill>
                  <a:schemeClr val="accent2">
                    <a:lumMod val="50000"/>
                  </a:schemeClr>
                </a:solidFill>
                <a:latin typeface="Times New Roman" panose="02020603050405020304" pitchFamily="18" charset="0"/>
                <a:cs typeface="Times New Roman" panose="02020603050405020304" pitchFamily="18" charset="0"/>
              </a:rPr>
              <a:t>вивчити вплив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на розвиток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вирощених на ґрунті придорожньої території та паркової зони.</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Завдання:</a:t>
            </a:r>
            <a:br>
              <a:rPr lang="uk-UA" sz="2000" dirty="0">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uk-UA" sz="2000" dirty="0">
                <a:solidFill>
                  <a:schemeClr val="accent2">
                    <a:lumMod val="50000"/>
                  </a:schemeClr>
                </a:solidFill>
                <a:latin typeface="Times New Roman" panose="02020603050405020304" pitchFamily="18" charset="0"/>
                <a:cs typeface="Times New Roman" panose="02020603050405020304" pitchFamily="18" charset="0"/>
              </a:rPr>
              <a:t>	Проаналізувати та порівняти вплив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на ростові показники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вирощених на ґрунті придорожньої території та ґрунті паркової зони;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Виявити та порівняти вплив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на частку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хлорозів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та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некрозів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кількість хлоропластів і стан продихів у листі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за умов вирощування їх на забрудненому ґрунті придорожньої території та ґрунті паркової зони;</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Встановити та порівняти вплив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на активність каталази у листі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вирощених на ґрунті придорожньої території та ґрунті паркової зони.</a:t>
            </a:r>
          </a:p>
        </p:txBody>
      </p:sp>
    </p:spTree>
    <p:extLst>
      <p:ext uri="{BB962C8B-B14F-4D97-AF65-F5344CB8AC3E}">
        <p14:creationId xmlns:p14="http://schemas.microsoft.com/office/powerpoint/2010/main" val="1244685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6E1329-ED25-4E97-A74A-515E01E6F285}"/>
              </a:ext>
            </a:extLst>
          </p:cNvPr>
          <p:cNvSpPr>
            <a:spLocks noGrp="1"/>
          </p:cNvSpPr>
          <p:nvPr>
            <p:ph type="title"/>
          </p:nvPr>
        </p:nvSpPr>
        <p:spPr>
          <a:xfrm>
            <a:off x="434899" y="609600"/>
            <a:ext cx="11488160" cy="5737412"/>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Матеріали дослідження: </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Рослини-</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біоіндикатори</a:t>
            </a:r>
            <a:r>
              <a:rPr lang="uk-UA" sz="2000" dirty="0">
                <a:solidFill>
                  <a:schemeClr val="accent2">
                    <a:lumMod val="50000"/>
                  </a:schemeClr>
                </a:solidFill>
                <a:latin typeface="Times New Roman" panose="02020603050405020304" pitchFamily="18" charset="0"/>
                <a:cs typeface="Times New Roman" panose="02020603050405020304" pitchFamily="18" charset="0"/>
              </a:rPr>
              <a:t>: крес-салат </a:t>
            </a:r>
            <a:r>
              <a:rPr lang="uk-UA" sz="2000" i="1" dirty="0">
                <a:solidFill>
                  <a:schemeClr val="accent2">
                    <a:lumMod val="50000"/>
                  </a:schemeClr>
                </a:solidFill>
                <a:latin typeface="Times New Roman" panose="02020603050405020304" pitchFamily="18" charset="0"/>
                <a:cs typeface="Times New Roman" panose="02020603050405020304" pitchFamily="18" charset="0"/>
              </a:rPr>
              <a:t>(</a:t>
            </a:r>
            <a:r>
              <a:rPr lang="en-US" sz="2000" i="1" dirty="0">
                <a:solidFill>
                  <a:schemeClr val="accent2">
                    <a:lumMod val="50000"/>
                  </a:schemeClr>
                </a:solidFill>
                <a:latin typeface="Times New Roman" panose="02020603050405020304" pitchFamily="18" charset="0"/>
                <a:cs typeface="Times New Roman" panose="02020603050405020304" pitchFamily="18" charset="0"/>
              </a:rPr>
              <a:t>Lepidium sativum L.) </a:t>
            </a:r>
            <a:r>
              <a:rPr lang="en-US"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овочева рослина сімейства Капустяні;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редис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Дайкон</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i="1" dirty="0">
                <a:solidFill>
                  <a:schemeClr val="accent2">
                    <a:lumMod val="50000"/>
                  </a:schemeClr>
                </a:solidFill>
                <a:latin typeface="Times New Roman" panose="02020603050405020304" pitchFamily="18" charset="0"/>
                <a:cs typeface="Times New Roman" panose="02020603050405020304" pitchFamily="18" charset="0"/>
              </a:rPr>
              <a:t>(</a:t>
            </a:r>
            <a:r>
              <a:rPr lang="en-US" sz="2000" i="1" dirty="0" err="1">
                <a:solidFill>
                  <a:schemeClr val="accent2">
                    <a:lumMod val="50000"/>
                  </a:schemeClr>
                </a:solidFill>
                <a:latin typeface="Times New Roman" panose="02020603050405020304" pitchFamily="18" charset="0"/>
                <a:cs typeface="Times New Roman" panose="02020603050405020304" pitchFamily="18" charset="0"/>
              </a:rPr>
              <a:t>Raphanus</a:t>
            </a:r>
            <a:r>
              <a:rPr lang="en-US" sz="2000" i="1" dirty="0">
                <a:solidFill>
                  <a:schemeClr val="accent2">
                    <a:lumMod val="50000"/>
                  </a:schemeClr>
                </a:solidFill>
                <a:latin typeface="Times New Roman" panose="02020603050405020304" pitchFamily="18" charset="0"/>
                <a:cs typeface="Times New Roman" panose="02020603050405020304" pitchFamily="18" charset="0"/>
              </a:rPr>
              <a:t> </a:t>
            </a:r>
            <a:r>
              <a:rPr lang="en-US" sz="2000" i="1" dirty="0" err="1">
                <a:solidFill>
                  <a:schemeClr val="accent2">
                    <a:lumMod val="50000"/>
                  </a:schemeClr>
                </a:solidFill>
                <a:latin typeface="Times New Roman" panose="02020603050405020304" pitchFamily="18" charset="0"/>
                <a:cs typeface="Times New Roman" panose="02020603050405020304" pitchFamily="18" charset="0"/>
              </a:rPr>
              <a:t>raphanistrum</a:t>
            </a:r>
            <a:r>
              <a:rPr lang="en-US" sz="2000" i="1" dirty="0">
                <a:solidFill>
                  <a:schemeClr val="accent2">
                    <a:lumMod val="50000"/>
                  </a:schemeClr>
                </a:solidFill>
                <a:latin typeface="Times New Roman" panose="02020603050405020304" pitchFamily="18" charset="0"/>
                <a:cs typeface="Times New Roman" panose="02020603050405020304" pitchFamily="18" charset="0"/>
              </a:rPr>
              <a:t> subsp. Sativus)</a:t>
            </a:r>
            <a:r>
              <a:rPr lang="en-US" sz="2000" dirty="0">
                <a:solidFill>
                  <a:schemeClr val="accent2">
                    <a:lumMod val="50000"/>
                  </a:schemeClr>
                </a:solidFill>
                <a:latin typeface="Times New Roman" panose="02020603050405020304" pitchFamily="18" charset="0"/>
                <a:cs typeface="Times New Roman" panose="02020603050405020304" pitchFamily="18" charset="0"/>
              </a:rPr>
              <a:t> - </a:t>
            </a:r>
            <a:r>
              <a:rPr lang="uk-UA" sz="2000" dirty="0">
                <a:solidFill>
                  <a:schemeClr val="accent2">
                    <a:lumMod val="50000"/>
                  </a:schemeClr>
                </a:solidFill>
                <a:latin typeface="Times New Roman" panose="02020603050405020304" pitchFamily="18" charset="0"/>
                <a:cs typeface="Times New Roman" panose="02020603050405020304" pitchFamily="18" charset="0"/>
              </a:rPr>
              <a:t>овочевий різновид редьки посівної, сімейства Капустяні.</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Ґрунтозабір</a:t>
            </a:r>
            <a:r>
              <a:rPr lang="uk-UA" sz="2000" dirty="0">
                <a:solidFill>
                  <a:schemeClr val="accent2">
                    <a:lumMod val="50000"/>
                  </a:schemeClr>
                </a:solidFill>
                <a:latin typeface="Times New Roman" panose="02020603050405020304" pitchFamily="18" charset="0"/>
                <a:cs typeface="Times New Roman" panose="02020603050405020304" pitchFamily="18" charset="0"/>
              </a:rPr>
              <a:t> І проводили з придорожньої території автомобільної траси загального користування на відстані 2 м від дороги,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ґрунтозабір</a:t>
            </a:r>
            <a:r>
              <a:rPr lang="uk-UA" sz="2000" dirty="0">
                <a:solidFill>
                  <a:schemeClr val="accent2">
                    <a:lumMod val="50000"/>
                  </a:schemeClr>
                </a:solidFill>
                <a:latin typeface="Times New Roman" panose="02020603050405020304" pitchFamily="18" charset="0"/>
                <a:cs typeface="Times New Roman" panose="02020603050405020304" pitchFamily="18" charset="0"/>
              </a:rPr>
              <a:t> ІІ проводили в зеленій зоні в глибині парку. За своїми зовнішніми характеристиками ґрунт був темнозабарвлений,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грудкувато</a:t>
            </a:r>
            <a:r>
              <a:rPr lang="uk-UA" sz="2000" dirty="0">
                <a:solidFill>
                  <a:schemeClr val="accent2">
                    <a:lumMod val="50000"/>
                  </a:schemeClr>
                </a:solidFill>
                <a:latin typeface="Times New Roman" panose="02020603050405020304" pitchFamily="18" charset="0"/>
                <a:cs typeface="Times New Roman" panose="02020603050405020304" pitchFamily="18" charset="0"/>
              </a:rPr>
              <a:t>-зернистої структури, без явних домішок глини, піску або гравію.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Джерело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акулячий хрящ у капсулах (7,5 мг чистого акулячого хряща в 1 капсулі).</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Схема експерименту:</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Спостерігали за 4 експериментальними групами: </a:t>
            </a:r>
            <a:r>
              <a:rPr lang="uk-UA" sz="2000" b="1" dirty="0">
                <a:solidFill>
                  <a:schemeClr val="accent2">
                    <a:lumMod val="50000"/>
                  </a:schemeClr>
                </a:solidFill>
                <a:latin typeface="Times New Roman" panose="02020603050405020304" pitchFamily="18" charset="0"/>
                <a:cs typeface="Times New Roman" panose="02020603050405020304" pitchFamily="18" charset="0"/>
              </a:rPr>
              <a:t>1.</a:t>
            </a:r>
            <a:r>
              <a:rPr lang="uk-UA" sz="2000" dirty="0">
                <a:solidFill>
                  <a:schemeClr val="accent2">
                    <a:lumMod val="50000"/>
                  </a:schemeClr>
                </a:solidFill>
                <a:latin typeface="Times New Roman" panose="02020603050405020304" pitchFamily="18" charset="0"/>
                <a:cs typeface="Times New Roman" panose="02020603050405020304" pitchFamily="18" charset="0"/>
              </a:rPr>
              <a:t> земля паркової зони + насіння; </a:t>
            </a:r>
            <a:r>
              <a:rPr lang="uk-UA" sz="2000" b="1" dirty="0">
                <a:solidFill>
                  <a:schemeClr val="accent2">
                    <a:lumMod val="50000"/>
                  </a:schemeClr>
                </a:solidFill>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земля паркової зони +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a:t>
            </a:r>
            <a:r>
              <a:rPr lang="uk-UA" sz="2000" dirty="0">
                <a:solidFill>
                  <a:schemeClr val="accent2">
                    <a:lumMod val="50000"/>
                  </a:schemeClr>
                </a:solidFill>
                <a:latin typeface="Times New Roman" panose="02020603050405020304" pitchFamily="18" charset="0"/>
                <a:cs typeface="Times New Roman" panose="02020603050405020304" pitchFamily="18" charset="0"/>
              </a:rPr>
              <a:t> + насіння; </a:t>
            </a:r>
            <a:r>
              <a:rPr lang="uk-UA" sz="2000" b="1" dirty="0">
                <a:solidFill>
                  <a:schemeClr val="accent2">
                    <a:lumMod val="50000"/>
                  </a:schemeClr>
                </a:solidFill>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земля придорожньої зони + насіння; </a:t>
            </a:r>
            <a:r>
              <a:rPr lang="uk-UA" sz="2000" b="1" dirty="0">
                <a:solidFill>
                  <a:schemeClr val="accent2">
                    <a:lumMod val="50000"/>
                  </a:schemeClr>
                </a:solidFill>
                <a:latin typeface="Times New Roman" panose="02020603050405020304" pitchFamily="18" charset="0"/>
                <a:cs typeface="Times New Roman" panose="02020603050405020304" pitchFamily="18" charset="0"/>
              </a:rPr>
              <a:t>4.</a:t>
            </a:r>
            <a:r>
              <a:rPr lang="uk-UA" sz="2000" dirty="0">
                <a:solidFill>
                  <a:schemeClr val="accent2">
                    <a:lumMod val="50000"/>
                  </a:schemeClr>
                </a:solidFill>
                <a:latin typeface="Times New Roman" panose="02020603050405020304" pitchFamily="18" charset="0"/>
                <a:cs typeface="Times New Roman" panose="02020603050405020304" pitchFamily="18" charset="0"/>
              </a:rPr>
              <a:t> земля придорожньої зони +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a:t>
            </a:r>
            <a:r>
              <a:rPr lang="uk-UA" sz="2000" dirty="0">
                <a:solidFill>
                  <a:schemeClr val="accent2">
                    <a:lumMod val="50000"/>
                  </a:schemeClr>
                </a:solidFill>
                <a:latin typeface="Times New Roman" panose="02020603050405020304" pitchFamily="18" charset="0"/>
                <a:cs typeface="Times New Roman" panose="02020603050405020304" pitchFamily="18" charset="0"/>
              </a:rPr>
              <a:t> + насіння.</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Дослідження тривало 10 днів, експерименти проводили в трьох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повторностях</a:t>
            </a:r>
            <a:r>
              <a:rPr lang="uk-UA" sz="2000" dirty="0">
                <a:solidFill>
                  <a:schemeClr val="accent2">
                    <a:lumMod val="50000"/>
                  </a:schemeClr>
                </a:solidFill>
                <a:latin typeface="Times New Roman" panose="02020603050405020304" pitchFamily="18" charset="0"/>
                <a:cs typeface="Times New Roman" panose="02020603050405020304" pitchFamily="18" charset="0"/>
              </a:rPr>
              <a:t>.</a:t>
            </a:r>
            <a:endParaRPr lang="uk-UA" dirty="0">
              <a:solidFill>
                <a:schemeClr val="accent2">
                  <a:lumMod val="50000"/>
                </a:schemeClr>
              </a:solidFill>
            </a:endParaRPr>
          </a:p>
        </p:txBody>
      </p:sp>
    </p:spTree>
    <p:extLst>
      <p:ext uri="{BB962C8B-B14F-4D97-AF65-F5344CB8AC3E}">
        <p14:creationId xmlns:p14="http://schemas.microsoft.com/office/powerpoint/2010/main" val="2876031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893B45-98EE-4CDD-9543-C36233B48E1D}"/>
              </a:ext>
            </a:extLst>
          </p:cNvPr>
          <p:cNvSpPr>
            <a:spLocks noGrp="1"/>
          </p:cNvSpPr>
          <p:nvPr>
            <p:ph type="title"/>
          </p:nvPr>
        </p:nvSpPr>
        <p:spPr>
          <a:xfrm>
            <a:off x="423747" y="609599"/>
            <a:ext cx="11267510" cy="5744547"/>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Об'єкт дослідження: </a:t>
            </a:r>
            <a:r>
              <a:rPr lang="uk-UA" sz="2000" dirty="0">
                <a:solidFill>
                  <a:schemeClr val="accent2">
                    <a:lumMod val="50000"/>
                  </a:schemeClr>
                </a:solidFill>
                <a:latin typeface="Times New Roman" panose="02020603050405020304" pitchFamily="18" charset="0"/>
                <a:cs typeface="Times New Roman" panose="02020603050405020304" pitchFamily="18" charset="0"/>
              </a:rPr>
              <a:t>рослини-</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біоіндикатори</a:t>
            </a:r>
            <a:r>
              <a:rPr lang="uk-UA" sz="2000" dirty="0">
                <a:solidFill>
                  <a:schemeClr val="accent2">
                    <a:lumMod val="50000"/>
                  </a:schemeClr>
                </a:solidFill>
                <a:latin typeface="Times New Roman" panose="02020603050405020304" pitchFamily="18" charset="0"/>
                <a:cs typeface="Times New Roman" panose="02020603050405020304" pitchFamily="18" charset="0"/>
              </a:rPr>
              <a:t> крес-салат </a:t>
            </a:r>
            <a:r>
              <a:rPr lang="en-US" sz="2000" i="1" dirty="0">
                <a:solidFill>
                  <a:schemeClr val="accent2">
                    <a:lumMod val="50000"/>
                  </a:schemeClr>
                </a:solidFill>
                <a:latin typeface="Times New Roman" panose="02020603050405020304" pitchFamily="18" charset="0"/>
                <a:cs typeface="Times New Roman" panose="02020603050405020304" pitchFamily="18" charset="0"/>
              </a:rPr>
              <a:t>Lepidium sativum L. </a:t>
            </a:r>
            <a:r>
              <a:rPr lang="uk-UA" sz="2000" dirty="0">
                <a:solidFill>
                  <a:schemeClr val="accent2">
                    <a:lumMod val="50000"/>
                  </a:schemeClr>
                </a:solidFill>
                <a:latin typeface="Times New Roman" panose="02020603050405020304" pitchFamily="18" charset="0"/>
                <a:cs typeface="Times New Roman" panose="02020603050405020304" pitchFamily="18" charset="0"/>
              </a:rPr>
              <a:t>та редис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Дайкон</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i="1" dirty="0" err="1">
                <a:solidFill>
                  <a:schemeClr val="accent2">
                    <a:lumMod val="50000"/>
                  </a:schemeClr>
                </a:solidFill>
                <a:latin typeface="Times New Roman" panose="02020603050405020304" pitchFamily="18" charset="0"/>
                <a:cs typeface="Times New Roman" panose="02020603050405020304" pitchFamily="18" charset="0"/>
              </a:rPr>
              <a:t>Raphanus</a:t>
            </a:r>
            <a:r>
              <a:rPr lang="en-US" sz="2000" i="1" dirty="0">
                <a:solidFill>
                  <a:schemeClr val="accent2">
                    <a:lumMod val="50000"/>
                  </a:schemeClr>
                </a:solidFill>
                <a:latin typeface="Times New Roman" panose="02020603050405020304" pitchFamily="18" charset="0"/>
                <a:cs typeface="Times New Roman" panose="02020603050405020304" pitchFamily="18" charset="0"/>
              </a:rPr>
              <a:t> </a:t>
            </a:r>
            <a:r>
              <a:rPr lang="en-US" sz="2000" i="1" dirty="0" err="1">
                <a:solidFill>
                  <a:schemeClr val="accent2">
                    <a:lumMod val="50000"/>
                  </a:schemeClr>
                </a:solidFill>
                <a:latin typeface="Times New Roman" panose="02020603050405020304" pitchFamily="18" charset="0"/>
                <a:cs typeface="Times New Roman" panose="02020603050405020304" pitchFamily="18" charset="0"/>
              </a:rPr>
              <a:t>raphanistrum</a:t>
            </a:r>
            <a:r>
              <a:rPr lang="en-US" sz="2000" i="1" dirty="0">
                <a:solidFill>
                  <a:schemeClr val="accent2">
                    <a:lumMod val="50000"/>
                  </a:schemeClr>
                </a:solidFill>
                <a:latin typeface="Times New Roman" panose="02020603050405020304" pitchFamily="18" charset="0"/>
                <a:cs typeface="Times New Roman" panose="02020603050405020304" pitchFamily="18" charset="0"/>
              </a:rPr>
              <a:t> subsp. Sativus</a:t>
            </a:r>
            <a:r>
              <a:rPr lang="en-US"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вирощені на ґрунті придорожньої території та ґрунті паркової зони.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Предмет дослідження: </a:t>
            </a:r>
            <a:r>
              <a:rPr lang="uk-UA" sz="2000" dirty="0">
                <a:solidFill>
                  <a:schemeClr val="accent2">
                    <a:lumMod val="50000"/>
                  </a:schemeClr>
                </a:solidFill>
                <a:latin typeface="Times New Roman" panose="02020603050405020304" pitchFamily="18" charset="0"/>
                <a:cs typeface="Times New Roman" panose="02020603050405020304" pitchFamily="18" charset="0"/>
              </a:rPr>
              <a:t>висота надземної частини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хлорози</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некрози</a:t>
            </a:r>
            <a:r>
              <a:rPr lang="uk-UA" sz="2000" dirty="0">
                <a:solidFill>
                  <a:schemeClr val="accent2">
                    <a:lumMod val="50000"/>
                  </a:schemeClr>
                </a:solidFill>
                <a:latin typeface="Times New Roman" panose="02020603050405020304" pitchFamily="18" charset="0"/>
                <a:cs typeface="Times New Roman" panose="02020603050405020304" pitchFamily="18" charset="0"/>
              </a:rPr>
              <a:t> листя, продихи, хлоропласти, активність ферменту каталази в листках рослин.</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Методи дослідження:</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uk-UA" sz="2000" dirty="0">
                <a:solidFill>
                  <a:schemeClr val="accent2">
                    <a:lumMod val="50000"/>
                  </a:schemeClr>
                </a:solidFill>
                <a:latin typeface="Times New Roman" panose="02020603050405020304" pitchFamily="18" charset="0"/>
                <a:cs typeface="Times New Roman" panose="02020603050405020304" pitchFamily="18" charset="0"/>
              </a:rPr>
              <a:t>Вимірювальний метод.</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Щодня протягом 7 днів лінійкою проводили вимірювання надземної частини 15 паростків кожної групи та вираховували середнє арифметичне значення. Дані вносили до зведеної таблиці та використовували для побудови лінійних діаграм за допомогою програми </a:t>
            </a:r>
            <a:r>
              <a:rPr lang="en-US" sz="2000" dirty="0">
                <a:solidFill>
                  <a:schemeClr val="accent2">
                    <a:lumMod val="50000"/>
                  </a:schemeClr>
                </a:solidFill>
                <a:latin typeface="Times New Roman" panose="02020603050405020304" pitchFamily="18" charset="0"/>
                <a:cs typeface="Times New Roman" panose="02020603050405020304" pitchFamily="18" charset="0"/>
              </a:rPr>
              <a:t>Origin 7.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000" dirty="0">
                <a:solidFill>
                  <a:schemeClr val="accent2">
                    <a:lumMod val="50000"/>
                  </a:schemeClr>
                </a:solidFill>
                <a:latin typeface="Times New Roman" panose="02020603050405020304" pitchFamily="18" charset="0"/>
                <a:cs typeface="Times New Roman" panose="02020603050405020304" pitchFamily="18" charset="0"/>
              </a:rPr>
              <a:t>Метод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світлопольної</a:t>
            </a:r>
            <a:r>
              <a:rPr lang="uk-UA" sz="2000" dirty="0">
                <a:solidFill>
                  <a:schemeClr val="accent2">
                    <a:lumMod val="50000"/>
                  </a:schemeClr>
                </a:solidFill>
                <a:latin typeface="Times New Roman" panose="02020603050405020304" pitchFamily="18" charset="0"/>
                <a:cs typeface="Times New Roman" panose="02020603050405020304" pitchFamily="18" charset="0"/>
              </a:rPr>
              <a:t> мікроскопії.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У роботі використовували оптичний мікроскоп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Levenhuk</a:t>
            </a:r>
            <a:r>
              <a:rPr lang="en-US" sz="2000" dirty="0">
                <a:solidFill>
                  <a:schemeClr val="accent2">
                    <a:lumMod val="50000"/>
                  </a:schemeClr>
                </a:solidFill>
                <a:latin typeface="Times New Roman" panose="02020603050405020304" pitchFamily="18" charset="0"/>
                <a:cs typeface="Times New Roman" panose="02020603050405020304" pitchFamily="18" charset="0"/>
              </a:rPr>
              <a:t> 320 Base </a:t>
            </a:r>
            <a:r>
              <a:rPr lang="uk-UA" sz="2000" dirty="0">
                <a:solidFill>
                  <a:schemeClr val="accent2">
                    <a:lumMod val="50000"/>
                  </a:schemeClr>
                </a:solidFill>
                <a:latin typeface="Times New Roman" panose="02020603050405020304" pitchFamily="18" charset="0"/>
                <a:cs typeface="Times New Roman" panose="02020603050405020304" pitchFamily="18" charset="0"/>
              </a:rPr>
              <a:t>з окуляром 10х, об'єктивами 4х, 10х, 40х, 100х. Звертали увагу на частку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хлорозів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інтенсивність забарвлення клітин, кількість хлоропластів, стан продихів. Показові моменти фіксували на камеру.</a:t>
            </a:r>
            <a:br>
              <a:rPr lang="uk-UA" sz="2000" dirty="0">
                <a:solidFill>
                  <a:schemeClr val="accent2">
                    <a:lumMod val="50000"/>
                  </a:schemeClr>
                </a:solidFill>
                <a:latin typeface="Times New Roman" panose="02020603050405020304" pitchFamily="18" charset="0"/>
                <a:cs typeface="Times New Roman" panose="02020603050405020304" pitchFamily="18" charset="0"/>
              </a:rPr>
            </a:br>
            <a:endParaRPr lang="uk-UA" sz="20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5685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F7CF60-DFAB-4E18-842D-54E08FA00960}"/>
              </a:ext>
            </a:extLst>
          </p:cNvPr>
          <p:cNvSpPr>
            <a:spLocks noGrp="1"/>
          </p:cNvSpPr>
          <p:nvPr>
            <p:ph type="title"/>
          </p:nvPr>
        </p:nvSpPr>
        <p:spPr>
          <a:xfrm>
            <a:off x="446049" y="609600"/>
            <a:ext cx="11140067" cy="5679688"/>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Виявлення активності каталази в рослинному матеріалі за допомогою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каталазної</a:t>
            </a:r>
            <a:r>
              <a:rPr lang="uk-UA" sz="2000" dirty="0">
                <a:solidFill>
                  <a:schemeClr val="accent2">
                    <a:lumMod val="50000"/>
                  </a:schemeClr>
                </a:solidFill>
                <a:latin typeface="Times New Roman" panose="02020603050405020304" pitchFamily="18" charset="0"/>
                <a:cs typeface="Times New Roman" panose="02020603050405020304" pitchFamily="18" charset="0"/>
              </a:rPr>
              <a:t> реакції:</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макроскопічно</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Для порівняння активності каталази в групах брали рівну за сухою масою кількість матеріалу. До 3-4 мл витяжки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фермента</a:t>
            </a:r>
            <a:r>
              <a:rPr lang="uk-UA" sz="2000" dirty="0">
                <a:solidFill>
                  <a:schemeClr val="accent2">
                    <a:lumMod val="50000"/>
                  </a:schemeClr>
                </a:solidFill>
                <a:latin typeface="Times New Roman" panose="02020603050405020304" pitchFamily="18" charset="0"/>
                <a:cs typeface="Times New Roman" panose="02020603050405020304" pitchFamily="18" charset="0"/>
              </a:rPr>
              <a:t> додавали 2 мл 3% перекису водню. Внаслідок розкладання перекису водню ферментом виділялися бульбашки кисню, що дають добре помітну піну.</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мікроскопічно</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Інтенсивність появи бульбашок кисню додатково вивчали під мікроскопом, капнувши на шматочок листка перекисом водню.</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Активність ферменту оцінювали за 4-бальною шкалою: інтенсивне утворення піни (бульбашок) - 4 бали, помірне - 3, слабке - 2, дуже слабке - 1 бал, відсутність активності - 0 балів.</a:t>
            </a:r>
            <a:endParaRPr lang="uk-UA" sz="2000" dirty="0">
              <a:solidFill>
                <a:schemeClr val="accent2">
                  <a:lumMod val="50000"/>
                </a:schemeClr>
              </a:solidFill>
            </a:endParaRPr>
          </a:p>
        </p:txBody>
      </p:sp>
    </p:spTree>
    <p:extLst>
      <p:ext uri="{BB962C8B-B14F-4D97-AF65-F5344CB8AC3E}">
        <p14:creationId xmlns:p14="http://schemas.microsoft.com/office/powerpoint/2010/main" val="2416705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2146D7B-F61B-4C50-92F7-D0E6BF87A12A}"/>
              </a:ext>
            </a:extLst>
          </p:cNvPr>
          <p:cNvPicPr>
            <a:picLocks noChangeAspect="1"/>
          </p:cNvPicPr>
          <p:nvPr/>
        </p:nvPicPr>
        <p:blipFill>
          <a:blip r:embed="rId2"/>
          <a:stretch>
            <a:fillRect/>
          </a:stretch>
        </p:blipFill>
        <p:spPr>
          <a:xfrm>
            <a:off x="1382752" y="322868"/>
            <a:ext cx="2626355" cy="3501807"/>
          </a:xfrm>
          <a:prstGeom prst="rect">
            <a:avLst/>
          </a:prstGeom>
        </p:spPr>
      </p:pic>
      <p:pic>
        <p:nvPicPr>
          <p:cNvPr id="5" name="Рисунок 4">
            <a:extLst>
              <a:ext uri="{FF2B5EF4-FFF2-40B4-BE49-F238E27FC236}">
                <a16:creationId xmlns:a16="http://schemas.microsoft.com/office/drawing/2014/main" id="{235C401B-24A2-4C51-A692-7FA94D5804F1}"/>
              </a:ext>
            </a:extLst>
          </p:cNvPr>
          <p:cNvPicPr>
            <a:picLocks noChangeAspect="1"/>
          </p:cNvPicPr>
          <p:nvPr/>
        </p:nvPicPr>
        <p:blipFill>
          <a:blip r:embed="rId3"/>
          <a:stretch>
            <a:fillRect/>
          </a:stretch>
        </p:blipFill>
        <p:spPr>
          <a:xfrm>
            <a:off x="216888" y="3277399"/>
            <a:ext cx="2579012" cy="3438683"/>
          </a:xfrm>
          <a:prstGeom prst="rect">
            <a:avLst/>
          </a:prstGeom>
        </p:spPr>
      </p:pic>
      <p:pic>
        <p:nvPicPr>
          <p:cNvPr id="7" name="Рисунок 6">
            <a:extLst>
              <a:ext uri="{FF2B5EF4-FFF2-40B4-BE49-F238E27FC236}">
                <a16:creationId xmlns:a16="http://schemas.microsoft.com/office/drawing/2014/main" id="{67652A72-4909-4D8C-8196-5D10E5FDF7EF}"/>
              </a:ext>
            </a:extLst>
          </p:cNvPr>
          <p:cNvPicPr>
            <a:picLocks noChangeAspect="1"/>
          </p:cNvPicPr>
          <p:nvPr/>
        </p:nvPicPr>
        <p:blipFill>
          <a:blip r:embed="rId4"/>
          <a:stretch>
            <a:fillRect/>
          </a:stretch>
        </p:blipFill>
        <p:spPr>
          <a:xfrm>
            <a:off x="4944548" y="294875"/>
            <a:ext cx="2626354" cy="3469281"/>
          </a:xfrm>
          <a:prstGeom prst="rect">
            <a:avLst/>
          </a:prstGeom>
        </p:spPr>
      </p:pic>
      <p:pic>
        <p:nvPicPr>
          <p:cNvPr id="9" name="Рисунок 8">
            <a:extLst>
              <a:ext uri="{FF2B5EF4-FFF2-40B4-BE49-F238E27FC236}">
                <a16:creationId xmlns:a16="http://schemas.microsoft.com/office/drawing/2014/main" id="{8C7F922A-93D2-404D-821B-61D489105357}"/>
              </a:ext>
            </a:extLst>
          </p:cNvPr>
          <p:cNvPicPr>
            <a:picLocks noChangeAspect="1"/>
          </p:cNvPicPr>
          <p:nvPr/>
        </p:nvPicPr>
        <p:blipFill>
          <a:blip r:embed="rId5"/>
          <a:stretch>
            <a:fillRect/>
          </a:stretch>
        </p:blipFill>
        <p:spPr>
          <a:xfrm>
            <a:off x="4447527" y="3162455"/>
            <a:ext cx="2626353" cy="3553627"/>
          </a:xfrm>
          <a:prstGeom prst="rect">
            <a:avLst/>
          </a:prstGeom>
        </p:spPr>
      </p:pic>
      <p:pic>
        <p:nvPicPr>
          <p:cNvPr id="11" name="Рисунок 10">
            <a:extLst>
              <a:ext uri="{FF2B5EF4-FFF2-40B4-BE49-F238E27FC236}">
                <a16:creationId xmlns:a16="http://schemas.microsoft.com/office/drawing/2014/main" id="{5C5142E9-272F-4AD0-9BE2-3A80B04A0594}"/>
              </a:ext>
            </a:extLst>
          </p:cNvPr>
          <p:cNvPicPr>
            <a:picLocks noChangeAspect="1"/>
          </p:cNvPicPr>
          <p:nvPr/>
        </p:nvPicPr>
        <p:blipFill>
          <a:blip r:embed="rId6"/>
          <a:stretch>
            <a:fillRect/>
          </a:stretch>
        </p:blipFill>
        <p:spPr>
          <a:xfrm>
            <a:off x="8506343" y="294875"/>
            <a:ext cx="3509540" cy="2489580"/>
          </a:xfrm>
          <a:prstGeom prst="rect">
            <a:avLst/>
          </a:prstGeom>
        </p:spPr>
      </p:pic>
      <p:pic>
        <p:nvPicPr>
          <p:cNvPr id="13" name="Рисунок 12">
            <a:extLst>
              <a:ext uri="{FF2B5EF4-FFF2-40B4-BE49-F238E27FC236}">
                <a16:creationId xmlns:a16="http://schemas.microsoft.com/office/drawing/2014/main" id="{7C777A54-C48E-46FF-A51C-4C2CAE214BB8}"/>
              </a:ext>
            </a:extLst>
          </p:cNvPr>
          <p:cNvPicPr>
            <a:picLocks noChangeAspect="1"/>
          </p:cNvPicPr>
          <p:nvPr/>
        </p:nvPicPr>
        <p:blipFill>
          <a:blip r:embed="rId7"/>
          <a:stretch>
            <a:fillRect/>
          </a:stretch>
        </p:blipFill>
        <p:spPr>
          <a:xfrm>
            <a:off x="8075761" y="2619599"/>
            <a:ext cx="1907994" cy="2543992"/>
          </a:xfrm>
          <a:prstGeom prst="rect">
            <a:avLst/>
          </a:prstGeom>
        </p:spPr>
      </p:pic>
    </p:spTree>
    <p:extLst>
      <p:ext uri="{BB962C8B-B14F-4D97-AF65-F5344CB8AC3E}">
        <p14:creationId xmlns:p14="http://schemas.microsoft.com/office/powerpoint/2010/main" val="143406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F3B041-B291-4DA8-9B8B-431D431623E9}"/>
              </a:ext>
            </a:extLst>
          </p:cNvPr>
          <p:cNvSpPr>
            <a:spLocks noGrp="1"/>
          </p:cNvSpPr>
          <p:nvPr>
            <p:ph type="title"/>
          </p:nvPr>
        </p:nvSpPr>
        <p:spPr>
          <a:xfrm>
            <a:off x="677334" y="102637"/>
            <a:ext cx="10873964" cy="6344815"/>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Ростові показники надземної частини рослин-</a:t>
            </a:r>
            <a:r>
              <a:rPr lang="uk-UA"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біоіндикаторів</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C042B41A-B62F-411F-9890-505F6A51E33C}"/>
              </a:ext>
            </a:extLst>
          </p:cNvPr>
          <p:cNvPicPr/>
          <p:nvPr/>
        </p:nvPicPr>
        <p:blipFill rotWithShape="1">
          <a:blip r:embed="rId2" cstate="print">
            <a:extLst>
              <a:ext uri="{28A0092B-C50C-407E-A947-70E740481C1C}">
                <a14:useLocalDpi xmlns:a14="http://schemas.microsoft.com/office/drawing/2010/main" val="0"/>
              </a:ext>
            </a:extLst>
          </a:blip>
          <a:srcRect l="4046" t="3775" r="24837" b="25247"/>
          <a:stretch/>
        </p:blipFill>
        <p:spPr bwMode="auto">
          <a:xfrm>
            <a:off x="677334" y="615819"/>
            <a:ext cx="4753081" cy="3900195"/>
          </a:xfrm>
          <a:prstGeom prst="rect">
            <a:avLst/>
          </a:prstGeom>
          <a:noFill/>
          <a:ln>
            <a:noFill/>
          </a:ln>
          <a:extLst>
            <a:ext uri="{53640926-AAD7-44D8-BBD7-CCE9431645EC}">
              <a14:shadowObscured xmlns:a14="http://schemas.microsoft.com/office/drawing/2010/main"/>
            </a:ext>
          </a:extLst>
        </p:spPr>
      </p:pic>
      <p:pic>
        <p:nvPicPr>
          <p:cNvPr id="4" name="Рисунок 3">
            <a:extLst>
              <a:ext uri="{FF2B5EF4-FFF2-40B4-BE49-F238E27FC236}">
                <a16:creationId xmlns:a16="http://schemas.microsoft.com/office/drawing/2014/main" id="{B4E1ECB9-875D-4EC3-B027-D6F365D49A9C}"/>
              </a:ext>
            </a:extLst>
          </p:cNvPr>
          <p:cNvPicPr/>
          <p:nvPr/>
        </p:nvPicPr>
        <p:blipFill rotWithShape="1">
          <a:blip r:embed="rId3" cstate="print">
            <a:extLst>
              <a:ext uri="{28A0092B-C50C-407E-A947-70E740481C1C}">
                <a14:useLocalDpi xmlns:a14="http://schemas.microsoft.com/office/drawing/2010/main" val="0"/>
              </a:ext>
            </a:extLst>
          </a:blip>
          <a:srcRect l="3891" t="3634" r="22969" b="25794"/>
          <a:stretch/>
        </p:blipFill>
        <p:spPr bwMode="auto">
          <a:xfrm>
            <a:off x="6662058" y="615820"/>
            <a:ext cx="4925872" cy="3900196"/>
          </a:xfrm>
          <a:prstGeom prst="rect">
            <a:avLst/>
          </a:prstGeom>
          <a:noFill/>
          <a:ln>
            <a:noFill/>
          </a:ln>
          <a:extLst>
            <a:ext uri="{53640926-AAD7-44D8-BBD7-CCE9431645EC}">
              <a14:shadowObscured xmlns:a14="http://schemas.microsoft.com/office/drawing/2010/main"/>
            </a:ext>
          </a:extLst>
        </p:spPr>
      </p:pic>
      <p:sp>
        <p:nvSpPr>
          <p:cNvPr id="5" name="Прямокутник 4">
            <a:extLst>
              <a:ext uri="{FF2B5EF4-FFF2-40B4-BE49-F238E27FC236}">
                <a16:creationId xmlns:a16="http://schemas.microsoft.com/office/drawing/2014/main" id="{BE707999-949F-4BC1-99C7-879BC8B44CD8}"/>
              </a:ext>
            </a:extLst>
          </p:cNvPr>
          <p:cNvSpPr/>
          <p:nvPr/>
        </p:nvSpPr>
        <p:spPr>
          <a:xfrm>
            <a:off x="317241" y="5029196"/>
            <a:ext cx="11234057" cy="1323439"/>
          </a:xfrm>
          <a:prstGeom prst="rect">
            <a:avLst/>
          </a:prstGeom>
        </p:spPr>
        <p:txBody>
          <a:bodyPr wrap="square">
            <a:spAutoFit/>
          </a:bodyPr>
          <a:lstStyle/>
          <a:p>
            <a:pPr marL="457200" indent="450215">
              <a:spcAft>
                <a:spcPts val="0"/>
              </a:spcAft>
            </a:pP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Вплив</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(7,5 мг)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висоту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надземної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частини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(см)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рослин</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протягом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7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днів</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спостереження</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а –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крес</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-салата, б – редиса Дайкон,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вирощених</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1 – парку; 2 – парку з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додаванням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3 –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придорожньої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4 –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придорожньої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з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додаванням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кутник 5">
            <a:extLst>
              <a:ext uri="{FF2B5EF4-FFF2-40B4-BE49-F238E27FC236}">
                <a16:creationId xmlns:a16="http://schemas.microsoft.com/office/drawing/2014/main" id="{01ACE04C-3592-42D7-A8A0-0A9B0FDDB1C5}"/>
              </a:ext>
            </a:extLst>
          </p:cNvPr>
          <p:cNvSpPr/>
          <p:nvPr/>
        </p:nvSpPr>
        <p:spPr>
          <a:xfrm>
            <a:off x="2668555" y="4293734"/>
            <a:ext cx="7641772" cy="539378"/>
          </a:xfrm>
          <a:prstGeom prst="rect">
            <a:avLst/>
          </a:prstGeom>
        </p:spPr>
        <p:txBody>
          <a:bodyPr wrap="square">
            <a:spAutoFit/>
          </a:bodyPr>
          <a:lstStyle/>
          <a:p>
            <a:pPr indent="450215" algn="just">
              <a:lnSpc>
                <a:spcPct val="150000"/>
              </a:lnSpc>
              <a:spcAft>
                <a:spcPts val="0"/>
              </a:spcAft>
              <a:tabLst>
                <a:tab pos="1546860" algn="l"/>
              </a:tabLs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а</a:t>
            </a:r>
            <a:r>
              <a:rPr lang="ru-RU" sz="2200" dirty="0">
                <a:latin typeface="Times New Roman" panose="02020603050405020304" pitchFamily="18" charset="0"/>
                <a:ea typeface="Calibri" panose="020F0502020204030204" pitchFamily="34" charset="0"/>
                <a:cs typeface="Times New Roman" panose="02020603050405020304" pitchFamily="18" charset="0"/>
              </a:rPr>
              <a:t>                                                                                     </a:t>
            </a: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б</a:t>
            </a:r>
            <a:endParaRPr lang="uk-UA"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7912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4F8931-3EFA-4F7D-99BF-AF36B98269EF}"/>
              </a:ext>
            </a:extLst>
          </p:cNvPr>
          <p:cNvSpPr>
            <a:spLocks noGrp="1"/>
          </p:cNvSpPr>
          <p:nvPr>
            <p:ph type="title"/>
          </p:nvPr>
        </p:nvSpPr>
        <p:spPr>
          <a:xfrm>
            <a:off x="135998" y="183881"/>
            <a:ext cx="11915958" cy="6496837"/>
          </a:xfrm>
        </p:spPr>
        <p:txBody>
          <a:bodyPr>
            <a:normAutofit/>
          </a:bodyPr>
          <a:lstStyle/>
          <a:p>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Вивчення</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стану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листової</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пластини</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рослин-біоіндикаторів</a:t>
            </a: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8374F859-D49F-477E-A421-8CB18828B947}"/>
              </a:ext>
            </a:extLst>
          </p:cNvPr>
          <p:cNvPicPr/>
          <p:nvPr/>
        </p:nvPicPr>
        <p:blipFill rotWithShape="1">
          <a:blip r:embed="rId2" cstate="print">
            <a:extLst>
              <a:ext uri="{28A0092B-C50C-407E-A947-70E740481C1C}">
                <a14:useLocalDpi xmlns:a14="http://schemas.microsoft.com/office/drawing/2010/main" val="0"/>
              </a:ext>
            </a:extLst>
          </a:blip>
          <a:srcRect l="18380" t="30023" r="14953" b="18224"/>
          <a:stretch/>
        </p:blipFill>
        <p:spPr bwMode="auto">
          <a:xfrm>
            <a:off x="135998" y="755778"/>
            <a:ext cx="1944730" cy="1996753"/>
          </a:xfrm>
          <a:prstGeom prst="rect">
            <a:avLst/>
          </a:prstGeom>
          <a:noFill/>
          <a:ln>
            <a:noFill/>
          </a:ln>
          <a:extLst>
            <a:ext uri="{53640926-AAD7-44D8-BBD7-CCE9431645EC}">
              <a14:shadowObscured xmlns:a14="http://schemas.microsoft.com/office/drawing/2010/main"/>
            </a:ext>
          </a:extLst>
        </p:spPr>
      </p:pic>
      <p:pic>
        <p:nvPicPr>
          <p:cNvPr id="4" name="Рисунок 3">
            <a:extLst>
              <a:ext uri="{FF2B5EF4-FFF2-40B4-BE49-F238E27FC236}">
                <a16:creationId xmlns:a16="http://schemas.microsoft.com/office/drawing/2014/main" id="{2E52DBFF-C04D-469F-853D-93CB73661D12}"/>
              </a:ext>
            </a:extLst>
          </p:cNvPr>
          <p:cNvPicPr/>
          <p:nvPr/>
        </p:nvPicPr>
        <p:blipFill rotWithShape="1">
          <a:blip r:embed="rId3" cstate="print">
            <a:extLst>
              <a:ext uri="{28A0092B-C50C-407E-A947-70E740481C1C}">
                <a14:useLocalDpi xmlns:a14="http://schemas.microsoft.com/office/drawing/2010/main" val="0"/>
              </a:ext>
            </a:extLst>
          </a:blip>
          <a:srcRect l="17445" t="20210" r="13862" b="27103"/>
          <a:stretch/>
        </p:blipFill>
        <p:spPr bwMode="auto">
          <a:xfrm>
            <a:off x="2080725" y="755778"/>
            <a:ext cx="1944730" cy="1996753"/>
          </a:xfrm>
          <a:prstGeom prst="rect">
            <a:avLst/>
          </a:prstGeom>
          <a:noFill/>
          <a:ln>
            <a:noFill/>
          </a:ln>
          <a:extLst>
            <a:ext uri="{53640926-AAD7-44D8-BBD7-CCE9431645EC}">
              <a14:shadowObscured xmlns:a14="http://schemas.microsoft.com/office/drawing/2010/main"/>
            </a:ext>
          </a:extLst>
        </p:spPr>
      </p:pic>
      <p:pic>
        <p:nvPicPr>
          <p:cNvPr id="5" name="Рисунок 4">
            <a:extLst>
              <a:ext uri="{FF2B5EF4-FFF2-40B4-BE49-F238E27FC236}">
                <a16:creationId xmlns:a16="http://schemas.microsoft.com/office/drawing/2014/main" id="{B168A77E-3C32-477E-9102-C55E288767BC}"/>
              </a:ext>
            </a:extLst>
          </p:cNvPr>
          <p:cNvPicPr/>
          <p:nvPr/>
        </p:nvPicPr>
        <p:blipFill rotWithShape="1">
          <a:blip r:embed="rId4" cstate="print">
            <a:extLst>
              <a:ext uri="{28A0092B-C50C-407E-A947-70E740481C1C}">
                <a14:useLocalDpi xmlns:a14="http://schemas.microsoft.com/office/drawing/2010/main" val="0"/>
              </a:ext>
            </a:extLst>
          </a:blip>
          <a:srcRect l="19782" t="20444" r="11059" b="27453"/>
          <a:stretch/>
        </p:blipFill>
        <p:spPr bwMode="auto">
          <a:xfrm>
            <a:off x="4025455" y="755778"/>
            <a:ext cx="1944730" cy="1996753"/>
          </a:xfrm>
          <a:prstGeom prst="rect">
            <a:avLst/>
          </a:prstGeom>
          <a:noFill/>
          <a:ln>
            <a:noFill/>
          </a:ln>
          <a:extLst>
            <a:ext uri="{53640926-AAD7-44D8-BBD7-CCE9431645EC}">
              <a14:shadowObscured xmlns:a14="http://schemas.microsoft.com/office/drawing/2010/main"/>
            </a:ext>
          </a:extLst>
        </p:spPr>
      </p:pic>
      <p:sp>
        <p:nvSpPr>
          <p:cNvPr id="6" name="Прямокутник 5">
            <a:extLst>
              <a:ext uri="{FF2B5EF4-FFF2-40B4-BE49-F238E27FC236}">
                <a16:creationId xmlns:a16="http://schemas.microsoft.com/office/drawing/2014/main" id="{BD459938-E2AA-44D5-AA85-C2F9715E59F8}"/>
              </a:ext>
            </a:extLst>
          </p:cNvPr>
          <p:cNvSpPr/>
          <p:nvPr/>
        </p:nvSpPr>
        <p:spPr>
          <a:xfrm>
            <a:off x="-381492" y="2978331"/>
            <a:ext cx="6351677" cy="1323439"/>
          </a:xfrm>
          <a:prstGeom prst="rect">
            <a:avLst/>
          </a:prstGeom>
        </p:spPr>
        <p:txBody>
          <a:bodyPr wrap="square">
            <a:spAutoFit/>
          </a:bodyPr>
          <a:lstStyle/>
          <a:p>
            <a:pPr marL="457200" indent="450215" algn="just">
              <a:spcAft>
                <a:spcPts val="0"/>
              </a:spcAft>
            </a:pP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Фрагмент листка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крес</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-салата,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вирощеного</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паркової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при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загальному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збільшенні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мікроскопа</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100х, 400х, 1000х. </a:t>
            </a:r>
          </a:p>
          <a:p>
            <a:pPr marL="457200" indent="450215" algn="just">
              <a:spcAft>
                <a:spcPts val="0"/>
              </a:spcAft>
            </a:pP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Доля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хлорозів</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листках не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перевищує</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1%</a:t>
            </a:r>
            <a:endParaRPr lang="uk-UA" sz="20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EA132F04-C078-4F7E-8F81-5F4D74E1F512}"/>
              </a:ext>
            </a:extLst>
          </p:cNvPr>
          <p:cNvPicPr/>
          <p:nvPr/>
        </p:nvPicPr>
        <p:blipFill rotWithShape="1">
          <a:blip r:embed="rId5" cstate="print">
            <a:extLst>
              <a:ext uri="{28A0092B-C50C-407E-A947-70E740481C1C}">
                <a14:useLocalDpi xmlns:a14="http://schemas.microsoft.com/office/drawing/2010/main" val="0"/>
              </a:ext>
            </a:extLst>
          </a:blip>
          <a:srcRect l="10592" t="33412" r="15577" b="12032"/>
          <a:stretch/>
        </p:blipFill>
        <p:spPr bwMode="auto">
          <a:xfrm>
            <a:off x="6221817" y="755779"/>
            <a:ext cx="1944730" cy="1996752"/>
          </a:xfrm>
          <a:prstGeom prst="rect">
            <a:avLst/>
          </a:prstGeom>
          <a:noFill/>
          <a:ln>
            <a:noFill/>
          </a:ln>
          <a:extLst>
            <a:ext uri="{53640926-AAD7-44D8-BBD7-CCE9431645EC}">
              <a14:shadowObscured xmlns:a14="http://schemas.microsoft.com/office/drawing/2010/main"/>
            </a:ext>
          </a:extLst>
        </p:spPr>
      </p:pic>
      <p:pic>
        <p:nvPicPr>
          <p:cNvPr id="8" name="Рисунок 7">
            <a:extLst>
              <a:ext uri="{FF2B5EF4-FFF2-40B4-BE49-F238E27FC236}">
                <a16:creationId xmlns:a16="http://schemas.microsoft.com/office/drawing/2014/main" id="{BCF1DED4-4AD3-429B-8EA5-9B9B0EFC4FEF}"/>
              </a:ext>
            </a:extLst>
          </p:cNvPr>
          <p:cNvPicPr/>
          <p:nvPr/>
        </p:nvPicPr>
        <p:blipFill rotWithShape="1">
          <a:blip r:embed="rId6" cstate="print">
            <a:extLst>
              <a:ext uri="{28A0092B-C50C-407E-A947-70E740481C1C}">
                <a14:useLocalDpi xmlns:a14="http://schemas.microsoft.com/office/drawing/2010/main" val="0"/>
              </a:ext>
            </a:extLst>
          </a:blip>
          <a:srcRect l="20560" t="33995" r="8100" b="11916"/>
          <a:stretch/>
        </p:blipFill>
        <p:spPr bwMode="auto">
          <a:xfrm>
            <a:off x="8166547" y="755778"/>
            <a:ext cx="1944730" cy="1982757"/>
          </a:xfrm>
          <a:prstGeom prst="rect">
            <a:avLst/>
          </a:prstGeom>
          <a:noFill/>
          <a:ln>
            <a:noFill/>
          </a:ln>
          <a:extLst>
            <a:ext uri="{53640926-AAD7-44D8-BBD7-CCE9431645EC}">
              <a14:shadowObscured xmlns:a14="http://schemas.microsoft.com/office/drawing/2010/main"/>
            </a:ext>
          </a:extLst>
        </p:spPr>
      </p:pic>
      <p:pic>
        <p:nvPicPr>
          <p:cNvPr id="9" name="Рисунок 8">
            <a:extLst>
              <a:ext uri="{FF2B5EF4-FFF2-40B4-BE49-F238E27FC236}">
                <a16:creationId xmlns:a16="http://schemas.microsoft.com/office/drawing/2014/main" id="{771AE0A0-B61E-4369-A256-79018EC1DEF2}"/>
              </a:ext>
            </a:extLst>
          </p:cNvPr>
          <p:cNvPicPr/>
          <p:nvPr/>
        </p:nvPicPr>
        <p:blipFill rotWithShape="1">
          <a:blip r:embed="rId7" cstate="print">
            <a:extLst>
              <a:ext uri="{28A0092B-C50C-407E-A947-70E740481C1C}">
                <a14:useLocalDpi xmlns:a14="http://schemas.microsoft.com/office/drawing/2010/main" val="0"/>
              </a:ext>
            </a:extLst>
          </a:blip>
          <a:srcRect l="20249" t="26869" r="10903" b="20911"/>
          <a:stretch/>
        </p:blipFill>
        <p:spPr bwMode="auto">
          <a:xfrm>
            <a:off x="10107227" y="755776"/>
            <a:ext cx="1944730" cy="1982757"/>
          </a:xfrm>
          <a:prstGeom prst="rect">
            <a:avLst/>
          </a:prstGeom>
          <a:noFill/>
          <a:ln>
            <a:noFill/>
          </a:ln>
          <a:extLst>
            <a:ext uri="{53640926-AAD7-44D8-BBD7-CCE9431645EC}">
              <a14:shadowObscured xmlns:a14="http://schemas.microsoft.com/office/drawing/2010/main"/>
            </a:ext>
          </a:extLst>
        </p:spPr>
      </p:pic>
      <p:sp>
        <p:nvSpPr>
          <p:cNvPr id="10" name="Прямокутник 9">
            <a:extLst>
              <a:ext uri="{FF2B5EF4-FFF2-40B4-BE49-F238E27FC236}">
                <a16:creationId xmlns:a16="http://schemas.microsoft.com/office/drawing/2014/main" id="{4A36BB9F-8DC9-4B27-BF89-2B0B9759C2E5}"/>
              </a:ext>
            </a:extLst>
          </p:cNvPr>
          <p:cNvSpPr/>
          <p:nvPr/>
        </p:nvSpPr>
        <p:spPr>
          <a:xfrm>
            <a:off x="5756988" y="2978332"/>
            <a:ext cx="6028595" cy="1323439"/>
          </a:xfrm>
          <a:prstGeom prst="rect">
            <a:avLst/>
          </a:prstGeom>
        </p:spPr>
        <p:txBody>
          <a:bodyPr wrap="square">
            <a:spAutoFit/>
          </a:bodyPr>
          <a:lstStyle/>
          <a:p>
            <a:pPr marL="457200" indent="450215" algn="just">
              <a:spcAft>
                <a:spcPts val="0"/>
              </a:spcAft>
            </a:pP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Фрагмент листка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крес</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-салата,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вирощеного</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придорожньої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при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загальному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збільшенні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мікроскопа</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40х, 400х, 1000х.  </a:t>
            </a:r>
          </a:p>
          <a:p>
            <a:pPr marL="457200" indent="450215" algn="just">
              <a:spcAft>
                <a:spcPts val="0"/>
              </a:spcAft>
            </a:pPr>
            <a:r>
              <a:rPr lang="uk-UA"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Доля </a:t>
            </a:r>
            <a:r>
              <a:rPr lang="uk-UA"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хлорозів</a:t>
            </a:r>
            <a:r>
              <a:rPr lang="uk-UA"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листках досягає 15%.</a:t>
            </a:r>
            <a:endPar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Прямокутник 10">
            <a:extLst>
              <a:ext uri="{FF2B5EF4-FFF2-40B4-BE49-F238E27FC236}">
                <a16:creationId xmlns:a16="http://schemas.microsoft.com/office/drawing/2014/main" id="{8483B900-C56C-471D-85D9-3A307B47B6DB}"/>
              </a:ext>
            </a:extLst>
          </p:cNvPr>
          <p:cNvSpPr/>
          <p:nvPr/>
        </p:nvSpPr>
        <p:spPr>
          <a:xfrm>
            <a:off x="-52023" y="4404049"/>
            <a:ext cx="11915958" cy="1034325"/>
          </a:xfrm>
          <a:prstGeom prst="rect">
            <a:avLst/>
          </a:prstGeom>
        </p:spPr>
        <p:txBody>
          <a:bodyPr wrap="square">
            <a:spAutoFit/>
          </a:bodyPr>
          <a:lstStyle/>
          <a:p>
            <a:pPr marL="457200" indent="450215" algn="just">
              <a:spcAft>
                <a:spcPts val="0"/>
              </a:spcAft>
            </a:pPr>
            <a:endPar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0215" algn="just">
              <a:spcAft>
                <a:spcPts val="0"/>
              </a:spcAft>
            </a:pP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додаванні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до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забрудненого</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грунту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доля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рослин</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з некрозами та хлорозами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зменшилася</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до 5-8%.</a:t>
            </a:r>
            <a:endParaRPr lang="uk-UA" sz="20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2968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C4C884-CDBB-421C-A3EA-C369DEC32041}"/>
              </a:ext>
            </a:extLst>
          </p:cNvPr>
          <p:cNvSpPr>
            <a:spLocks noGrp="1"/>
          </p:cNvSpPr>
          <p:nvPr>
            <p:ph type="title"/>
          </p:nvPr>
        </p:nvSpPr>
        <p:spPr>
          <a:xfrm>
            <a:off x="317241" y="130629"/>
            <a:ext cx="11560627" cy="6531427"/>
          </a:xfrm>
        </p:spPr>
        <p:txBody>
          <a:bodyPr>
            <a:normAutofit/>
          </a:bodyPr>
          <a:lstStyle/>
          <a:p>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Виявлення</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активності</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каталази</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листі</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рослин-біоіндикаторів</a:t>
            </a: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59E11C51-58E3-44B9-999C-B26126586A95}"/>
              </a:ext>
            </a:extLst>
          </p:cNvPr>
          <p:cNvPicPr>
            <a:picLocks noChangeAspect="1"/>
          </p:cNvPicPr>
          <p:nvPr/>
        </p:nvPicPr>
        <p:blipFill>
          <a:blip r:embed="rId2"/>
          <a:stretch>
            <a:fillRect/>
          </a:stretch>
        </p:blipFill>
        <p:spPr>
          <a:xfrm>
            <a:off x="2313992" y="819243"/>
            <a:ext cx="6843496" cy="5833718"/>
          </a:xfrm>
          <a:prstGeom prst="rect">
            <a:avLst/>
          </a:prstGeom>
        </p:spPr>
      </p:pic>
    </p:spTree>
    <p:extLst>
      <p:ext uri="{BB962C8B-B14F-4D97-AF65-F5344CB8AC3E}">
        <p14:creationId xmlns:p14="http://schemas.microsoft.com/office/powerpoint/2010/main" val="3052356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9A195-9CBE-4E6B-A813-C25D0E30F12A}"/>
              </a:ext>
            </a:extLst>
          </p:cNvPr>
          <p:cNvSpPr>
            <a:spLocks noGrp="1"/>
          </p:cNvSpPr>
          <p:nvPr>
            <p:ph type="title"/>
          </p:nvPr>
        </p:nvSpPr>
        <p:spPr>
          <a:xfrm>
            <a:off x="677334" y="111513"/>
            <a:ext cx="10942237" cy="6445404"/>
          </a:xfrm>
        </p:spPr>
        <p:txBody>
          <a:bodyPr>
            <a:normAutofit/>
          </a:bodyPr>
          <a:lstStyle/>
          <a:p>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Виявлення</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активності</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каталази</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в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листі</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рослин-біоіндикаторів</a:t>
            </a: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b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br>
            <a:endParaRPr lang="uk-UA" sz="2000" b="1" dirty="0">
              <a:solidFill>
                <a:schemeClr val="accent2">
                  <a:lumMod val="50000"/>
                </a:schemeClr>
              </a:solidFill>
              <a:effectLst>
                <a:outerShdw blurRad="38100" dist="38100" dir="2700000" algn="tl">
                  <a:srgbClr val="000000">
                    <a:alpha val="43137"/>
                  </a:srgbClr>
                </a:outerShdw>
              </a:effectLst>
            </a:endParaRPr>
          </a:p>
        </p:txBody>
      </p:sp>
      <p:pic>
        <p:nvPicPr>
          <p:cNvPr id="3" name="Рисунок 2">
            <a:extLst>
              <a:ext uri="{FF2B5EF4-FFF2-40B4-BE49-F238E27FC236}">
                <a16:creationId xmlns:a16="http://schemas.microsoft.com/office/drawing/2014/main" id="{BDA34DDB-0723-4B0F-BD4A-DD30CF65ABDC}"/>
              </a:ext>
            </a:extLst>
          </p:cNvPr>
          <p:cNvPicPr/>
          <p:nvPr/>
        </p:nvPicPr>
        <p:blipFill rotWithShape="1">
          <a:blip r:embed="rId2" cstate="print">
            <a:extLst>
              <a:ext uri="{28A0092B-C50C-407E-A947-70E740481C1C}">
                <a14:useLocalDpi xmlns:a14="http://schemas.microsoft.com/office/drawing/2010/main" val="0"/>
              </a:ext>
            </a:extLst>
          </a:blip>
          <a:srcRect l="12310" t="33340" r="17416" b="13188"/>
          <a:stretch/>
        </p:blipFill>
        <p:spPr bwMode="auto">
          <a:xfrm>
            <a:off x="2624175" y="1126273"/>
            <a:ext cx="2375249" cy="2309459"/>
          </a:xfrm>
          <a:prstGeom prst="rect">
            <a:avLst/>
          </a:prstGeom>
          <a:noFill/>
          <a:ln>
            <a:noFill/>
          </a:ln>
          <a:extLst>
            <a:ext uri="{53640926-AAD7-44D8-BBD7-CCE9431645EC}">
              <a14:shadowObscured xmlns:a14="http://schemas.microsoft.com/office/drawing/2010/main"/>
            </a:ext>
          </a:extLst>
        </p:spPr>
      </p:pic>
      <p:pic>
        <p:nvPicPr>
          <p:cNvPr id="4" name="Рисунок 3">
            <a:extLst>
              <a:ext uri="{FF2B5EF4-FFF2-40B4-BE49-F238E27FC236}">
                <a16:creationId xmlns:a16="http://schemas.microsoft.com/office/drawing/2014/main" id="{C7DEF4BF-F444-426B-AB9F-4836E45BF208}"/>
              </a:ext>
            </a:extLst>
          </p:cNvPr>
          <p:cNvPicPr/>
          <p:nvPr/>
        </p:nvPicPr>
        <p:blipFill rotWithShape="1">
          <a:blip r:embed="rId3" cstate="print">
            <a:extLst>
              <a:ext uri="{28A0092B-C50C-407E-A947-70E740481C1C}">
                <a14:useLocalDpi xmlns:a14="http://schemas.microsoft.com/office/drawing/2010/main" val="0"/>
              </a:ext>
            </a:extLst>
          </a:blip>
          <a:srcRect l="23375" t="10592" r="8016" b="37383"/>
          <a:stretch/>
        </p:blipFill>
        <p:spPr bwMode="auto">
          <a:xfrm>
            <a:off x="4999424" y="1126273"/>
            <a:ext cx="2416137" cy="2309459"/>
          </a:xfrm>
          <a:prstGeom prst="rect">
            <a:avLst/>
          </a:prstGeom>
          <a:noFill/>
          <a:ln>
            <a:noFill/>
          </a:ln>
          <a:extLst>
            <a:ext uri="{53640926-AAD7-44D8-BBD7-CCE9431645EC}">
              <a14:shadowObscured xmlns:a14="http://schemas.microsoft.com/office/drawing/2010/main"/>
            </a:ext>
          </a:extLst>
        </p:spPr>
      </p:pic>
      <p:pic>
        <p:nvPicPr>
          <p:cNvPr id="5" name="Рисунок 4">
            <a:extLst>
              <a:ext uri="{FF2B5EF4-FFF2-40B4-BE49-F238E27FC236}">
                <a16:creationId xmlns:a16="http://schemas.microsoft.com/office/drawing/2014/main" id="{1141FB2E-723A-467D-AE06-DBFF96C2D5F3}"/>
              </a:ext>
            </a:extLst>
          </p:cNvPr>
          <p:cNvPicPr/>
          <p:nvPr/>
        </p:nvPicPr>
        <p:blipFill rotWithShape="1">
          <a:blip r:embed="rId4" cstate="print">
            <a:extLst>
              <a:ext uri="{28A0092B-C50C-407E-A947-70E740481C1C}">
                <a14:useLocalDpi xmlns:a14="http://schemas.microsoft.com/office/drawing/2010/main" val="0"/>
              </a:ext>
            </a:extLst>
          </a:blip>
          <a:srcRect l="18416" t="20478" r="11778" b="26447"/>
          <a:stretch/>
        </p:blipFill>
        <p:spPr bwMode="auto">
          <a:xfrm>
            <a:off x="7415561" y="1126273"/>
            <a:ext cx="2416137" cy="2309459"/>
          </a:xfrm>
          <a:prstGeom prst="rect">
            <a:avLst/>
          </a:prstGeom>
          <a:noFill/>
          <a:ln>
            <a:noFill/>
          </a:ln>
          <a:extLst>
            <a:ext uri="{53640926-AAD7-44D8-BBD7-CCE9431645EC}">
              <a14:shadowObscured xmlns:a14="http://schemas.microsoft.com/office/drawing/2010/main"/>
            </a:ext>
          </a:extLst>
        </p:spPr>
      </p:pic>
      <p:sp>
        <p:nvSpPr>
          <p:cNvPr id="6" name="Прямокутник 5">
            <a:extLst>
              <a:ext uri="{FF2B5EF4-FFF2-40B4-BE49-F238E27FC236}">
                <a16:creationId xmlns:a16="http://schemas.microsoft.com/office/drawing/2014/main" id="{AEE5B991-B53A-4AEE-976C-FEE00EA4B6E5}"/>
              </a:ext>
            </a:extLst>
          </p:cNvPr>
          <p:cNvSpPr/>
          <p:nvPr/>
        </p:nvSpPr>
        <p:spPr>
          <a:xfrm>
            <a:off x="345233" y="4450492"/>
            <a:ext cx="11169433" cy="1477328"/>
          </a:xfrm>
          <a:prstGeom prst="rect">
            <a:avLst/>
          </a:prstGeom>
        </p:spPr>
        <p:txBody>
          <a:bodyPr wrap="square">
            <a:spAutoFit/>
          </a:bodyPr>
          <a:lstStyle/>
          <a:p>
            <a:pPr marL="457200" indent="450215" algn="just">
              <a:spcBef>
                <a:spcPts val="1200"/>
              </a:spcBef>
              <a:spcAft>
                <a:spcPts val="0"/>
              </a:spcAft>
            </a:pP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Активність</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каталазної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реакції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листку редиса Дайкон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під</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мікроскопом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із</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загальним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збільшенням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у 40х.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Рослина</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вирощена</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а –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паркової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б –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придорожньої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в – на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придорожньої</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зони</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з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додаванням</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хондроїтинсульфата</a:t>
            </a: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uk-UA"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0215">
              <a:spcBef>
                <a:spcPts val="1200"/>
              </a:spcBef>
            </a:pPr>
            <a:r>
              <a:rPr lang="ru-RU"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353C8188-4405-4448-AD1C-B8043F05A4C6}"/>
              </a:ext>
            </a:extLst>
          </p:cNvPr>
          <p:cNvSpPr/>
          <p:nvPr/>
        </p:nvSpPr>
        <p:spPr>
          <a:xfrm>
            <a:off x="2732050" y="3562174"/>
            <a:ext cx="6902604" cy="463397"/>
          </a:xfrm>
          <a:prstGeom prst="rect">
            <a:avLst/>
          </a:prstGeom>
        </p:spPr>
        <p:txBody>
          <a:bodyPr wrap="square">
            <a:spAutoFit/>
          </a:bodyPr>
          <a:lstStyle/>
          <a:p>
            <a:pPr marL="457200" indent="450215">
              <a:lnSpc>
                <a:spcPct val="150000"/>
              </a:lnSpc>
              <a:spcBef>
                <a:spcPts val="1200"/>
              </a:spcBef>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а                                       б                                         в</a:t>
            </a:r>
            <a:endParaRPr lang="uk-UA"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1243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0F8ADD-046E-45C4-AFFB-44A779989C1A}"/>
              </a:ext>
            </a:extLst>
          </p:cNvPr>
          <p:cNvSpPr>
            <a:spLocks noGrp="1"/>
          </p:cNvSpPr>
          <p:nvPr>
            <p:ph type="title"/>
          </p:nvPr>
        </p:nvSpPr>
        <p:spPr>
          <a:xfrm>
            <a:off x="677334" y="122663"/>
            <a:ext cx="10897632" cy="6233531"/>
          </a:xfrm>
        </p:spPr>
        <p:txBody>
          <a:bodyPr>
            <a:normAutofit/>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Висновки:</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uk-UA" sz="2000" dirty="0">
                <a:solidFill>
                  <a:schemeClr val="accent2">
                    <a:lumMod val="50000"/>
                  </a:schemeClr>
                </a:solidFill>
                <a:latin typeface="Times New Roman" panose="02020603050405020304" pitchFamily="18" charset="0"/>
                <a:cs typeface="Times New Roman" panose="02020603050405020304" pitchFamily="18" charset="0"/>
              </a:rPr>
              <a:t>	В умовах вирощування крес-</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салата</a:t>
            </a:r>
            <a:r>
              <a:rPr lang="uk-UA" sz="2000" dirty="0">
                <a:solidFill>
                  <a:schemeClr val="accent2">
                    <a:lumMod val="50000"/>
                  </a:schemeClr>
                </a:solidFill>
                <a:latin typeface="Times New Roman" panose="02020603050405020304" pitchFamily="18" charset="0"/>
                <a:cs typeface="Times New Roman" panose="02020603050405020304" pitchFamily="18" charset="0"/>
              </a:rPr>
              <a:t> і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редиса</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Дайкон</a:t>
            </a:r>
            <a:r>
              <a:rPr lang="uk-UA" sz="2000" dirty="0">
                <a:solidFill>
                  <a:schemeClr val="accent2">
                    <a:lumMod val="50000"/>
                  </a:schemeClr>
                </a:solidFill>
                <a:latin typeface="Times New Roman" panose="02020603050405020304" pitchFamily="18" charset="0"/>
                <a:cs typeface="Times New Roman" panose="02020603050405020304" pitchFamily="18" charset="0"/>
              </a:rPr>
              <a:t> на ґрунті придорожньої території з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хондроїтинсульфатом</a:t>
            </a:r>
            <a:r>
              <a:rPr lang="uk-UA" sz="2000" dirty="0">
                <a:solidFill>
                  <a:schemeClr val="accent2">
                    <a:lumMod val="50000"/>
                  </a:schemeClr>
                </a:solidFill>
                <a:latin typeface="Times New Roman" panose="02020603050405020304" pitchFamily="18" charset="0"/>
                <a:cs typeface="Times New Roman" panose="02020603050405020304" pitchFamily="18" charset="0"/>
              </a:rPr>
              <a:t> спостерігали поліпшення ростових показників рослин до рівня рослин, вирощених на чистому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грунті</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Ці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дані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підтверджують</a:t>
            </a:r>
            <a:r>
              <a:rPr lang="ru-RU" sz="2000" dirty="0">
                <a:solidFill>
                  <a:schemeClr val="accent2">
                    <a:lumMod val="50000"/>
                  </a:schemeClr>
                </a:solidFill>
                <a:latin typeface="Times New Roman" panose="02020603050405020304" pitchFamily="18" charset="0"/>
                <a:cs typeface="Times New Roman" panose="02020603050405020304" pitchFamily="18" charset="0"/>
              </a:rPr>
              <a:t> нашу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гіпотезу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щодо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властивості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хелатувати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йони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важких</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металів</a:t>
            </a:r>
            <a:r>
              <a:rPr lang="ru-RU" sz="2000" dirty="0">
                <a:solidFill>
                  <a:schemeClr val="accent2">
                    <a:lumMod val="50000"/>
                  </a:schemeClr>
                </a:solidFill>
                <a:latin typeface="Times New Roman" panose="02020603050405020304" pitchFamily="18" charset="0"/>
                <a:cs typeface="Times New Roman" panose="02020603050405020304" pitchFamily="18" charset="0"/>
              </a:rPr>
              <a:t> 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забрудненому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грунті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покращуючи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процеси</a:t>
            </a:r>
            <a:r>
              <a:rPr lang="ru-RU" sz="2000" dirty="0">
                <a:solidFill>
                  <a:schemeClr val="accent2">
                    <a:lumMod val="50000"/>
                  </a:schemeClr>
                </a:solidFill>
                <a:latin typeface="Times New Roman" panose="02020603050405020304" pitchFamily="18" charset="0"/>
                <a:cs typeface="Times New Roman" panose="02020603050405020304" pitchFamily="18" charset="0"/>
              </a:rPr>
              <a:t> росту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рослин</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br>
              <a:rPr lang="ru-RU"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При цьому додавання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в чистий ґрунт паркової зони знижувало ростові показники рослин на 5-9% відповідно.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Можна</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припустити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що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додавання</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призводить</a:t>
            </a:r>
            <a:r>
              <a:rPr lang="ru-RU" sz="2000" dirty="0">
                <a:solidFill>
                  <a:schemeClr val="accent2">
                    <a:lumMod val="50000"/>
                  </a:schemeClr>
                </a:solidFill>
                <a:latin typeface="Times New Roman" panose="02020603050405020304" pitchFamily="18" charset="0"/>
                <a:cs typeface="Times New Roman" panose="02020603050405020304" pitchFamily="18" charset="0"/>
              </a:rPr>
              <a:t> до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хелатування</a:t>
            </a:r>
            <a:r>
              <a:rPr lang="ru-RU" sz="2000" dirty="0">
                <a:solidFill>
                  <a:schemeClr val="accent2">
                    <a:lumMod val="50000"/>
                  </a:schemeClr>
                </a:solidFill>
                <a:latin typeface="Times New Roman" panose="02020603050405020304" pitchFamily="18" charset="0"/>
                <a:cs typeface="Times New Roman" panose="02020603050405020304" pitchFamily="18" charset="0"/>
              </a:rPr>
              <a:t> ним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йонів</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міді</a:t>
            </a:r>
            <a:r>
              <a:rPr lang="ru-RU" sz="2000" dirty="0">
                <a:solidFill>
                  <a:schemeClr val="accent2">
                    <a:lumMod val="50000"/>
                  </a:schemeClr>
                </a:solidFill>
                <a:latin typeface="Times New Roman" panose="02020603050405020304" pitchFamily="18" charset="0"/>
                <a:cs typeface="Times New Roman" panose="02020603050405020304" pitchFamily="18" charset="0"/>
              </a:rPr>
              <a:t>, цинку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або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нікелю</a:t>
            </a:r>
            <a:r>
              <a:rPr lang="ru-RU" sz="2000" dirty="0">
                <a:solidFill>
                  <a:schemeClr val="accent2">
                    <a:lumMod val="50000"/>
                  </a:schemeClr>
                </a:solidFill>
                <a:latin typeface="Times New Roman" panose="02020603050405020304" pitchFamily="18" charset="0"/>
                <a:cs typeface="Times New Roman" panose="02020603050405020304" pitchFamily="18" charset="0"/>
              </a:rPr>
              <a:t> –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які</a:t>
            </a:r>
            <a:r>
              <a:rPr lang="ru-RU" sz="2000" dirty="0">
                <a:solidFill>
                  <a:schemeClr val="accent2">
                    <a:lumMod val="50000"/>
                  </a:schemeClr>
                </a:solidFill>
                <a:latin typeface="Times New Roman" panose="02020603050405020304" pitchFamily="18" charset="0"/>
                <a:cs typeface="Times New Roman" panose="02020603050405020304" pitchFamily="18" charset="0"/>
              </a:rPr>
              <a:t> є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необхідними</a:t>
            </a:r>
            <a:r>
              <a:rPr lang="ru-RU" sz="2000" dirty="0">
                <a:solidFill>
                  <a:schemeClr val="accent2">
                    <a:lumMod val="50000"/>
                  </a:schemeClr>
                </a:solidFill>
                <a:latin typeface="Times New Roman" panose="02020603050405020304" pitchFamily="18" charset="0"/>
                <a:cs typeface="Times New Roman" panose="02020603050405020304" pitchFamily="18" charset="0"/>
              </a:rPr>
              <a:t> у невеликих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допустимих</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концентраціях</a:t>
            </a:r>
            <a:r>
              <a:rPr lang="ru-RU" sz="2000" dirty="0">
                <a:solidFill>
                  <a:schemeClr val="accent2">
                    <a:lumMod val="50000"/>
                  </a:schemeClr>
                </a:solidFill>
                <a:latin typeface="Times New Roman" panose="02020603050405020304" pitchFamily="18" charset="0"/>
                <a:cs typeface="Times New Roman" panose="02020603050405020304" pitchFamily="18" charset="0"/>
              </a:rPr>
              <a:t> для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розвитку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рослин</a:t>
            </a:r>
            <a:r>
              <a:rPr lang="ru-RU" sz="2000" dirty="0">
                <a:solidFill>
                  <a:schemeClr val="accent2">
                    <a:lumMod val="50000"/>
                  </a:schemeClr>
                </a:solidFill>
                <a:latin typeface="Times New Roman" panose="02020603050405020304" pitchFamily="18" charset="0"/>
                <a:cs typeface="Times New Roman" panose="02020603050405020304" pitchFamily="18" charset="0"/>
              </a:rPr>
              <a:t> – результатом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чого</a:t>
            </a:r>
            <a:r>
              <a:rPr lang="ru-RU" sz="2000" dirty="0">
                <a:solidFill>
                  <a:schemeClr val="accent2">
                    <a:lumMod val="50000"/>
                  </a:schemeClr>
                </a:solidFill>
                <a:latin typeface="Times New Roman" panose="02020603050405020304" pitchFamily="18" charset="0"/>
                <a:cs typeface="Times New Roman" panose="02020603050405020304" pitchFamily="18" charset="0"/>
              </a:rPr>
              <a:t> є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затримка</a:t>
            </a:r>
            <a:r>
              <a:rPr lang="ru-RU" sz="2000" dirty="0">
                <a:solidFill>
                  <a:schemeClr val="accent2">
                    <a:lumMod val="50000"/>
                  </a:schemeClr>
                </a:solidFill>
                <a:latin typeface="Times New Roman" panose="02020603050405020304" pitchFamily="18" charset="0"/>
                <a:cs typeface="Times New Roman" panose="02020603050405020304" pitchFamily="18" charset="0"/>
              </a:rPr>
              <a:t> росту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рослин</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uk-UA" sz="2000" dirty="0">
                <a:solidFill>
                  <a:schemeClr val="accent2">
                    <a:lumMod val="50000"/>
                  </a:schemeClr>
                </a:solidFill>
                <a:latin typeface="Times New Roman" panose="02020603050405020304" pitchFamily="18" charset="0"/>
                <a:cs typeface="Times New Roman" panose="02020603050405020304" pitchFamily="18" charset="0"/>
              </a:rPr>
              <a:t>	Додавання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до забрудненого ґрунту істотно (на 50-60% у крес-</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салата</a:t>
            </a:r>
            <a:r>
              <a:rPr lang="uk-UA" sz="2000" dirty="0">
                <a:solidFill>
                  <a:schemeClr val="accent2">
                    <a:lumMod val="50000"/>
                  </a:schemeClr>
                </a:solidFill>
                <a:latin typeface="Times New Roman" panose="02020603050405020304" pitchFamily="18" charset="0"/>
                <a:cs typeface="Times New Roman" panose="02020603050405020304" pitchFamily="18" charset="0"/>
              </a:rPr>
              <a:t> та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редиса</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Дайкон</a:t>
            </a:r>
            <a:r>
              <a:rPr lang="uk-UA" sz="2000" dirty="0">
                <a:solidFill>
                  <a:schemeClr val="accent2">
                    <a:lumMod val="50000"/>
                  </a:schemeClr>
                </a:solidFill>
                <a:latin typeface="Times New Roman" panose="02020603050405020304" pitchFamily="18" charset="0"/>
                <a:cs typeface="Times New Roman" panose="02020603050405020304" pitchFamily="18" charset="0"/>
              </a:rPr>
              <a:t> відповідно) зменшувало частку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хлорозів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і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некрозів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у листках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Ці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дані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опосередковано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підтверджують</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властивість</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зв’язувати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йони</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міді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кадмію</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свинцю</a:t>
            </a:r>
            <a:r>
              <a:rPr lang="ru-RU" sz="2000" dirty="0">
                <a:solidFill>
                  <a:schemeClr val="accent2">
                    <a:lumMod val="50000"/>
                  </a:schemeClr>
                </a:solidFill>
                <a:latin typeface="Times New Roman" panose="02020603050405020304" pitchFamily="18" charset="0"/>
                <a:cs typeface="Times New Roman" panose="02020603050405020304" pitchFamily="18" charset="0"/>
              </a:rPr>
              <a:t>, цинку,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нікелю</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які</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призводять</a:t>
            </a:r>
            <a:r>
              <a:rPr lang="ru-RU" sz="2000" dirty="0">
                <a:solidFill>
                  <a:schemeClr val="accent2">
                    <a:lumMod val="50000"/>
                  </a:schemeClr>
                </a:solidFill>
                <a:latin typeface="Times New Roman" panose="02020603050405020304" pitchFamily="18" charset="0"/>
                <a:cs typeface="Times New Roman" panose="02020603050405020304" pitchFamily="18" charset="0"/>
              </a:rPr>
              <a:t> до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руйнування</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хлорофілу</a:t>
            </a:r>
            <a:r>
              <a:rPr lang="ru-RU" sz="2000" dirty="0">
                <a:solidFill>
                  <a:schemeClr val="accent2">
                    <a:lumMod val="50000"/>
                  </a:schemeClr>
                </a:solidFill>
                <a:latin typeface="Times New Roman" panose="02020603050405020304" pitchFamily="18" charset="0"/>
                <a:cs typeface="Times New Roman" panose="02020603050405020304" pitchFamily="18" charset="0"/>
              </a:rPr>
              <a:t> та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пригнічення</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процесів</a:t>
            </a:r>
            <a:r>
              <a:rPr lang="ru-RU" sz="2000" dirty="0">
                <a:solidFill>
                  <a:schemeClr val="accent2">
                    <a:lumMod val="50000"/>
                  </a:schemeClr>
                </a:solidFill>
                <a:latin typeface="Times New Roman" panose="02020603050405020304" pitchFamily="18" charset="0"/>
                <a:cs typeface="Times New Roman" panose="02020603050405020304" pitchFamily="18" charset="0"/>
              </a:rPr>
              <a:t> фотосинтезу.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uk-UA" sz="2000" dirty="0">
                <a:solidFill>
                  <a:schemeClr val="accent2">
                    <a:lumMod val="50000"/>
                  </a:schemeClr>
                </a:solidFill>
                <a:latin typeface="Times New Roman" panose="02020603050405020304" pitchFamily="18" charset="0"/>
                <a:cs typeface="Times New Roman" panose="02020603050405020304" pitchFamily="18" charset="0"/>
              </a:rPr>
              <a:t>Наявність у ґрунті придорожньої зони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призводила до відновлення каталази у вигляді значного підвищення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каталазної</a:t>
            </a:r>
            <a:r>
              <a:rPr lang="uk-UA" sz="2000" dirty="0">
                <a:solidFill>
                  <a:schemeClr val="accent2">
                    <a:lumMod val="50000"/>
                  </a:schemeClr>
                </a:solidFill>
                <a:latin typeface="Times New Roman" panose="02020603050405020304" pitchFamily="18" charset="0"/>
                <a:cs typeface="Times New Roman" panose="02020603050405020304" pitchFamily="18" charset="0"/>
              </a:rPr>
              <a:t> активності в листках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07029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6C6D50-B385-4BDF-858D-34C40E481304}"/>
              </a:ext>
            </a:extLst>
          </p:cNvPr>
          <p:cNvSpPr>
            <a:spLocks noGrp="1"/>
          </p:cNvSpPr>
          <p:nvPr>
            <p:ph type="title"/>
          </p:nvPr>
        </p:nvSpPr>
        <p:spPr>
          <a:xfrm>
            <a:off x="356839" y="133815"/>
            <a:ext cx="11508059" cy="6244683"/>
          </a:xfrm>
        </p:spPr>
        <p:txBody>
          <a:bodyPr>
            <a:normAutofit/>
          </a:bodyPr>
          <a:lstStyle/>
          <a:p>
            <a:br>
              <a:rPr lang="uk-UA" sz="18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Наукова новизна дослідження:</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Вперше</a:t>
            </a:r>
            <a:r>
              <a:rPr lang="uk-UA" sz="2000" dirty="0">
                <a:solidFill>
                  <a:schemeClr val="accent2">
                    <a:lumMod val="50000"/>
                  </a:schemeClr>
                </a:solidFill>
                <a:latin typeface="Times New Roman" panose="02020603050405020304" pitchFamily="18" charset="0"/>
                <a:cs typeface="Times New Roman" panose="02020603050405020304" pitchFamily="18" charset="0"/>
              </a:rPr>
              <a:t> проведено дослідження дії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як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хелатора</a:t>
            </a:r>
            <a:r>
              <a:rPr lang="uk-UA" sz="2000" dirty="0">
                <a:solidFill>
                  <a:schemeClr val="accent2">
                    <a:lumMod val="50000"/>
                  </a:schemeClr>
                </a:solidFill>
                <a:latin typeface="Times New Roman" panose="02020603050405020304" pitchFamily="18" charset="0"/>
                <a:cs typeface="Times New Roman" panose="02020603050405020304" pitchFamily="18" charset="0"/>
              </a:rPr>
              <a:t> важких металів</a:t>
            </a:r>
            <a:r>
              <a:rPr lang="uk-UA" sz="2000" dirty="0">
                <a:solidFill>
                  <a:srgbClr val="54A021">
                    <a:lumMod val="50000"/>
                  </a:srgbClr>
                </a:solidFill>
                <a:latin typeface="Times New Roman" panose="02020603050405020304" pitchFamily="18" charset="0"/>
                <a:cs typeface="Times New Roman" panose="02020603050405020304" pitchFamily="18" charset="0"/>
              </a:rPr>
              <a:t> в ґрунті</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Вперше </a:t>
            </a:r>
            <a:r>
              <a:rPr lang="uk-UA" sz="2000" dirty="0">
                <a:solidFill>
                  <a:schemeClr val="accent2">
                    <a:lumMod val="50000"/>
                  </a:schemeClr>
                </a:solidFill>
                <a:latin typeface="Times New Roman" panose="02020603050405020304" pitchFamily="18" charset="0"/>
                <a:cs typeface="Times New Roman" panose="02020603050405020304" pitchFamily="18" charset="0"/>
              </a:rPr>
              <a:t>показано значне поліпшення ростових показників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вирощених на ґрунті придорожньої зони за умови додавання до нього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Вперше </a:t>
            </a:r>
            <a:r>
              <a:rPr lang="uk-UA" sz="2000" dirty="0">
                <a:solidFill>
                  <a:schemeClr val="accent2">
                    <a:lumMod val="50000"/>
                  </a:schemeClr>
                </a:solidFill>
                <a:latin typeface="Times New Roman" panose="02020603050405020304" pitchFamily="18" charset="0"/>
                <a:cs typeface="Times New Roman" panose="02020603050405020304" pitchFamily="18" charset="0"/>
              </a:rPr>
              <a:t>продемонстровано, що після додавання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до забрудненого ґрунту збільшувалась інтенсивність фотосинтезу, на що вказує зменшення кількості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хлорозів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у листках. </a:t>
            </a: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uk-UA" sz="2000" dirty="0">
                <a:solidFill>
                  <a:schemeClr val="accent2">
                    <a:lumMod val="50000"/>
                  </a:schemeClr>
                </a:solidFill>
                <a:latin typeface="Times New Roman" panose="02020603050405020304" pitchFamily="18" charset="0"/>
                <a:cs typeface="Times New Roman" panose="02020603050405020304" pitchFamily="18" charset="0"/>
              </a:rPr>
              <a:t>Також </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вперше</a:t>
            </a:r>
            <a:r>
              <a:rPr lang="uk-UA" sz="2000" dirty="0">
                <a:solidFill>
                  <a:schemeClr val="accent2">
                    <a:lumMod val="50000"/>
                  </a:schemeClr>
                </a:solidFill>
                <a:latin typeface="Times New Roman" panose="02020603050405020304" pitchFamily="18" charset="0"/>
                <a:cs typeface="Times New Roman" panose="02020603050405020304" pitchFamily="18" charset="0"/>
              </a:rPr>
              <a:t> продемонстровано, що додавання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хондроїтинсульфату</a:t>
            </a:r>
            <a:r>
              <a:rPr lang="uk-UA" sz="2000" dirty="0">
                <a:solidFill>
                  <a:schemeClr val="accent2">
                    <a:lumMod val="50000"/>
                  </a:schemeClr>
                </a:solidFill>
                <a:latin typeface="Times New Roman" panose="02020603050405020304" pitchFamily="18" charset="0"/>
                <a:cs typeface="Times New Roman" panose="02020603050405020304" pitchFamily="18" charset="0"/>
              </a:rPr>
              <a:t> до ґрунту придорожньої території впливає на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редокс</a:t>
            </a:r>
            <a:r>
              <a:rPr lang="uk-UA" sz="2000" dirty="0">
                <a:solidFill>
                  <a:schemeClr val="accent2">
                    <a:lumMod val="50000"/>
                  </a:schemeClr>
                </a:solidFill>
                <a:latin typeface="Times New Roman" panose="02020603050405020304" pitchFamily="18" charset="0"/>
                <a:cs typeface="Times New Roman" panose="02020603050405020304" pitchFamily="18" charset="0"/>
              </a:rPr>
              <a:t>-активність рослин-</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біоіндикаторів</a:t>
            </a:r>
            <a:r>
              <a:rPr lang="uk-UA" sz="2000" dirty="0">
                <a:solidFill>
                  <a:schemeClr val="accent2">
                    <a:lumMod val="50000"/>
                  </a:schemeClr>
                </a:solidFill>
                <a:latin typeface="Times New Roman" panose="02020603050405020304" pitchFamily="18" charset="0"/>
                <a:cs typeface="Times New Roman" panose="02020603050405020304" pitchFamily="18" charset="0"/>
              </a:rPr>
              <a:t>, про що свідчить зміна </a:t>
            </a:r>
            <a:r>
              <a:rPr lang="uk-UA" sz="2000" dirty="0" err="1">
                <a:solidFill>
                  <a:schemeClr val="accent2">
                    <a:lumMod val="50000"/>
                  </a:schemeClr>
                </a:solidFill>
                <a:latin typeface="Times New Roman" panose="02020603050405020304" pitchFamily="18" charset="0"/>
                <a:cs typeface="Times New Roman" panose="02020603050405020304" pitchFamily="18" charset="0"/>
              </a:rPr>
              <a:t>каталазної</a:t>
            </a:r>
            <a:r>
              <a:rPr lang="uk-UA" sz="2000" dirty="0">
                <a:solidFill>
                  <a:schemeClr val="accent2">
                    <a:lumMod val="50000"/>
                  </a:schemeClr>
                </a:solidFill>
                <a:latin typeface="Times New Roman" panose="02020603050405020304" pitchFamily="18" charset="0"/>
                <a:cs typeface="Times New Roman" panose="02020603050405020304" pitchFamily="18" charset="0"/>
              </a:rPr>
              <a:t> активності в листках цих рослин.</a:t>
            </a:r>
            <a:br>
              <a:rPr lang="uk-UA" sz="2000" dirty="0">
                <a:solidFill>
                  <a:schemeClr val="accent2">
                    <a:lumMod val="50000"/>
                  </a:schemeClr>
                </a:solidFill>
                <a:latin typeface="Times New Roman" panose="02020603050405020304" pitchFamily="18" charset="0"/>
                <a:cs typeface="Times New Roman" panose="02020603050405020304" pitchFamily="18" charset="0"/>
              </a:rPr>
            </a:br>
            <a:br>
              <a:rPr lang="uk-UA" sz="2000" dirty="0">
                <a:solidFill>
                  <a:schemeClr val="accent2">
                    <a:lumMod val="50000"/>
                  </a:schemeClr>
                </a:solidFill>
                <a:latin typeface="Times New Roman" panose="02020603050405020304" pitchFamily="18" charset="0"/>
                <a:cs typeface="Times New Roman" panose="02020603050405020304" pitchFamily="18" charset="0"/>
              </a:rPr>
            </a:b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Особистий</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b="1"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внесок</a:t>
            </a:r>
            <a: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ru-RU"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000" dirty="0" err="1">
                <a:solidFill>
                  <a:schemeClr val="accent2">
                    <a:lumMod val="50000"/>
                  </a:schemeClr>
                </a:solidFill>
                <a:latin typeface="Times New Roman" panose="02020603050405020304" pitchFamily="18" charset="0"/>
                <a:cs typeface="Times New Roman" panose="02020603050405020304" pitchFamily="18" charset="0"/>
              </a:rPr>
              <a:t>Єгор</a:t>
            </a:r>
            <a:r>
              <a:rPr lang="ru-RU" sz="2000" dirty="0">
                <a:solidFill>
                  <a:schemeClr val="accent2">
                    <a:lumMod val="50000"/>
                  </a:schemeClr>
                </a:solidFill>
                <a:latin typeface="Times New Roman" panose="02020603050405020304" pitchFamily="18" charset="0"/>
                <a:cs typeface="Times New Roman" panose="02020603050405020304" pitchFamily="18" charset="0"/>
              </a:rPr>
              <a:t> Денисов є автором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ідеї</a:t>
            </a:r>
            <a:r>
              <a:rPr lang="ru-RU" sz="2000" dirty="0">
                <a:solidFill>
                  <a:schemeClr val="accent2">
                    <a:lumMod val="50000"/>
                  </a:schemeClr>
                </a:solidFill>
                <a:latin typeface="Times New Roman" panose="02020603050405020304" pitchFamily="18" charset="0"/>
                <a:cs typeface="Times New Roman" panose="02020603050405020304" pitchFamily="18" charset="0"/>
              </a:rPr>
              <a:t> і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виконавцем</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всієї</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експериментальної</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частини</a:t>
            </a:r>
            <a:r>
              <a:rPr lang="ru-RU" sz="2000" dirty="0">
                <a:solidFill>
                  <a:schemeClr val="accent2">
                    <a:lumMod val="50000"/>
                  </a:schemeClr>
                </a:solidFill>
                <a:latin typeface="Times New Roman" panose="02020603050405020304" pitchFamily="18" charset="0"/>
                <a:cs typeface="Times New Roman" panose="02020603050405020304" pitchFamily="18" charset="0"/>
              </a:rPr>
              <a:t> проекту.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Інформаційний</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пошук</a:t>
            </a:r>
            <a:r>
              <a:rPr lang="ru-RU" sz="2000" dirty="0">
                <a:solidFill>
                  <a:schemeClr val="accent2">
                    <a:lumMod val="50000"/>
                  </a:schemeClr>
                </a:solidFill>
                <a:latin typeface="Times New Roman" panose="02020603050405020304" pitchFamily="18" charset="0"/>
                <a:cs typeface="Times New Roman" panose="02020603050405020304" pitchFamily="18" charset="0"/>
              </a:rPr>
              <a:t> та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аналіз</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результатів</a:t>
            </a:r>
            <a:r>
              <a:rPr lang="ru-RU" sz="2000" dirty="0">
                <a:solidFill>
                  <a:schemeClr val="accent2">
                    <a:lumMod val="50000"/>
                  </a:schemeClr>
                </a:solidFill>
                <a:latin typeface="Times New Roman" panose="02020603050405020304" pitchFamily="18" charset="0"/>
                <a:cs typeface="Times New Roman" panose="02020603050405020304" pitchFamily="18" charset="0"/>
              </a:rPr>
              <a:t> автор проводив за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допомогою</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наукового</a:t>
            </a:r>
            <a:r>
              <a:rPr lang="ru-RU" sz="2000" dirty="0">
                <a:solidFill>
                  <a:schemeClr val="accent2">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2">
                    <a:lumMod val="50000"/>
                  </a:schemeClr>
                </a:solidFill>
                <a:latin typeface="Times New Roman" panose="02020603050405020304" pitchFamily="18" charset="0"/>
                <a:cs typeface="Times New Roman" panose="02020603050405020304" pitchFamily="18" charset="0"/>
              </a:rPr>
              <a:t>керівника</a:t>
            </a:r>
            <a:r>
              <a:rPr lang="ru-RU" sz="2000" dirty="0">
                <a:solidFill>
                  <a:schemeClr val="accent2">
                    <a:lumMod val="50000"/>
                  </a:schemeClr>
                </a:solidFill>
                <a:latin typeface="Times New Roman" panose="02020603050405020304" pitchFamily="18" charset="0"/>
                <a:cs typeface="Times New Roman" panose="02020603050405020304" pitchFamily="18" charset="0"/>
              </a:rPr>
              <a:t>.</a:t>
            </a:r>
            <a:endParaRPr lang="uk-UA" sz="20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179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482A6E-3EE7-495B-815B-AD3CD14F1381}"/>
              </a:ext>
            </a:extLst>
          </p:cNvPr>
          <p:cNvSpPr>
            <a:spLocks noGrp="1"/>
          </p:cNvSpPr>
          <p:nvPr>
            <p:ph type="title"/>
          </p:nvPr>
        </p:nvSpPr>
        <p:spPr>
          <a:xfrm>
            <a:off x="234176" y="100360"/>
            <a:ext cx="11764535" cy="6556917"/>
          </a:xfrm>
        </p:spPr>
        <p:txBody>
          <a:bodyPr>
            <a:normAutofit fontScale="90000"/>
          </a:bodyPr>
          <a:lstStyle/>
          <a:p>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Список літератури</a:t>
            </a: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b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uk-UA" sz="2000" b="1"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Prasad M,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Hagemeyer</a:t>
            </a:r>
            <a:r>
              <a:rPr lang="en-US" sz="2000" dirty="0">
                <a:solidFill>
                  <a:schemeClr val="accent2">
                    <a:lumMod val="50000"/>
                  </a:schemeClr>
                </a:solidFill>
                <a:latin typeface="Times New Roman" panose="02020603050405020304" pitchFamily="18" charset="0"/>
                <a:cs typeface="Times New Roman" panose="02020603050405020304" pitchFamily="18" charset="0"/>
              </a:rPr>
              <a:t> J. Heavy metal stress in plants. From molecules to Ecosystems. 1999; 13:401.</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Küpper</a:t>
            </a:r>
            <a:r>
              <a:rPr lang="en-US" sz="2000" dirty="0">
                <a:solidFill>
                  <a:schemeClr val="accent2">
                    <a:lumMod val="50000"/>
                  </a:schemeClr>
                </a:solidFill>
                <a:latin typeface="Times New Roman" panose="02020603050405020304" pitchFamily="18" charset="0"/>
                <a:cs typeface="Times New Roman" panose="02020603050405020304" pitchFamily="18" charset="0"/>
              </a:rPr>
              <a:t>  H,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Kroneck</a:t>
            </a:r>
            <a:r>
              <a:rPr lang="en-US" sz="2000" dirty="0">
                <a:solidFill>
                  <a:schemeClr val="accent2">
                    <a:lumMod val="50000"/>
                  </a:schemeClr>
                </a:solidFill>
                <a:latin typeface="Times New Roman" panose="02020603050405020304" pitchFamily="18" charset="0"/>
                <a:cs typeface="Times New Roman" panose="02020603050405020304" pitchFamily="18" charset="0"/>
              </a:rPr>
              <a:t> P. Heavy metal uptake by plants and cyanobacteria. Met Ions Biol Syst. 2005; 44:97-144.</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Willekens</a:t>
            </a:r>
            <a:r>
              <a:rPr lang="en-US" sz="2000" dirty="0">
                <a:solidFill>
                  <a:schemeClr val="accent2">
                    <a:lumMod val="50000"/>
                  </a:schemeClr>
                </a:solidFill>
                <a:latin typeface="Times New Roman" panose="02020603050405020304" pitchFamily="18" charset="0"/>
                <a:cs typeface="Times New Roman" panose="02020603050405020304" pitchFamily="18" charset="0"/>
              </a:rPr>
              <a:t> H,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Inze</a:t>
            </a:r>
            <a:r>
              <a:rPr lang="en-US" sz="2000" dirty="0">
                <a:solidFill>
                  <a:schemeClr val="accent2">
                    <a:lumMod val="50000"/>
                  </a:schemeClr>
                </a:solidFill>
                <a:latin typeface="Times New Roman" panose="02020603050405020304" pitchFamily="18" charset="0"/>
                <a:cs typeface="Times New Roman" panose="02020603050405020304" pitchFamily="18" charset="0"/>
              </a:rPr>
              <a:t> D, Van </a:t>
            </a:r>
            <a:r>
              <a:rPr lang="uk-UA" sz="2000" dirty="0">
                <a:solidFill>
                  <a:schemeClr val="accent2">
                    <a:lumMod val="50000"/>
                  </a:schemeClr>
                </a:solidFill>
                <a:latin typeface="Times New Roman" panose="02020603050405020304" pitchFamily="18" charset="0"/>
                <a:cs typeface="Times New Roman" panose="02020603050405020304" pitchFamily="18" charset="0"/>
              </a:rPr>
              <a:t>М, </a:t>
            </a:r>
            <a:r>
              <a:rPr lang="en-US" sz="2000" dirty="0">
                <a:solidFill>
                  <a:schemeClr val="accent2">
                    <a:lumMod val="50000"/>
                  </a:schemeClr>
                </a:solidFill>
                <a:latin typeface="Times New Roman" panose="02020603050405020304" pitchFamily="18" charset="0"/>
                <a:cs typeface="Times New Roman" panose="02020603050405020304" pitchFamily="18" charset="0"/>
              </a:rPr>
              <a:t>Camp M. Catalases in plants. Molecular Breeding. 1995; 1:207-228.</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Hu C, Shi G,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Su</a:t>
            </a:r>
            <a:r>
              <a:rPr lang="en-US" sz="2000" dirty="0">
                <a:solidFill>
                  <a:schemeClr val="accent2">
                    <a:lumMod val="50000"/>
                  </a:schemeClr>
                </a:solidFill>
                <a:latin typeface="Times New Roman" panose="02020603050405020304" pitchFamily="18" charset="0"/>
                <a:cs typeface="Times New Roman" panose="02020603050405020304" pitchFamily="18" charset="0"/>
              </a:rPr>
              <a:t> C, Wang S, Yuan C. Effect of Pb on the activity of antioxidant enzymes and cell ultrastructure of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Potamogeton</a:t>
            </a:r>
            <a:r>
              <a:rPr lang="en-US"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crispus</a:t>
            </a:r>
            <a:r>
              <a:rPr lang="en-US" sz="2000" dirty="0">
                <a:solidFill>
                  <a:schemeClr val="accent2">
                    <a:lumMod val="50000"/>
                  </a:schemeClr>
                </a:solidFill>
                <a:latin typeface="Times New Roman" panose="02020603050405020304" pitchFamily="18" charset="0"/>
                <a:cs typeface="Times New Roman" panose="02020603050405020304" pitchFamily="18" charset="0"/>
              </a:rPr>
              <a:t>. Plant Physiology. 2012; 54(3):469-474.</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Devi S, Prasad M. Antioxidant activity of Brassica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juncea</a:t>
            </a:r>
            <a:r>
              <a:rPr lang="en-US" sz="2000" dirty="0">
                <a:solidFill>
                  <a:schemeClr val="accent2">
                    <a:lumMod val="50000"/>
                  </a:schemeClr>
                </a:solidFill>
                <a:latin typeface="Times New Roman" panose="02020603050405020304" pitchFamily="18" charset="0"/>
                <a:cs typeface="Times New Roman" panose="02020603050405020304" pitchFamily="18" charset="0"/>
              </a:rPr>
              <a:t> exposed to high concentrations of copper. Plant Phys. 2005; 52(2):</a:t>
            </a:r>
            <a:r>
              <a:rPr lang="uk-UA" sz="2000" dirty="0">
                <a:solidFill>
                  <a:schemeClr val="accent2">
                    <a:lumMod val="50000"/>
                  </a:schemeClr>
                </a:solidFill>
                <a:latin typeface="Times New Roman" panose="02020603050405020304" pitchFamily="18" charset="0"/>
                <a:cs typeface="Times New Roman" panose="02020603050405020304" pitchFamily="18" charset="0"/>
              </a:rPr>
              <a:t>2</a:t>
            </a:r>
            <a:r>
              <a:rPr lang="en-US" sz="2000" dirty="0">
                <a:solidFill>
                  <a:schemeClr val="accent2">
                    <a:lumMod val="50000"/>
                  </a:schemeClr>
                </a:solidFill>
                <a:latin typeface="Times New Roman" panose="02020603050405020304" pitchFamily="18" charset="0"/>
                <a:cs typeface="Times New Roman" panose="02020603050405020304" pitchFamily="18" charset="0"/>
              </a:rPr>
              <a:t>33-</a:t>
            </a:r>
            <a:r>
              <a:rPr lang="uk-UA" sz="2000" dirty="0">
                <a:solidFill>
                  <a:schemeClr val="accent2">
                    <a:lumMod val="50000"/>
                  </a:schemeClr>
                </a:solidFill>
                <a:latin typeface="Times New Roman" panose="02020603050405020304" pitchFamily="18" charset="0"/>
                <a:cs typeface="Times New Roman" panose="02020603050405020304" pitchFamily="18" charset="0"/>
              </a:rPr>
              <a:t>2</a:t>
            </a:r>
            <a:r>
              <a:rPr lang="en-US" sz="2000" dirty="0">
                <a:solidFill>
                  <a:schemeClr val="accent2">
                    <a:lumMod val="50000"/>
                  </a:schemeClr>
                </a:solidFill>
                <a:latin typeface="Times New Roman" panose="02020603050405020304" pitchFamily="18" charset="0"/>
                <a:cs typeface="Times New Roman" panose="02020603050405020304" pitchFamily="18" charset="0"/>
              </a:rPr>
              <a:t>37.</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Bhattacharjee S. Reactive oxygen species and oxidative burst: Roles in stress, senescence and signal transduction in plants. Current Sci. 2005; 89(7):1113-1121.</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000" dirty="0">
                <a:solidFill>
                  <a:schemeClr val="accent2">
                    <a:lumMod val="50000"/>
                  </a:schemeClr>
                </a:solidFill>
                <a:latin typeface="Times New Roman" panose="02020603050405020304" pitchFamily="18" charset="0"/>
                <a:cs typeface="Times New Roman" panose="02020603050405020304" pitchFamily="18" charset="0"/>
              </a:rPr>
              <a:t> Foyer C,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Shigeoka</a:t>
            </a:r>
            <a:r>
              <a:rPr lang="en-US" sz="2000" dirty="0">
                <a:solidFill>
                  <a:schemeClr val="accent2">
                    <a:lumMod val="50000"/>
                  </a:schemeClr>
                </a:solidFill>
                <a:latin typeface="Times New Roman" panose="02020603050405020304" pitchFamily="18" charset="0"/>
                <a:cs typeface="Times New Roman" panose="02020603050405020304" pitchFamily="18" charset="0"/>
              </a:rPr>
              <a:t> S. Understanding oxidative stress and antioxidant functions to enhance photosynthesis. Plant Phys. 2011; 155:93-100.</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Conte A, Volpi N</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et al. Biochemical and pharmacological aspects of treatment with chondroitin sulfate. A</a:t>
            </a:r>
            <a:r>
              <a:rPr lang="uk-UA" sz="2000" dirty="0">
                <a:solidFill>
                  <a:schemeClr val="accent2">
                    <a:lumMod val="50000"/>
                  </a:schemeClr>
                </a:solidFill>
                <a:latin typeface="Times New Roman" panose="02020603050405020304" pitchFamily="18" charset="0"/>
                <a:cs typeface="Times New Roman" panose="02020603050405020304" pitchFamily="18" charset="0"/>
              </a:rPr>
              <a:t>.</a:t>
            </a:r>
            <a:r>
              <a:rPr lang="en-US" sz="2000" dirty="0">
                <a:solidFill>
                  <a:schemeClr val="accent2">
                    <a:lumMod val="50000"/>
                  </a:schemeClr>
                </a:solidFill>
                <a:latin typeface="Times New Roman" panose="02020603050405020304" pitchFamily="18" charset="0"/>
                <a:cs typeface="Times New Roman" panose="02020603050405020304" pitchFamily="18" charset="0"/>
              </a:rPr>
              <a:t> Drug Res 1995; 45:918-25.</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Cael J, Winter W, Arnott S. Calcium chondroitin 4-sulfate: Molecular conformation and organization of polysaccharide chains in a proteoglycan. J Mol Biol. 1978; 125:21.</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Campo G,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Avenoso</a:t>
            </a:r>
            <a:r>
              <a:rPr lang="en-US" sz="2000" dirty="0">
                <a:solidFill>
                  <a:schemeClr val="accent2">
                    <a:lumMod val="50000"/>
                  </a:schemeClr>
                </a:solidFill>
                <a:latin typeface="Times New Roman" panose="02020603050405020304" pitchFamily="18" charset="0"/>
                <a:cs typeface="Times New Roman" panose="02020603050405020304" pitchFamily="18" charset="0"/>
              </a:rPr>
              <a:t> A, Campo S,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Ferlazzo</a:t>
            </a:r>
            <a:r>
              <a:rPr lang="en-US" sz="2000" dirty="0">
                <a:solidFill>
                  <a:schemeClr val="accent2">
                    <a:lumMod val="50000"/>
                  </a:schemeClr>
                </a:solidFill>
                <a:latin typeface="Times New Roman" panose="02020603050405020304" pitchFamily="18" charset="0"/>
                <a:cs typeface="Times New Roman" panose="02020603050405020304" pitchFamily="18" charset="0"/>
              </a:rPr>
              <a:t> A, et al. Antioxidant activity of chondroitin sulfate. Free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Radic</a:t>
            </a:r>
            <a:r>
              <a:rPr lang="en-US" sz="2000" dirty="0">
                <a:solidFill>
                  <a:schemeClr val="accent2">
                    <a:lumMod val="50000"/>
                  </a:schemeClr>
                </a:solidFill>
                <a:latin typeface="Times New Roman" panose="02020603050405020304" pitchFamily="18" charset="0"/>
                <a:cs typeface="Times New Roman" panose="02020603050405020304" pitchFamily="18" charset="0"/>
              </a:rPr>
              <a:t> Res. 2006; 37:257.</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11</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a:solidFill>
                  <a:schemeClr val="accent2">
                    <a:lumMod val="50000"/>
                  </a:schemeClr>
                </a:solidFill>
                <a:latin typeface="Times New Roman" panose="02020603050405020304" pitchFamily="18" charset="0"/>
                <a:cs typeface="Times New Roman" panose="02020603050405020304" pitchFamily="18" charset="0"/>
              </a:rPr>
              <a:t>Campo G,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Avenoso</a:t>
            </a:r>
            <a:r>
              <a:rPr lang="en-US" sz="2000" dirty="0">
                <a:solidFill>
                  <a:schemeClr val="accent2">
                    <a:lumMod val="50000"/>
                  </a:schemeClr>
                </a:solidFill>
                <a:latin typeface="Times New Roman" panose="02020603050405020304" pitchFamily="18" charset="0"/>
                <a:cs typeface="Times New Roman" panose="02020603050405020304" pitchFamily="18" charset="0"/>
              </a:rPr>
              <a:t> A, Campo S et al. The antioxidant activity of chondroitin-4-sulphate, in carbon tetrachloride-induced acute hepatitis in mice, involves NF-</a:t>
            </a:r>
            <a:r>
              <a:rPr lang="el-GR" sz="2000" dirty="0">
                <a:solidFill>
                  <a:schemeClr val="accent2">
                    <a:lumMod val="50000"/>
                  </a:schemeClr>
                </a:solidFill>
                <a:latin typeface="Times New Roman" panose="02020603050405020304" pitchFamily="18" charset="0"/>
                <a:cs typeface="Times New Roman" panose="02020603050405020304" pitchFamily="18" charset="0"/>
              </a:rPr>
              <a:t>κ</a:t>
            </a:r>
            <a:r>
              <a:rPr lang="en-US" sz="2000" dirty="0">
                <a:solidFill>
                  <a:schemeClr val="accent2">
                    <a:lumMod val="50000"/>
                  </a:schemeClr>
                </a:solidFill>
                <a:latin typeface="Times New Roman" panose="02020603050405020304" pitchFamily="18" charset="0"/>
                <a:cs typeface="Times New Roman" panose="02020603050405020304" pitchFamily="18" charset="0"/>
              </a:rPr>
              <a:t>B and caspase activation. Life Sci. 2004; 74:1289.</a:t>
            </a:r>
            <a:br>
              <a:rPr lang="en-US" sz="2000" dirty="0">
                <a:solidFill>
                  <a:schemeClr val="accent2">
                    <a:lumMod val="50000"/>
                  </a:schemeClr>
                </a:solidFill>
                <a:latin typeface="Times New Roman" panose="02020603050405020304" pitchFamily="18" charset="0"/>
                <a:cs typeface="Times New Roman" panose="02020603050405020304" pitchFamily="18" charset="0"/>
              </a:rPr>
            </a:br>
            <a:r>
              <a:rPr lang="uk-UA"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r>
              <a:rPr lang="en-US" sz="20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000" dirty="0">
                <a:solidFill>
                  <a:schemeClr val="accent2">
                    <a:lumMod val="50000"/>
                  </a:schemeClr>
                </a:solidFill>
                <a:latin typeface="Times New Roman" panose="02020603050405020304" pitchFamily="18" charset="0"/>
                <a:cs typeface="Times New Roman" panose="02020603050405020304" pitchFamily="18" charset="0"/>
              </a:rPr>
              <a:t> Albertini R, De Luca G,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Passi</a:t>
            </a:r>
            <a:r>
              <a:rPr lang="en-US" sz="2000" dirty="0">
                <a:solidFill>
                  <a:schemeClr val="accent2">
                    <a:lumMod val="50000"/>
                  </a:schemeClr>
                </a:solidFill>
                <a:latin typeface="Times New Roman" panose="02020603050405020304" pitchFamily="18" charset="0"/>
                <a:cs typeface="Times New Roman" panose="02020603050405020304" pitchFamily="18" charset="0"/>
              </a:rPr>
              <a:t> A,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Moratti</a:t>
            </a:r>
            <a:r>
              <a:rPr lang="en-US" sz="2000" dirty="0">
                <a:solidFill>
                  <a:schemeClr val="accent2">
                    <a:lumMod val="50000"/>
                  </a:schemeClr>
                </a:solidFill>
                <a:latin typeface="Times New Roman" panose="02020603050405020304" pitchFamily="18" charset="0"/>
                <a:cs typeface="Times New Roman" panose="02020603050405020304" pitchFamily="18" charset="0"/>
              </a:rPr>
              <a:t> R. Glycosaminoglycans reduce oxidative damage induced by copper, iron and hydrogen peroxide in human fibroblast cultures. Arch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Biochem</a:t>
            </a:r>
            <a:r>
              <a:rPr lang="en-US" sz="2000"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err="1">
                <a:solidFill>
                  <a:schemeClr val="accent2">
                    <a:lumMod val="50000"/>
                  </a:schemeClr>
                </a:solidFill>
                <a:latin typeface="Times New Roman" panose="02020603050405020304" pitchFamily="18" charset="0"/>
                <a:cs typeface="Times New Roman" panose="02020603050405020304" pitchFamily="18" charset="0"/>
              </a:rPr>
              <a:t>Biophys</a:t>
            </a:r>
            <a:r>
              <a:rPr lang="en-US" sz="2000" dirty="0">
                <a:solidFill>
                  <a:schemeClr val="accent2">
                    <a:lumMod val="50000"/>
                  </a:schemeClr>
                </a:solidFill>
                <a:latin typeface="Times New Roman" panose="02020603050405020304" pitchFamily="18" charset="0"/>
                <a:cs typeface="Times New Roman" panose="02020603050405020304" pitchFamily="18" charset="0"/>
              </a:rPr>
              <a:t>. 1999; 365:143.</a:t>
            </a:r>
            <a:br>
              <a:rPr lang="en-US" sz="2000" dirty="0">
                <a:solidFill>
                  <a:schemeClr val="accent2">
                    <a:lumMod val="50000"/>
                  </a:schemeClr>
                </a:solidFill>
                <a:latin typeface="Times New Roman" panose="02020603050405020304" pitchFamily="18" charset="0"/>
                <a:cs typeface="Times New Roman" panose="02020603050405020304" pitchFamily="18" charset="0"/>
              </a:rPr>
            </a:br>
            <a:br>
              <a:rPr lang="en-US" sz="18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uk-UA" sz="18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8155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71CFCA-D4FA-4741-8275-2988C8B5221E}"/>
              </a:ext>
            </a:extLst>
          </p:cNvPr>
          <p:cNvSpPr>
            <a:spLocks noGrp="1"/>
          </p:cNvSpPr>
          <p:nvPr>
            <p:ph type="title"/>
          </p:nvPr>
        </p:nvSpPr>
        <p:spPr>
          <a:xfrm>
            <a:off x="1614037" y="2142893"/>
            <a:ext cx="8596668" cy="1286107"/>
          </a:xfrm>
        </p:spPr>
        <p:txBody>
          <a:bodyPr>
            <a:normAutofit/>
          </a:bodyPr>
          <a:lstStyle/>
          <a:p>
            <a:pPr algn="ctr"/>
            <a:r>
              <a:rPr lang="uk-UA" sz="7200" b="1" dirty="0">
                <a:solidFill>
                  <a:schemeClr val="accent1">
                    <a:lumMod val="50000"/>
                  </a:schemeClr>
                </a:solidFill>
                <a:latin typeface="Impact" panose="020B0806030902050204" pitchFamily="34" charset="0"/>
              </a:rPr>
              <a:t>Дякую за увагу!</a:t>
            </a:r>
          </a:p>
        </p:txBody>
      </p:sp>
      <p:pic>
        <p:nvPicPr>
          <p:cNvPr id="4" name="Рисунок 3">
            <a:extLst>
              <a:ext uri="{FF2B5EF4-FFF2-40B4-BE49-F238E27FC236}">
                <a16:creationId xmlns:a16="http://schemas.microsoft.com/office/drawing/2014/main" id="{404993CE-6078-4343-92E2-98FBB4DC3A9B}"/>
              </a:ext>
            </a:extLst>
          </p:cNvPr>
          <p:cNvPicPr>
            <a:picLocks noChangeAspect="1"/>
          </p:cNvPicPr>
          <p:nvPr/>
        </p:nvPicPr>
        <p:blipFill>
          <a:blip r:embed="rId2"/>
          <a:stretch>
            <a:fillRect/>
          </a:stretch>
        </p:blipFill>
        <p:spPr>
          <a:xfrm>
            <a:off x="0" y="0"/>
            <a:ext cx="12192000" cy="6858000"/>
          </a:xfrm>
          <a:prstGeom prst="rect">
            <a:avLst/>
          </a:prstGeom>
          <a:ln>
            <a:noFill/>
          </a:ln>
          <a:effectLst>
            <a:outerShdw blurRad="292100" dist="139700" dir="2700000" algn="tl" rotWithShape="0">
              <a:srgbClr val="333333">
                <a:alpha val="65000"/>
              </a:srgbClr>
            </a:outerShdw>
          </a:effectLst>
        </p:spPr>
      </p:pic>
      <p:sp>
        <p:nvSpPr>
          <p:cNvPr id="5" name="Прямокутник 4">
            <a:extLst>
              <a:ext uri="{FF2B5EF4-FFF2-40B4-BE49-F238E27FC236}">
                <a16:creationId xmlns:a16="http://schemas.microsoft.com/office/drawing/2014/main" id="{05DA5F72-6BB4-4247-81D8-CCFBAA36080B}"/>
              </a:ext>
            </a:extLst>
          </p:cNvPr>
          <p:cNvSpPr/>
          <p:nvPr/>
        </p:nvSpPr>
        <p:spPr>
          <a:xfrm>
            <a:off x="3666931" y="2677886"/>
            <a:ext cx="4991877" cy="75111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400" dirty="0"/>
              <a:t>ДЯКУЮ ЗА УВАГУ!</a:t>
            </a:r>
          </a:p>
        </p:txBody>
      </p:sp>
    </p:spTree>
    <p:extLst>
      <p:ext uri="{BB962C8B-B14F-4D97-AF65-F5344CB8AC3E}">
        <p14:creationId xmlns:p14="http://schemas.microsoft.com/office/powerpoint/2010/main" val="41479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6162</TotalTime>
  <Words>355</Words>
  <Application>Microsoft Office PowerPoint</Application>
  <PresentationFormat>Широкий екран</PresentationFormat>
  <Paragraphs>32</Paragraphs>
  <Slides>17</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17</vt:i4>
      </vt:variant>
    </vt:vector>
  </HeadingPairs>
  <TitlesOfParts>
    <vt:vector size="24" baseType="lpstr">
      <vt:lpstr>Arial</vt:lpstr>
      <vt:lpstr>Calibri</vt:lpstr>
      <vt:lpstr>Impact</vt:lpstr>
      <vt:lpstr>Times New Roman</vt:lpstr>
      <vt:lpstr>Trebuchet MS</vt:lpstr>
      <vt:lpstr>Wingdings 3</vt:lpstr>
      <vt:lpstr>Грань</vt:lpstr>
      <vt:lpstr>    Всеукраїнський інтерактивний конкурс «МАН-Юніор Дослідник» «Еколог-Юніор»   Вплив хондроїтинсульфату на розвиток рослин-біоіндикаторів, вирощених на ґрунті придорожньої території.</vt:lpstr>
      <vt:lpstr>                                     Актуальність проблеми та теоретичне підґрунтя проекту  Забруднення ґрунту важкими металами, пов'язане з розвитком автотранспорту, може призводити до знищення рослинного покриву, змиву ґрунтів та утворення «техногенної» пустелі, що є актуальною екологічною проблемою [1, 2].   Перехідні метали, такі як цинк, залізо, мідь, ртуть, хром, свинець, кобальт, нікель, у певній обмеженій кількості потрібні для нормальної життєдіяльності рослин [1, 2].   Водночас, вони беруть активну участь в окисно-відновлювальному циклі рослинної клітини, втручаючись у дихальний ланцюг мітохондрій і каталізуючи утворення активних форм кисню (АФК) [3, 4, 5, 6].  Йони важких металів здатні зв'язувати аміно- і сульфгідрильні групи білків та інактивувати ферменти, утворювати металозаміщений хлорофіл і порушувати процеси фотосинтезу [6, 7].  Тому акумуляція рослинами важких металів вище допустимої концентрації негативно позначається на їхньому стані.  Хондроїтинсульфат - один із компонентів сполучної тканини, молекула якого являє собою сульфатований глікозаміноглікан, що бере участь у процесах транспорту речовин, а також хелатування йонів металів [8-12].  У роботі було досліджено можливість використання хондроїтинсульфату як хелатора важких металів у ґрунті.   </vt:lpstr>
      <vt:lpstr>               Механізми розвитку оксидативного стресу у рослин за участі іонів важких металів  Перехідні метали, такі як цинк, залізо, мідь, ртуть, хром, свинець, кобальт, нікель здатні втручатися в окисно-відновлювальний цикл, приймти або віддавати електрони, порушуючи процеси перенесення електронів і додатково каталізуючи утворення активних форм кисню [3-6]: Мe2+- e- →  Мe3+ Мe3+ + •O2− → Мe2+ + O2   Реакцію відновлення ･О2- до Н2О2 каталізує фермент супероксиддисмутаза (SOD) за участю катіона заліза:  Fe3+ − SOD + ･O2− → Fe2+ − SOD + O2   Fe2+ − SOD + ･O2− + 2H+ → Fe3+ − SOD + H2O2  Надалі пероксид водню нейтралізується каталазой [3]:  2H2O2 каталаза 2H2O + O2  Водночас, за участі катіона заліза, Н2О2 метаболізується токсичнимим шляхом в реакціях Фентона та Хабер-Вейса з утворенням гідроксильного радикалу (･ОН):  Fe2+ + H2O2 → Fe3+ + OH· + OH−  •О2– + Н2О2 → •OH + OH– + О2  Рослинні клітини не мають ферментних систем, що взмозі нейтралізувати ･ОН, що обумовлює особливу токсичність гідроксильного радикалу для рослинних організмів.  </vt:lpstr>
      <vt:lpstr>                                            Механізм антиоксидантної дії хондроїтинсульфата  Будова молекули хондроїтинсульфату зумовлює її поліаніонні властивості та участь у процесах транспорту води, амінокислот і ліпідів, а також хелатування катіонів металів [8].   Так, сульфатна група в положенні 4(6) стабілізує взаємодію катіона металу і карбоксильної групи, чому також сприяє її розташування уздовж центральної лінії полімеру, створюючи таким чином заряд високої негативної густини [9].                                            хондроїтин-4-сульфат                 хондроїтин-6-сульфат  На експериментальних моделях in vivo було показано, що антиоксидантна активність хондроїтинсульфату зумовлена його здатністю хелатувати іони перехідних металів, таких як мідь і залізо, шляхом зв'язування іона з карбоксилатними та сульфатними групами в межах одного або декількох ланцюгів [10, 11, 12].  </vt:lpstr>
      <vt:lpstr>Мета роботи: вивчити вплив хондроїтинсульфату на розвиток рослин-біоіндикаторів, вирощених на ґрунті придорожньої території та паркової зони.  Завдання: 1. Проаналізувати та порівняти вплив хондроїтинсульфату на ростові показники рослин-біоіндикаторів, вирощених на ґрунті придорожньої території та ґрунті паркової зони;   2. Виявити та порівняти вплив хондроїтинсульфату на частку хлорозів та некрозів, кількість хлоропластів і стан продихів у листі рослин-біоіндикаторів за умов вирощування їх на забрудненому ґрунті придорожньої території та ґрунті паркової зони;  3. Встановити та порівняти вплив хондроїтинсульфату на активність каталази у листі рослин-біоіндикаторів, вирощених на ґрунті придорожньої території та ґрунті паркової зони.</vt:lpstr>
      <vt:lpstr>Матеріали дослідження:  - Рослини-біоіндикатори: крес-салат (Lepidium sativum L.) - овочева рослина сімейства Капустяні;  редис Дайкон (Raphanus raphanistrum subsp. Sativus) - овочевий різновид редьки посівної, сімейства Капустяні.   - Ґрунтозабір І проводили з придорожньої території автомобільної траси загального користування на відстані 2 м від дороги, ґрунтозабір ІІ проводили в зеленій зоні в глибині парку. За своїми зовнішніми характеристиками ґрунт був темнозабарвлений, грудкувато-зернистої структури, без явних домішок глини, піску або гравію.   - Джерело хондроїтинсульфату: акулячий хрящ у капсулах (7,5 мг чистого акулячого хряща в 1 капсулі).  Схема експерименту: Спостерігали за 4 експериментальними групами: 1. земля паркової зони + насіння; 2. земля паркової зони + хондроїтинсульфат + насіння; 3. земля придорожньої зони + насіння; 4. земля придорожньої зони + хондроїтинсульфат + насіння.  Дослідження тривало 10 днів, експерименти проводили в трьох повторностях.</vt:lpstr>
      <vt:lpstr>Об'єкт дослідження: рослини-біоіндикатори крес-салат Lepidium sativum L. та редис Дайкон Raphanus raphanistrum subsp. Sativus, вирощені на ґрунті придорожньої території та ґрунті паркової зони.  Предмет дослідження: висота надземної частини рослин-біоіндикаторів, хлорози, некрози листя, продихи, хлоропласти, активність ферменту каталази в листках рослин.  Методи дослідження: 1. Вимірювальний метод. Щодня протягом 7 днів лінійкою проводили вимірювання надземної частини 15 паростків кожної групи та вираховували середнє арифметичне значення. Дані вносили до зведеної таблиці та використовували для побудови лінійних діаграм за допомогою програми Origin 7.   2. Метод світлопольної мікроскопії.  У роботі використовували оптичний мікроскоп Levenhuk 320 Base з окуляром 10х, об'єктивами 4х, 10х, 40х, 100х. Звертали увагу на частку хлорозів, інтенсивність забарвлення клітин, кількість хлоропластів, стан продихів. Показові моменти фіксували на камеру. </vt:lpstr>
      <vt:lpstr>3. Виявлення активності каталази в рослинному матеріалі за допомогою каталазної реакції:  - макроскопічно Для порівняння активності каталази в групах брали рівну за сухою масою кількість матеріалу. До 3-4 мл витяжки фермента додавали 2 мл 3% перекису водню. Внаслідок розкладання перекису водню ферментом виділялися бульбашки кисню, що дають добре помітну піну.  - мікроскопічно Інтенсивність появи бульбашок кисню додатково вивчали під мікроскопом, капнувши на шматочок листка перекисом водню.  Активність ферменту оцінювали за 4-бальною шкалою: інтенсивне утворення піни (бульбашок) - 4 бали, помірне - 3, слабке - 2, дуже слабке - 1 бал, відсутність активності - 0 балів.</vt:lpstr>
      <vt:lpstr>Презентація PowerPoint</vt:lpstr>
      <vt:lpstr>                             Ростові показники надземної частини рослин-біоіндикаторів   </vt:lpstr>
      <vt:lpstr>                                Вивчення стану листової пластини рослин-біоіндикаторів   </vt:lpstr>
      <vt:lpstr>                                 Виявлення активності каталази в листі рослин-біоіндикаторів    </vt:lpstr>
      <vt:lpstr>                            Виявлення активності каталази в листі рослин-біоіндикаторів  </vt:lpstr>
      <vt:lpstr>                                                                           Висновки:  1. В умовах вирощування крес-салата і редиса Дайкон на ґрунті придорожньої території з хондроїтинсульфатом спостерігали поліпшення ростових показників рослин до рівня рослин, вирощених на чистому грунті. Ці дані підтверджують нашу гіпотезу щодо властивості хондроїтинсульфату хелатувати йони важких металів у забрудненому грунті, покращуючи процеси росту рослин.  При цьому додавання хондроїтинсульфату в чистий ґрунт паркової зони знижувало ростові показники рослин на 5-9% відповідно. Можна припустити, що додавання хондроїтинсульфату призводить до хелатування ним йонів міді, цинку або нікелю – які є необхідними у невеликих допустимих концентраціях для розвитку рослин – результатом чого є затримка росту рослин.   2. Додавання хондроїтинсульфату до забрудненого ґрунту істотно (на 50-60% у крес-салата та редиса Дайкон відповідно) зменшувало частку хлорозів і некрозів у листках рослин-біоіндикаторів. Ці дані опосередковано підтверджують властивість хондроїтинсульфату зв’язувати йони міді, кадмію, свинцю, цинку, нікелю, які призводять до руйнування хлорофілу та пригнічення процесів фотосинтезу.   3.    Наявність у ґрунті придорожньої зони хондроїтинсульфату призводила до відновлення каталази у вигляді значного підвищення каталазної активності в листках рослин-біоіндикаторів.</vt:lpstr>
      <vt:lpstr> Наукова новизна дослідження:  Вперше проведено дослідження дії хондроїтинсульфату як хелатора важких металів в ґрунті.  Вперше показано значне поліпшення ростових показників рослин-біоіндикаторів, вирощених на ґрунті придорожньої зони за умови додавання до нього хондроїтинсульфату.  Вперше продемонстровано, що після додавання хондроїтинсульфату до забрудненого ґрунту збільшувалась інтенсивність фотосинтезу, на що вказує зменшення кількості хлорозів у листках.  Також вперше продемонстровано, що додавання хондроїтинсульфату до ґрунту придорожньої території впливає на редокс-активність рослин-біоіндикаторів, про що свідчить зміна каталазної активності в листках цих рослин.  Особистий внесок:  Єгор Денисов є автором ідеї і виконавцем всієї експериментальної частини проекту. Інформаційний пошук та аналіз результатів автор проводив за допомогою наукового керівника.</vt:lpstr>
      <vt:lpstr>                                                                        Список літератури  1. Prasad M, Hagemeyer J. Heavy metal stress in plants. From molecules to Ecosystems. 1999; 13:401. 2. Küpper  H, Kroneck P. Heavy metal uptake by plants and cyanobacteria. Met Ions Biol Syst. 2005; 44:97-144. 3. Willekens H, Inze D, Van М, Camp M. Catalases in plants. Molecular Breeding. 1995; 1:207-228. 4. Hu C, Shi G, Su C, Wang S, Yuan C. Effect of Pb on the activity of antioxidant enzymes and cell ultrastructure of Potamogeton crispus. Plant Physiology. 2012; 54(3):469-474. 5. Devi S, Prasad M. Antioxidant activity of Brassica juncea exposed to high concentrations of copper. Plant Phys. 2005; 52(2):233-237. 6. Bhattacharjee S. Reactive oxygen species and oxidative burst: Roles in stress, senescence and signal transduction in plants. Current Sci. 2005; 89(7):1113-1121. 7. Foyer C, Shigeoka S. Understanding oxidative stress and antioxidant functions to enhance photosynthesis. Plant Phys. 2011; 155:93-100. 8. Conte A, Volpi N et al. Biochemical and pharmacological aspects of treatment with chondroitin sulfate. A. Drug Res 1995; 45:918-25. 9. Cael J, Winter W, Arnott S. Calcium chondroitin 4-sulfate: Molecular conformation and organization of polysaccharide chains in a proteoglycan. J Mol Biol. 1978; 125:21. 10. Campo G, Avenoso A, Campo S, Ferlazzo A, et al. Antioxidant activity of chondroitin sulfate. Free Radic Res. 2006; 37:257. 11. Campo G, Avenoso A, Campo S et al. The antioxidant activity of chondroitin-4-sulphate, in carbon tetrachloride-induced acute hepatitis in mice, involves NF-κB and caspase activation. Life Sci. 2004; 74:1289. 12. Albertini R, De Luca G, Passi A, Moratti R. Glycosaminoglycans reduce oxidative damage induced by copper, iron and hydrogen peroxide in human fibroblast cultures. Arch Biochem Biophys. 1999; 365:143.  </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Вплив хондроїтинсульфату на розвиток рослин-біоіндикаторів, вирощених на грунті придорожної території.</dc:title>
  <dc:creator>Майя Денисова</dc:creator>
  <cp:lastModifiedBy>Майя Денисова</cp:lastModifiedBy>
  <cp:revision>81</cp:revision>
  <dcterms:created xsi:type="dcterms:W3CDTF">2025-03-16T21:17:29Z</dcterms:created>
  <dcterms:modified xsi:type="dcterms:W3CDTF">2025-04-05T23:07:21Z</dcterms:modified>
</cp:coreProperties>
</file>