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83" r:id="rId2"/>
    <p:sldId id="288" r:id="rId3"/>
    <p:sldId id="260" r:id="rId4"/>
    <p:sldId id="258" r:id="rId5"/>
    <p:sldId id="279" r:id="rId6"/>
    <p:sldId id="270" r:id="rId7"/>
    <p:sldId id="274" r:id="rId8"/>
    <p:sldId id="272" r:id="rId9"/>
    <p:sldId id="266" r:id="rId10"/>
    <p:sldId id="276" r:id="rId11"/>
    <p:sldId id="267" r:id="rId12"/>
    <p:sldId id="263" r:id="rId13"/>
    <p:sldId id="290" r:id="rId14"/>
    <p:sldId id="289" r:id="rId15"/>
    <p:sldId id="286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1452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0"/>
            <a:ext cx="9144677" cy="6858000"/>
            <a:chOff x="0" y="0"/>
            <a:chExt cx="9144677" cy="6858000"/>
          </a:xfrm>
        </p:grpSpPr>
        <p:pic>
          <p:nvPicPr>
            <p:cNvPr id="8" name="Picture 7" descr="SD-PanelTitle-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1" name="Rectangle 10"/>
            <p:cNvSpPr/>
            <p:nvPr/>
          </p:nvSpPr>
          <p:spPr>
            <a:xfrm>
              <a:off x="1515532" y="1520422"/>
              <a:ext cx="6112935" cy="3818468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2" name="Picture 11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>
              <a:off x="0" y="3128434"/>
              <a:ext cx="1664208" cy="612648"/>
            </a:xfrm>
            <a:prstGeom prst="rect">
              <a:avLst/>
            </a:prstGeom>
          </p:spPr>
        </p:pic>
        <p:pic>
          <p:nvPicPr>
            <p:cNvPr id="13" name="Picture 12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>
              <a:off x="7480469" y="3128434"/>
              <a:ext cx="1664208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21934" y="1811863"/>
            <a:ext cx="5308866" cy="1515533"/>
          </a:xfrm>
        </p:spPr>
        <p:txBody>
          <a:bodyPr anchor="b">
            <a:noAutofit/>
          </a:bodyPr>
          <a:lstStyle>
            <a:lvl1pPr algn="ctr">
              <a:defRPr sz="4800">
                <a:effectLst/>
              </a:defRPr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1934" y="3598327"/>
            <a:ext cx="5308866" cy="1377651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uk-UA"/>
              <a:t>Клацніть, щоб редагувати стиль зразка підзаголовка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65417" y="5054602"/>
            <a:ext cx="673276" cy="279400"/>
          </a:xfrm>
        </p:spPr>
        <p:txBody>
          <a:bodyPr/>
          <a:lstStyle/>
          <a:p>
            <a:fld id="{977088C7-B374-4307-BDD5-2F0A843F668D}" type="datetimeFigureOut">
              <a:rPr lang="uk-UA" smtClean="0"/>
              <a:pPr/>
              <a:t>21.04.2025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21934" y="5054602"/>
            <a:ext cx="4064860" cy="279400"/>
          </a:xfrm>
        </p:spPr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17317" y="5054602"/>
            <a:ext cx="413483" cy="279400"/>
          </a:xfrm>
        </p:spPr>
        <p:txBody>
          <a:bodyPr/>
          <a:lstStyle/>
          <a:p>
            <a:fld id="{72ABBC5F-FE4C-41F1-B517-8E8E6CD9AEA9}" type="slidenum">
              <a:rPr lang="uk-UA" smtClean="0"/>
              <a:pPr/>
              <a:t>‹№›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2019825" y="3471329"/>
            <a:ext cx="511308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361867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088C7-B374-4307-BDD5-2F0A843F668D}" type="datetimeFigureOut">
              <a:rPr lang="uk-UA" smtClean="0"/>
              <a:pPr/>
              <a:t>21.04.2025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BBC5F-FE4C-41F1-B517-8E8E6CD9AEA9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966504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Назва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8465" y="1641413"/>
            <a:ext cx="6595534" cy="1822514"/>
          </a:xfrm>
        </p:spPr>
        <p:txBody>
          <a:bodyPr anchor="b">
            <a:normAutofit/>
          </a:bodyPr>
          <a:lstStyle>
            <a:lvl1pPr algn="ctr">
              <a:defRPr sz="4000" b="0" cap="none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78465" y="3734859"/>
            <a:ext cx="6595534" cy="1090015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088C7-B374-4307-BDD5-2F0A843F668D}" type="datetimeFigureOut">
              <a:rPr lang="uk-UA" smtClean="0"/>
              <a:pPr/>
              <a:t>21.04.2025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BBC5F-FE4C-41F1-B517-8E8E6CD9AEA9}" type="slidenum">
              <a:rPr lang="uk-UA" smtClean="0"/>
              <a:pPr/>
              <a:t>‹№›</a:t>
            </a:fld>
            <a:endParaRPr lang="uk-UA"/>
          </a:p>
        </p:txBody>
      </p:sp>
      <p:cxnSp>
        <p:nvCxnSpPr>
          <p:cNvPr id="31" name="Straight Connector 30"/>
          <p:cNvCxnSpPr/>
          <p:nvPr/>
        </p:nvCxnSpPr>
        <p:spPr>
          <a:xfrm>
            <a:off x="1278466" y="3599392"/>
            <a:ext cx="659553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147774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76866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152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088C7-B374-4307-BDD5-2F0A843F668D}" type="datetimeFigureOut">
              <a:rPr lang="uk-UA" smtClean="0"/>
              <a:pPr/>
              <a:t>21.04.2025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BBC5F-FE4C-41F1-B517-8E8E6CD9AEA9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254211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76868" y="3243263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1832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1832" y="3243263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088C7-B374-4307-BDD5-2F0A843F668D}" type="datetimeFigureOut">
              <a:rPr lang="uk-UA" smtClean="0"/>
              <a:pPr/>
              <a:t>21.04.2025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BBC5F-FE4C-41F1-B517-8E8E6CD9AEA9}" type="slidenum">
              <a:rPr lang="uk-UA" smtClean="0"/>
              <a:pPr/>
              <a:t>‹№›</a:t>
            </a:fld>
            <a:endParaRPr lang="uk-UA"/>
          </a:p>
        </p:txBody>
      </p:sp>
      <p:cxnSp>
        <p:nvCxnSpPr>
          <p:cNvPr id="41" name="Straight Connector 40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293809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15337"/>
            <a:ext cx="6798735" cy="1303867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088C7-B374-4307-BDD5-2F0A843F668D}" type="datetimeFigureOut">
              <a:rPr lang="uk-UA" smtClean="0"/>
              <a:pPr/>
              <a:t>21.04.2025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BBC5F-FE4C-41F1-B517-8E8E6CD9AEA9}" type="slidenum">
              <a:rPr lang="uk-UA" smtClean="0"/>
              <a:pPr/>
              <a:t>‹№›</a:t>
            </a:fld>
            <a:endParaRPr lang="uk-UA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775726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088C7-B374-4307-BDD5-2F0A843F668D}" type="datetimeFigureOut">
              <a:rPr lang="uk-UA" smtClean="0"/>
              <a:pPr/>
              <a:t>21.04.2025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BBC5F-FE4C-41F1-B517-8E8E6CD9AEA9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75796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388534"/>
            <a:ext cx="2536798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0062" y="982132"/>
            <a:ext cx="3855539" cy="4893735"/>
          </a:xfrm>
        </p:spPr>
        <p:txBody>
          <a:bodyPr anchor="ctr"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031065"/>
            <a:ext cx="2536798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088C7-B374-4307-BDD5-2F0A843F668D}" type="datetimeFigureOut">
              <a:rPr lang="uk-UA" smtClean="0"/>
              <a:pPr/>
              <a:t>21.04.2025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BBC5F-FE4C-41F1-B517-8E8E6CD9AEA9}" type="slidenum">
              <a:rPr lang="uk-UA" smtClean="0"/>
              <a:pPr/>
              <a:t>‹№›</a:t>
            </a:fld>
            <a:endParaRPr lang="uk-UA"/>
          </a:p>
        </p:txBody>
      </p:sp>
      <p:cxnSp>
        <p:nvCxnSpPr>
          <p:cNvPr id="16" name="Straight Connector 15"/>
          <p:cNvCxnSpPr/>
          <p:nvPr/>
        </p:nvCxnSpPr>
        <p:spPr>
          <a:xfrm>
            <a:off x="1278466" y="2912533"/>
            <a:ext cx="233359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228105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883832"/>
            <a:ext cx="3632202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069" y="1032933"/>
            <a:ext cx="2929463" cy="4792136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255432"/>
            <a:ext cx="3632201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088C7-B374-4307-BDD5-2F0A843F668D}" type="datetimeFigureOut">
              <a:rPr lang="uk-UA" smtClean="0"/>
              <a:pPr/>
              <a:t>21.04.2025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BBC5F-FE4C-41F1-B517-8E8E6CD9AEA9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307287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 фотографі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4815415"/>
            <a:ext cx="6798734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26260" y="1032933"/>
            <a:ext cx="7091482" cy="33612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6" y="5382153"/>
            <a:ext cx="6798734" cy="49371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088C7-B374-4307-BDD5-2F0A843F668D}" type="datetimeFigureOut">
              <a:rPr lang="uk-UA" smtClean="0"/>
              <a:pPr/>
              <a:t>21.04.2025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BBC5F-FE4C-41F1-B517-8E8E6CD9AEA9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448203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Назва та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06873"/>
            <a:ext cx="6798734" cy="309786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275666"/>
            <a:ext cx="6798736" cy="160020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088C7-B374-4307-BDD5-2F0A843F668D}" type="datetimeFigureOut">
              <a:rPr lang="uk-UA" smtClean="0"/>
              <a:pPr/>
              <a:t>21.04.2025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BBC5F-FE4C-41F1-B517-8E8E6CD9AEA9}" type="slidenum">
              <a:rPr lang="uk-UA" smtClean="0"/>
              <a:pPr/>
              <a:t>‹№›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5" y="4140199"/>
            <a:ext cx="66064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266917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4333" y="982132"/>
            <a:ext cx="6400250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00200" y="3352799"/>
            <a:ext cx="5892798" cy="651933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3" y="4343400"/>
            <a:ext cx="6798738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088C7-B374-4307-BDD5-2F0A843F668D}" type="datetimeFigureOut">
              <a:rPr lang="uk-UA" smtClean="0"/>
              <a:pPr/>
              <a:t>21.04.2025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BBC5F-FE4C-41F1-B517-8E8E6CD9AEA9}" type="slidenum">
              <a:rPr lang="uk-UA" smtClean="0"/>
              <a:pPr/>
              <a:t>‹№›</a:t>
            </a:fld>
            <a:endParaRPr lang="uk-UA"/>
          </a:p>
        </p:txBody>
      </p:sp>
      <p:sp>
        <p:nvSpPr>
          <p:cNvPr id="14" name="TextBox 13"/>
          <p:cNvSpPr txBox="1"/>
          <p:nvPr/>
        </p:nvSpPr>
        <p:spPr>
          <a:xfrm>
            <a:off x="849969" y="905362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33503" y="2827870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278466" y="4140199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19113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ка назв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9" y="3308581"/>
            <a:ext cx="679872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4777381"/>
            <a:ext cx="679873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088C7-B374-4307-BDD5-2F0A843F668D}" type="datetimeFigureOut">
              <a:rPr lang="uk-UA" smtClean="0"/>
              <a:pPr/>
              <a:t>21.04.2025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BBC5F-FE4C-41F1-B517-8E8E6CD9AEA9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892467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ка назви цита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9416" y="982132"/>
            <a:ext cx="632516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18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639312"/>
            <a:ext cx="6798730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529667"/>
            <a:ext cx="6798736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088C7-B374-4307-BDD5-2F0A843F668D}" type="datetimeFigureOut">
              <a:rPr lang="uk-UA" smtClean="0"/>
              <a:pPr/>
              <a:t>21.04.2025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BBC5F-FE4C-41F1-B517-8E8E6CD9AEA9}" type="slidenum">
              <a:rPr lang="uk-UA" smtClean="0"/>
              <a:pPr/>
              <a:t>‹№›</a:t>
            </a:fld>
            <a:endParaRPr lang="uk-UA"/>
          </a:p>
        </p:txBody>
      </p:sp>
      <p:sp>
        <p:nvSpPr>
          <p:cNvPr id="12" name="TextBox 11"/>
          <p:cNvSpPr txBox="1"/>
          <p:nvPr/>
        </p:nvSpPr>
        <p:spPr>
          <a:xfrm>
            <a:off x="878060" y="89689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49796" y="260772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278466" y="342900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79406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Істина/хибніст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82131"/>
            <a:ext cx="6798734" cy="2294467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3200" b="0" dirty="0"/>
            </a:lvl1pPr>
          </a:lstStyle>
          <a:p>
            <a:pPr marL="0" lvl="0"/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566160"/>
            <a:ext cx="6798730" cy="905256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6" y="4470400"/>
            <a:ext cx="6798734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088C7-B374-4307-BDD5-2F0A843F668D}" type="datetimeFigureOut">
              <a:rPr lang="uk-UA" smtClean="0"/>
              <a:pPr/>
              <a:t>21.04.2025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BBC5F-FE4C-41F1-B517-8E8E6CD9AEA9}" type="slidenum">
              <a:rPr lang="uk-UA" smtClean="0"/>
              <a:pPr/>
              <a:t>‹№›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9" y="3429000"/>
            <a:ext cx="6606421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605160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5" y="2490135"/>
            <a:ext cx="6798736" cy="3385733"/>
          </a:xfrm>
        </p:spPr>
        <p:txBody>
          <a:bodyPr vert="eaVert" anchor="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088C7-B374-4307-BDD5-2F0A843F668D}" type="datetimeFigureOut">
              <a:rPr lang="uk-UA" smtClean="0"/>
              <a:pPr/>
              <a:t>21.04.2025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BBC5F-FE4C-41F1-B517-8E8E6CD9AEA9}" type="slidenum">
              <a:rPr lang="uk-UA" smtClean="0"/>
              <a:pPr/>
              <a:t>‹№›</a:t>
            </a:fld>
            <a:endParaRPr lang="uk-UA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60642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9455193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356667" y="906873"/>
            <a:ext cx="1618930" cy="4968995"/>
          </a:xfrm>
        </p:spPr>
        <p:txBody>
          <a:bodyPr vert="eaVert"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7" y="906873"/>
            <a:ext cx="4915509" cy="4968993"/>
          </a:xfrm>
        </p:spPr>
        <p:txBody>
          <a:bodyPr vert="eaVert" anchor="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088C7-B374-4307-BDD5-2F0A843F668D}" type="datetimeFigureOut">
              <a:rPr lang="uk-UA" smtClean="0"/>
              <a:pPr/>
              <a:t>21.04.2025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BBC5F-FE4C-41F1-B517-8E8E6CD9AEA9}" type="slidenum">
              <a:rPr lang="uk-UA" smtClean="0"/>
              <a:pPr/>
              <a:t>‹№›</a:t>
            </a:fld>
            <a:endParaRPr lang="uk-UA"/>
          </a:p>
        </p:txBody>
      </p:sp>
      <p:cxnSp>
        <p:nvCxnSpPr>
          <p:cNvPr id="14" name="Straight Connector 13"/>
          <p:cNvCxnSpPr/>
          <p:nvPr/>
        </p:nvCxnSpPr>
        <p:spPr>
          <a:xfrm>
            <a:off x="6245512" y="906873"/>
            <a:ext cx="0" cy="4968993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499791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9152467" cy="6858000"/>
            <a:chOff x="0" y="0"/>
            <a:chExt cx="9152467" cy="6858000"/>
          </a:xfrm>
        </p:grpSpPr>
        <p:pic>
          <p:nvPicPr>
            <p:cNvPr id="8" name="Picture 7" descr="S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553888" y="542807"/>
              <a:ext cx="8039776" cy="5756392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>
              <a:off x="0" y="3128434"/>
              <a:ext cx="68580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>
              <a:off x="8466667" y="3128434"/>
              <a:ext cx="68580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2490135"/>
            <a:ext cx="6798736" cy="344499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56670" y="5960533"/>
            <a:ext cx="1148283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977088C7-B374-4307-BDD5-2F0A843F668D}" type="datetimeFigureOut">
              <a:rPr lang="uk-UA" smtClean="0"/>
              <a:pPr/>
              <a:t>21.04.2025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76865" y="5960533"/>
            <a:ext cx="510466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80091" y="5960533"/>
            <a:ext cx="39551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72ABBC5F-FE4C-41F1-B517-8E8E6CD9AEA9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896396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  <p:sldLayoutId id="2147483699" r:id="rId15"/>
    <p:sldLayoutId id="2147483700" r:id="rId16"/>
    <p:sldLayoutId id="2147483701" r:id="rId17"/>
  </p:sldLayoutIdLst>
  <p:transition>
    <p:pull dir="ru"/>
  </p:transition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maps/place" TargetMode="External"/><Relationship Id="rId2" Type="http://schemas.openxmlformats.org/officeDocument/2006/relationships/hyperlink" Target="https://uk.wikipedia.org/wiki/%D0%9C%D1%83%D0%B6%D0%B8%D0%BB%D0%BE%D0%B2%D0%B8%D1%87%D1%96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dyvensvit.org/top/1016571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8796B9A-6E09-4859-A638-14BB214140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71" y="4509120"/>
            <a:ext cx="9144000" cy="1951939"/>
          </a:xfr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l"/>
            <a:r>
              <a:rPr lang="uk-UA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Автор </a:t>
            </a:r>
            <a:r>
              <a:rPr lang="uk-UA" sz="2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проєкту</a:t>
            </a:r>
            <a:r>
              <a:rPr lang="uk-UA" sz="2400" b="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uk-UA" sz="2400" b="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Демус</a:t>
            </a:r>
            <a:r>
              <a:rPr lang="uk-UA" sz="2400" b="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Магдалина Василівна, учениця 9 класу </a:t>
            </a:r>
            <a:r>
              <a:rPr lang="uk-UA" sz="2400" b="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Мужиловицької</a:t>
            </a:r>
            <a:r>
              <a:rPr lang="uk-UA" sz="2400" b="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гімназії </a:t>
            </a:r>
            <a:r>
              <a:rPr lang="uk-UA" sz="2400" b="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Новояворівської</a:t>
            </a:r>
            <a:r>
              <a:rPr lang="uk-UA" sz="2400" b="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міської ради</a:t>
            </a:r>
            <a:br>
              <a:rPr lang="uk-UA" sz="1600" b="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uk-UA" sz="1600" b="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Керівник </a:t>
            </a:r>
            <a:r>
              <a:rPr lang="uk-UA" sz="2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проєкту</a:t>
            </a:r>
            <a:r>
              <a:rPr lang="uk-UA" sz="2400" b="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uk-UA" sz="2400" b="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Михаляк</a:t>
            </a:r>
            <a:r>
              <a:rPr lang="uk-UA" sz="2400" b="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Наталія Василівна, класний керівник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3C2628A1-D394-4A8D-A2A3-88F5B6B1C4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51720" y="404664"/>
            <a:ext cx="6660232" cy="1154889"/>
          </a:xfrm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uk-UA" sz="2800" b="1" dirty="0">
                <a:solidFill>
                  <a:schemeClr val="tx1"/>
                </a:solidFill>
              </a:rPr>
              <a:t>Всеукраїнський інтерактивний конкурс </a:t>
            </a:r>
          </a:p>
          <a:p>
            <a:pPr marL="0" indent="0">
              <a:buNone/>
            </a:pPr>
            <a:r>
              <a:rPr lang="uk-UA" sz="2800" b="1" dirty="0">
                <a:solidFill>
                  <a:schemeClr val="tx1"/>
                </a:solidFill>
              </a:rPr>
              <a:t>«МАН-ЮНІОР Дослідник 2025»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3AF4965-1B4A-4AC6-B68D-0FB65896D747}"/>
              </a:ext>
            </a:extLst>
          </p:cNvPr>
          <p:cNvSpPr txBox="1"/>
          <p:nvPr/>
        </p:nvSpPr>
        <p:spPr>
          <a:xfrm>
            <a:off x="827584" y="1916832"/>
            <a:ext cx="7632848" cy="2492990"/>
          </a:xfrm>
          <a:prstGeom prst="rect">
            <a:avLst/>
          </a:prstGeom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uk-UA" sz="3600" b="1" dirty="0"/>
              <a:t>Назва роботи:</a:t>
            </a:r>
          </a:p>
          <a:p>
            <a:r>
              <a:rPr lang="uk-UA" sz="6000" b="1" dirty="0">
                <a:solidFill>
                  <a:srgbClr val="C00000"/>
                </a:solidFill>
              </a:rPr>
              <a:t>Історичні скарби  села </a:t>
            </a:r>
            <a:r>
              <a:rPr lang="uk-UA" sz="6000" b="1" dirty="0" err="1">
                <a:solidFill>
                  <a:srgbClr val="C00000"/>
                </a:solidFill>
              </a:rPr>
              <a:t>Мужиловичі</a:t>
            </a:r>
            <a:endParaRPr lang="uk-UA" sz="6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7278055"/>
      </p:ext>
    </p:extLst>
  </p:cSld>
  <p:clrMapOvr>
    <a:masterClrMapping/>
  </p:clrMapOvr>
  <p:transition>
    <p:pull dir="r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1EA86DD-CBA3-470E-A3FA-0D37480FD2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uk-UA" b="1" dirty="0"/>
              <a:t>Мета </a:t>
            </a:r>
            <a:r>
              <a:rPr lang="uk-UA" b="1" dirty="0" err="1"/>
              <a:t>проєкту</a:t>
            </a:r>
            <a:r>
              <a:rPr lang="uk-UA" b="1" dirty="0"/>
              <a:t>:</a:t>
            </a:r>
            <a:br>
              <a:rPr lang="uk-UA" b="1" dirty="0"/>
            </a:br>
            <a:r>
              <a:rPr lang="uk-UA" sz="2200" dirty="0"/>
              <a:t>Дослідити  історію виникнення села </a:t>
            </a:r>
            <a:r>
              <a:rPr lang="uk-UA" sz="2200" dirty="0" err="1"/>
              <a:t>Мужиловичі</a:t>
            </a:r>
            <a:r>
              <a:rPr lang="uk-UA" sz="2200" dirty="0"/>
              <a:t>,  знакові для історії місця села, які можуть зацікавити туристів, учнів та мешканців села</a:t>
            </a:r>
            <a:br>
              <a:rPr lang="uk-UA" sz="2200" dirty="0"/>
            </a:br>
            <a:endParaRPr lang="uk-UA" dirty="0"/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5D86A381-892F-4327-90CC-68C1FBB82C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616" y="2348880"/>
            <a:ext cx="6798736" cy="344499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b="1" dirty="0"/>
              <a:t>Об’єкт дослідження: </a:t>
            </a:r>
            <a:r>
              <a:rPr lang="uk-UA" dirty="0"/>
              <a:t>історико-культурні, природні та архітектурні об’єкти села </a:t>
            </a:r>
            <a:r>
              <a:rPr lang="uk-UA" dirty="0" err="1"/>
              <a:t>Мужиловичі</a:t>
            </a:r>
            <a:endParaRPr lang="uk-UA" dirty="0"/>
          </a:p>
          <a:p>
            <a:pPr marL="0" indent="0">
              <a:buNone/>
            </a:pPr>
            <a:r>
              <a:rPr lang="uk-UA" b="1" dirty="0"/>
              <a:t>Предмет дослідження: </a:t>
            </a:r>
            <a:r>
              <a:rPr lang="uk-UA" dirty="0"/>
              <a:t>пам’ятник святому Антонію, природнє джерело, пам’ятники, церковні храми, братська могила, костел, Народний дім, школа</a:t>
            </a:r>
          </a:p>
          <a:p>
            <a:pPr marL="0" indent="0">
              <a:buNone/>
            </a:pPr>
            <a:r>
              <a:rPr lang="uk-UA" b="1" dirty="0"/>
              <a:t>Джерела дослідження: </a:t>
            </a:r>
            <a:r>
              <a:rPr lang="uk-UA" dirty="0"/>
              <a:t>свідчення жителів села, електронні ресурси, праці науковців</a:t>
            </a:r>
          </a:p>
        </p:txBody>
      </p:sp>
    </p:spTree>
    <p:extLst>
      <p:ext uri="{BB962C8B-B14F-4D97-AF65-F5344CB8AC3E}">
        <p14:creationId xmlns:p14="http://schemas.microsoft.com/office/powerpoint/2010/main" val="12250510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404664"/>
            <a:ext cx="4608512" cy="1974081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uk-UA" sz="6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Моє село </a:t>
            </a:r>
            <a:r>
              <a:rPr lang="uk-UA" sz="5300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Мужиловичі</a:t>
            </a:r>
            <a:br>
              <a:rPr lang="uk-UA" sz="1200" dirty="0"/>
            </a:br>
            <a:endParaRPr lang="uk-UA" sz="1200" dirty="0"/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4283968" y="32526"/>
            <a:ext cx="5040560" cy="6564826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algn="l"/>
            <a:r>
              <a:rPr lang="uk-UA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Село і німецька колонія </a:t>
            </a:r>
            <a:r>
              <a:rPr lang="uk-UA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Мужиловичі</a:t>
            </a:r>
            <a:r>
              <a:rPr lang="uk-UA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було віддалене 12 км. на південний схід від староства й повітового суду в Яворові та 12 км. на південний захід від залізничної станції в </a:t>
            </a:r>
            <a:r>
              <a:rPr lang="uk-UA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Кам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’</a:t>
            </a:r>
            <a:r>
              <a:rPr lang="uk-UA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яноброді</a:t>
            </a:r>
            <a:r>
              <a:rPr lang="uk-UA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. Село межує на півночі з </a:t>
            </a:r>
            <a:r>
              <a:rPr lang="uk-UA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Бердиховом</a:t>
            </a:r>
            <a:r>
              <a:rPr lang="uk-UA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Великими </a:t>
            </a:r>
            <a:r>
              <a:rPr lang="uk-UA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Підлубами</a:t>
            </a:r>
            <a:r>
              <a:rPr lang="uk-UA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й </a:t>
            </a:r>
            <a:r>
              <a:rPr lang="uk-UA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Прилбичами</a:t>
            </a:r>
            <a:r>
              <a:rPr lang="uk-UA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на заході з </a:t>
            </a:r>
            <a:r>
              <a:rPr lang="uk-UA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Віжомлею</a:t>
            </a:r>
            <a:r>
              <a:rPr lang="uk-UA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на півдні з Новосілками, </a:t>
            </a:r>
            <a:r>
              <a:rPr lang="uk-UA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Глинцем</a:t>
            </a:r>
            <a:r>
              <a:rPr lang="uk-UA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й </a:t>
            </a:r>
            <a:r>
              <a:rPr lang="uk-UA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Чорнокунцями</a:t>
            </a:r>
            <a:r>
              <a:rPr lang="uk-UA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на сході з </a:t>
            </a:r>
            <a:r>
              <a:rPr lang="uk-UA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Лешнівцем</a:t>
            </a:r>
            <a:r>
              <a:rPr lang="uk-UA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у </a:t>
            </a:r>
            <a:r>
              <a:rPr lang="uk-UA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Городоцькому</a:t>
            </a:r>
            <a:r>
              <a:rPr lang="uk-UA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повіті. Через східну частину села тече малий потік, притока </a:t>
            </a:r>
            <a:r>
              <a:rPr lang="uk-UA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Гноянця</a:t>
            </a:r>
            <a:r>
              <a:rPr lang="uk-UA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що вливається до </a:t>
            </a:r>
            <a:r>
              <a:rPr lang="uk-UA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Шкла</a:t>
            </a:r>
            <a:r>
              <a:rPr lang="uk-UA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. В 1604р. записав Станіслав </a:t>
            </a:r>
            <a:r>
              <a:rPr lang="uk-UA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Стадніцький</a:t>
            </a:r>
            <a:r>
              <a:rPr lang="uk-UA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із </a:t>
            </a:r>
            <a:r>
              <a:rPr lang="uk-UA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Змийголоду</a:t>
            </a:r>
            <a:r>
              <a:rPr lang="uk-UA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свої маєтності </a:t>
            </a:r>
            <a:r>
              <a:rPr lang="uk-UA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Мужиловичі</a:t>
            </a:r>
            <a:r>
              <a:rPr lang="uk-UA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uk-UA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Підлуби</a:t>
            </a:r>
            <a:r>
              <a:rPr lang="uk-UA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й інші Львівським єзуїтам. Після знесення чину єзуїтів австрійський уряд забрав їх маєтки й оснував на тутешніх ґрунтах німецьку колонію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Muschelowitz</a:t>
            </a:r>
            <a:r>
              <a:rPr lang="uk-UA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. 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DFA9FEE-FE6B-4C5B-909B-3DD6BC929E84}"/>
              </a:ext>
            </a:extLst>
          </p:cNvPr>
          <p:cNvSpPr txBox="1"/>
          <p:nvPr/>
        </p:nvSpPr>
        <p:spPr>
          <a:xfrm>
            <a:off x="-1714" y="0"/>
            <a:ext cx="3997650" cy="369332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uk-UA" dirty="0"/>
              <a:t>ЗУПИНКА  1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5860FD2-D972-4B15-A77B-A8ACF273FC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348880"/>
            <a:ext cx="4347896" cy="338437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4E6A79B-008B-47DF-83D4-20A4D5991A98}"/>
              </a:ext>
            </a:extLst>
          </p:cNvPr>
          <p:cNvSpPr txBox="1"/>
          <p:nvPr/>
        </p:nvSpPr>
        <p:spPr>
          <a:xfrm>
            <a:off x="0" y="5805264"/>
            <a:ext cx="4211960" cy="36933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1800" dirty="0">
                <a:solidFill>
                  <a:schemeClr val="tx1"/>
                </a:solidFill>
              </a:rPr>
              <a:t>Розміщення села </a:t>
            </a:r>
            <a:r>
              <a:rPr lang="uk-UA" sz="1800" dirty="0" err="1">
                <a:solidFill>
                  <a:schemeClr val="tx1"/>
                </a:solidFill>
              </a:rPr>
              <a:t>Мужиловичі</a:t>
            </a:r>
            <a:r>
              <a:rPr lang="uk-UA" sz="1800" dirty="0">
                <a:solidFill>
                  <a:schemeClr val="tx1"/>
                </a:solidFill>
              </a:rPr>
              <a:t> на карті</a:t>
            </a:r>
            <a:endParaRPr lang="uk-UA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260AD2A-1880-4934-A40C-02C47683286C}"/>
              </a:ext>
            </a:extLst>
          </p:cNvPr>
          <p:cNvSpPr txBox="1"/>
          <p:nvPr/>
        </p:nvSpPr>
        <p:spPr>
          <a:xfrm>
            <a:off x="15566" y="6500427"/>
            <a:ext cx="47784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https://www.google.com/maps/place</a:t>
            </a:r>
            <a:endParaRPr lang="uk-UA" dirty="0"/>
          </a:p>
        </p:txBody>
      </p:sp>
    </p:spTree>
  </p:cSld>
  <p:clrMapOvr>
    <a:masterClrMapping/>
  </p:clrMapOvr>
  <p:transition>
    <p:pull dir="r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x_0013edb8.jpg"/>
          <p:cNvPicPr>
            <a:picLocks noGrp="1" noChangeAspect="1"/>
          </p:cNvPicPr>
          <p:nvPr>
            <p:ph idx="4294967295"/>
          </p:nvPr>
        </p:nvPicPr>
        <p:blipFill rotWithShape="1">
          <a:blip r:embed="rId2" cstate="print"/>
          <a:srcRect t="37375" b="-11441"/>
          <a:stretch/>
        </p:blipFill>
        <p:spPr>
          <a:xfrm>
            <a:off x="3563888" y="116632"/>
            <a:ext cx="5580112" cy="2864223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4294967295"/>
          </p:nvPr>
        </p:nvSpPr>
        <p:spPr>
          <a:xfrm>
            <a:off x="0" y="20638"/>
            <a:ext cx="3563938" cy="6837362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>
              <a:buNone/>
            </a:pPr>
            <a:endParaRPr lang="uk-UA" dirty="0"/>
          </a:p>
          <a:p>
            <a:pPr marL="0" indent="0">
              <a:buNone/>
            </a:pPr>
            <a:r>
              <a:rPr lang="uk-UA" dirty="0"/>
              <a:t>Згідно однієї з легенд с</a:t>
            </a:r>
            <a:r>
              <a:rPr lang="ru-RU" dirty="0"/>
              <a:t>ело </a:t>
            </a:r>
            <a:r>
              <a:rPr lang="ru-RU" dirty="0" err="1"/>
              <a:t>Мужиловичі</a:t>
            </a:r>
            <a:r>
              <a:rPr lang="ru-RU" dirty="0"/>
              <a:t> </a:t>
            </a:r>
            <a:r>
              <a:rPr lang="ru-RU" dirty="0" err="1"/>
              <a:t>засноване</a:t>
            </a:r>
            <a:r>
              <a:rPr lang="ru-RU" dirty="0"/>
              <a:t> родиною </a:t>
            </a:r>
            <a:r>
              <a:rPr lang="ru-RU" dirty="0" err="1"/>
              <a:t>Мужилів</a:t>
            </a:r>
            <a:r>
              <a:rPr lang="ru-RU" dirty="0"/>
              <a:t>, </a:t>
            </a:r>
            <a:r>
              <a:rPr lang="ru-RU" dirty="0" err="1"/>
              <a:t>з</a:t>
            </a:r>
            <a:r>
              <a:rPr lang="ru-RU" dirty="0"/>
              <a:t> </a:t>
            </a:r>
            <a:r>
              <a:rPr lang="ru-RU" dirty="0" err="1"/>
              <a:t>якої</a:t>
            </a:r>
            <a:r>
              <a:rPr lang="ru-RU" dirty="0"/>
              <a:t> </a:t>
            </a:r>
            <a:r>
              <a:rPr lang="ru-RU" dirty="0" err="1"/>
              <a:t>останній</a:t>
            </a:r>
            <a:r>
              <a:rPr lang="ru-RU" dirty="0"/>
              <a:t> </a:t>
            </a:r>
            <a:r>
              <a:rPr lang="ru-RU" dirty="0" err="1"/>
              <a:t>був</a:t>
            </a:r>
            <a:r>
              <a:rPr lang="ru-RU" dirty="0"/>
              <a:t> </a:t>
            </a:r>
            <a:r>
              <a:rPr lang="ru-RU" dirty="0" err="1"/>
              <a:t>подільським</a:t>
            </a:r>
            <a:r>
              <a:rPr lang="ru-RU" dirty="0"/>
              <a:t> </a:t>
            </a:r>
            <a:r>
              <a:rPr lang="ru-RU" dirty="0" err="1"/>
              <a:t>воєводою</a:t>
            </a:r>
            <a:r>
              <a:rPr lang="ru-RU" dirty="0"/>
              <a:t> в </a:t>
            </a:r>
            <a:r>
              <a:rPr lang="uk-UA" dirty="0"/>
              <a:t>Х</a:t>
            </a:r>
            <a:r>
              <a:rPr lang="sk-SK" dirty="0"/>
              <a:t>V</a:t>
            </a:r>
            <a:r>
              <a:rPr lang="ru-RU" dirty="0"/>
              <a:t> </a:t>
            </a:r>
            <a:r>
              <a:rPr lang="ru-RU" dirty="0" err="1"/>
              <a:t>ст</a:t>
            </a:r>
            <a:r>
              <a:rPr lang="uk-UA" dirty="0"/>
              <a:t>.</a:t>
            </a:r>
            <a:r>
              <a:rPr lang="ru-RU" dirty="0"/>
              <a:t> </a:t>
            </a:r>
            <a:r>
              <a:rPr lang="ru-RU" dirty="0" err="1"/>
              <a:t>Після</a:t>
            </a:r>
            <a:r>
              <a:rPr lang="ru-RU" dirty="0"/>
              <a:t>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смерті</a:t>
            </a:r>
            <a:r>
              <a:rPr lang="ru-RU" dirty="0"/>
              <a:t> прилучив король </a:t>
            </a:r>
            <a:r>
              <a:rPr lang="ru-RU" dirty="0" err="1"/>
              <a:t>його</a:t>
            </a:r>
            <a:r>
              <a:rPr lang="ru-RU" dirty="0"/>
              <a:t> волость до </a:t>
            </a:r>
            <a:r>
              <a:rPr lang="ru-RU" dirty="0" err="1"/>
              <a:t>Яворівського</a:t>
            </a:r>
            <a:r>
              <a:rPr lang="ru-RU" dirty="0"/>
              <a:t> </a:t>
            </a:r>
            <a:r>
              <a:rPr lang="ru-RU" dirty="0" err="1"/>
              <a:t>староства</a:t>
            </a:r>
            <a:r>
              <a:rPr lang="uk-UA" dirty="0"/>
              <a:t>.</a:t>
            </a:r>
          </a:p>
          <a:p>
            <a:pPr marL="0" indent="0">
              <a:buNone/>
            </a:pPr>
            <a:r>
              <a:rPr lang="uk-UA" dirty="0"/>
              <a:t>Перше письмове свідчення про </a:t>
            </a:r>
            <a:r>
              <a:rPr lang="uk-UA" dirty="0" err="1"/>
              <a:t>Мужиловичі</a:t>
            </a:r>
            <a:r>
              <a:rPr lang="uk-UA" dirty="0"/>
              <a:t> ми отримуємо із записів проте, як </a:t>
            </a:r>
            <a:r>
              <a:rPr lang="ru-RU" dirty="0" err="1"/>
              <a:t>Гербурт</a:t>
            </a:r>
            <a:r>
              <a:rPr lang="ru-RU" dirty="0"/>
              <a:t> </a:t>
            </a:r>
            <a:r>
              <a:rPr lang="ru-RU" dirty="0" err="1"/>
              <a:t>з</a:t>
            </a:r>
            <a:r>
              <a:rPr lang="ru-RU" dirty="0"/>
              <a:t> </a:t>
            </a:r>
            <a:r>
              <a:rPr lang="ru-RU" dirty="0" err="1"/>
              <a:t>Фельштина</a:t>
            </a:r>
            <a:r>
              <a:rPr lang="ru-RU" dirty="0"/>
              <a:t> </a:t>
            </a:r>
            <a:r>
              <a:rPr lang="ru-RU" dirty="0" err="1"/>
              <a:t>надав</a:t>
            </a:r>
            <a:r>
              <a:rPr lang="ru-RU" dirty="0"/>
              <a:t> у ленно  в 1386 </a:t>
            </a:r>
            <a:r>
              <a:rPr lang="ru-RU" dirty="0" err="1"/>
              <a:t>р</a:t>
            </a:r>
            <a:r>
              <a:rPr lang="uk-UA" dirty="0"/>
              <a:t>. </a:t>
            </a:r>
            <a:r>
              <a:rPr lang="ru-RU" dirty="0" err="1"/>
              <a:t>Чолгині</a:t>
            </a:r>
            <a:r>
              <a:rPr lang="ru-RU" dirty="0"/>
              <a:t>, </a:t>
            </a:r>
            <a:r>
              <a:rPr lang="uk-UA" dirty="0"/>
              <a:t>П</a:t>
            </a:r>
            <a:r>
              <a:rPr lang="ru-RU" dirty="0" err="1"/>
              <a:t>ідлуби</a:t>
            </a:r>
            <a:r>
              <a:rPr lang="ru-RU" dirty="0"/>
              <a:t> </a:t>
            </a:r>
            <a:r>
              <a:rPr lang="ru-RU" dirty="0" err="1"/>
              <a:t>і</a:t>
            </a:r>
            <a:r>
              <a:rPr lang="ru-RU" dirty="0"/>
              <a:t> </a:t>
            </a:r>
            <a:r>
              <a:rPr lang="ru-RU" dirty="0" err="1"/>
              <a:t>Мужиловичі</a:t>
            </a:r>
            <a:r>
              <a:rPr lang="ru-RU" dirty="0"/>
              <a:t>.</a:t>
            </a:r>
            <a:endParaRPr lang="uk-UA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14497A4-435E-4DF5-89BF-745F63B0B5DE}"/>
              </a:ext>
            </a:extLst>
          </p:cNvPr>
          <p:cNvSpPr txBox="1"/>
          <p:nvPr/>
        </p:nvSpPr>
        <p:spPr>
          <a:xfrm>
            <a:off x="0" y="29497"/>
            <a:ext cx="3563888" cy="369332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uk-UA" dirty="0"/>
              <a:t>ЗУПИНКА  2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96C9494-9018-48B7-9AA0-B9B014501E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9912" y="2708920"/>
            <a:ext cx="2456901" cy="3261643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923AF94-25B6-4218-880D-C5F0DAD0F8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60232" y="2636912"/>
            <a:ext cx="2011854" cy="3450635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BFA385E4-D7DE-4316-907E-C2A291DC6020}"/>
              </a:ext>
            </a:extLst>
          </p:cNvPr>
          <p:cNvSpPr txBox="1"/>
          <p:nvPr/>
        </p:nvSpPr>
        <p:spPr>
          <a:xfrm>
            <a:off x="3995936" y="6381328"/>
            <a:ext cx="463099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https://uk.wikipedia.org/wiki/%D0%A4%D0%B0%D0%B9%D0%BB:Muzhilovychi_prapor.png</a:t>
            </a:r>
            <a:endParaRPr lang="uk-UA" dirty="0"/>
          </a:p>
        </p:txBody>
      </p:sp>
    </p:spTree>
  </p:cSld>
  <p:clrMapOvr>
    <a:masterClrMapping/>
  </p:clrMapOvr>
  <p:transition>
    <p:pull dir="r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31840" y="5877272"/>
            <a:ext cx="2952328" cy="980728"/>
          </a:xfr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uk-UA" sz="2400" dirty="0">
                <a:solidFill>
                  <a:schemeClr val="tx1"/>
                </a:solidFill>
              </a:rPr>
              <a:t>Матір Божа</a:t>
            </a:r>
          </a:p>
        </p:txBody>
      </p:sp>
      <p:pic>
        <p:nvPicPr>
          <p:cNvPr id="4" name="Содержимое 3" descr="IMG_560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131840" y="3645024"/>
            <a:ext cx="2952328" cy="2547107"/>
          </a:xfr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35FEFFB-04D2-4611-816A-EC22723DFA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8184" y="2276872"/>
            <a:ext cx="2771800" cy="388843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CE0BEEC-A15F-4E7B-8652-27C10E55120B}"/>
              </a:ext>
            </a:extLst>
          </p:cNvPr>
          <p:cNvSpPr txBox="1"/>
          <p:nvPr/>
        </p:nvSpPr>
        <p:spPr>
          <a:xfrm>
            <a:off x="6084168" y="6165304"/>
            <a:ext cx="3059832" cy="707886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uk-UA" sz="2000" dirty="0">
                <a:solidFill>
                  <a:schemeClr val="tx1"/>
                </a:solidFill>
              </a:rPr>
              <a:t>Оберегом села є Хрест</a:t>
            </a:r>
          </a:p>
          <a:p>
            <a:endParaRPr lang="uk-UA" sz="2000" dirty="0">
              <a:solidFill>
                <a:schemeClr val="tx1"/>
              </a:solidFill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43E9EEA-D106-46DF-A08A-6E8DF206D2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04664"/>
            <a:ext cx="3131840" cy="439248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8E7739C-D9A1-46CD-BB1D-988C03C6669E}"/>
              </a:ext>
            </a:extLst>
          </p:cNvPr>
          <p:cNvSpPr txBox="1"/>
          <p:nvPr/>
        </p:nvSpPr>
        <p:spPr>
          <a:xfrm>
            <a:off x="0" y="4901230"/>
            <a:ext cx="3131840" cy="1938992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uk-UA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Джерело, до якого з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’</a:t>
            </a:r>
            <a:r>
              <a:rPr lang="uk-UA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їжджаються</a:t>
            </a:r>
            <a:r>
              <a:rPr lang="uk-UA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люди з навколишніх сіл, щоб напитися лікувальної води</a:t>
            </a:r>
            <a:r>
              <a:rPr lang="uk-UA" sz="2400" dirty="0"/>
              <a:t>. 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74AA3F0-4C40-41BA-A188-E0F6ADCDD3A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7864" y="404664"/>
            <a:ext cx="2736304" cy="344453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CDEB7AEE-4684-4D83-8870-9E29603F47D8}"/>
              </a:ext>
            </a:extLst>
          </p:cNvPr>
          <p:cNvSpPr txBox="1"/>
          <p:nvPr/>
        </p:nvSpPr>
        <p:spPr>
          <a:xfrm>
            <a:off x="-15605" y="0"/>
            <a:ext cx="4608512" cy="369332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uk-UA" dirty="0"/>
              <a:t>ЗУПИНКА  3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30F1902-A1B4-4A41-B361-09AC242A15AE}"/>
              </a:ext>
            </a:extLst>
          </p:cNvPr>
          <p:cNvSpPr txBox="1"/>
          <p:nvPr/>
        </p:nvSpPr>
        <p:spPr>
          <a:xfrm>
            <a:off x="2411760" y="-171400"/>
            <a:ext cx="4499992" cy="58477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uk-UA" sz="3200" b="1" dirty="0"/>
              <a:t>При в</a:t>
            </a:r>
            <a:r>
              <a:rPr lang="en-US" sz="3200" b="1" dirty="0"/>
              <a:t>‘</a:t>
            </a:r>
            <a:r>
              <a:rPr lang="uk-UA" sz="3200" b="1" dirty="0"/>
              <a:t>їзді в село стоять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9ABD8A3-85EE-4644-9E1E-04B33358A1EC}"/>
              </a:ext>
            </a:extLst>
          </p:cNvPr>
          <p:cNvSpPr txBox="1"/>
          <p:nvPr/>
        </p:nvSpPr>
        <p:spPr>
          <a:xfrm>
            <a:off x="6228184" y="476672"/>
            <a:ext cx="3275856" cy="156966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uk-UA" sz="2400" dirty="0">
                <a:solidFill>
                  <a:schemeClr val="tx1"/>
                </a:solidFill>
              </a:rPr>
              <a:t>Пам’ятник фельдшеру с. </a:t>
            </a:r>
            <a:r>
              <a:rPr lang="uk-UA" sz="2400" dirty="0" err="1">
                <a:solidFill>
                  <a:schemeClr val="tx1"/>
                </a:solidFill>
              </a:rPr>
              <a:t>Мужиловичі</a:t>
            </a:r>
            <a:r>
              <a:rPr lang="uk-UA" sz="2400" dirty="0">
                <a:solidFill>
                  <a:schemeClr val="tx1"/>
                </a:solidFill>
              </a:rPr>
              <a:t> Людмилі </a:t>
            </a:r>
            <a:r>
              <a:rPr lang="uk-UA" sz="2400" dirty="0" err="1">
                <a:solidFill>
                  <a:schemeClr val="tx1"/>
                </a:solidFill>
              </a:rPr>
              <a:t>Незабитовській</a:t>
            </a:r>
            <a:r>
              <a:rPr lang="uk-UA" sz="2400" dirty="0">
                <a:solidFill>
                  <a:schemeClr val="tx1"/>
                </a:solidFill>
              </a:rPr>
              <a:t>, яка загинула на цьому полі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6974470-D1C9-4EA2-93AC-6826267298D6}"/>
              </a:ext>
            </a:extLst>
          </p:cNvPr>
          <p:cNvSpPr txBox="1"/>
          <p:nvPr/>
        </p:nvSpPr>
        <p:spPr>
          <a:xfrm>
            <a:off x="6012160" y="6673334"/>
            <a:ext cx="33843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/>
              <a:t>Власне фото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12EF24F-F9ED-46D6-82F4-CA503D58743C}"/>
              </a:ext>
            </a:extLst>
          </p:cNvPr>
          <p:cNvSpPr txBox="1"/>
          <p:nvPr/>
        </p:nvSpPr>
        <p:spPr>
          <a:xfrm>
            <a:off x="3131840" y="6488668"/>
            <a:ext cx="33843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/>
              <a:t>Власне фото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554361E-8E5B-4879-9FF6-F29B4613B612}"/>
              </a:ext>
            </a:extLst>
          </p:cNvPr>
          <p:cNvSpPr txBox="1"/>
          <p:nvPr/>
        </p:nvSpPr>
        <p:spPr>
          <a:xfrm>
            <a:off x="12955" y="6673334"/>
            <a:ext cx="33843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/>
              <a:t>Власне фото</a:t>
            </a:r>
          </a:p>
        </p:txBody>
      </p:sp>
    </p:spTree>
  </p:cSld>
  <p:clrMapOvr>
    <a:masterClrMapping/>
  </p:clrMapOvr>
  <p:transition>
    <p:wheel spokes="8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" y="404664"/>
            <a:ext cx="6798734" cy="1303867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uk-UA" sz="3000" dirty="0"/>
              <a:t>Місцевий костел </a:t>
            </a:r>
            <a:r>
              <a:rPr lang="uk-UA" sz="3000" dirty="0" err="1"/>
              <a:t>Благовіщення</a:t>
            </a:r>
            <a:r>
              <a:rPr lang="uk-UA" sz="3000" dirty="0"/>
              <a:t> Пречистої Діви Марії </a:t>
            </a:r>
            <a:r>
              <a:rPr lang="uk-UA" sz="3000" dirty="0" err="1"/>
              <a:t>вимуровано</a:t>
            </a:r>
            <a:r>
              <a:rPr lang="uk-UA" sz="3000" dirty="0"/>
              <a:t> в 1749р. і посвячено в 1854р. </a:t>
            </a:r>
          </a:p>
        </p:txBody>
      </p:sp>
      <p:pic>
        <p:nvPicPr>
          <p:cNvPr id="4" name="Содержимое 3" descr="IMG_561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67544" y="1916832"/>
            <a:ext cx="7200800" cy="3816424"/>
          </a:xfr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6376C77-8F8E-4960-9555-3939BF91AFDE}"/>
              </a:ext>
            </a:extLst>
          </p:cNvPr>
          <p:cNvSpPr txBox="1"/>
          <p:nvPr/>
        </p:nvSpPr>
        <p:spPr>
          <a:xfrm>
            <a:off x="0" y="0"/>
            <a:ext cx="4608512" cy="369332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uk-UA" dirty="0"/>
              <a:t>ЗУПИНКА 4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3B25524-1757-4B75-8AD3-E773A15A473B}"/>
              </a:ext>
            </a:extLst>
          </p:cNvPr>
          <p:cNvSpPr txBox="1"/>
          <p:nvPr/>
        </p:nvSpPr>
        <p:spPr>
          <a:xfrm>
            <a:off x="611560" y="6021288"/>
            <a:ext cx="33843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/>
              <a:t>Власне фото</a:t>
            </a:r>
          </a:p>
        </p:txBody>
      </p:sp>
    </p:spTree>
  </p:cSld>
  <p:clrMapOvr>
    <a:masterClrMapping/>
  </p:clrMapOvr>
  <p:transition>
    <p:pull dir="r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476672"/>
            <a:ext cx="4499992" cy="1303867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l"/>
            <a:r>
              <a:rPr lang="uk-UA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Народний дім села </a:t>
            </a:r>
            <a:r>
              <a:rPr lang="uk-UA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Мужиловичі</a:t>
            </a:r>
            <a:r>
              <a:rPr lang="uk-UA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(знесено, оскільки був в аварійному стані)</a:t>
            </a:r>
          </a:p>
        </p:txBody>
      </p:sp>
      <p:pic>
        <p:nvPicPr>
          <p:cNvPr id="6" name="Содержимое 5" descr="IMG_561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772816"/>
            <a:ext cx="4427984" cy="3312368"/>
          </a:xfr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C688FC8-2F0B-4555-878D-3476FE7454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07604" y="2204864"/>
            <a:ext cx="4736396" cy="358717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1672162-805A-46D7-BF0F-A9FDDB95075F}"/>
              </a:ext>
            </a:extLst>
          </p:cNvPr>
          <p:cNvSpPr txBox="1"/>
          <p:nvPr/>
        </p:nvSpPr>
        <p:spPr>
          <a:xfrm>
            <a:off x="4375966" y="1268760"/>
            <a:ext cx="4788024" cy="95410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kumimoji="0" lang="uk-UA" sz="2800" b="0" i="0" u="none" strike="noStrike" kern="1200" cap="none" spc="0" normalizeH="0" baseline="0" noProof="0" dirty="0">
                <a:ln w="3175" cmpd="sng"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Garamond" panose="02020404030301010803"/>
                <a:ea typeface="+mj-ea"/>
                <a:cs typeface="+mj-cs"/>
              </a:rPr>
              <a:t>Сучасний Народний дім села </a:t>
            </a:r>
            <a:r>
              <a:rPr kumimoji="0" lang="uk-UA" sz="2800" b="0" i="0" u="none" strike="noStrike" kern="1200" cap="none" spc="0" normalizeH="0" baseline="0" noProof="0" dirty="0" err="1">
                <a:ln w="3175" cmpd="sng"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Garamond" panose="02020404030301010803"/>
                <a:ea typeface="+mj-ea"/>
                <a:cs typeface="+mj-cs"/>
              </a:rPr>
              <a:t>Мужиловичі</a:t>
            </a:r>
            <a:endParaRPr lang="uk-UA" sz="28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A6F5380-76C1-4240-B517-D9663C2C6B99}"/>
              </a:ext>
            </a:extLst>
          </p:cNvPr>
          <p:cNvSpPr txBox="1"/>
          <p:nvPr/>
        </p:nvSpPr>
        <p:spPr>
          <a:xfrm>
            <a:off x="-8690" y="34220"/>
            <a:ext cx="4608512" cy="369332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uk-UA" dirty="0"/>
              <a:t>ЗУПИНКА  5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C5B0DC2-458C-4A97-86C4-7A13718F31EB}"/>
              </a:ext>
            </a:extLst>
          </p:cNvPr>
          <p:cNvSpPr txBox="1"/>
          <p:nvPr/>
        </p:nvSpPr>
        <p:spPr>
          <a:xfrm>
            <a:off x="611560" y="5085184"/>
            <a:ext cx="33843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/>
              <a:t>Власне фото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F5D335B-099B-4359-9BD0-32E8F5CE5E59}"/>
              </a:ext>
            </a:extLst>
          </p:cNvPr>
          <p:cNvSpPr txBox="1"/>
          <p:nvPr/>
        </p:nvSpPr>
        <p:spPr>
          <a:xfrm>
            <a:off x="5004048" y="6021288"/>
            <a:ext cx="33843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/>
              <a:t>Власне фото</a:t>
            </a:r>
          </a:p>
        </p:txBody>
      </p:sp>
    </p:spTree>
  </p:cSld>
  <p:clrMapOvr>
    <a:masterClrMapping/>
  </p:clrMapOvr>
  <p:transition>
    <p:pull dir="r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764704"/>
            <a:ext cx="8229600" cy="1219200"/>
          </a:xfrm>
        </p:spPr>
        <p:txBody>
          <a:bodyPr>
            <a:normAutofit fontScale="90000"/>
          </a:bodyPr>
          <a:lstStyle/>
          <a:p>
            <a:r>
              <a:rPr lang="uk-UA" dirty="0"/>
              <a:t>В </a:t>
            </a:r>
            <a:r>
              <a:rPr lang="uk-UA" dirty="0" err="1"/>
              <a:t>Мужиловичах</a:t>
            </a:r>
            <a:r>
              <a:rPr lang="uk-UA" dirty="0"/>
              <a:t> діяла читальня та функціонувала  «Просвіта».</a:t>
            </a:r>
            <a:br>
              <a:rPr lang="uk-UA" dirty="0"/>
            </a:br>
            <a:endParaRPr lang="uk-UA" dirty="0"/>
          </a:p>
        </p:txBody>
      </p:sp>
      <p:pic>
        <p:nvPicPr>
          <p:cNvPr id="5" name="Содержимое 4" descr="просвіта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611560" y="1700808"/>
            <a:ext cx="3932238" cy="2602081"/>
          </a:xfrm>
        </p:spPr>
      </p:pic>
      <p:pic>
        <p:nvPicPr>
          <p:cNvPr id="8" name="Содержимое 7" descr="просвіта 2.pn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5148064" y="1628800"/>
            <a:ext cx="3336925" cy="2698464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A6A0F06-E622-4B35-9A20-28E9D1FD7005}"/>
              </a:ext>
            </a:extLst>
          </p:cNvPr>
          <p:cNvSpPr txBox="1"/>
          <p:nvPr/>
        </p:nvSpPr>
        <p:spPr>
          <a:xfrm>
            <a:off x="1187624" y="4509120"/>
            <a:ext cx="266429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dirty="0"/>
              <a:t>Після Другої світової війни «Просвіта була реорганізована у клуб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D80AC23-19B4-4E01-AC08-40CEBBF070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4149080"/>
            <a:ext cx="3340898" cy="233497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5D760AD-49B2-49F3-B99B-6902718D0AA7}"/>
              </a:ext>
            </a:extLst>
          </p:cNvPr>
          <p:cNvSpPr txBox="1"/>
          <p:nvPr/>
        </p:nvSpPr>
        <p:spPr>
          <a:xfrm>
            <a:off x="5202" y="116632"/>
            <a:ext cx="4608512" cy="369332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uk-UA" dirty="0"/>
              <a:t>ЗУПИНКА 6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D94B9BF-51E5-4FD7-97F6-FA09F6E50B62}"/>
              </a:ext>
            </a:extLst>
          </p:cNvPr>
          <p:cNvSpPr txBox="1"/>
          <p:nvPr/>
        </p:nvSpPr>
        <p:spPr>
          <a:xfrm>
            <a:off x="467544" y="6469196"/>
            <a:ext cx="463099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dirty="0"/>
              <a:t>Фото з книги </a:t>
            </a:r>
            <a:r>
              <a:rPr lang="uk-UA" dirty="0" err="1"/>
              <a:t>Цебенко</a:t>
            </a:r>
            <a:r>
              <a:rPr lang="uk-UA" dirty="0"/>
              <a:t> А, </a:t>
            </a:r>
            <a:r>
              <a:rPr lang="uk-UA" dirty="0" err="1"/>
              <a:t>Цебенко</a:t>
            </a:r>
            <a:r>
              <a:rPr lang="uk-UA" dirty="0"/>
              <a:t> М.</a:t>
            </a:r>
          </a:p>
        </p:txBody>
      </p:sp>
    </p:spTree>
  </p:cSld>
  <p:clrMapOvr>
    <a:masterClrMapping/>
  </p:clrMapOvr>
  <p:transition>
    <p:pull dir="r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644008" y="0"/>
            <a:ext cx="4499992" cy="1303337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l"/>
            <a:r>
              <a:rPr lang="uk-UA" sz="2400" dirty="0"/>
              <a:t>Матір Божа при вході в церковні храми збудована в 2010 році доброчинцями села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DC4CA09-AF03-4F01-9062-ACDD132982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1412776"/>
            <a:ext cx="4302264" cy="544522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95160D9-6DCC-416C-9C97-D2E33FCEEEC9}"/>
              </a:ext>
            </a:extLst>
          </p:cNvPr>
          <p:cNvSpPr txBox="1"/>
          <p:nvPr/>
        </p:nvSpPr>
        <p:spPr>
          <a:xfrm>
            <a:off x="0" y="404664"/>
            <a:ext cx="4427984" cy="95410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uk-UA" sz="2800" dirty="0"/>
              <a:t>Пам’ятник</a:t>
            </a:r>
          </a:p>
          <a:p>
            <a:r>
              <a:rPr lang="uk-UA" sz="2800" dirty="0"/>
              <a:t> святому Антонію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465B1C8F-943F-48FD-86A4-7EE4696F0C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2040" y="1403648"/>
            <a:ext cx="4211960" cy="544522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D3808AB-D347-4E36-A496-48EACCFD6A23}"/>
              </a:ext>
            </a:extLst>
          </p:cNvPr>
          <p:cNvSpPr txBox="1"/>
          <p:nvPr/>
        </p:nvSpPr>
        <p:spPr>
          <a:xfrm>
            <a:off x="-15605" y="0"/>
            <a:ext cx="4608512" cy="369332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uk-UA" dirty="0"/>
              <a:t>ЗУПИНКА  7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3B63E5C-6390-4772-8F26-EBE04D26A1E7}"/>
              </a:ext>
            </a:extLst>
          </p:cNvPr>
          <p:cNvSpPr txBox="1"/>
          <p:nvPr/>
        </p:nvSpPr>
        <p:spPr>
          <a:xfrm>
            <a:off x="107504" y="6673334"/>
            <a:ext cx="33843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/>
              <a:t>Власне фото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31BEFB0-CECC-4344-836D-49D5ACA9B950}"/>
              </a:ext>
            </a:extLst>
          </p:cNvPr>
          <p:cNvSpPr txBox="1"/>
          <p:nvPr/>
        </p:nvSpPr>
        <p:spPr>
          <a:xfrm>
            <a:off x="4932040" y="6673334"/>
            <a:ext cx="33843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/>
              <a:t>Власне фото</a:t>
            </a:r>
          </a:p>
        </p:txBody>
      </p:sp>
    </p:spTree>
  </p:cSld>
  <p:clrMapOvr>
    <a:masterClrMapping/>
  </p:clrMapOvr>
  <p:transition>
    <p:pull dir="r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8" y="1124744"/>
            <a:ext cx="4499992" cy="927794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uk-UA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Відкриття нової школи </a:t>
            </a:r>
          </a:p>
          <a:p>
            <a:pPr algn="ctr"/>
            <a:r>
              <a:rPr lang="uk-UA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1992р.</a:t>
            </a:r>
          </a:p>
        </p:txBody>
      </p:sp>
      <p:pic>
        <p:nvPicPr>
          <p:cNvPr id="7" name="Содержимое 6" descr="школа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0" y="2276872"/>
            <a:ext cx="4751512" cy="338437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788024" y="1196752"/>
            <a:ext cx="4355976" cy="855786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uk-UA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Школа, в якій я навчався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0A9F1AB-A9AF-4DC4-AC71-6ECA2E9AED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024" y="2276871"/>
            <a:ext cx="4355976" cy="338437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DF7217E-B0C0-4F9A-A55F-94E2042295B5}"/>
              </a:ext>
            </a:extLst>
          </p:cNvPr>
          <p:cNvSpPr txBox="1"/>
          <p:nvPr/>
        </p:nvSpPr>
        <p:spPr>
          <a:xfrm>
            <a:off x="-11320" y="260648"/>
            <a:ext cx="4608512" cy="369332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uk-UA" dirty="0"/>
              <a:t>ЗУПИНКА  8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69C1D2C-4D71-46CA-8CA0-B8027A21F220}"/>
              </a:ext>
            </a:extLst>
          </p:cNvPr>
          <p:cNvSpPr txBox="1"/>
          <p:nvPr/>
        </p:nvSpPr>
        <p:spPr>
          <a:xfrm>
            <a:off x="5076056" y="5949280"/>
            <a:ext cx="33843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/>
              <a:t>Власне фото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A1DB8AD-9A30-43E3-BBBB-71DB428D31DC}"/>
              </a:ext>
            </a:extLst>
          </p:cNvPr>
          <p:cNvSpPr txBox="1"/>
          <p:nvPr/>
        </p:nvSpPr>
        <p:spPr>
          <a:xfrm>
            <a:off x="-108520" y="5661248"/>
            <a:ext cx="463099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dirty="0"/>
              <a:t>Фото з книги </a:t>
            </a:r>
            <a:r>
              <a:rPr lang="uk-UA" dirty="0" err="1"/>
              <a:t>Цебенко</a:t>
            </a:r>
            <a:r>
              <a:rPr lang="uk-UA" dirty="0"/>
              <a:t> А, </a:t>
            </a:r>
            <a:r>
              <a:rPr lang="uk-UA" dirty="0" err="1"/>
              <a:t>Цебенко</a:t>
            </a:r>
            <a:r>
              <a:rPr lang="uk-UA" dirty="0"/>
              <a:t> М.</a:t>
            </a:r>
          </a:p>
        </p:txBody>
      </p:sp>
    </p:spTree>
  </p:cSld>
  <p:clrMapOvr>
    <a:masterClrMapping/>
  </p:clrMapOvr>
  <p:transition>
    <p:pull dir="r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611560" y="620688"/>
            <a:ext cx="6799262" cy="1303337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l"/>
            <a:r>
              <a:rPr lang="uk-UA" sz="3000" dirty="0"/>
              <a:t>Жителі </a:t>
            </a:r>
            <a:r>
              <a:rPr lang="uk-UA" sz="3000" dirty="0" err="1"/>
              <a:t>Мужилович</a:t>
            </a:r>
            <a:r>
              <a:rPr lang="uk-UA" sz="3000" dirty="0"/>
              <a:t>, які загинули у визвольних змаганнях українського народу 1940-50р., а також герої Небесної Сотні</a:t>
            </a:r>
          </a:p>
        </p:txBody>
      </p:sp>
      <p:pic>
        <p:nvPicPr>
          <p:cNvPr id="6" name="Содержимое 5" descr="IMG_5627.JPG"/>
          <p:cNvPicPr>
            <a:picLocks noGrp="1" noChangeAspect="1"/>
          </p:cNvPicPr>
          <p:nvPr>
            <p:ph sz="half" idx="4294967295"/>
          </p:nvPr>
        </p:nvPicPr>
        <p:blipFill>
          <a:blip r:embed="rId2" cstate="print"/>
          <a:stretch>
            <a:fillRect/>
          </a:stretch>
        </p:blipFill>
        <p:spPr>
          <a:xfrm>
            <a:off x="6017322" y="2204864"/>
            <a:ext cx="3126678" cy="4536504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04381CD-FA9F-4DD9-97DB-A532928BC509}"/>
              </a:ext>
            </a:extLst>
          </p:cNvPr>
          <p:cNvSpPr txBox="1"/>
          <p:nvPr/>
        </p:nvSpPr>
        <p:spPr>
          <a:xfrm>
            <a:off x="-10404" y="4724"/>
            <a:ext cx="4608512" cy="369332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uk-UA" dirty="0"/>
              <a:t>ЗУПИНКА 9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7B98B6F-3D3F-4D0C-8AC4-9316B5BDC4A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9355" b="35699"/>
          <a:stretch/>
        </p:blipFill>
        <p:spPr>
          <a:xfrm>
            <a:off x="0" y="2204864"/>
            <a:ext cx="5899076" cy="453650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5CB6B10-9DBF-4CCD-9788-CD5EE5900428}"/>
              </a:ext>
            </a:extLst>
          </p:cNvPr>
          <p:cNvSpPr txBox="1"/>
          <p:nvPr/>
        </p:nvSpPr>
        <p:spPr>
          <a:xfrm>
            <a:off x="-5261" y="6488668"/>
            <a:ext cx="463099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dirty="0"/>
              <a:t>Власне фото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3B0C807-BD01-417E-BEC7-149FD6B23EEF}"/>
              </a:ext>
            </a:extLst>
          </p:cNvPr>
          <p:cNvSpPr txBox="1"/>
          <p:nvPr/>
        </p:nvSpPr>
        <p:spPr>
          <a:xfrm>
            <a:off x="6228184" y="6673334"/>
            <a:ext cx="463099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dirty="0"/>
              <a:t>Власне фото</a:t>
            </a:r>
          </a:p>
        </p:txBody>
      </p:sp>
    </p:spTree>
  </p:cSld>
  <p:clrMapOvr>
    <a:masterClrMapping/>
  </p:clrMapOvr>
  <p:transition>
    <p:pull dir="r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4294967295"/>
          </p:nvPr>
        </p:nvSpPr>
        <p:spPr>
          <a:xfrm>
            <a:off x="0" y="332656"/>
            <a:ext cx="8388424" cy="1143000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uk-UA" dirty="0">
                <a:solidFill>
                  <a:schemeClr val="tx1"/>
                </a:solidFill>
              </a:rPr>
              <a:t>У 1600 р. в селі збудована </a:t>
            </a:r>
            <a:r>
              <a:rPr lang="uk-UA" dirty="0" err="1">
                <a:solidFill>
                  <a:schemeClr val="tx1"/>
                </a:solidFill>
              </a:rPr>
              <a:t>дерев΄яна</a:t>
            </a:r>
            <a:r>
              <a:rPr lang="uk-UA" dirty="0">
                <a:solidFill>
                  <a:schemeClr val="tx1"/>
                </a:solidFill>
              </a:rPr>
              <a:t> церква св. </a:t>
            </a:r>
            <a:r>
              <a:rPr lang="uk-UA" dirty="0" err="1">
                <a:solidFill>
                  <a:schemeClr val="tx1"/>
                </a:solidFill>
              </a:rPr>
              <a:t>архістратига</a:t>
            </a:r>
            <a:r>
              <a:rPr lang="uk-UA" dirty="0">
                <a:solidFill>
                  <a:schemeClr val="tx1"/>
                </a:solidFill>
              </a:rPr>
              <a:t> </a:t>
            </a:r>
            <a:r>
              <a:rPr lang="uk-UA" dirty="0" err="1">
                <a:solidFill>
                  <a:schemeClr val="tx1"/>
                </a:solidFill>
              </a:rPr>
              <a:t>Михаїла</a:t>
            </a:r>
            <a:r>
              <a:rPr lang="uk-UA" dirty="0">
                <a:solidFill>
                  <a:schemeClr val="tx1"/>
                </a:solidFill>
              </a:rPr>
              <a:t>. Храм був ремонтований у 1852р. </a:t>
            </a:r>
          </a:p>
          <a:p>
            <a:endParaRPr lang="uk-UA" dirty="0"/>
          </a:p>
        </p:txBody>
      </p:sp>
      <p:pic>
        <p:nvPicPr>
          <p:cNvPr id="7" name="Содержимое 6" descr="церква.png"/>
          <p:cNvPicPr>
            <a:picLocks noGrp="1" noChangeAspect="1"/>
          </p:cNvPicPr>
          <p:nvPr>
            <p:ph sz="half" idx="4294967295"/>
          </p:nvPr>
        </p:nvPicPr>
        <p:blipFill>
          <a:blip r:embed="rId2" cstate="print"/>
          <a:stretch>
            <a:fillRect/>
          </a:stretch>
        </p:blipFill>
        <p:spPr>
          <a:xfrm>
            <a:off x="179512" y="1412776"/>
            <a:ext cx="3537022" cy="2592288"/>
          </a:xfrm>
        </p:spPr>
      </p:pic>
      <p:sp>
        <p:nvSpPr>
          <p:cNvPr id="5" name="Текст 4"/>
          <p:cNvSpPr>
            <a:spLocks noGrp="1"/>
          </p:cNvSpPr>
          <p:nvPr>
            <p:ph type="body" sz="quarter" idx="4294967295"/>
          </p:nvPr>
        </p:nvSpPr>
        <p:spPr>
          <a:xfrm>
            <a:off x="4283968" y="6381328"/>
            <a:ext cx="4329807" cy="617537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uk-UA" sz="3600" dirty="0">
                <a:solidFill>
                  <a:schemeClr val="tx1"/>
                </a:solidFill>
              </a:rPr>
              <a:t>Сучасний вигляд УГКЦ</a:t>
            </a:r>
          </a:p>
          <a:p>
            <a:pPr marL="0" indent="0">
              <a:buNone/>
            </a:pPr>
            <a:r>
              <a:rPr lang="uk-UA" dirty="0">
                <a:solidFill>
                  <a:schemeClr val="tx1"/>
                </a:solidFill>
              </a:rPr>
              <a:t>Власне фото</a:t>
            </a:r>
          </a:p>
        </p:txBody>
      </p:sp>
      <p:pic>
        <p:nvPicPr>
          <p:cNvPr id="8" name="Содержимое 7" descr="IMG_5621.JPG"/>
          <p:cNvPicPr>
            <a:picLocks noGrp="1" noChangeAspect="1"/>
          </p:cNvPicPr>
          <p:nvPr>
            <p:ph sz="quarter" idx="4294967295"/>
          </p:nvPr>
        </p:nvPicPr>
        <p:blipFill>
          <a:blip r:embed="rId3" cstate="print"/>
          <a:stretch>
            <a:fillRect/>
          </a:stretch>
        </p:blipFill>
        <p:spPr>
          <a:xfrm>
            <a:off x="4283968" y="1412776"/>
            <a:ext cx="4248472" cy="4824536"/>
          </a:xfr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97F410B-0894-4BEF-9F30-B38374A16DEC}"/>
              </a:ext>
            </a:extLst>
          </p:cNvPr>
          <p:cNvSpPr txBox="1"/>
          <p:nvPr/>
        </p:nvSpPr>
        <p:spPr>
          <a:xfrm>
            <a:off x="-19073" y="29497"/>
            <a:ext cx="4608512" cy="369332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uk-UA" dirty="0"/>
              <a:t>ЗУПИНКА 10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71C45B7-9CF6-4D95-9D24-551D2349B6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005064"/>
            <a:ext cx="3576811" cy="2231132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90EE1D13-78B3-4B59-B443-0863F430FC21}"/>
              </a:ext>
            </a:extLst>
          </p:cNvPr>
          <p:cNvSpPr txBox="1"/>
          <p:nvPr/>
        </p:nvSpPr>
        <p:spPr>
          <a:xfrm>
            <a:off x="-180528" y="6237312"/>
            <a:ext cx="463836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https://lh5.googleusercontent.com/proxy</a:t>
            </a:r>
            <a:endParaRPr lang="uk-UA" dirty="0"/>
          </a:p>
        </p:txBody>
      </p:sp>
    </p:spTree>
  </p:cSld>
  <p:clrMapOvr>
    <a:masterClrMapping/>
  </p:clrMapOvr>
  <p:transition>
    <p:pull dir="r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E45BB63-60E4-4354-A3DA-60C617DF300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95536" y="404664"/>
            <a:ext cx="8748464" cy="2246461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uk-UA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/>
                <a:ea typeface="+mn-ea"/>
                <a:cs typeface="+mn-cs"/>
              </a:rPr>
              <a:t>У 1928 р. в безпосередній близькості від дерев'яної церкви </a:t>
            </a:r>
            <a:r>
              <a:rPr kumimoji="0" lang="uk-UA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/>
                <a:ea typeface="+mn-ea"/>
                <a:cs typeface="+mn-cs"/>
              </a:rPr>
              <a:t>св</a:t>
            </a:r>
            <a:r>
              <a:rPr kumimoji="0" lang="uk-UA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/>
                <a:ea typeface="+mn-ea"/>
                <a:cs typeface="+mn-cs"/>
              </a:rPr>
              <a:t>. </a:t>
            </a:r>
            <a:r>
              <a:rPr kumimoji="0" lang="uk-UA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/>
                <a:ea typeface="+mn-ea"/>
                <a:cs typeface="+mn-cs"/>
              </a:rPr>
              <a:t>архістратига</a:t>
            </a:r>
            <a:r>
              <a:rPr kumimoji="0" lang="uk-UA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/>
                <a:ea typeface="+mn-ea"/>
                <a:cs typeface="+mn-cs"/>
              </a:rPr>
              <a:t> Михаїла розпочалося спорудження нової УПЦ КП мурованої , хрещатої в плані, </a:t>
            </a:r>
            <a:r>
              <a:rPr kumimoji="0" lang="uk-UA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/>
                <a:ea typeface="+mn-ea"/>
                <a:cs typeface="+mn-cs"/>
              </a:rPr>
              <a:t>одноверхової</a:t>
            </a:r>
            <a:r>
              <a:rPr kumimoji="0" lang="uk-UA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/>
                <a:ea typeface="+mn-ea"/>
                <a:cs typeface="+mn-cs"/>
              </a:rPr>
              <a:t> церкви. Будівництво було перерване Другою світовою війною.  А в 1978 храм добудували і освятили. </a:t>
            </a:r>
            <a:b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/>
                <a:ea typeface="+mn-ea"/>
                <a:cs typeface="+mn-cs"/>
              </a:rPr>
            </a:br>
            <a:endParaRPr lang="uk-UA" dirty="0"/>
          </a:p>
        </p:txBody>
      </p:sp>
      <p:pic>
        <p:nvPicPr>
          <p:cNvPr id="7" name="Місце для вмісту 6">
            <a:extLst>
              <a:ext uri="{FF2B5EF4-FFF2-40B4-BE49-F238E27FC236}">
                <a16:creationId xmlns:a16="http://schemas.microsoft.com/office/drawing/2014/main" id="{DD4676DC-E986-4F4C-B969-6312712D78A9}"/>
              </a:ext>
            </a:extLst>
          </p:cNvPr>
          <p:cNvPicPr>
            <a:picLocks noGrp="1" noChangeAspect="1"/>
          </p:cNvPicPr>
          <p:nvPr>
            <p:ph sz="half" idx="4294967295"/>
          </p:nvPr>
        </p:nvPicPr>
        <p:blipFill>
          <a:blip r:embed="rId2"/>
          <a:stretch>
            <a:fillRect/>
          </a:stretch>
        </p:blipFill>
        <p:spPr>
          <a:xfrm>
            <a:off x="0" y="2133600"/>
            <a:ext cx="2843213" cy="4289425"/>
          </a:xfrm>
          <a:prstGeom prst="rect">
            <a:avLst/>
          </a:prstGeom>
        </p:spPr>
      </p:pic>
      <p:pic>
        <p:nvPicPr>
          <p:cNvPr id="8" name="Місце для вмісту 7">
            <a:extLst>
              <a:ext uri="{FF2B5EF4-FFF2-40B4-BE49-F238E27FC236}">
                <a16:creationId xmlns:a16="http://schemas.microsoft.com/office/drawing/2014/main" id="{8BBF3F4B-C3C1-4822-8619-046181202564}"/>
              </a:ext>
            </a:extLst>
          </p:cNvPr>
          <p:cNvPicPr>
            <a:picLocks noGrp="1" noChangeAspect="1"/>
          </p:cNvPicPr>
          <p:nvPr>
            <p:ph sz="quarter" idx="4294967295"/>
          </p:nvPr>
        </p:nvPicPr>
        <p:blipFill>
          <a:blip r:embed="rId3"/>
          <a:stretch>
            <a:fillRect/>
          </a:stretch>
        </p:blipFill>
        <p:spPr>
          <a:xfrm>
            <a:off x="6156176" y="2276872"/>
            <a:ext cx="2987824" cy="4146153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02FBE7C-74C0-4AF7-A98C-11326517B8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43808" y="2852936"/>
            <a:ext cx="3383573" cy="266429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90D0628-58BC-49E3-BA4C-E82B88811429}"/>
              </a:ext>
            </a:extLst>
          </p:cNvPr>
          <p:cNvSpPr txBox="1"/>
          <p:nvPr/>
        </p:nvSpPr>
        <p:spPr>
          <a:xfrm>
            <a:off x="-15605" y="0"/>
            <a:ext cx="4608512" cy="369332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uk-UA" dirty="0"/>
              <a:t>ЗУПИНКА  11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681EBCF-5741-4053-A2A2-90FB7947CEE7}"/>
              </a:ext>
            </a:extLst>
          </p:cNvPr>
          <p:cNvSpPr txBox="1"/>
          <p:nvPr/>
        </p:nvSpPr>
        <p:spPr>
          <a:xfrm>
            <a:off x="-180528" y="6488668"/>
            <a:ext cx="463099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dirty="0"/>
              <a:t>Фото з книги </a:t>
            </a:r>
            <a:r>
              <a:rPr lang="uk-UA" dirty="0" err="1"/>
              <a:t>Цебенко</a:t>
            </a:r>
            <a:r>
              <a:rPr lang="uk-UA" dirty="0"/>
              <a:t> А, </a:t>
            </a:r>
            <a:r>
              <a:rPr lang="uk-UA" dirty="0" err="1"/>
              <a:t>Цебенко</a:t>
            </a:r>
            <a:r>
              <a:rPr lang="uk-UA" dirty="0"/>
              <a:t> М.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1A8356C-BD4F-48F3-A7C9-4F38B86B7C3E}"/>
              </a:ext>
            </a:extLst>
          </p:cNvPr>
          <p:cNvSpPr txBox="1"/>
          <p:nvPr/>
        </p:nvSpPr>
        <p:spPr>
          <a:xfrm>
            <a:off x="2987824" y="5661248"/>
            <a:ext cx="47342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dirty="0"/>
              <a:t>Власне фото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0365BBA-D379-4569-A301-90AD2070EA5A}"/>
              </a:ext>
            </a:extLst>
          </p:cNvPr>
          <p:cNvSpPr txBox="1"/>
          <p:nvPr/>
        </p:nvSpPr>
        <p:spPr>
          <a:xfrm>
            <a:off x="6012160" y="6488668"/>
            <a:ext cx="47342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dirty="0"/>
              <a:t>Власне фото</a:t>
            </a:r>
          </a:p>
        </p:txBody>
      </p:sp>
    </p:spTree>
    <p:extLst>
      <p:ext uri="{BB962C8B-B14F-4D97-AF65-F5344CB8AC3E}">
        <p14:creationId xmlns:p14="http://schemas.microsoft.com/office/powerpoint/2010/main" val="29270992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6E0F46A-6428-4D76-AD56-B4B914E108F9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6797675" cy="1303338"/>
          </a:xfrm>
        </p:spPr>
        <p:txBody>
          <a:bodyPr/>
          <a:lstStyle/>
          <a:p>
            <a:r>
              <a:rPr lang="uk-UA" dirty="0"/>
              <a:t>висновок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428C5CC2-1496-4245-912F-0BCBC6657F1A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1043608" y="1268760"/>
            <a:ext cx="6851650" cy="4679950"/>
          </a:xfrm>
        </p:spPr>
        <p:txBody>
          <a:bodyPr>
            <a:normAutofit fontScale="85000" lnSpcReduction="20000"/>
          </a:bodyPr>
          <a:lstStyle/>
          <a:p>
            <a:r>
              <a:rPr lang="uk-UA" dirty="0"/>
              <a:t>Завдяки Всеукраїнському інтерактивному конкурсу «МАН- Юніор Дослідник 2025» я занурилася в глибину історії  свого села; </a:t>
            </a:r>
          </a:p>
          <a:p>
            <a:r>
              <a:rPr lang="uk-UA" dirty="0"/>
              <a:t>Село стало для мене не лише об’єктом для вивчення, а й джерелом нових знань і вражень;</a:t>
            </a:r>
          </a:p>
          <a:p>
            <a:r>
              <a:rPr lang="uk-UA" dirty="0"/>
              <a:t>Цей досвід змінив моє сприйняття села як простору, наповненого життям і історією, і нагадав мені про важливість збереження таких місць для майбутніх поколінь;</a:t>
            </a:r>
          </a:p>
          <a:p>
            <a:r>
              <a:rPr lang="uk-UA" dirty="0"/>
              <a:t>Дослідження </a:t>
            </a:r>
            <a:r>
              <a:rPr lang="uk-UA" dirty="0" err="1"/>
              <a:t>Мужилович</a:t>
            </a:r>
            <a:r>
              <a:rPr lang="uk-UA" dirty="0"/>
              <a:t> стало для мене не лише науковим, а й особистісним відкриттям, яке залишить слід у моєму житті;</a:t>
            </a: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uk-UA" kern="1200" dirty="0">
                <a:solidFill>
                  <a:srgbClr val="262626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Досліджено історичні скарби села </a:t>
            </a:r>
            <a:r>
              <a:rPr lang="uk-UA" kern="1200" dirty="0" err="1">
                <a:solidFill>
                  <a:srgbClr val="262626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Мужиловичі</a:t>
            </a:r>
            <a:r>
              <a:rPr lang="uk-UA" kern="1200" dirty="0">
                <a:solidFill>
                  <a:srgbClr val="262626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та історичні джерела;</a:t>
            </a:r>
            <a:endParaRPr lang="uk-UA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uk-UA" kern="1200" dirty="0">
                <a:solidFill>
                  <a:srgbClr val="262626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Створено екскурсійний маршрут села </a:t>
            </a:r>
            <a:r>
              <a:rPr lang="uk-UA" kern="1200" dirty="0" err="1">
                <a:solidFill>
                  <a:srgbClr val="262626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Мужиловичі</a:t>
            </a:r>
            <a:r>
              <a:rPr lang="uk-UA" kern="1200" dirty="0">
                <a:solidFill>
                  <a:srgbClr val="262626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2245537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A2774D34-725D-4A01-A43F-EFBDE8DA4A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9592" y="2490135"/>
            <a:ext cx="7076009" cy="3444997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uk-UA" dirty="0">
                <a:solidFill>
                  <a:schemeClr val="tx1">
                    <a:lumMod val="95000"/>
                    <a:lumOff val="5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1.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</a:t>
            </a:r>
            <a:r>
              <a:rPr lang="en-US" dirty="0">
                <a:solidFill>
                  <a:schemeClr val="tx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ttps://uk.wikipedia.org/wiki/%D0%9C%D1%83%D0%B6%D0%B8%D0%BB%D0%BE%D0%B2%D0%B8%D1%87%D1%96</a:t>
            </a:r>
            <a:endParaRPr lang="uk-UA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uk-UA" dirty="0">
                <a:solidFill>
                  <a:schemeClr val="tx1"/>
                </a:solidFill>
              </a:rPr>
              <a:t>2. </a:t>
            </a:r>
            <a:r>
              <a:rPr lang="en-US" dirty="0">
                <a:solidFill>
                  <a:schemeClr val="tx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https://www.google.com/maps/place</a:t>
            </a:r>
            <a:endParaRPr lang="uk-UA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uk-UA" dirty="0">
                <a:solidFill>
                  <a:schemeClr val="tx1"/>
                </a:solidFill>
              </a:rPr>
              <a:t>3</a:t>
            </a:r>
            <a:r>
              <a:rPr lang="uk-UA" dirty="0">
                <a:solidFill>
                  <a:schemeClr val="tx1">
                    <a:lumMod val="95000"/>
                    <a:lumOff val="5000"/>
                  </a:schemeClr>
                </a:solidFill>
              </a:rPr>
              <a:t>. 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https://dyvensvit.org/top/1016571/</a:t>
            </a:r>
            <a:endParaRPr lang="uk-UA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0" indent="0">
              <a:buNone/>
            </a:pPr>
            <a:r>
              <a:rPr lang="uk-UA" dirty="0">
                <a:solidFill>
                  <a:schemeClr val="tx1"/>
                </a:solidFill>
              </a:rPr>
              <a:t>4. </a:t>
            </a:r>
            <a:r>
              <a:rPr lang="uk-UA" dirty="0" err="1">
                <a:solidFill>
                  <a:schemeClr val="tx1"/>
                </a:solidFill>
              </a:rPr>
              <a:t>Цебенко</a:t>
            </a:r>
            <a:r>
              <a:rPr lang="uk-UA" dirty="0">
                <a:solidFill>
                  <a:schemeClr val="tx1"/>
                </a:solidFill>
              </a:rPr>
              <a:t> А, </a:t>
            </a:r>
            <a:r>
              <a:rPr lang="uk-UA" dirty="0" err="1">
                <a:solidFill>
                  <a:schemeClr val="tx1"/>
                </a:solidFill>
              </a:rPr>
              <a:t>прот</a:t>
            </a:r>
            <a:r>
              <a:rPr lang="uk-UA" dirty="0">
                <a:solidFill>
                  <a:schemeClr val="tx1"/>
                </a:solidFill>
              </a:rPr>
              <a:t>. </a:t>
            </a:r>
            <a:r>
              <a:rPr lang="uk-UA" dirty="0" err="1">
                <a:solidFill>
                  <a:schemeClr val="tx1"/>
                </a:solidFill>
              </a:rPr>
              <a:t>Цебенко</a:t>
            </a:r>
            <a:r>
              <a:rPr lang="uk-UA" dirty="0">
                <a:solidFill>
                  <a:schemeClr val="tx1"/>
                </a:solidFill>
              </a:rPr>
              <a:t> М. МУЖИЛОВИЧІ В СУСПІЛЬНО-КУЛЬТУРНИХ ТА РЕЛІГІЙНИХ ПРОЦЕСАХ  ГАЛИЧИНИ: ІСТОРИКО-КРАЄЗНАВЧЕ ДОСЛІДЖЕННЯ</a:t>
            </a:r>
          </a:p>
          <a:p>
            <a:pPr marL="0" indent="0">
              <a:buNone/>
            </a:pPr>
            <a:endParaRPr lang="uk-UA" dirty="0">
              <a:solidFill>
                <a:schemeClr val="tx1"/>
              </a:solidFill>
            </a:endParaRPr>
          </a:p>
          <a:p>
            <a:endParaRPr lang="uk-UA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1C73FF-A4E4-40BE-A025-7DB1BBE36971}"/>
              </a:ext>
            </a:extLst>
          </p:cNvPr>
          <p:cNvSpPr txBox="1"/>
          <p:nvPr/>
        </p:nvSpPr>
        <p:spPr>
          <a:xfrm>
            <a:off x="2123728" y="1412776"/>
            <a:ext cx="532859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uk-UA" sz="3600" b="1" dirty="0">
                <a:solidFill>
                  <a:schemeClr val="tx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Використані джерела</a:t>
            </a:r>
            <a:r>
              <a:rPr lang="uk-UA" sz="2000" b="1" dirty="0">
                <a:solidFill>
                  <a:schemeClr val="tx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3488841378"/>
      </p:ext>
    </p:extLst>
  </p:cSld>
  <p:clrMapOvr>
    <a:masterClrMapping/>
  </p:clrMapOvr>
  <p:transition>
    <p:pull dir="ru"/>
  </p:transition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рирода">
  <a:themeElements>
    <a:clrScheme name="Природа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Природа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Природа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2112</TotalTime>
  <Words>835</Words>
  <Application>Microsoft Office PowerPoint</Application>
  <PresentationFormat>Екран (4:3)</PresentationFormat>
  <Paragraphs>78</Paragraphs>
  <Slides>15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15</vt:i4>
      </vt:variant>
    </vt:vector>
  </HeadingPairs>
  <TitlesOfParts>
    <vt:vector size="19" baseType="lpstr">
      <vt:lpstr>Arial</vt:lpstr>
      <vt:lpstr>Garamond</vt:lpstr>
      <vt:lpstr>Times New Roman</vt:lpstr>
      <vt:lpstr>Природа</vt:lpstr>
      <vt:lpstr>Автор проєкту: Демус Магдалина Василівна, учениця 9 класу Мужиловицької гімназії Новояворівської міської ради  Керівник проєкту: Михаляк Наталія Василівна, класний керівник</vt:lpstr>
      <vt:lpstr>Мета проєкту: Дослідити  історію виникнення села Мужиловичі,  знакові для історії місця села, які можуть зацікавити туристів, учнів та мешканців села </vt:lpstr>
      <vt:lpstr>Моє село Мужиловичі </vt:lpstr>
      <vt:lpstr>Презентація PowerPoint</vt:lpstr>
      <vt:lpstr>Матір Божа</vt:lpstr>
      <vt:lpstr>Місцевий костел Благовіщення Пречистої Діви Марії вимуровано в 1749р. і посвячено в 1854р. </vt:lpstr>
      <vt:lpstr>Народний дім села Мужиловичі (знесено, оскільки був в аварійному стані)</vt:lpstr>
      <vt:lpstr>В Мужиловичах діяла читальня та функціонувала  «Просвіта». </vt:lpstr>
      <vt:lpstr>Матір Божа при вході в церковні храми збудована в 2010 році доброчинцями села</vt:lpstr>
      <vt:lpstr>Презентація PowerPoint</vt:lpstr>
      <vt:lpstr>Жителі Мужилович, які загинули у визвольних змаганнях українського народу 1940-50р., а також герої Небесної Сотні</vt:lpstr>
      <vt:lpstr>Презентація PowerPoint</vt:lpstr>
      <vt:lpstr>У 1928 р. в безпосередній близькості від дерев'яної церкви св. архістратига Михаїла розпочалося спорудження нової УПЦ КП мурованої , хрещатої в плані, одноверхової церкви. Будівництво було перерване Другою світовою війною.  А в 1978 храм добудували і освятили.  </vt:lpstr>
      <vt:lpstr>висновок</vt:lpstr>
      <vt:lpstr>Презентація PowerPoint</vt:lpstr>
    </vt:vector>
  </TitlesOfParts>
  <Company>Grizli777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Дмитрий Каленюк</dc:creator>
  <cp:lastModifiedBy>userPC</cp:lastModifiedBy>
  <cp:revision>53</cp:revision>
  <dcterms:created xsi:type="dcterms:W3CDTF">2013-02-08T13:58:05Z</dcterms:created>
  <dcterms:modified xsi:type="dcterms:W3CDTF">2025-04-21T14:44:59Z</dcterms:modified>
</cp:coreProperties>
</file>