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86" r:id="rId4"/>
    <p:sldId id="288" r:id="rId5"/>
    <p:sldId id="263" r:id="rId6"/>
    <p:sldId id="270" r:id="rId7"/>
    <p:sldId id="269" r:id="rId8"/>
    <p:sldId id="268" r:id="rId9"/>
    <p:sldId id="267" r:id="rId10"/>
    <p:sldId id="284" r:id="rId11"/>
    <p:sldId id="276" r:id="rId12"/>
    <p:sldId id="266" r:id="rId13"/>
    <p:sldId id="289" r:id="rId14"/>
  </p:sldIdLst>
  <p:sldSz cx="18288000" cy="10287000"/>
  <p:notesSz cx="6858000" cy="9144000"/>
  <p:embeddedFontLst>
    <p:embeddedFont>
      <p:font typeface="League Spartan" panose="020B0604020202020204" charset="0"/>
      <p:regular r:id="rId15"/>
    </p:embeddedFont>
    <p:embeddedFont>
      <p:font typeface="Londrina Solid" panose="020B0604020202020204" charset="0"/>
      <p:regular r:id="rId16"/>
    </p:embeddedFont>
    <p:embeddedFont>
      <p:font typeface="Poppins Light" panose="00000400000000000000" pitchFamily="2" charset="0"/>
      <p:regular r:id="rId17"/>
      <p: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4699767"/>
          </a:xfrm>
          <a:custGeom>
            <a:avLst/>
            <a:gdLst/>
            <a:ahLst/>
            <a:cxnLst/>
            <a:rect l="l" t="t" r="r" b="b"/>
            <a:pathLst>
              <a:path w="18288000" h="4699767">
                <a:moveTo>
                  <a:pt x="0" y="0"/>
                </a:moveTo>
                <a:lnTo>
                  <a:pt x="18288000" y="0"/>
                </a:lnTo>
                <a:lnTo>
                  <a:pt x="18288000" y="4699767"/>
                </a:lnTo>
                <a:lnTo>
                  <a:pt x="0" y="46997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507" r="-12953" b="-13133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01039" y="5010436"/>
            <a:ext cx="10058400" cy="3857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uk-UA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uk-UA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виконав: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3200" kern="1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Дема</a:t>
            </a:r>
            <a:r>
              <a:rPr lang="uk-UA" sz="3200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Костянтин Юрійович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3200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Опорний заклад освіти «</a:t>
            </a:r>
            <a:r>
              <a:rPr lang="uk-UA" sz="3200" kern="1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Грицівський</a:t>
            </a:r>
            <a:r>
              <a:rPr lang="uk-UA" sz="3200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ліцей», 10-А клас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3200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Хмельницьке територіальне відділення МАН України</a:t>
            </a:r>
          </a:p>
          <a:p>
            <a:pPr>
              <a:buNone/>
            </a:pPr>
            <a:r>
              <a:rPr lang="uk-UA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Селище Гриців, Шепетівський район</a:t>
            </a:r>
            <a:endParaRPr lang="uk-UA" sz="3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458200" y="4958858"/>
            <a:ext cx="10058400" cy="28661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060700">
              <a:lnSpc>
                <a:spcPct val="150000"/>
              </a:lnSpc>
            </a:pPr>
            <a:r>
              <a:rPr lang="uk-UA" sz="3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Науковий керівник: </a:t>
            </a:r>
          </a:p>
          <a:p>
            <a:pPr marL="3060700" algn="just">
              <a:lnSpc>
                <a:spcPct val="150000"/>
              </a:lnSpc>
            </a:pPr>
            <a:r>
              <a:rPr lang="uk-UA" sz="3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Літвінчук</a:t>
            </a:r>
            <a:r>
              <a:rPr lang="uk-UA" sz="3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Наталія Борисівна, </a:t>
            </a:r>
          </a:p>
          <a:p>
            <a:pPr marL="3060700" algn="just">
              <a:lnSpc>
                <a:spcPct val="150000"/>
              </a:lnSpc>
            </a:pPr>
            <a:r>
              <a:rPr lang="uk-UA" sz="3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учитель фізики</a:t>
            </a:r>
          </a:p>
          <a:p>
            <a:pPr marL="3060700" algn="just">
              <a:lnSpc>
                <a:spcPct val="150000"/>
              </a:lnSpc>
            </a:pPr>
            <a:r>
              <a:rPr lang="uk-UA" sz="3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Грицівського</a:t>
            </a:r>
            <a:r>
              <a:rPr lang="uk-UA" sz="3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ліцею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57400" y="0"/>
            <a:ext cx="13892485" cy="55128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uk-UA" sz="54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Власні спостереження за об’єктами зоряного неба : </a:t>
            </a:r>
            <a:r>
              <a:rPr lang="uk-UA" sz="5400" dirty="0" err="1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uk-UA" sz="5400" dirty="0" err="1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упермісяць</a:t>
            </a:r>
            <a:r>
              <a:rPr lang="uk-UA" sz="5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його вплив на організм людини</a:t>
            </a:r>
          </a:p>
          <a:p>
            <a:pPr algn="ctr">
              <a:lnSpc>
                <a:spcPts val="3818"/>
              </a:lnSpc>
            </a:pPr>
            <a:endParaRPr lang="en-US" sz="4196" dirty="0">
              <a:solidFill>
                <a:srgbClr val="FFFFFF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1211697" y="3068728"/>
            <a:ext cx="10296077" cy="10296077"/>
          </a:xfrm>
          <a:custGeom>
            <a:avLst/>
            <a:gdLst/>
            <a:ahLst/>
            <a:cxnLst/>
            <a:rect l="l" t="t" r="r" b="b"/>
            <a:pathLst>
              <a:path w="10296077" h="10296077">
                <a:moveTo>
                  <a:pt x="0" y="0"/>
                </a:moveTo>
                <a:lnTo>
                  <a:pt x="10296077" y="0"/>
                </a:lnTo>
                <a:lnTo>
                  <a:pt x="10296077" y="10296076"/>
                </a:lnTo>
                <a:lnTo>
                  <a:pt x="0" y="102960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528630" y="412445"/>
            <a:ext cx="5370645" cy="1740583"/>
          </a:xfrm>
          <a:custGeom>
            <a:avLst/>
            <a:gdLst/>
            <a:ahLst/>
            <a:cxnLst/>
            <a:rect l="l" t="t" r="r" b="b"/>
            <a:pathLst>
              <a:path w="5370645" h="1740583">
                <a:moveTo>
                  <a:pt x="0" y="0"/>
                </a:moveTo>
                <a:lnTo>
                  <a:pt x="5370646" y="0"/>
                </a:lnTo>
                <a:lnTo>
                  <a:pt x="5370646" y="1740584"/>
                </a:lnTo>
                <a:lnTo>
                  <a:pt x="0" y="17405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825" b="-20620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458677" y="412445"/>
            <a:ext cx="5370645" cy="1740583"/>
          </a:xfrm>
          <a:custGeom>
            <a:avLst/>
            <a:gdLst/>
            <a:ahLst/>
            <a:cxnLst/>
            <a:rect l="l" t="t" r="r" b="b"/>
            <a:pathLst>
              <a:path w="5370645" h="1740583">
                <a:moveTo>
                  <a:pt x="0" y="0"/>
                </a:moveTo>
                <a:lnTo>
                  <a:pt x="5370646" y="0"/>
                </a:lnTo>
                <a:lnTo>
                  <a:pt x="5370646" y="1740584"/>
                </a:lnTo>
                <a:lnTo>
                  <a:pt x="0" y="17405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825" b="-206203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92707" y="412445"/>
            <a:ext cx="5370645" cy="1740583"/>
          </a:xfrm>
          <a:custGeom>
            <a:avLst/>
            <a:gdLst/>
            <a:ahLst/>
            <a:cxnLst/>
            <a:rect l="l" t="t" r="r" b="b"/>
            <a:pathLst>
              <a:path w="5370645" h="1740583">
                <a:moveTo>
                  <a:pt x="0" y="0"/>
                </a:moveTo>
                <a:lnTo>
                  <a:pt x="5370645" y="0"/>
                </a:lnTo>
                <a:lnTo>
                  <a:pt x="5370645" y="1740584"/>
                </a:lnTo>
                <a:lnTo>
                  <a:pt x="0" y="17405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825" b="-206203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524000" y="1699763"/>
            <a:ext cx="15316200" cy="1368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678"/>
              </a:lnSpc>
            </a:pPr>
            <a:r>
              <a:rPr lang="uk-UA" sz="8341" spc="383" dirty="0">
                <a:solidFill>
                  <a:srgbClr val="202F5A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Актуальність теми </a:t>
            </a:r>
            <a:r>
              <a:rPr lang="uk-UA" sz="8341" spc="383" dirty="0" err="1">
                <a:solidFill>
                  <a:srgbClr val="202F5A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проєкту</a:t>
            </a:r>
            <a:r>
              <a:rPr lang="uk-UA" sz="8341" spc="383" dirty="0">
                <a:solidFill>
                  <a:srgbClr val="202F5A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:</a:t>
            </a:r>
            <a:endParaRPr lang="en-US" sz="8341" spc="383" dirty="0">
              <a:solidFill>
                <a:srgbClr val="202F5A"/>
              </a:solidFill>
              <a:latin typeface="Londrina Solid"/>
              <a:ea typeface="Londrina Solid"/>
              <a:cs typeface="Londrina Solid"/>
              <a:sym typeface="Londrina Soli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EA9491-5F99-A63A-D2E0-443EC8D2C8F4}"/>
              </a:ext>
            </a:extLst>
          </p:cNvPr>
          <p:cNvSpPr txBox="1"/>
          <p:nvPr/>
        </p:nvSpPr>
        <p:spPr>
          <a:xfrm>
            <a:off x="991939" y="3314700"/>
            <a:ext cx="10751820" cy="4147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елика кількість українців, які, проживаючи складний період життя, в деякій мірі розглядають вплив руху та розташування небесних тіл на вчинки, характер і здоров’я людини; перебіг історичних подій; життя країни; віддалене майбутнє.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33492" y="2315855"/>
            <a:ext cx="7459720" cy="6942445"/>
            <a:chOff x="0" y="0"/>
            <a:chExt cx="9326274" cy="8679568"/>
          </a:xfrm>
        </p:grpSpPr>
        <p:sp>
          <p:nvSpPr>
            <p:cNvPr id="3" name="Freeform 3"/>
            <p:cNvSpPr/>
            <p:nvPr/>
          </p:nvSpPr>
          <p:spPr>
            <a:xfrm>
              <a:off x="-9098" y="-6509"/>
              <a:ext cx="9340605" cy="8711622"/>
            </a:xfrm>
            <a:custGeom>
              <a:avLst/>
              <a:gdLst/>
              <a:ahLst/>
              <a:cxnLst/>
              <a:rect l="l" t="t" r="r" b="b"/>
              <a:pathLst>
                <a:path w="9340605" h="8711622">
                  <a:moveTo>
                    <a:pt x="63030" y="8118068"/>
                  </a:moveTo>
                  <a:cubicBezTo>
                    <a:pt x="63030" y="8118068"/>
                    <a:pt x="0" y="7871504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8447532" y="6965"/>
                  </a:cubicBezTo>
                  <a:cubicBezTo>
                    <a:pt x="8664281" y="16819"/>
                    <a:pt x="8868595" y="36481"/>
                    <a:pt x="9002784" y="101690"/>
                  </a:cubicBezTo>
                  <a:cubicBezTo>
                    <a:pt x="9258830" y="226120"/>
                    <a:pt x="9340605" y="459160"/>
                    <a:pt x="9335117" y="704684"/>
                  </a:cubicBezTo>
                  <a:cubicBezTo>
                    <a:pt x="9335117" y="704684"/>
                    <a:pt x="9291829" y="1013073"/>
                    <a:pt x="9299263" y="1248607"/>
                  </a:cubicBezTo>
                  <a:cubicBezTo>
                    <a:pt x="9306386" y="7859870"/>
                    <a:pt x="9313542" y="8055473"/>
                    <a:pt x="9313542" y="8055473"/>
                  </a:cubicBezTo>
                  <a:cubicBezTo>
                    <a:pt x="9296861" y="8271205"/>
                    <a:pt x="9182216" y="8481816"/>
                    <a:pt x="8985348" y="8593441"/>
                  </a:cubicBezTo>
                  <a:cubicBezTo>
                    <a:pt x="8834996" y="8678690"/>
                    <a:pt x="8636965" y="8693787"/>
                    <a:pt x="6866427" y="8683046"/>
                  </a:cubicBezTo>
                  <a:cubicBezTo>
                    <a:pt x="645952" y="8677769"/>
                    <a:pt x="384604" y="8711622"/>
                    <a:pt x="254278" y="8602464"/>
                  </a:cubicBezTo>
                  <a:cubicBezTo>
                    <a:pt x="145767" y="8511579"/>
                    <a:pt x="81795" y="8318268"/>
                    <a:pt x="63030" y="811806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11211697" y="3068728"/>
            <a:ext cx="10296077" cy="10296077"/>
          </a:xfrm>
          <a:custGeom>
            <a:avLst/>
            <a:gdLst/>
            <a:ahLst/>
            <a:cxnLst/>
            <a:rect l="l" t="t" r="r" b="b"/>
            <a:pathLst>
              <a:path w="10296077" h="10296077">
                <a:moveTo>
                  <a:pt x="0" y="0"/>
                </a:moveTo>
                <a:lnTo>
                  <a:pt x="10296077" y="0"/>
                </a:lnTo>
                <a:lnTo>
                  <a:pt x="10296077" y="10296076"/>
                </a:lnTo>
                <a:lnTo>
                  <a:pt x="0" y="102960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528630" y="412445"/>
            <a:ext cx="5370645" cy="1740583"/>
          </a:xfrm>
          <a:custGeom>
            <a:avLst/>
            <a:gdLst/>
            <a:ahLst/>
            <a:cxnLst/>
            <a:rect l="l" t="t" r="r" b="b"/>
            <a:pathLst>
              <a:path w="5370645" h="1740583">
                <a:moveTo>
                  <a:pt x="0" y="0"/>
                </a:moveTo>
                <a:lnTo>
                  <a:pt x="5370646" y="0"/>
                </a:lnTo>
                <a:lnTo>
                  <a:pt x="5370646" y="1740584"/>
                </a:lnTo>
                <a:lnTo>
                  <a:pt x="0" y="17405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825" b="-20620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458677" y="412445"/>
            <a:ext cx="5370645" cy="1740583"/>
          </a:xfrm>
          <a:custGeom>
            <a:avLst/>
            <a:gdLst/>
            <a:ahLst/>
            <a:cxnLst/>
            <a:rect l="l" t="t" r="r" b="b"/>
            <a:pathLst>
              <a:path w="5370645" h="1740583">
                <a:moveTo>
                  <a:pt x="0" y="0"/>
                </a:moveTo>
                <a:lnTo>
                  <a:pt x="5370646" y="0"/>
                </a:lnTo>
                <a:lnTo>
                  <a:pt x="5370646" y="1740584"/>
                </a:lnTo>
                <a:lnTo>
                  <a:pt x="0" y="17405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825" b="-206203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92707" y="412445"/>
            <a:ext cx="5370645" cy="1740583"/>
          </a:xfrm>
          <a:custGeom>
            <a:avLst/>
            <a:gdLst/>
            <a:ahLst/>
            <a:cxnLst/>
            <a:rect l="l" t="t" r="r" b="b"/>
            <a:pathLst>
              <a:path w="5370645" h="1740583">
                <a:moveTo>
                  <a:pt x="0" y="0"/>
                </a:moveTo>
                <a:lnTo>
                  <a:pt x="5370645" y="0"/>
                </a:lnTo>
                <a:lnTo>
                  <a:pt x="5370645" y="1740584"/>
                </a:lnTo>
                <a:lnTo>
                  <a:pt x="0" y="17405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825" b="-206203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648200" y="1699763"/>
            <a:ext cx="9450600" cy="1368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678"/>
              </a:lnSpc>
            </a:pPr>
            <a:r>
              <a:rPr lang="uk-UA" sz="8341" spc="383" dirty="0">
                <a:solidFill>
                  <a:srgbClr val="202F5A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Мета </a:t>
            </a:r>
            <a:r>
              <a:rPr lang="uk-UA" sz="8341" spc="383" dirty="0" err="1">
                <a:solidFill>
                  <a:srgbClr val="202F5A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проєкту</a:t>
            </a:r>
            <a:r>
              <a:rPr lang="uk-UA" sz="8341" spc="383" dirty="0">
                <a:solidFill>
                  <a:srgbClr val="202F5A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:</a:t>
            </a:r>
            <a:endParaRPr lang="en-US" sz="8341" spc="383" dirty="0">
              <a:solidFill>
                <a:srgbClr val="202F5A"/>
              </a:solidFill>
              <a:latin typeface="Londrina Solid"/>
              <a:ea typeface="Londrina Solid"/>
              <a:cs typeface="Londrina Solid"/>
              <a:sym typeface="Londrina Soli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41FF68-8A1C-F778-3D04-DDBBD14C7F80}"/>
              </a:ext>
            </a:extLst>
          </p:cNvPr>
          <p:cNvSpPr txBox="1"/>
          <p:nvPr/>
        </p:nvSpPr>
        <p:spPr>
          <a:xfrm>
            <a:off x="1062262" y="4007288"/>
            <a:ext cx="10751820" cy="2594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uk-UA" sz="44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дослідити зміну фаз Місяця та вплив  </a:t>
            </a:r>
            <a:r>
              <a:rPr lang="uk-UA" sz="440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Супермісяця</a:t>
            </a:r>
            <a:r>
              <a:rPr lang="uk-UA" sz="44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організм людини.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1211697" y="3068728"/>
            <a:ext cx="10296077" cy="10296077"/>
          </a:xfrm>
          <a:custGeom>
            <a:avLst/>
            <a:gdLst/>
            <a:ahLst/>
            <a:cxnLst/>
            <a:rect l="l" t="t" r="r" b="b"/>
            <a:pathLst>
              <a:path w="10296077" h="10296077">
                <a:moveTo>
                  <a:pt x="0" y="0"/>
                </a:moveTo>
                <a:lnTo>
                  <a:pt x="10296077" y="0"/>
                </a:lnTo>
                <a:lnTo>
                  <a:pt x="10296077" y="10296076"/>
                </a:lnTo>
                <a:lnTo>
                  <a:pt x="0" y="102960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528630" y="412445"/>
            <a:ext cx="5370645" cy="1740583"/>
          </a:xfrm>
          <a:custGeom>
            <a:avLst/>
            <a:gdLst/>
            <a:ahLst/>
            <a:cxnLst/>
            <a:rect l="l" t="t" r="r" b="b"/>
            <a:pathLst>
              <a:path w="5370645" h="1740583">
                <a:moveTo>
                  <a:pt x="0" y="0"/>
                </a:moveTo>
                <a:lnTo>
                  <a:pt x="5370646" y="0"/>
                </a:lnTo>
                <a:lnTo>
                  <a:pt x="5370646" y="1740584"/>
                </a:lnTo>
                <a:lnTo>
                  <a:pt x="0" y="17405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825" b="-20620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458677" y="412445"/>
            <a:ext cx="5370645" cy="1740583"/>
          </a:xfrm>
          <a:custGeom>
            <a:avLst/>
            <a:gdLst/>
            <a:ahLst/>
            <a:cxnLst/>
            <a:rect l="l" t="t" r="r" b="b"/>
            <a:pathLst>
              <a:path w="5370645" h="1740583">
                <a:moveTo>
                  <a:pt x="0" y="0"/>
                </a:moveTo>
                <a:lnTo>
                  <a:pt x="5370646" y="0"/>
                </a:lnTo>
                <a:lnTo>
                  <a:pt x="5370646" y="1740584"/>
                </a:lnTo>
                <a:lnTo>
                  <a:pt x="0" y="17405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825" b="-206203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92707" y="412445"/>
            <a:ext cx="5370645" cy="1740583"/>
          </a:xfrm>
          <a:custGeom>
            <a:avLst/>
            <a:gdLst/>
            <a:ahLst/>
            <a:cxnLst/>
            <a:rect l="l" t="t" r="r" b="b"/>
            <a:pathLst>
              <a:path w="5370645" h="1740583">
                <a:moveTo>
                  <a:pt x="0" y="0"/>
                </a:moveTo>
                <a:lnTo>
                  <a:pt x="5370645" y="0"/>
                </a:lnTo>
                <a:lnTo>
                  <a:pt x="5370645" y="1740584"/>
                </a:lnTo>
                <a:lnTo>
                  <a:pt x="0" y="17405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825" b="-206203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581400" y="1699763"/>
            <a:ext cx="11780970" cy="1368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678"/>
              </a:lnSpc>
            </a:pPr>
            <a:r>
              <a:rPr lang="uk-UA" sz="8341" spc="383" dirty="0">
                <a:solidFill>
                  <a:srgbClr val="202F5A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Завдання </a:t>
            </a:r>
            <a:r>
              <a:rPr lang="uk-UA" sz="8341" spc="383" dirty="0" err="1">
                <a:solidFill>
                  <a:srgbClr val="202F5A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проєкту</a:t>
            </a:r>
            <a:r>
              <a:rPr lang="uk-UA" sz="8341" spc="383" dirty="0">
                <a:solidFill>
                  <a:srgbClr val="202F5A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:</a:t>
            </a:r>
            <a:endParaRPr lang="en-US" sz="8341" spc="383" dirty="0">
              <a:solidFill>
                <a:srgbClr val="202F5A"/>
              </a:solidFill>
              <a:latin typeface="Londrina Solid"/>
              <a:ea typeface="Londrina Solid"/>
              <a:cs typeface="Londrina Solid"/>
              <a:sym typeface="Londrina Soli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B36F91-C894-DDEA-2156-6603EC196769}"/>
              </a:ext>
            </a:extLst>
          </p:cNvPr>
          <p:cNvSpPr txBox="1"/>
          <p:nvPr/>
        </p:nvSpPr>
        <p:spPr>
          <a:xfrm>
            <a:off x="914400" y="3705079"/>
            <a:ext cx="11841480" cy="5169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just">
              <a:lnSpc>
                <a:spcPts val="4989"/>
              </a:lnSpc>
              <a:buAutoNum type="arabicPeriod"/>
            </a:pPr>
            <a:r>
              <a:rPr lang="uk-UA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ослідити зміну фаз Місяця за жовтень 2024 року;</a:t>
            </a:r>
          </a:p>
          <a:p>
            <a:pPr algn="just">
              <a:lnSpc>
                <a:spcPts val="4989"/>
              </a:lnSpc>
            </a:pPr>
            <a:endParaRPr lang="uk-UA" sz="3600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ts val="4989"/>
              </a:lnSpc>
            </a:pPr>
            <a:r>
              <a:rPr lang="uk-UA" sz="3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ослідити </a:t>
            </a:r>
            <a:r>
              <a:rPr lang="uk-UA" sz="360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Супермісяць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момент найбільшого</a:t>
            </a:r>
          </a:p>
          <a:p>
            <a:pPr algn="just">
              <a:lnSpc>
                <a:spcPts val="4989"/>
              </a:lnSpc>
            </a:pPr>
            <a:r>
              <a:rPr lang="uk-UA" sz="36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зближення Місяця і Землі 17 жовтня 2024 року; </a:t>
            </a:r>
          </a:p>
          <a:p>
            <a:pPr algn="just">
              <a:lnSpc>
                <a:spcPts val="4989"/>
              </a:lnSpc>
            </a:pPr>
            <a:endParaRPr lang="uk-UA" sz="3600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ts val="4989"/>
              </a:lnSpc>
            </a:pPr>
            <a:r>
              <a:rPr lang="uk-UA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С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творити анкету для опитування та дослідити </a:t>
            </a:r>
          </a:p>
          <a:p>
            <a:pPr algn="just">
              <a:lnSpc>
                <a:spcPts val="4989"/>
              </a:lnSpc>
            </a:pPr>
            <a:r>
              <a:rPr lang="uk-UA" sz="36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вплив на організм людини </a:t>
            </a:r>
            <a:r>
              <a:rPr lang="uk-UA" sz="360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Супермісяця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прикладі </a:t>
            </a:r>
          </a:p>
          <a:p>
            <a:pPr algn="just">
              <a:lnSpc>
                <a:spcPts val="4989"/>
              </a:lnSpc>
            </a:pPr>
            <a:r>
              <a:rPr lang="uk-UA" sz="36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учнів та вчителів </a:t>
            </a:r>
            <a:r>
              <a:rPr lang="uk-UA" sz="360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Грицівського</a:t>
            </a:r>
            <a:r>
              <a:rPr lang="uk-UA" sz="36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ліцею.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82160" y="1321137"/>
            <a:ext cx="14723679" cy="1631930"/>
            <a:chOff x="0" y="0"/>
            <a:chExt cx="4355196" cy="4827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55196" cy="482717"/>
            </a:xfrm>
            <a:custGeom>
              <a:avLst/>
              <a:gdLst/>
              <a:ahLst/>
              <a:cxnLst/>
              <a:rect l="l" t="t" r="r" b="b"/>
              <a:pathLst>
                <a:path w="4355196" h="482717">
                  <a:moveTo>
                    <a:pt x="15249" y="0"/>
                  </a:moveTo>
                  <a:lnTo>
                    <a:pt x="4339947" y="0"/>
                  </a:lnTo>
                  <a:cubicBezTo>
                    <a:pt x="4348369" y="0"/>
                    <a:pt x="4355196" y="6827"/>
                    <a:pt x="4355196" y="15249"/>
                  </a:cubicBezTo>
                  <a:lnTo>
                    <a:pt x="4355196" y="467469"/>
                  </a:lnTo>
                  <a:cubicBezTo>
                    <a:pt x="4355196" y="475890"/>
                    <a:pt x="4348369" y="482717"/>
                    <a:pt x="4339947" y="482717"/>
                  </a:cubicBezTo>
                  <a:lnTo>
                    <a:pt x="15249" y="482717"/>
                  </a:lnTo>
                  <a:cubicBezTo>
                    <a:pt x="6827" y="482717"/>
                    <a:pt x="0" y="475890"/>
                    <a:pt x="0" y="467469"/>
                  </a:cubicBezTo>
                  <a:lnTo>
                    <a:pt x="0" y="15249"/>
                  </a:lnTo>
                  <a:cubicBezTo>
                    <a:pt x="0" y="6827"/>
                    <a:pt x="6827" y="0"/>
                    <a:pt x="15249" y="0"/>
                  </a:cubicBezTo>
                  <a:close/>
                </a:path>
              </a:pathLst>
            </a:custGeom>
            <a:solidFill>
              <a:srgbClr val="333333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355196" cy="5208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0788777" y="4440148"/>
            <a:ext cx="7499223" cy="8229600"/>
          </a:xfrm>
          <a:custGeom>
            <a:avLst/>
            <a:gdLst/>
            <a:ahLst/>
            <a:cxnLst/>
            <a:rect l="l" t="t" r="r" b="b"/>
            <a:pathLst>
              <a:path w="7499223" h="8229600">
                <a:moveTo>
                  <a:pt x="0" y="0"/>
                </a:moveTo>
                <a:lnTo>
                  <a:pt x="7499223" y="0"/>
                </a:lnTo>
                <a:lnTo>
                  <a:pt x="749922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782160" y="1591897"/>
            <a:ext cx="14577137" cy="1286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11"/>
              </a:lnSpc>
            </a:pPr>
            <a:r>
              <a:rPr lang="uk-UA" sz="7436" spc="223" dirty="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Дослідження змін фаз Місяця</a:t>
            </a:r>
            <a:endParaRPr lang="en-US" sz="7436" spc="223" dirty="0">
              <a:solidFill>
                <a:srgbClr val="FFFFFF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FD884A-CED9-8600-351D-E3D4FD6343D9}"/>
              </a:ext>
            </a:extLst>
          </p:cNvPr>
          <p:cNvSpPr txBox="1"/>
          <p:nvPr/>
        </p:nvSpPr>
        <p:spPr>
          <a:xfrm>
            <a:off x="1066800" y="3966031"/>
            <a:ext cx="9144000" cy="4161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Фази</a:t>
            </a:r>
            <a:r>
              <a:rPr lang="ru-RU" sz="36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Місяця</a:t>
            </a:r>
            <a:r>
              <a:rPr lang="ru-RU" sz="36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- </a:t>
            </a:r>
            <a:r>
              <a:rPr lang="ru-RU" sz="36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зміни</a:t>
            </a:r>
            <a:r>
              <a:rPr lang="ru-RU" sz="36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видимої</a:t>
            </a:r>
            <a:r>
              <a:rPr lang="ru-RU" sz="36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36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Землі</a:t>
            </a:r>
            <a:r>
              <a:rPr lang="ru-RU" sz="36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освітленої</a:t>
            </a:r>
            <a:r>
              <a:rPr lang="ru-RU" sz="36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частини</a:t>
            </a:r>
            <a:r>
              <a:rPr lang="ru-RU" sz="36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місячної</a:t>
            </a:r>
            <a:r>
              <a:rPr lang="ru-RU" sz="36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поверхні</a:t>
            </a:r>
            <a:r>
              <a:rPr lang="ru-RU" sz="36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36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Внаслідок</a:t>
            </a:r>
            <a:r>
              <a:rPr lang="ru-RU" sz="36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змін</a:t>
            </a:r>
            <a:r>
              <a:rPr lang="ru-RU" sz="36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взаємного</a:t>
            </a:r>
            <a:r>
              <a:rPr lang="ru-RU" sz="36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розташування</a:t>
            </a:r>
            <a:r>
              <a:rPr lang="ru-RU" sz="36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Сонця</a:t>
            </a:r>
            <a:r>
              <a:rPr lang="ru-RU" sz="36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36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Землі</a:t>
            </a:r>
            <a:r>
              <a:rPr lang="ru-RU" sz="36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36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Місяця</a:t>
            </a:r>
            <a:r>
              <a:rPr lang="ru-RU" sz="36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фази</a:t>
            </a:r>
            <a:r>
              <a:rPr lang="ru-RU" sz="36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постійно</a:t>
            </a:r>
            <a:r>
              <a:rPr lang="ru-RU" sz="36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змінюються</a:t>
            </a:r>
            <a:r>
              <a:rPr lang="ru-RU" sz="3600" kern="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AED1BFFB-FA76-0785-37E1-F79C1D1B0118}"/>
              </a:ext>
            </a:extLst>
          </p:cNvPr>
          <p:cNvSpPr/>
          <p:nvPr/>
        </p:nvSpPr>
        <p:spPr>
          <a:xfrm rot="-10800000">
            <a:off x="1051560" y="7964329"/>
            <a:ext cx="2003068" cy="2003068"/>
          </a:xfrm>
          <a:custGeom>
            <a:avLst/>
            <a:gdLst/>
            <a:ahLst/>
            <a:cxnLst/>
            <a:rect l="l" t="t" r="r" b="b"/>
            <a:pathLst>
              <a:path w="2003068" h="2003068">
                <a:moveTo>
                  <a:pt x="0" y="0"/>
                </a:moveTo>
                <a:lnTo>
                  <a:pt x="2003068" y="0"/>
                </a:lnTo>
                <a:lnTo>
                  <a:pt x="2003068" y="2003068"/>
                </a:lnTo>
                <a:lnTo>
                  <a:pt x="0" y="20030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52269" y="-2540282"/>
            <a:ext cx="5735731" cy="12827282"/>
            <a:chOff x="0" y="0"/>
            <a:chExt cx="1555996" cy="3479800"/>
          </a:xfrm>
          <a:solidFill>
            <a:schemeClr val="tx2">
              <a:lumMod val="75000"/>
            </a:schemeClr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1555996" cy="3479800"/>
            </a:xfrm>
            <a:custGeom>
              <a:avLst/>
              <a:gdLst/>
              <a:ahLst/>
              <a:cxnLst/>
              <a:rect l="l" t="t" r="r" b="b"/>
              <a:pathLst>
                <a:path w="1555996" h="3479800">
                  <a:moveTo>
                    <a:pt x="0" y="0"/>
                  </a:moveTo>
                  <a:lnTo>
                    <a:pt x="1555996" y="0"/>
                  </a:lnTo>
                  <a:lnTo>
                    <a:pt x="1555996" y="3479800"/>
                  </a:lnTo>
                  <a:lnTo>
                    <a:pt x="0" y="3479800"/>
                  </a:lnTo>
                  <a:close/>
                </a:path>
              </a:pathLst>
            </a:custGeom>
            <a:grpFill/>
          </p:spPr>
        </p:sp>
      </p:grpSp>
      <p:sp>
        <p:nvSpPr>
          <p:cNvPr id="4" name="Freeform 4"/>
          <p:cNvSpPr/>
          <p:nvPr/>
        </p:nvSpPr>
        <p:spPr>
          <a:xfrm rot="-10800000">
            <a:off x="13362734" y="30861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38200" y="273705"/>
            <a:ext cx="12039600" cy="26187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0365"/>
              </a:lnSpc>
              <a:spcBef>
                <a:spcPct val="0"/>
              </a:spcBef>
            </a:pPr>
            <a:r>
              <a:rPr lang="uk-UA" sz="7200" dirty="0">
                <a:solidFill>
                  <a:schemeClr val="tx2">
                    <a:lumMod val="60000"/>
                    <a:lumOff val="40000"/>
                  </a:scheme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Дослідження змін фаз Місяця</a:t>
            </a:r>
            <a:endParaRPr lang="en-US" sz="7200" dirty="0">
              <a:solidFill>
                <a:schemeClr val="tx2">
                  <a:lumMod val="60000"/>
                  <a:lumOff val="40000"/>
                </a:schemeClr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F41DC6C-66EC-CCC4-BCEB-4E2723E733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530" y="2727314"/>
            <a:ext cx="6246272" cy="5958344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C4E481A-53E6-11DB-8564-4B447467A50A}"/>
              </a:ext>
            </a:extLst>
          </p:cNvPr>
          <p:cNvSpPr txBox="1"/>
          <p:nvPr/>
        </p:nvSpPr>
        <p:spPr>
          <a:xfrm>
            <a:off x="3233010" y="8343900"/>
            <a:ext cx="594147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Перша </a:t>
            </a:r>
            <a:r>
              <a:rPr lang="ru-RU" sz="28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чверть</a:t>
            </a:r>
            <a:endParaRPr lang="ru-RU" sz="2800" kern="0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ru-RU" sz="28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жовтня</a:t>
            </a:r>
            <a:r>
              <a:rPr lang="ru-RU" sz="28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2024 року  (</a:t>
            </a:r>
            <a:r>
              <a:rPr lang="ru-RU" sz="28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зафіксовано</a:t>
            </a:r>
            <a:r>
              <a:rPr lang="ru-RU" sz="28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камеру телефона)</a:t>
            </a:r>
            <a:endParaRPr lang="uk-UA" sz="2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BD84D9FF-BF8D-9B46-3DF2-CC9E32AE3919}"/>
              </a:ext>
            </a:extLst>
          </p:cNvPr>
          <p:cNvSpPr/>
          <p:nvPr/>
        </p:nvSpPr>
        <p:spPr>
          <a:xfrm>
            <a:off x="548099" y="2247900"/>
            <a:ext cx="1902795" cy="1902795"/>
          </a:xfrm>
          <a:custGeom>
            <a:avLst/>
            <a:gdLst/>
            <a:ahLst/>
            <a:cxnLst/>
            <a:rect l="l" t="t" r="r" b="b"/>
            <a:pathLst>
              <a:path w="1902795" h="1902795">
                <a:moveTo>
                  <a:pt x="0" y="0"/>
                </a:moveTo>
                <a:lnTo>
                  <a:pt x="1902795" y="0"/>
                </a:lnTo>
                <a:lnTo>
                  <a:pt x="1902795" y="1902795"/>
                </a:lnTo>
                <a:lnTo>
                  <a:pt x="0" y="19027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52269" y="-2540282"/>
            <a:ext cx="5735731" cy="12827282"/>
            <a:chOff x="0" y="0"/>
            <a:chExt cx="1555996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55996" cy="3479800"/>
            </a:xfrm>
            <a:custGeom>
              <a:avLst/>
              <a:gdLst/>
              <a:ahLst/>
              <a:cxnLst/>
              <a:rect l="l" t="t" r="r" b="b"/>
              <a:pathLst>
                <a:path w="1555996" h="3479800">
                  <a:moveTo>
                    <a:pt x="0" y="0"/>
                  </a:moveTo>
                  <a:lnTo>
                    <a:pt x="1555996" y="0"/>
                  </a:lnTo>
                  <a:lnTo>
                    <a:pt x="1555996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</p:spPr>
        </p:sp>
      </p:grpSp>
      <p:sp>
        <p:nvSpPr>
          <p:cNvPr id="4" name="Freeform 4"/>
          <p:cNvSpPr/>
          <p:nvPr/>
        </p:nvSpPr>
        <p:spPr>
          <a:xfrm rot="-10800000">
            <a:off x="13362734" y="287164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775753" y="255384"/>
            <a:ext cx="9587734" cy="2618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365"/>
              </a:lnSpc>
              <a:spcBef>
                <a:spcPct val="0"/>
              </a:spcBef>
            </a:pPr>
            <a:r>
              <a:rPr lang="uk-UA" sz="7200" dirty="0">
                <a:solidFill>
                  <a:schemeClr val="tx2">
                    <a:lumMod val="60000"/>
                    <a:lumOff val="40000"/>
                  </a:scheme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Дослідження змін фаз Місяця</a:t>
            </a:r>
            <a:endParaRPr lang="en-US" sz="7200" dirty="0">
              <a:solidFill>
                <a:schemeClr val="tx2">
                  <a:lumMod val="60000"/>
                  <a:lumOff val="40000"/>
                </a:schemeClr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37044D2-4446-7CDA-2558-9D76F0A10B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959" y="2879260"/>
            <a:ext cx="6241773" cy="579119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67CB756-5419-1748-82EB-2DBADFACF17A}"/>
              </a:ext>
            </a:extLst>
          </p:cNvPr>
          <p:cNvSpPr txBox="1"/>
          <p:nvPr/>
        </p:nvSpPr>
        <p:spPr>
          <a:xfrm>
            <a:off x="3733800" y="8648700"/>
            <a:ext cx="573573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Зростаючий</a:t>
            </a:r>
            <a:r>
              <a:rPr lang="ru-RU" sz="28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Місяць</a:t>
            </a:r>
            <a:endParaRPr lang="ru-RU" sz="2800" kern="0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 </a:t>
            </a:r>
            <a:r>
              <a:rPr lang="ru-RU" sz="28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жовтня</a:t>
            </a:r>
            <a:r>
              <a:rPr lang="ru-RU" sz="28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2024 року (</a:t>
            </a:r>
            <a:r>
              <a:rPr lang="ru-RU" sz="28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зафіксовано</a:t>
            </a:r>
            <a:r>
              <a:rPr lang="ru-RU" sz="28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камеру телефона)</a:t>
            </a:r>
            <a:endParaRPr lang="uk-UA" sz="2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348EC03D-1C43-2883-BF91-811221A289E1}"/>
              </a:ext>
            </a:extLst>
          </p:cNvPr>
          <p:cNvSpPr/>
          <p:nvPr/>
        </p:nvSpPr>
        <p:spPr>
          <a:xfrm>
            <a:off x="791939" y="2324100"/>
            <a:ext cx="1902795" cy="1902795"/>
          </a:xfrm>
          <a:custGeom>
            <a:avLst/>
            <a:gdLst/>
            <a:ahLst/>
            <a:cxnLst/>
            <a:rect l="l" t="t" r="r" b="b"/>
            <a:pathLst>
              <a:path w="1902795" h="1902795">
                <a:moveTo>
                  <a:pt x="0" y="0"/>
                </a:moveTo>
                <a:lnTo>
                  <a:pt x="1902795" y="0"/>
                </a:lnTo>
                <a:lnTo>
                  <a:pt x="1902795" y="1902795"/>
                </a:lnTo>
                <a:lnTo>
                  <a:pt x="0" y="19027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25400" y="-2517422"/>
            <a:ext cx="5735731" cy="12827282"/>
            <a:chOff x="0" y="0"/>
            <a:chExt cx="1555996" cy="3479800"/>
          </a:xfrm>
          <a:solidFill>
            <a:schemeClr val="tx2">
              <a:lumMod val="75000"/>
            </a:schemeClr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1555996" cy="3479800"/>
            </a:xfrm>
            <a:custGeom>
              <a:avLst/>
              <a:gdLst/>
              <a:ahLst/>
              <a:cxnLst/>
              <a:rect l="l" t="t" r="r" b="b"/>
              <a:pathLst>
                <a:path w="1555996" h="3479800">
                  <a:moveTo>
                    <a:pt x="0" y="0"/>
                  </a:moveTo>
                  <a:lnTo>
                    <a:pt x="1555996" y="0"/>
                  </a:lnTo>
                  <a:lnTo>
                    <a:pt x="1555996" y="3479800"/>
                  </a:lnTo>
                  <a:lnTo>
                    <a:pt x="0" y="3479800"/>
                  </a:lnTo>
                  <a:close/>
                </a:path>
              </a:pathLst>
            </a:custGeom>
            <a:grpFill/>
          </p:spPr>
        </p:sp>
      </p:grpSp>
      <p:sp>
        <p:nvSpPr>
          <p:cNvPr id="4" name="Freeform 4"/>
          <p:cNvSpPr/>
          <p:nvPr/>
        </p:nvSpPr>
        <p:spPr>
          <a:xfrm>
            <a:off x="13494401" y="280416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676400" y="467306"/>
            <a:ext cx="9779437" cy="26187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0365"/>
              </a:lnSpc>
              <a:spcBef>
                <a:spcPct val="0"/>
              </a:spcBef>
            </a:pPr>
            <a:r>
              <a:rPr lang="uk-UA" sz="7200" dirty="0">
                <a:solidFill>
                  <a:schemeClr val="tx2">
                    <a:lumMod val="60000"/>
                    <a:lumOff val="40000"/>
                  </a:scheme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Дослідження змін фаз Місяця</a:t>
            </a:r>
            <a:endParaRPr lang="en-US" sz="7200" dirty="0">
              <a:solidFill>
                <a:schemeClr val="tx2">
                  <a:lumMod val="60000"/>
                  <a:lumOff val="40000"/>
                </a:schemeClr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DF10D2F-6B15-3935-8CCF-DD606C16DC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781" y="2804160"/>
            <a:ext cx="7325426" cy="58674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sp>
        <p:nvSpPr>
          <p:cNvPr id="13" name="Freeform 7">
            <a:extLst>
              <a:ext uri="{FF2B5EF4-FFF2-40B4-BE49-F238E27FC236}">
                <a16:creationId xmlns:a16="http://schemas.microsoft.com/office/drawing/2014/main" id="{7A1D2F18-0D2A-6848-2B91-1E4DFD3CCCEE}"/>
              </a:ext>
            </a:extLst>
          </p:cNvPr>
          <p:cNvSpPr/>
          <p:nvPr/>
        </p:nvSpPr>
        <p:spPr>
          <a:xfrm>
            <a:off x="678799" y="2134702"/>
            <a:ext cx="1902795" cy="1902795"/>
          </a:xfrm>
          <a:custGeom>
            <a:avLst/>
            <a:gdLst/>
            <a:ahLst/>
            <a:cxnLst/>
            <a:rect l="l" t="t" r="r" b="b"/>
            <a:pathLst>
              <a:path w="1902795" h="1902795">
                <a:moveTo>
                  <a:pt x="0" y="0"/>
                </a:moveTo>
                <a:lnTo>
                  <a:pt x="1902795" y="0"/>
                </a:lnTo>
                <a:lnTo>
                  <a:pt x="1902795" y="1902795"/>
                </a:lnTo>
                <a:lnTo>
                  <a:pt x="0" y="19027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490D56-A686-B105-940F-86E176066B6E}"/>
              </a:ext>
            </a:extLst>
          </p:cNvPr>
          <p:cNvSpPr txBox="1"/>
          <p:nvPr/>
        </p:nvSpPr>
        <p:spPr>
          <a:xfrm>
            <a:off x="3279153" y="8333132"/>
            <a:ext cx="6573930" cy="1953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>
              <a:lnSpc>
                <a:spcPct val="150000"/>
              </a:lnSpc>
            </a:pPr>
            <a:r>
              <a:rPr lang="uk-UA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uk-UA" sz="28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овний </a:t>
            </a:r>
            <a:r>
              <a:rPr lang="uk-UA" sz="280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Супермісяць</a:t>
            </a:r>
            <a:r>
              <a:rPr lang="uk-UA" sz="28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indent="449580" algn="ctr">
              <a:lnSpc>
                <a:spcPct val="150000"/>
              </a:lnSpc>
            </a:pPr>
            <a:r>
              <a:rPr lang="uk-UA" sz="28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17 жовтня </a:t>
            </a:r>
            <a:r>
              <a:rPr lang="ru-RU" sz="28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28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зафіксовано</a:t>
            </a:r>
            <a:r>
              <a:rPr lang="ru-RU" sz="28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камеру телефона)</a:t>
            </a:r>
            <a:endParaRPr lang="uk-UA" sz="2800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52269" y="-2540282"/>
            <a:ext cx="5735731" cy="12827282"/>
            <a:chOff x="0" y="0"/>
            <a:chExt cx="1555996" cy="3479800"/>
          </a:xfrm>
          <a:solidFill>
            <a:schemeClr val="tx2">
              <a:lumMod val="75000"/>
            </a:schemeClr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1555996" cy="3479800"/>
            </a:xfrm>
            <a:custGeom>
              <a:avLst/>
              <a:gdLst/>
              <a:ahLst/>
              <a:cxnLst/>
              <a:rect l="l" t="t" r="r" b="b"/>
              <a:pathLst>
                <a:path w="1555996" h="3479800">
                  <a:moveTo>
                    <a:pt x="0" y="0"/>
                  </a:moveTo>
                  <a:lnTo>
                    <a:pt x="1555996" y="0"/>
                  </a:lnTo>
                  <a:lnTo>
                    <a:pt x="1555996" y="3479800"/>
                  </a:lnTo>
                  <a:lnTo>
                    <a:pt x="0" y="3479800"/>
                  </a:lnTo>
                  <a:close/>
                </a:path>
              </a:pathLst>
            </a:custGeom>
            <a:grpFill/>
          </p:spPr>
        </p:sp>
      </p:grpSp>
      <p:sp>
        <p:nvSpPr>
          <p:cNvPr id="4" name="Freeform 4"/>
          <p:cNvSpPr/>
          <p:nvPr/>
        </p:nvSpPr>
        <p:spPr>
          <a:xfrm>
            <a:off x="13362734" y="3015619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582992" y="626302"/>
            <a:ext cx="9999407" cy="26187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0365"/>
              </a:lnSpc>
              <a:spcBef>
                <a:spcPct val="0"/>
              </a:spcBef>
            </a:pPr>
            <a:r>
              <a:rPr lang="uk-UA" sz="7200" dirty="0">
                <a:solidFill>
                  <a:schemeClr val="tx2">
                    <a:lumMod val="60000"/>
                    <a:lumOff val="40000"/>
                  </a:scheme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Дослідження змін фаз Місяця</a:t>
            </a:r>
            <a:endParaRPr lang="en-US" sz="7200" dirty="0">
              <a:solidFill>
                <a:schemeClr val="tx2">
                  <a:lumMod val="60000"/>
                  <a:lumOff val="40000"/>
                </a:schemeClr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5F3AC5E7-B1A4-D16C-8776-0391CC73000F}"/>
              </a:ext>
            </a:extLst>
          </p:cNvPr>
          <p:cNvSpPr/>
          <p:nvPr/>
        </p:nvSpPr>
        <p:spPr>
          <a:xfrm>
            <a:off x="515991" y="7488597"/>
            <a:ext cx="2134001" cy="2134001"/>
          </a:xfrm>
          <a:custGeom>
            <a:avLst/>
            <a:gdLst/>
            <a:ahLst/>
            <a:cxnLst/>
            <a:rect l="l" t="t" r="r" b="b"/>
            <a:pathLst>
              <a:path w="2134001" h="2134001">
                <a:moveTo>
                  <a:pt x="0" y="0"/>
                </a:moveTo>
                <a:lnTo>
                  <a:pt x="2134000" y="0"/>
                </a:lnTo>
                <a:lnTo>
                  <a:pt x="2134000" y="2134000"/>
                </a:lnTo>
                <a:lnTo>
                  <a:pt x="0" y="2134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FA3A7D-BF08-C551-02F1-BBEC6B3ADBB9}"/>
              </a:ext>
            </a:extLst>
          </p:cNvPr>
          <p:cNvSpPr txBox="1"/>
          <p:nvPr/>
        </p:nvSpPr>
        <p:spPr>
          <a:xfrm>
            <a:off x="1613472" y="3237476"/>
            <a:ext cx="9144000" cy="1697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18 по 31 </a:t>
            </a:r>
            <a:r>
              <a:rPr lang="ru-RU" sz="24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жовтня</a:t>
            </a:r>
            <a:r>
              <a:rPr lang="ru-RU" sz="24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4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нічному</a:t>
            </a:r>
            <a:r>
              <a:rPr lang="ru-RU" sz="24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небі</a:t>
            </a:r>
            <a:r>
              <a:rPr lang="ru-RU" sz="24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ми </a:t>
            </a:r>
            <a:r>
              <a:rPr lang="ru-RU" sz="24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спостерігали</a:t>
            </a:r>
            <a:r>
              <a:rPr lang="ru-RU" sz="24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Місяць</a:t>
            </a:r>
            <a:r>
              <a:rPr lang="ru-RU" sz="24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4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спадає</a:t>
            </a:r>
            <a:r>
              <a:rPr lang="ru-RU" sz="24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У </a:t>
            </a:r>
            <a:r>
              <a:rPr lang="ru-RU" sz="24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цей</a:t>
            </a:r>
            <a:r>
              <a:rPr lang="ru-RU" sz="24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період</a:t>
            </a:r>
            <a:r>
              <a:rPr lang="ru-RU" sz="24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sz="24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освітлений</a:t>
            </a:r>
            <a:r>
              <a:rPr lang="ru-RU" sz="24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частково</a:t>
            </a:r>
            <a:r>
              <a:rPr lang="ru-RU" sz="24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Спостереження</a:t>
            </a:r>
            <a:r>
              <a:rPr lang="ru-RU" sz="24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24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зміною</a:t>
            </a:r>
            <a:r>
              <a:rPr lang="ru-RU" sz="24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фаз </a:t>
            </a:r>
            <a:r>
              <a:rPr lang="ru-RU" sz="24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Місяця</a:t>
            </a:r>
            <a:r>
              <a:rPr lang="ru-RU" sz="24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ми </a:t>
            </a:r>
            <a:r>
              <a:rPr lang="ru-RU" sz="24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</a:t>
            </a:r>
            <a:r>
              <a:rPr lang="ru-RU" sz="24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здійснювали</a:t>
            </a:r>
            <a:r>
              <a:rPr lang="ru-RU" sz="24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2400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допомогою</a:t>
            </a:r>
            <a:r>
              <a:rPr lang="ru-RU" sz="2400" kern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телескопа. </a:t>
            </a:r>
            <a:endParaRPr lang="uk-UA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593A828-82EC-588B-286F-4FD8FEA401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143500"/>
            <a:ext cx="3733800" cy="4980697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21822-0BB3-C5C1-5524-9A048A596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E6C6C97-2EAF-31BA-06DC-A36613887FF9}"/>
              </a:ext>
            </a:extLst>
          </p:cNvPr>
          <p:cNvGrpSpPr/>
          <p:nvPr/>
        </p:nvGrpSpPr>
        <p:grpSpPr>
          <a:xfrm>
            <a:off x="457200" y="713485"/>
            <a:ext cx="17373600" cy="1631930"/>
            <a:chOff x="0" y="0"/>
            <a:chExt cx="4355196" cy="4827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73582C6-2CE9-64E1-2EE1-9D144903749D}"/>
                </a:ext>
              </a:extLst>
            </p:cNvPr>
            <p:cNvSpPr/>
            <p:nvPr/>
          </p:nvSpPr>
          <p:spPr>
            <a:xfrm>
              <a:off x="0" y="0"/>
              <a:ext cx="4355196" cy="482717"/>
            </a:xfrm>
            <a:custGeom>
              <a:avLst/>
              <a:gdLst/>
              <a:ahLst/>
              <a:cxnLst/>
              <a:rect l="l" t="t" r="r" b="b"/>
              <a:pathLst>
                <a:path w="4355196" h="482717">
                  <a:moveTo>
                    <a:pt x="15249" y="0"/>
                  </a:moveTo>
                  <a:lnTo>
                    <a:pt x="4339947" y="0"/>
                  </a:lnTo>
                  <a:cubicBezTo>
                    <a:pt x="4348369" y="0"/>
                    <a:pt x="4355196" y="6827"/>
                    <a:pt x="4355196" y="15249"/>
                  </a:cubicBezTo>
                  <a:lnTo>
                    <a:pt x="4355196" y="467469"/>
                  </a:lnTo>
                  <a:cubicBezTo>
                    <a:pt x="4355196" y="475890"/>
                    <a:pt x="4348369" y="482717"/>
                    <a:pt x="4339947" y="482717"/>
                  </a:cubicBezTo>
                  <a:lnTo>
                    <a:pt x="15249" y="482717"/>
                  </a:lnTo>
                  <a:cubicBezTo>
                    <a:pt x="6827" y="482717"/>
                    <a:pt x="0" y="475890"/>
                    <a:pt x="0" y="467469"/>
                  </a:cubicBezTo>
                  <a:lnTo>
                    <a:pt x="0" y="15249"/>
                  </a:lnTo>
                  <a:cubicBezTo>
                    <a:pt x="0" y="6827"/>
                    <a:pt x="6827" y="0"/>
                    <a:pt x="15249" y="0"/>
                  </a:cubicBezTo>
                  <a:close/>
                </a:path>
              </a:pathLst>
            </a:custGeom>
            <a:solidFill>
              <a:srgbClr val="333333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0B40D15-2ADA-2F60-24BB-8C3D6EAFEA15}"/>
                </a:ext>
              </a:extLst>
            </p:cNvPr>
            <p:cNvSpPr txBox="1"/>
            <p:nvPr/>
          </p:nvSpPr>
          <p:spPr>
            <a:xfrm>
              <a:off x="0" y="-38100"/>
              <a:ext cx="4355196" cy="5208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60DC7A6C-C7B3-B929-B342-97D45878D644}"/>
              </a:ext>
            </a:extLst>
          </p:cNvPr>
          <p:cNvSpPr/>
          <p:nvPr/>
        </p:nvSpPr>
        <p:spPr>
          <a:xfrm>
            <a:off x="12192000" y="6134100"/>
            <a:ext cx="6096000" cy="6535648"/>
          </a:xfrm>
          <a:custGeom>
            <a:avLst/>
            <a:gdLst/>
            <a:ahLst/>
            <a:cxnLst/>
            <a:rect l="l" t="t" r="r" b="b"/>
            <a:pathLst>
              <a:path w="7499223" h="8229600">
                <a:moveTo>
                  <a:pt x="0" y="0"/>
                </a:moveTo>
                <a:lnTo>
                  <a:pt x="7499223" y="0"/>
                </a:lnTo>
                <a:lnTo>
                  <a:pt x="749922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DACE80BE-E203-CB9A-6C0C-40E2F16088C0}"/>
              </a:ext>
            </a:extLst>
          </p:cNvPr>
          <p:cNvSpPr txBox="1"/>
          <p:nvPr/>
        </p:nvSpPr>
        <p:spPr>
          <a:xfrm>
            <a:off x="441960" y="837952"/>
            <a:ext cx="17236440" cy="1254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411"/>
              </a:lnSpc>
            </a:pPr>
            <a:r>
              <a:rPr lang="uk-UA" sz="6600" spc="223" dirty="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Вплив </a:t>
            </a:r>
            <a:r>
              <a:rPr lang="uk-UA" sz="6600" spc="223" dirty="0" err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Супермісяця</a:t>
            </a:r>
            <a:r>
              <a:rPr lang="uk-UA" sz="6600" spc="223" dirty="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на організм людини</a:t>
            </a:r>
            <a:endParaRPr lang="en-US" sz="6600" spc="223" dirty="0">
              <a:solidFill>
                <a:srgbClr val="FFFFFF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pic>
        <p:nvPicPr>
          <p:cNvPr id="2050" name="Picture 2" descr="Простой набросок врача с иглой">
            <a:extLst>
              <a:ext uri="{FF2B5EF4-FFF2-40B4-BE49-F238E27FC236}">
                <a16:creationId xmlns:a16="http://schemas.microsoft.com/office/drawing/2014/main" id="{BDE9A1E2-D98B-A2B2-0AEF-EEF27A592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7449595"/>
            <a:ext cx="1480778" cy="2750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я 4">
            <a:extLst>
              <a:ext uri="{FF2B5EF4-FFF2-40B4-BE49-F238E27FC236}">
                <a16:creationId xmlns:a16="http://schemas.microsoft.com/office/drawing/2014/main" id="{B0E51218-3850-1846-FA43-FDC3055660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136096"/>
              </p:ext>
            </p:extLst>
          </p:nvPr>
        </p:nvGraphicFramePr>
        <p:xfrm>
          <a:off x="472440" y="2572794"/>
          <a:ext cx="13030199" cy="48768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1293">
                  <a:extLst>
                    <a:ext uri="{9D8B030D-6E8A-4147-A177-3AD203B41FA5}">
                      <a16:colId xmlns:a16="http://schemas.microsoft.com/office/drawing/2014/main" val="2052512204"/>
                    </a:ext>
                  </a:extLst>
                </a:gridCol>
                <a:gridCol w="1612467">
                  <a:extLst>
                    <a:ext uri="{9D8B030D-6E8A-4147-A177-3AD203B41FA5}">
                      <a16:colId xmlns:a16="http://schemas.microsoft.com/office/drawing/2014/main" val="1050195273"/>
                    </a:ext>
                  </a:extLst>
                </a:gridCol>
                <a:gridCol w="1229632">
                  <a:extLst>
                    <a:ext uri="{9D8B030D-6E8A-4147-A177-3AD203B41FA5}">
                      <a16:colId xmlns:a16="http://schemas.microsoft.com/office/drawing/2014/main" val="364295909"/>
                    </a:ext>
                  </a:extLst>
                </a:gridCol>
                <a:gridCol w="1665968">
                  <a:extLst>
                    <a:ext uri="{9D8B030D-6E8A-4147-A177-3AD203B41FA5}">
                      <a16:colId xmlns:a16="http://schemas.microsoft.com/office/drawing/2014/main" val="3046096279"/>
                    </a:ext>
                  </a:extLst>
                </a:gridCol>
                <a:gridCol w="1137235">
                  <a:extLst>
                    <a:ext uri="{9D8B030D-6E8A-4147-A177-3AD203B41FA5}">
                      <a16:colId xmlns:a16="http://schemas.microsoft.com/office/drawing/2014/main" val="1359673384"/>
                    </a:ext>
                  </a:extLst>
                </a:gridCol>
                <a:gridCol w="1682165">
                  <a:extLst>
                    <a:ext uri="{9D8B030D-6E8A-4147-A177-3AD203B41FA5}">
                      <a16:colId xmlns:a16="http://schemas.microsoft.com/office/drawing/2014/main" val="429363063"/>
                    </a:ext>
                  </a:extLst>
                </a:gridCol>
                <a:gridCol w="1110307">
                  <a:extLst>
                    <a:ext uri="{9D8B030D-6E8A-4147-A177-3AD203B41FA5}">
                      <a16:colId xmlns:a16="http://schemas.microsoft.com/office/drawing/2014/main" val="3965557993"/>
                    </a:ext>
                  </a:extLst>
                </a:gridCol>
                <a:gridCol w="1709093">
                  <a:extLst>
                    <a:ext uri="{9D8B030D-6E8A-4147-A177-3AD203B41FA5}">
                      <a16:colId xmlns:a16="http://schemas.microsoft.com/office/drawing/2014/main" val="4077335884"/>
                    </a:ext>
                  </a:extLst>
                </a:gridCol>
                <a:gridCol w="1082039">
                  <a:extLst>
                    <a:ext uri="{9D8B030D-6E8A-4147-A177-3AD203B41FA5}">
                      <a16:colId xmlns:a16="http://schemas.microsoft.com/office/drawing/2014/main" val="3093076770"/>
                    </a:ext>
                  </a:extLst>
                </a:gridCol>
              </a:tblGrid>
              <a:tr h="284057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800" kern="100" dirty="0">
                          <a:effectLst/>
                        </a:rPr>
                        <a:t>Кількість опитаних</a:t>
                      </a:r>
                      <a:endParaRPr lang="uk-UA" sz="28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800" kern="100" dirty="0">
                          <a:effectLst/>
                        </a:rPr>
                        <a:t>Зайва емоційність</a:t>
                      </a:r>
                      <a:endParaRPr lang="uk-UA" sz="28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800" kern="100" dirty="0">
                          <a:effectLst/>
                        </a:rPr>
                        <a:t>Підвищення настрою</a:t>
                      </a:r>
                      <a:endParaRPr lang="uk-UA" sz="28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800" kern="100" dirty="0">
                          <a:effectLst/>
                        </a:rPr>
                        <a:t>Погане самопочуття</a:t>
                      </a:r>
                      <a:endParaRPr lang="uk-UA" sz="28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800" kern="100">
                          <a:effectLst/>
                        </a:rPr>
                        <a:t>Порушення сну</a:t>
                      </a:r>
                      <a:endParaRPr lang="uk-UA" sz="28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262231"/>
                  </a:ext>
                </a:extLst>
              </a:tr>
              <a:tr h="1382606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800" kern="100">
                          <a:effectLst/>
                        </a:rPr>
                        <a:t>50</a:t>
                      </a:r>
                      <a:endParaRPr lang="uk-UA" sz="28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2800" kern="100" dirty="0">
                          <a:effectLst/>
                        </a:rPr>
                        <a:t>Кількість </a:t>
                      </a:r>
                      <a:endParaRPr lang="uk-UA" sz="28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2800" kern="100" dirty="0">
                          <a:effectLst/>
                        </a:rPr>
                        <a:t>%</a:t>
                      </a:r>
                      <a:endParaRPr lang="uk-UA" sz="28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2800" kern="100" dirty="0">
                          <a:effectLst/>
                        </a:rPr>
                        <a:t>Кількість</a:t>
                      </a:r>
                      <a:endParaRPr lang="uk-UA" sz="28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2800" kern="100" dirty="0">
                          <a:effectLst/>
                        </a:rPr>
                        <a:t>%</a:t>
                      </a:r>
                      <a:endParaRPr lang="uk-UA" sz="28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2800" kern="100" dirty="0">
                          <a:effectLst/>
                        </a:rPr>
                        <a:t>Кількість</a:t>
                      </a:r>
                      <a:endParaRPr lang="uk-UA" sz="28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2800" kern="100" dirty="0">
                          <a:effectLst/>
                        </a:rPr>
                        <a:t>%</a:t>
                      </a:r>
                      <a:endParaRPr lang="uk-UA" sz="28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2800" kern="100" dirty="0">
                          <a:effectLst/>
                        </a:rPr>
                        <a:t>Кількість</a:t>
                      </a:r>
                      <a:endParaRPr lang="uk-UA" sz="28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2800" kern="100" dirty="0">
                          <a:effectLst/>
                        </a:rPr>
                        <a:t>%</a:t>
                      </a:r>
                      <a:endParaRPr lang="uk-UA" sz="28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8076167"/>
                  </a:ext>
                </a:extLst>
              </a:tr>
              <a:tr h="653625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2800" kern="100">
                          <a:effectLst/>
                        </a:rPr>
                        <a:t>12</a:t>
                      </a:r>
                      <a:endParaRPr lang="uk-UA" sz="28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2800" kern="100">
                          <a:effectLst/>
                        </a:rPr>
                        <a:t>24</a:t>
                      </a:r>
                      <a:endParaRPr lang="uk-UA" sz="28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2800" kern="100">
                          <a:effectLst/>
                        </a:rPr>
                        <a:t>7</a:t>
                      </a:r>
                      <a:endParaRPr lang="uk-UA" sz="28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2800" kern="100" dirty="0">
                          <a:effectLst/>
                        </a:rPr>
                        <a:t>14</a:t>
                      </a:r>
                      <a:endParaRPr lang="uk-UA" sz="28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2800" kern="100" dirty="0">
                          <a:effectLst/>
                        </a:rPr>
                        <a:t>18</a:t>
                      </a:r>
                      <a:endParaRPr lang="uk-UA" sz="28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2800" kern="100" dirty="0">
                          <a:effectLst/>
                        </a:rPr>
                        <a:t>36</a:t>
                      </a:r>
                      <a:endParaRPr lang="uk-UA" sz="28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2800" kern="100" dirty="0">
                          <a:effectLst/>
                        </a:rPr>
                        <a:t>13</a:t>
                      </a:r>
                      <a:endParaRPr lang="uk-UA" sz="28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2800" kern="100" dirty="0">
                          <a:effectLst/>
                        </a:rPr>
                        <a:t>26</a:t>
                      </a:r>
                      <a:endParaRPr lang="uk-UA" sz="28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272217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362DA60-1801-F752-9E29-96F67C9706B9}"/>
              </a:ext>
            </a:extLst>
          </p:cNvPr>
          <p:cNvSpPr txBox="1"/>
          <p:nvPr/>
        </p:nvSpPr>
        <p:spPr>
          <a:xfrm>
            <a:off x="13655039" y="2857500"/>
            <a:ext cx="402336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Нами було створено анкету, за допомогою якої ми 17 жовтня провели опитування серед учнів та вчителів </a:t>
            </a:r>
            <a:r>
              <a:rPr lang="uk-UA" sz="24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Грицівського</a:t>
            </a:r>
            <a:r>
              <a:rPr lang="uk-UA" sz="2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ліцею. Було опитано 50 людей, серед яких негативний вплив </a:t>
            </a:r>
            <a:r>
              <a:rPr lang="uk-UA" sz="24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Супермісяця</a:t>
            </a:r>
            <a:r>
              <a:rPr lang="uk-UA" sz="2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відчуло 43 особи, що становить 86%. </a:t>
            </a:r>
            <a:endParaRPr lang="uk-UA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284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07594" y="6634826"/>
            <a:ext cx="6009393" cy="2803810"/>
            <a:chOff x="0" y="0"/>
            <a:chExt cx="2007186" cy="9364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7186" cy="936495"/>
            </a:xfrm>
            <a:custGeom>
              <a:avLst/>
              <a:gdLst/>
              <a:ahLst/>
              <a:cxnLst/>
              <a:rect l="l" t="t" r="r" b="b"/>
              <a:pathLst>
                <a:path w="2007186" h="936495">
                  <a:moveTo>
                    <a:pt x="65220" y="0"/>
                  </a:moveTo>
                  <a:lnTo>
                    <a:pt x="1941966" y="0"/>
                  </a:lnTo>
                  <a:cubicBezTo>
                    <a:pt x="1959263" y="0"/>
                    <a:pt x="1975852" y="6871"/>
                    <a:pt x="1988083" y="19103"/>
                  </a:cubicBezTo>
                  <a:cubicBezTo>
                    <a:pt x="2000315" y="31334"/>
                    <a:pt x="2007186" y="47923"/>
                    <a:pt x="2007186" y="65220"/>
                  </a:cubicBezTo>
                  <a:lnTo>
                    <a:pt x="2007186" y="871275"/>
                  </a:lnTo>
                  <a:cubicBezTo>
                    <a:pt x="2007186" y="907295"/>
                    <a:pt x="1977986" y="936495"/>
                    <a:pt x="1941966" y="936495"/>
                  </a:cubicBezTo>
                  <a:lnTo>
                    <a:pt x="65220" y="936495"/>
                  </a:lnTo>
                  <a:cubicBezTo>
                    <a:pt x="29200" y="936495"/>
                    <a:pt x="0" y="907295"/>
                    <a:pt x="0" y="871275"/>
                  </a:cubicBezTo>
                  <a:lnTo>
                    <a:pt x="0" y="65220"/>
                  </a:lnTo>
                  <a:cubicBezTo>
                    <a:pt x="0" y="29200"/>
                    <a:pt x="29200" y="0"/>
                    <a:pt x="65220" y="0"/>
                  </a:cubicBezTo>
                  <a:close/>
                </a:path>
              </a:pathLst>
            </a:custGeom>
            <a:solidFill>
              <a:srgbClr val="10233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007186" cy="9745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404124" y="6733977"/>
            <a:ext cx="5575991" cy="2605508"/>
          </a:xfrm>
          <a:custGeom>
            <a:avLst/>
            <a:gdLst/>
            <a:ahLst/>
            <a:cxnLst/>
            <a:rect l="l" t="t" r="r" b="b"/>
            <a:pathLst>
              <a:path w="5575991" h="2605508">
                <a:moveTo>
                  <a:pt x="0" y="0"/>
                </a:moveTo>
                <a:lnTo>
                  <a:pt x="5575990" y="0"/>
                </a:lnTo>
                <a:lnTo>
                  <a:pt x="5575990" y="2605508"/>
                </a:lnTo>
                <a:lnTo>
                  <a:pt x="0" y="26055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101931" y="1043445"/>
            <a:ext cx="10420719" cy="1584107"/>
            <a:chOff x="0" y="0"/>
            <a:chExt cx="3175456" cy="4827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75456" cy="482717"/>
            </a:xfrm>
            <a:custGeom>
              <a:avLst/>
              <a:gdLst/>
              <a:ahLst/>
              <a:cxnLst/>
              <a:rect l="l" t="t" r="r" b="b"/>
              <a:pathLst>
                <a:path w="3175456" h="482717">
                  <a:moveTo>
                    <a:pt x="21545" y="0"/>
                  </a:moveTo>
                  <a:lnTo>
                    <a:pt x="3153911" y="0"/>
                  </a:lnTo>
                  <a:cubicBezTo>
                    <a:pt x="3159625" y="0"/>
                    <a:pt x="3165105" y="2270"/>
                    <a:pt x="3169146" y="6310"/>
                  </a:cubicBezTo>
                  <a:cubicBezTo>
                    <a:pt x="3173186" y="10351"/>
                    <a:pt x="3175456" y="15831"/>
                    <a:pt x="3175456" y="21545"/>
                  </a:cubicBezTo>
                  <a:lnTo>
                    <a:pt x="3175456" y="461172"/>
                  </a:lnTo>
                  <a:cubicBezTo>
                    <a:pt x="3175456" y="466886"/>
                    <a:pt x="3173186" y="472366"/>
                    <a:pt x="3169146" y="476407"/>
                  </a:cubicBezTo>
                  <a:cubicBezTo>
                    <a:pt x="3165105" y="480447"/>
                    <a:pt x="3159625" y="482717"/>
                    <a:pt x="3153911" y="482717"/>
                  </a:cubicBezTo>
                  <a:lnTo>
                    <a:pt x="21545" y="482717"/>
                  </a:lnTo>
                  <a:cubicBezTo>
                    <a:pt x="15831" y="482717"/>
                    <a:pt x="10351" y="480447"/>
                    <a:pt x="6310" y="476407"/>
                  </a:cubicBezTo>
                  <a:cubicBezTo>
                    <a:pt x="2270" y="472366"/>
                    <a:pt x="0" y="466886"/>
                    <a:pt x="0" y="461172"/>
                  </a:cubicBezTo>
                  <a:lnTo>
                    <a:pt x="0" y="21545"/>
                  </a:lnTo>
                  <a:cubicBezTo>
                    <a:pt x="0" y="15831"/>
                    <a:pt x="2270" y="10351"/>
                    <a:pt x="6310" y="6310"/>
                  </a:cubicBezTo>
                  <a:cubicBezTo>
                    <a:pt x="10351" y="2270"/>
                    <a:pt x="15831" y="0"/>
                    <a:pt x="21545" y="0"/>
                  </a:cubicBezTo>
                  <a:close/>
                </a:path>
              </a:pathLst>
            </a:custGeom>
            <a:solidFill>
              <a:srgbClr val="FFCE00"/>
            </a:solidFill>
            <a:ln cap="rnd">
              <a:noFill/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175456" cy="5208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970211" y="911725"/>
            <a:ext cx="10420719" cy="1584107"/>
            <a:chOff x="0" y="0"/>
            <a:chExt cx="3175456" cy="482717"/>
          </a:xfrm>
          <a:solidFill>
            <a:schemeClr val="tx2">
              <a:lumMod val="75000"/>
            </a:schemeClr>
          </a:solidFill>
        </p:grpSpPr>
        <p:sp>
          <p:nvSpPr>
            <p:cNvPr id="10" name="Freeform 10"/>
            <p:cNvSpPr/>
            <p:nvPr/>
          </p:nvSpPr>
          <p:spPr>
            <a:xfrm>
              <a:off x="0" y="0"/>
              <a:ext cx="3175456" cy="482717"/>
            </a:xfrm>
            <a:custGeom>
              <a:avLst/>
              <a:gdLst/>
              <a:ahLst/>
              <a:cxnLst/>
              <a:rect l="l" t="t" r="r" b="b"/>
              <a:pathLst>
                <a:path w="3175456" h="482717">
                  <a:moveTo>
                    <a:pt x="21545" y="0"/>
                  </a:moveTo>
                  <a:lnTo>
                    <a:pt x="3153911" y="0"/>
                  </a:lnTo>
                  <a:cubicBezTo>
                    <a:pt x="3159625" y="0"/>
                    <a:pt x="3165105" y="2270"/>
                    <a:pt x="3169146" y="6310"/>
                  </a:cubicBezTo>
                  <a:cubicBezTo>
                    <a:pt x="3173186" y="10351"/>
                    <a:pt x="3175456" y="15831"/>
                    <a:pt x="3175456" y="21545"/>
                  </a:cubicBezTo>
                  <a:lnTo>
                    <a:pt x="3175456" y="461172"/>
                  </a:lnTo>
                  <a:cubicBezTo>
                    <a:pt x="3175456" y="466886"/>
                    <a:pt x="3173186" y="472366"/>
                    <a:pt x="3169146" y="476407"/>
                  </a:cubicBezTo>
                  <a:cubicBezTo>
                    <a:pt x="3165105" y="480447"/>
                    <a:pt x="3159625" y="482717"/>
                    <a:pt x="3153911" y="482717"/>
                  </a:cubicBezTo>
                  <a:lnTo>
                    <a:pt x="21545" y="482717"/>
                  </a:lnTo>
                  <a:cubicBezTo>
                    <a:pt x="15831" y="482717"/>
                    <a:pt x="10351" y="480447"/>
                    <a:pt x="6310" y="476407"/>
                  </a:cubicBezTo>
                  <a:cubicBezTo>
                    <a:pt x="2270" y="472366"/>
                    <a:pt x="0" y="466886"/>
                    <a:pt x="0" y="461172"/>
                  </a:cubicBezTo>
                  <a:lnTo>
                    <a:pt x="0" y="21545"/>
                  </a:lnTo>
                  <a:cubicBezTo>
                    <a:pt x="0" y="15831"/>
                    <a:pt x="2270" y="10351"/>
                    <a:pt x="6310" y="6310"/>
                  </a:cubicBezTo>
                  <a:cubicBezTo>
                    <a:pt x="10351" y="2270"/>
                    <a:pt x="15831" y="0"/>
                    <a:pt x="21545" y="0"/>
                  </a:cubicBezTo>
                  <a:close/>
                </a:path>
              </a:pathLst>
            </a:custGeom>
            <a:grpFill/>
            <a:ln cap="rnd">
              <a:noFill/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3175456" cy="52081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901187" y="3483825"/>
            <a:ext cx="14558766" cy="3029312"/>
            <a:chOff x="0" y="0"/>
            <a:chExt cx="3834408" cy="79784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834407" cy="797844"/>
            </a:xfrm>
            <a:custGeom>
              <a:avLst/>
              <a:gdLst/>
              <a:ahLst/>
              <a:cxnLst/>
              <a:rect l="l" t="t" r="r" b="b"/>
              <a:pathLst>
                <a:path w="3834407" h="797844">
                  <a:moveTo>
                    <a:pt x="15421" y="0"/>
                  </a:moveTo>
                  <a:lnTo>
                    <a:pt x="3818986" y="0"/>
                  </a:lnTo>
                  <a:cubicBezTo>
                    <a:pt x="3823076" y="0"/>
                    <a:pt x="3826999" y="1625"/>
                    <a:pt x="3829891" y="4517"/>
                  </a:cubicBezTo>
                  <a:cubicBezTo>
                    <a:pt x="3832783" y="7409"/>
                    <a:pt x="3834407" y="11331"/>
                    <a:pt x="3834407" y="15421"/>
                  </a:cubicBezTo>
                  <a:lnTo>
                    <a:pt x="3834407" y="782422"/>
                  </a:lnTo>
                  <a:cubicBezTo>
                    <a:pt x="3834407" y="786512"/>
                    <a:pt x="3832783" y="790435"/>
                    <a:pt x="3829891" y="793327"/>
                  </a:cubicBezTo>
                  <a:cubicBezTo>
                    <a:pt x="3826999" y="796219"/>
                    <a:pt x="3823076" y="797844"/>
                    <a:pt x="3818986" y="797844"/>
                  </a:cubicBezTo>
                  <a:lnTo>
                    <a:pt x="15421" y="797844"/>
                  </a:lnTo>
                  <a:cubicBezTo>
                    <a:pt x="11331" y="797844"/>
                    <a:pt x="7409" y="796219"/>
                    <a:pt x="4517" y="793327"/>
                  </a:cubicBezTo>
                  <a:cubicBezTo>
                    <a:pt x="1625" y="790435"/>
                    <a:pt x="0" y="786512"/>
                    <a:pt x="0" y="782422"/>
                  </a:cubicBezTo>
                  <a:lnTo>
                    <a:pt x="0" y="15421"/>
                  </a:lnTo>
                  <a:cubicBezTo>
                    <a:pt x="0" y="11331"/>
                    <a:pt x="1625" y="7409"/>
                    <a:pt x="4517" y="4517"/>
                  </a:cubicBezTo>
                  <a:cubicBezTo>
                    <a:pt x="7409" y="1625"/>
                    <a:pt x="11331" y="0"/>
                    <a:pt x="1542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3834408" cy="8549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ct val="150000"/>
                </a:lnSpc>
              </a:pPr>
              <a:r>
                <a:rPr lang="uk-UA" sz="2800" dirty="0">
                  <a:solidFill>
                    <a:schemeClr val="accent6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В ході нашого дослідження ми досягнули поставленої мети і виконали поставлені завдання. Представили результати роботи на </a:t>
              </a:r>
              <a:r>
                <a:rPr lang="uk-UA" sz="2800" dirty="0" err="1">
                  <a:solidFill>
                    <a:schemeClr val="accent6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уроках</a:t>
              </a:r>
              <a:r>
                <a:rPr lang="uk-UA" sz="2800" dirty="0">
                  <a:solidFill>
                    <a:schemeClr val="accent6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фізики,  астрономії та обласній учнівській конференції. Розмістили публікацію на сайті ліцею та плануємо підготувати виступ з даного питання до тижня фізики та </a:t>
              </a:r>
              <a:r>
                <a:rPr lang="en-US" sz="2800" dirty="0">
                  <a:solidFill>
                    <a:schemeClr val="accent6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STEM </a:t>
              </a:r>
              <a:r>
                <a:rPr lang="uk-UA" sz="2800" dirty="0">
                  <a:solidFill>
                    <a:schemeClr val="accent6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освіти. У майбутньому маємо намір дослідити вплив зміни фаз Місяця на рівень успішності учнів </a:t>
              </a:r>
              <a:r>
                <a:rPr lang="uk-UA" sz="2800" dirty="0" err="1">
                  <a:solidFill>
                    <a:schemeClr val="accent6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Грицівського</a:t>
              </a:r>
              <a:r>
                <a:rPr lang="uk-UA" sz="2800" dirty="0">
                  <a:solidFill>
                    <a:schemeClr val="accent6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ліцею.</a:t>
              </a:r>
            </a:p>
            <a:p>
              <a:pPr algn="ctr">
                <a:lnSpc>
                  <a:spcPts val="4199"/>
                </a:lnSpc>
              </a:pPr>
              <a:endParaRPr lang="en-US" sz="2999" dirty="0">
                <a:solidFill>
                  <a:srgbClr val="010202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074710" y="1014564"/>
            <a:ext cx="10211721" cy="124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06"/>
              </a:lnSpc>
            </a:pPr>
            <a:r>
              <a:rPr lang="uk-UA" sz="7218" spc="404" dirty="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Висновки</a:t>
            </a:r>
            <a:endParaRPr lang="en-US" sz="7218" spc="404" dirty="0">
              <a:solidFill>
                <a:srgbClr val="FFFFFF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566531" y="-1987868"/>
            <a:ext cx="14262736" cy="14262736"/>
          </a:xfrm>
          <a:custGeom>
            <a:avLst/>
            <a:gdLst/>
            <a:ahLst/>
            <a:cxnLst/>
            <a:rect l="l" t="t" r="r" b="b"/>
            <a:pathLst>
              <a:path w="14262736" h="14262736">
                <a:moveTo>
                  <a:pt x="0" y="0"/>
                </a:moveTo>
                <a:lnTo>
                  <a:pt x="14262735" y="0"/>
                </a:lnTo>
                <a:lnTo>
                  <a:pt x="14262735" y="14262736"/>
                </a:lnTo>
                <a:lnTo>
                  <a:pt x="0" y="14262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292921" y="2259440"/>
            <a:ext cx="13709192" cy="5563475"/>
            <a:chOff x="0" y="0"/>
            <a:chExt cx="5654104" cy="2294553"/>
          </a:xfrm>
        </p:grpSpPr>
        <p:sp>
          <p:nvSpPr>
            <p:cNvPr id="4" name="Freeform 4"/>
            <p:cNvSpPr/>
            <p:nvPr/>
          </p:nvSpPr>
          <p:spPr>
            <a:xfrm>
              <a:off x="-9098" y="-6509"/>
              <a:ext cx="5668435" cy="2326606"/>
            </a:xfrm>
            <a:custGeom>
              <a:avLst/>
              <a:gdLst/>
              <a:ahLst/>
              <a:cxnLst/>
              <a:rect l="l" t="t" r="r" b="b"/>
              <a:pathLst>
                <a:path w="5668435" h="2326606">
                  <a:moveTo>
                    <a:pt x="63030" y="1733053"/>
                  </a:moveTo>
                  <a:cubicBezTo>
                    <a:pt x="63030" y="1733053"/>
                    <a:pt x="0" y="1486489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4775362" y="6965"/>
                  </a:cubicBezTo>
                  <a:cubicBezTo>
                    <a:pt x="4992110" y="16819"/>
                    <a:pt x="5196425" y="36481"/>
                    <a:pt x="5330613" y="101690"/>
                  </a:cubicBezTo>
                  <a:cubicBezTo>
                    <a:pt x="5586659" y="226120"/>
                    <a:pt x="5668434" y="459160"/>
                    <a:pt x="5662947" y="704684"/>
                  </a:cubicBezTo>
                  <a:cubicBezTo>
                    <a:pt x="5662947" y="704684"/>
                    <a:pt x="5619659" y="1013073"/>
                    <a:pt x="5627092" y="1248607"/>
                  </a:cubicBezTo>
                  <a:cubicBezTo>
                    <a:pt x="5634216" y="1474855"/>
                    <a:pt x="5641372" y="1670457"/>
                    <a:pt x="5641372" y="1670457"/>
                  </a:cubicBezTo>
                  <a:cubicBezTo>
                    <a:pt x="5624691" y="1886190"/>
                    <a:pt x="5510046" y="2096801"/>
                    <a:pt x="5313177" y="2208426"/>
                  </a:cubicBezTo>
                  <a:cubicBezTo>
                    <a:pt x="5162826" y="2293674"/>
                    <a:pt x="4964795" y="2308772"/>
                    <a:pt x="3941912" y="2298030"/>
                  </a:cubicBezTo>
                  <a:cubicBezTo>
                    <a:pt x="645952" y="2292754"/>
                    <a:pt x="384604" y="2326607"/>
                    <a:pt x="254278" y="2217449"/>
                  </a:cubicBezTo>
                  <a:cubicBezTo>
                    <a:pt x="145767" y="2126564"/>
                    <a:pt x="81795" y="1933252"/>
                    <a:pt x="63030" y="1733053"/>
                  </a:cubicBezTo>
                  <a:close/>
                </a:path>
              </a:pathLst>
            </a:custGeom>
            <a:solidFill>
              <a:srgbClr val="0E3352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2448991" y="2423771"/>
            <a:ext cx="13390019" cy="5200166"/>
            <a:chOff x="0" y="0"/>
            <a:chExt cx="5707320" cy="2216503"/>
          </a:xfrm>
        </p:grpSpPr>
        <p:sp>
          <p:nvSpPr>
            <p:cNvPr id="6" name="Freeform 6"/>
            <p:cNvSpPr/>
            <p:nvPr/>
          </p:nvSpPr>
          <p:spPr>
            <a:xfrm>
              <a:off x="-9098" y="-6509"/>
              <a:ext cx="5721651" cy="2248556"/>
            </a:xfrm>
            <a:custGeom>
              <a:avLst/>
              <a:gdLst/>
              <a:ahLst/>
              <a:cxnLst/>
              <a:rect l="l" t="t" r="r" b="b"/>
              <a:pathLst>
                <a:path w="5721651" h="2248556">
                  <a:moveTo>
                    <a:pt x="63030" y="1655003"/>
                  </a:moveTo>
                  <a:cubicBezTo>
                    <a:pt x="63030" y="1655003"/>
                    <a:pt x="0" y="1408439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4828578" y="6965"/>
                  </a:cubicBezTo>
                  <a:cubicBezTo>
                    <a:pt x="5045326" y="16819"/>
                    <a:pt x="5249641" y="36481"/>
                    <a:pt x="5383829" y="101690"/>
                  </a:cubicBezTo>
                  <a:cubicBezTo>
                    <a:pt x="5639875" y="226120"/>
                    <a:pt x="5721650" y="459160"/>
                    <a:pt x="5716163" y="704684"/>
                  </a:cubicBezTo>
                  <a:cubicBezTo>
                    <a:pt x="5716163" y="704684"/>
                    <a:pt x="5672875" y="1013073"/>
                    <a:pt x="5680308" y="1248607"/>
                  </a:cubicBezTo>
                  <a:cubicBezTo>
                    <a:pt x="5687432" y="1396804"/>
                    <a:pt x="5694588" y="1592407"/>
                    <a:pt x="5694588" y="1592407"/>
                  </a:cubicBezTo>
                  <a:cubicBezTo>
                    <a:pt x="5677907" y="1808139"/>
                    <a:pt x="5563262" y="2018751"/>
                    <a:pt x="5366393" y="2130375"/>
                  </a:cubicBezTo>
                  <a:cubicBezTo>
                    <a:pt x="5216042" y="2215624"/>
                    <a:pt x="5018011" y="2230722"/>
                    <a:pt x="3984293" y="2219980"/>
                  </a:cubicBezTo>
                  <a:cubicBezTo>
                    <a:pt x="645952" y="2214703"/>
                    <a:pt x="384604" y="2248556"/>
                    <a:pt x="254278" y="2139399"/>
                  </a:cubicBezTo>
                  <a:cubicBezTo>
                    <a:pt x="145767" y="2048514"/>
                    <a:pt x="81795" y="1855202"/>
                    <a:pt x="63030" y="165500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2979075" y="3176235"/>
            <a:ext cx="12186447" cy="6167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449580" algn="ctr" fontAlgn="base">
              <a:lnSpc>
                <a:spcPct val="150000"/>
              </a:lnSpc>
              <a:buNone/>
            </a:pPr>
            <a:r>
              <a:rPr lang="uk-UA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Список використаних джерел</a:t>
            </a:r>
          </a:p>
          <a:p>
            <a:pPr marL="342900" lvl="0" indent="-342900" algn="just" fontAlgn="base">
              <a:lnSpc>
                <a:spcPct val="150000"/>
              </a:lnSpc>
              <a:buFont typeface="+mj-lt"/>
              <a:buAutoNum type="arabicPeriod"/>
            </a:pPr>
            <a:r>
              <a:rPr lang="uk-UA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Варламов</a:t>
            </a:r>
            <a:r>
              <a:rPr lang="uk-UA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А., </a:t>
            </a:r>
            <a:r>
              <a:rPr lang="uk-UA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Асламазов</a:t>
            </a:r>
            <a:r>
              <a:rPr lang="uk-UA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Л. Несамовита фізика. – Київ. Видавництво « Наш формат», 2020</a:t>
            </a:r>
          </a:p>
          <a:p>
            <a:pPr marL="342900" lvl="0" indent="-342900" algn="just" fontAlgn="base">
              <a:lnSpc>
                <a:spcPct val="150000"/>
              </a:lnSpc>
              <a:buFont typeface="+mj-lt"/>
              <a:buAutoNum type="arabicPeriod"/>
            </a:pPr>
            <a:r>
              <a:rPr lang="uk-UA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Годована Н., Кравець Т. Фізичні явища навколо нас. – Харків. Видавництво «Ранок», 2020</a:t>
            </a:r>
          </a:p>
          <a:p>
            <a:pPr algn="ctr">
              <a:lnSpc>
                <a:spcPts val="23278"/>
              </a:lnSpc>
            </a:pPr>
            <a:endParaRPr lang="en-US" sz="8000" spc="1496" dirty="0">
              <a:solidFill>
                <a:srgbClr val="27428B"/>
              </a:solidFill>
              <a:latin typeface="Londrina Solid"/>
              <a:ea typeface="Londrina Solid"/>
              <a:cs typeface="Londrina Solid"/>
              <a:sym typeface="Londrina Soli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979075" y="5895344"/>
            <a:ext cx="12186447" cy="842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06"/>
              </a:lnSpc>
              <a:spcBef>
                <a:spcPct val="0"/>
              </a:spcBef>
            </a:pPr>
            <a:r>
              <a:rPr lang="en-US" sz="5147" u="none" spc="463" dirty="0">
                <a:solidFill>
                  <a:srgbClr val="27428B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 </a:t>
            </a:r>
          </a:p>
        </p:txBody>
      </p:sp>
      <p:sp>
        <p:nvSpPr>
          <p:cNvPr id="9" name="Freeform 9"/>
          <p:cNvSpPr/>
          <p:nvPr/>
        </p:nvSpPr>
        <p:spPr>
          <a:xfrm>
            <a:off x="15438990" y="0"/>
            <a:ext cx="2016723" cy="2015689"/>
          </a:xfrm>
          <a:custGeom>
            <a:avLst/>
            <a:gdLst/>
            <a:ahLst/>
            <a:cxnLst/>
            <a:rect l="l" t="t" r="r" b="b"/>
            <a:pathLst>
              <a:path w="2016723" h="2015689">
                <a:moveTo>
                  <a:pt x="0" y="0"/>
                </a:moveTo>
                <a:lnTo>
                  <a:pt x="2016723" y="0"/>
                </a:lnTo>
                <a:lnTo>
                  <a:pt x="2016723" y="2015689"/>
                </a:lnTo>
                <a:lnTo>
                  <a:pt x="0" y="20156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9002" t="-250057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250939" y="7623937"/>
            <a:ext cx="2016723" cy="2015689"/>
          </a:xfrm>
          <a:custGeom>
            <a:avLst/>
            <a:gdLst/>
            <a:ahLst/>
            <a:cxnLst/>
            <a:rect l="l" t="t" r="r" b="b"/>
            <a:pathLst>
              <a:path w="2016723" h="2015689">
                <a:moveTo>
                  <a:pt x="0" y="0"/>
                </a:moveTo>
                <a:lnTo>
                  <a:pt x="2016722" y="0"/>
                </a:lnTo>
                <a:lnTo>
                  <a:pt x="2016722" y="2015689"/>
                </a:lnTo>
                <a:lnTo>
                  <a:pt x="0" y="20156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9002" t="-250057"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16BFC-18F4-AF25-A8AB-C62C93D1B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6E360B5-4BBC-3671-B642-1ADF9235548A}"/>
              </a:ext>
            </a:extLst>
          </p:cNvPr>
          <p:cNvSpPr/>
          <p:nvPr/>
        </p:nvSpPr>
        <p:spPr>
          <a:xfrm>
            <a:off x="-3566531" y="-1987868"/>
            <a:ext cx="14262736" cy="14262736"/>
          </a:xfrm>
          <a:custGeom>
            <a:avLst/>
            <a:gdLst/>
            <a:ahLst/>
            <a:cxnLst/>
            <a:rect l="l" t="t" r="r" b="b"/>
            <a:pathLst>
              <a:path w="14262736" h="14262736">
                <a:moveTo>
                  <a:pt x="0" y="0"/>
                </a:moveTo>
                <a:lnTo>
                  <a:pt x="14262735" y="0"/>
                </a:lnTo>
                <a:lnTo>
                  <a:pt x="14262735" y="14262736"/>
                </a:lnTo>
                <a:lnTo>
                  <a:pt x="0" y="14262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C8DE969-E107-B5E0-04E9-A46C93A85E06}"/>
              </a:ext>
            </a:extLst>
          </p:cNvPr>
          <p:cNvGrpSpPr/>
          <p:nvPr/>
        </p:nvGrpSpPr>
        <p:grpSpPr>
          <a:xfrm>
            <a:off x="2292921" y="2259440"/>
            <a:ext cx="13709192" cy="5563475"/>
            <a:chOff x="0" y="0"/>
            <a:chExt cx="5654104" cy="2294553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F5F8DC0-8F39-5265-533B-173611E19935}"/>
                </a:ext>
              </a:extLst>
            </p:cNvPr>
            <p:cNvSpPr/>
            <p:nvPr/>
          </p:nvSpPr>
          <p:spPr>
            <a:xfrm>
              <a:off x="-9098" y="-6509"/>
              <a:ext cx="5668435" cy="2326606"/>
            </a:xfrm>
            <a:custGeom>
              <a:avLst/>
              <a:gdLst/>
              <a:ahLst/>
              <a:cxnLst/>
              <a:rect l="l" t="t" r="r" b="b"/>
              <a:pathLst>
                <a:path w="5668435" h="2326606">
                  <a:moveTo>
                    <a:pt x="63030" y="1733053"/>
                  </a:moveTo>
                  <a:cubicBezTo>
                    <a:pt x="63030" y="1733053"/>
                    <a:pt x="0" y="1486489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4775362" y="6965"/>
                  </a:cubicBezTo>
                  <a:cubicBezTo>
                    <a:pt x="4992110" y="16819"/>
                    <a:pt x="5196425" y="36481"/>
                    <a:pt x="5330613" y="101690"/>
                  </a:cubicBezTo>
                  <a:cubicBezTo>
                    <a:pt x="5586659" y="226120"/>
                    <a:pt x="5668434" y="459160"/>
                    <a:pt x="5662947" y="704684"/>
                  </a:cubicBezTo>
                  <a:cubicBezTo>
                    <a:pt x="5662947" y="704684"/>
                    <a:pt x="5619659" y="1013073"/>
                    <a:pt x="5627092" y="1248607"/>
                  </a:cubicBezTo>
                  <a:cubicBezTo>
                    <a:pt x="5634216" y="1474855"/>
                    <a:pt x="5641372" y="1670457"/>
                    <a:pt x="5641372" y="1670457"/>
                  </a:cubicBezTo>
                  <a:cubicBezTo>
                    <a:pt x="5624691" y="1886190"/>
                    <a:pt x="5510046" y="2096801"/>
                    <a:pt x="5313177" y="2208426"/>
                  </a:cubicBezTo>
                  <a:cubicBezTo>
                    <a:pt x="5162826" y="2293674"/>
                    <a:pt x="4964795" y="2308772"/>
                    <a:pt x="3941912" y="2298030"/>
                  </a:cubicBezTo>
                  <a:cubicBezTo>
                    <a:pt x="645952" y="2292754"/>
                    <a:pt x="384604" y="2326607"/>
                    <a:pt x="254278" y="2217449"/>
                  </a:cubicBezTo>
                  <a:cubicBezTo>
                    <a:pt x="145767" y="2126564"/>
                    <a:pt x="81795" y="1933252"/>
                    <a:pt x="63030" y="1733053"/>
                  </a:cubicBezTo>
                  <a:close/>
                </a:path>
              </a:pathLst>
            </a:custGeom>
            <a:solidFill>
              <a:srgbClr val="0E3352"/>
            </a:solidFill>
          </p:spPr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A638B8E8-347B-3D2E-E2CC-1E92AF308784}"/>
              </a:ext>
            </a:extLst>
          </p:cNvPr>
          <p:cNvGrpSpPr/>
          <p:nvPr/>
        </p:nvGrpSpPr>
        <p:grpSpPr>
          <a:xfrm>
            <a:off x="2448991" y="2423771"/>
            <a:ext cx="13390019" cy="5200166"/>
            <a:chOff x="0" y="0"/>
            <a:chExt cx="5707320" cy="2216503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0B58187-5D6F-9BBC-8477-F0E90834A274}"/>
                </a:ext>
              </a:extLst>
            </p:cNvPr>
            <p:cNvSpPr/>
            <p:nvPr/>
          </p:nvSpPr>
          <p:spPr>
            <a:xfrm>
              <a:off x="-9098" y="-6509"/>
              <a:ext cx="5721651" cy="2248556"/>
            </a:xfrm>
            <a:custGeom>
              <a:avLst/>
              <a:gdLst/>
              <a:ahLst/>
              <a:cxnLst/>
              <a:rect l="l" t="t" r="r" b="b"/>
              <a:pathLst>
                <a:path w="5721651" h="2248556">
                  <a:moveTo>
                    <a:pt x="63030" y="1655003"/>
                  </a:moveTo>
                  <a:cubicBezTo>
                    <a:pt x="63030" y="1655003"/>
                    <a:pt x="0" y="1408439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4828578" y="6965"/>
                  </a:cubicBezTo>
                  <a:cubicBezTo>
                    <a:pt x="5045326" y="16819"/>
                    <a:pt x="5249641" y="36481"/>
                    <a:pt x="5383829" y="101690"/>
                  </a:cubicBezTo>
                  <a:cubicBezTo>
                    <a:pt x="5639875" y="226120"/>
                    <a:pt x="5721650" y="459160"/>
                    <a:pt x="5716163" y="704684"/>
                  </a:cubicBezTo>
                  <a:cubicBezTo>
                    <a:pt x="5716163" y="704684"/>
                    <a:pt x="5672875" y="1013073"/>
                    <a:pt x="5680308" y="1248607"/>
                  </a:cubicBezTo>
                  <a:cubicBezTo>
                    <a:pt x="5687432" y="1396804"/>
                    <a:pt x="5694588" y="1592407"/>
                    <a:pt x="5694588" y="1592407"/>
                  </a:cubicBezTo>
                  <a:cubicBezTo>
                    <a:pt x="5677907" y="1808139"/>
                    <a:pt x="5563262" y="2018751"/>
                    <a:pt x="5366393" y="2130375"/>
                  </a:cubicBezTo>
                  <a:cubicBezTo>
                    <a:pt x="5216042" y="2215624"/>
                    <a:pt x="5018011" y="2230722"/>
                    <a:pt x="3984293" y="2219980"/>
                  </a:cubicBezTo>
                  <a:cubicBezTo>
                    <a:pt x="645952" y="2214703"/>
                    <a:pt x="384604" y="2248556"/>
                    <a:pt x="254278" y="2139399"/>
                  </a:cubicBezTo>
                  <a:cubicBezTo>
                    <a:pt x="145767" y="2048514"/>
                    <a:pt x="81795" y="1855202"/>
                    <a:pt x="63030" y="165500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6CA72E0B-2E85-E73F-D437-E761705F7E3E}"/>
              </a:ext>
            </a:extLst>
          </p:cNvPr>
          <p:cNvSpPr txBox="1"/>
          <p:nvPr/>
        </p:nvSpPr>
        <p:spPr>
          <a:xfrm>
            <a:off x="2979075" y="3176235"/>
            <a:ext cx="12186447" cy="2474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78"/>
              </a:lnSpc>
            </a:pPr>
            <a:r>
              <a:rPr lang="uk-UA" sz="8000" spc="1496" dirty="0">
                <a:solidFill>
                  <a:srgbClr val="27428B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Дякую за увагу</a:t>
            </a:r>
            <a:endParaRPr lang="en-US" sz="8000" spc="1496" dirty="0">
              <a:solidFill>
                <a:srgbClr val="27428B"/>
              </a:solidFill>
              <a:latin typeface="Londrina Solid"/>
              <a:ea typeface="Londrina Solid"/>
              <a:cs typeface="Londrina Solid"/>
              <a:sym typeface="Londrina Solid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83EAACE6-06A1-B338-A617-39DA0D0E3E15}"/>
              </a:ext>
            </a:extLst>
          </p:cNvPr>
          <p:cNvSpPr txBox="1"/>
          <p:nvPr/>
        </p:nvSpPr>
        <p:spPr>
          <a:xfrm>
            <a:off x="2979075" y="5895344"/>
            <a:ext cx="12186447" cy="842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06"/>
              </a:lnSpc>
              <a:spcBef>
                <a:spcPct val="0"/>
              </a:spcBef>
            </a:pPr>
            <a:r>
              <a:rPr lang="en-US" sz="5147" u="none" spc="463" dirty="0">
                <a:solidFill>
                  <a:srgbClr val="27428B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0B7D2840-8C6E-CAAF-0B76-6CEA940545D1}"/>
              </a:ext>
            </a:extLst>
          </p:cNvPr>
          <p:cNvSpPr/>
          <p:nvPr/>
        </p:nvSpPr>
        <p:spPr>
          <a:xfrm>
            <a:off x="15438990" y="0"/>
            <a:ext cx="2016723" cy="2015689"/>
          </a:xfrm>
          <a:custGeom>
            <a:avLst/>
            <a:gdLst/>
            <a:ahLst/>
            <a:cxnLst/>
            <a:rect l="l" t="t" r="r" b="b"/>
            <a:pathLst>
              <a:path w="2016723" h="2015689">
                <a:moveTo>
                  <a:pt x="0" y="0"/>
                </a:moveTo>
                <a:lnTo>
                  <a:pt x="2016723" y="0"/>
                </a:lnTo>
                <a:lnTo>
                  <a:pt x="2016723" y="2015689"/>
                </a:lnTo>
                <a:lnTo>
                  <a:pt x="0" y="20156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9002" t="-250057"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B8D092E-5749-E7C2-D408-0873530A0A98}"/>
              </a:ext>
            </a:extLst>
          </p:cNvPr>
          <p:cNvSpPr/>
          <p:nvPr/>
        </p:nvSpPr>
        <p:spPr>
          <a:xfrm>
            <a:off x="16250939" y="7623937"/>
            <a:ext cx="2016723" cy="2015689"/>
          </a:xfrm>
          <a:custGeom>
            <a:avLst/>
            <a:gdLst/>
            <a:ahLst/>
            <a:cxnLst/>
            <a:rect l="l" t="t" r="r" b="b"/>
            <a:pathLst>
              <a:path w="2016723" h="2015689">
                <a:moveTo>
                  <a:pt x="0" y="0"/>
                </a:moveTo>
                <a:lnTo>
                  <a:pt x="2016722" y="0"/>
                </a:lnTo>
                <a:lnTo>
                  <a:pt x="2016722" y="2015689"/>
                </a:lnTo>
                <a:lnTo>
                  <a:pt x="0" y="20156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9002" t="-250057"/>
            </a:stretch>
          </a:blipFill>
        </p:spPr>
      </p:sp>
    </p:spTree>
    <p:extLst>
      <p:ext uri="{BB962C8B-B14F-4D97-AF65-F5344CB8AC3E}">
        <p14:creationId xmlns:p14="http://schemas.microsoft.com/office/powerpoint/2010/main" val="3035565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448</Words>
  <Application>Microsoft Office PowerPoint</Application>
  <PresentationFormat>Довільний</PresentationFormat>
  <Paragraphs>68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20" baseType="lpstr">
      <vt:lpstr>League Spartan</vt:lpstr>
      <vt:lpstr>Calibri</vt:lpstr>
      <vt:lpstr>Londrina Solid</vt:lpstr>
      <vt:lpstr>Poppins Light</vt:lpstr>
      <vt:lpstr>Times New Roman</vt:lpstr>
      <vt:lpstr>Arial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BPRO</dc:creator>
  <cp:lastModifiedBy>BPRO</cp:lastModifiedBy>
  <cp:revision>8</cp:revision>
  <dcterms:created xsi:type="dcterms:W3CDTF">2006-08-16T00:00:00Z</dcterms:created>
  <dcterms:modified xsi:type="dcterms:W3CDTF">2025-04-06T16:14:49Z</dcterms:modified>
  <dc:identifier>DAGXNxcni8I</dc:identifier>
</cp:coreProperties>
</file>