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0" r:id="rId1"/>
  </p:sldMasterIdLst>
  <p:sldIdLst>
    <p:sldId id="256" r:id="rId2"/>
    <p:sldId id="269" r:id="rId3"/>
    <p:sldId id="270" r:id="rId4"/>
    <p:sldId id="258" r:id="rId5"/>
    <p:sldId id="259" r:id="rId6"/>
    <p:sldId id="271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01" autoAdjust="0"/>
  </p:normalViewPr>
  <p:slideViewPr>
    <p:cSldViewPr snapToGrid="0">
      <p:cViewPr>
        <p:scale>
          <a:sx n="66" d="100"/>
          <a:sy n="66" d="100"/>
        </p:scale>
        <p:origin x="-1392" y="-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7444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6815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664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3929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6685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971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30643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790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0193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4287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718550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8102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92807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992868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2458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9741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8516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enzadnem.com.ua/istoriya/33958" TargetMode="External"/><Relationship Id="rId2" Type="http://schemas.openxmlformats.org/officeDocument/2006/relationships/hyperlink" Target="https://proflicey020.ucoz.ua/publ/istorichne_kraeznavstvo/vulici_imeni_gorbatjuka/1-1-0-1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hepetivka.com.ua/novyny/biznes/7709-yakist-shepetivskoho-tsukru-zabezpechuiut-suchasna-laboratoriia-ta-tekhnolohy-tsukrovarni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2782" y="16755"/>
            <a:ext cx="11260329" cy="1066009"/>
          </a:xfrm>
        </p:spPr>
        <p:txBody>
          <a:bodyPr>
            <a:normAutofit/>
          </a:bodyPr>
          <a:lstStyle/>
          <a:p>
            <a:pPr algn="ctr"/>
            <a:r>
              <a:rPr lang="uk-UA" sz="3600" cap="none" dirty="0">
                <a:latin typeface="Times New Roman" panose="02020603050405020304" pitchFamily="18" charset="0"/>
              </a:rPr>
              <a:t>Підприємства м.Шепетівки: історія і сучасність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49598" y="5344587"/>
            <a:ext cx="10279712" cy="963653"/>
          </a:xfrm>
        </p:spPr>
        <p:txBody>
          <a:bodyPr>
            <a:noAutofit/>
          </a:bodyPr>
          <a:lstStyle/>
          <a:p>
            <a:r>
              <a:rPr lang="uk-UA" sz="1600" dirty="0">
                <a:solidFill>
                  <a:schemeClr val="tx1"/>
                </a:solidFill>
              </a:rPr>
              <a:t>Роботу виконала:                                                                             Науковий керівник:</a:t>
            </a:r>
          </a:p>
          <a:p>
            <a:r>
              <a:rPr lang="uk-UA" sz="1600" dirty="0">
                <a:solidFill>
                  <a:schemeClr val="tx1"/>
                </a:solidFill>
              </a:rPr>
              <a:t>Данильчук Світлана Дмитрівна                                                     Гродон Світлана Едуардівна</a:t>
            </a:r>
          </a:p>
          <a:p>
            <a:r>
              <a:rPr lang="uk-UA" sz="1600" dirty="0">
                <a:solidFill>
                  <a:schemeClr val="tx1"/>
                </a:solidFill>
              </a:rPr>
              <a:t>Учениця 1-Б курсу                                                                             Вчитель історії Шепетівського</a:t>
            </a:r>
          </a:p>
          <a:p>
            <a:r>
              <a:rPr lang="uk-UA" sz="1600" dirty="0">
                <a:solidFill>
                  <a:schemeClr val="tx1"/>
                </a:solidFill>
              </a:rPr>
              <a:t>Шепетівського навчально - виховного комплексу № 3             навчально – виховного комплексу №3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BFAF419-C8BD-8B22-D5C5-C70DFA66F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475" y="1280868"/>
            <a:ext cx="5266007" cy="364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4419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497286" y="2553420"/>
            <a:ext cx="7358331" cy="4106174"/>
          </a:xfrm>
        </p:spPr>
        <p:txBody>
          <a:bodyPr>
            <a:normAutofit fontScale="85000" lnSpcReduction="10000"/>
          </a:bodyPr>
          <a:lstStyle/>
          <a:p>
            <a:pPr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4100" dirty="0">
                <a:latin typeface="Times New Roman" panose="02020603050405020304" pitchFamily="18" charset="0"/>
              </a:rPr>
              <a:t>Завдання дослідження:</a:t>
            </a:r>
          </a:p>
          <a:p>
            <a:pPr indent="228600">
              <a:lnSpc>
                <a:spcPct val="15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</a:rPr>
              <a:t>Дослідити історію створення та функціонування основних підприємств Шепетівки (цукрозаводу, </a:t>
            </a:r>
            <a:r>
              <a:rPr lang="uk-UA" noProof="0" dirty="0">
                <a:latin typeface="Times New Roman" panose="02020603050405020304" pitchFamily="18" charset="0"/>
              </a:rPr>
              <a:t>ДОКу</a:t>
            </a:r>
            <a:r>
              <a:rPr lang="uk-UA" dirty="0">
                <a:latin typeface="Times New Roman" panose="02020603050405020304" pitchFamily="18" charset="0"/>
              </a:rPr>
              <a:t>, залізничного вузла).</a:t>
            </a:r>
          </a:p>
          <a:p>
            <a:pPr indent="228600">
              <a:lnSpc>
                <a:spcPct val="15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</a:rPr>
              <a:t>Визначити їхню роль у соціально-економічному розвитку міста на різних етапах історії.</a:t>
            </a:r>
          </a:p>
          <a:p>
            <a:pPr indent="228600">
              <a:lnSpc>
                <a:spcPct val="15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</a:rPr>
              <a:t>Проаналізувати зміни, що відбулися з підприємствами впродовж ХІХ–ХХІ століть, включаючи періоди економічних криз, реформ та змін власності.</a:t>
            </a:r>
          </a:p>
          <a:p>
            <a:pPr indent="228600">
              <a:lnSpc>
                <a:spcPct val="15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</a:rPr>
              <a:t>З'ясувати сучасний стан підприємств, їхню продуктивність, економічну ефективність та значення для місцевої громади.</a:t>
            </a:r>
          </a:p>
          <a:p>
            <a:pPr indent="228600">
              <a:lnSpc>
                <a:spcPct val="15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</a:rPr>
              <a:t>Розробити екскурсійний маршрут діючими підприємствами </a:t>
            </a:r>
            <a:r>
              <a:rPr lang="uk-UA" noProof="0" dirty="0">
                <a:latin typeface="Times New Roman" panose="02020603050405020304" pitchFamily="18" charset="0"/>
              </a:rPr>
              <a:t>м.Шепетівки.</a:t>
            </a:r>
          </a:p>
          <a:p>
            <a:pPr indent="228600">
              <a:lnSpc>
                <a:spcPct val="150000"/>
              </a:lnSpc>
              <a:spcBef>
                <a:spcPts val="0"/>
              </a:spcBef>
            </a:pPr>
            <a:r>
              <a:rPr lang="uk-UA" noProof="0" dirty="0">
                <a:latin typeface="Times New Roman" panose="02020603050405020304" pitchFamily="18" charset="0"/>
              </a:rPr>
              <a:t>Зацікавити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uk-UA" noProof="0" dirty="0">
                <a:latin typeface="Times New Roman" panose="02020603050405020304" pitchFamily="18" charset="0"/>
              </a:rPr>
              <a:t>аудиторію вивченням історії рідного </a:t>
            </a:r>
            <a:r>
              <a:rPr lang="ru-RU" dirty="0">
                <a:latin typeface="Times New Roman" panose="02020603050405020304" pitchFamily="18" charset="0"/>
              </a:rPr>
              <a:t>краю.</a:t>
            </a:r>
            <a:endParaRPr lang="uk-UA" dirty="0">
              <a:latin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2F3C4D2-2F4D-FE56-5407-3F057881C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44" y="1389516"/>
            <a:ext cx="3924342" cy="47601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D18EF25-B060-6115-9FF8-D9C855A82460}"/>
              </a:ext>
            </a:extLst>
          </p:cNvPr>
          <p:cNvSpPr txBox="1"/>
          <p:nvPr/>
        </p:nvSpPr>
        <p:spPr>
          <a:xfrm>
            <a:off x="4848117" y="662615"/>
            <a:ext cx="7254743" cy="19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900" dirty="0"/>
              <a:t>Мета дослідження: </a:t>
            </a:r>
          </a:p>
          <a:p>
            <a:pPr algn="just">
              <a:lnSpc>
                <a:spcPct val="150000"/>
              </a:lnSpc>
            </a:pPr>
            <a:r>
              <a:rPr lang="uk-UA" dirty="0"/>
              <a:t>Проаналізувавши історію діючих підприємств м.Шепетівки, </a:t>
            </a:r>
            <a:r>
              <a:rPr lang="uk-UA" noProof="0" dirty="0"/>
              <a:t>організувати</a:t>
            </a:r>
            <a:r>
              <a:rPr lang="ru-RU" dirty="0"/>
              <a:t> </a:t>
            </a:r>
            <a:r>
              <a:rPr lang="uk-UA" noProof="0" dirty="0"/>
              <a:t>цікавий та інформативний екскурсійний маршрут історичними місцями міста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1A8692F-A12E-9FA0-D8DD-D854C3AAB0EC}"/>
              </a:ext>
            </a:extLst>
          </p:cNvPr>
          <p:cNvSpPr txBox="1"/>
          <p:nvPr/>
        </p:nvSpPr>
        <p:spPr>
          <a:xfrm>
            <a:off x="1109929" y="6149672"/>
            <a:ext cx="29610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матеріалами Музею пропаганди</a:t>
            </a:r>
          </a:p>
        </p:txBody>
      </p:sp>
    </p:spTree>
    <p:extLst>
      <p:ext uri="{BB962C8B-B14F-4D97-AF65-F5344CB8AC3E}">
        <p14:creationId xmlns:p14="http://schemas.microsoft.com/office/powerpoint/2010/main" xmlns="" val="3498916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F46B4ED-04A3-82B4-A79B-303E810FE4BE}"/>
              </a:ext>
            </a:extLst>
          </p:cNvPr>
          <p:cNvSpPr txBox="1"/>
          <p:nvPr/>
        </p:nvSpPr>
        <p:spPr>
          <a:xfrm>
            <a:off x="3055009" y="601950"/>
            <a:ext cx="7556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Запрошую вас на пізнавальну і дуже цікаву екскурсію </a:t>
            </a:r>
          </a:p>
          <a:p>
            <a:pPr algn="ctr"/>
            <a:r>
              <a:rPr lang="uk-UA" dirty="0"/>
              <a:t>підприємствами міста Шепетівки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36C14AD-9519-635D-B290-9EB8ED88D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950" y="1746409"/>
            <a:ext cx="3547255" cy="286967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B38D3E7-9E88-B0BC-AD59-267A4CA79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8499" y="1746409"/>
            <a:ext cx="2101583" cy="27997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2480C00-94B3-9B43-9336-59626857D320}"/>
              </a:ext>
            </a:extLst>
          </p:cNvPr>
          <p:cNvSpPr txBox="1"/>
          <p:nvPr/>
        </p:nvSpPr>
        <p:spPr>
          <a:xfrm>
            <a:off x="1448004" y="4708419"/>
            <a:ext cx="25411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території Цукрового комбінату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B2E3725-130D-2B57-6EB9-7CA616F999E0}"/>
              </a:ext>
            </a:extLst>
          </p:cNvPr>
          <p:cNvSpPr txBox="1"/>
          <p:nvPr/>
        </p:nvSpPr>
        <p:spPr>
          <a:xfrm>
            <a:off x="9483870" y="4616087"/>
            <a:ext cx="22557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</a:t>
            </a:r>
            <a:r>
              <a:rPr lang="uk-UA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матеріалами </a:t>
            </a:r>
          </a:p>
          <a:p>
            <a:r>
              <a:rPr lang="uk-UA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Музею пропаганди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A7E892F-1FF6-E282-0B59-E92C59DAB231}"/>
              </a:ext>
            </a:extLst>
          </p:cNvPr>
          <p:cNvSpPr txBox="1"/>
          <p:nvPr/>
        </p:nvSpPr>
        <p:spPr>
          <a:xfrm>
            <a:off x="5416162" y="6256050"/>
            <a:ext cx="3573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200" dirty="0"/>
              <a:t>Тригодинна екскурсія </a:t>
            </a:r>
          </a:p>
          <a:p>
            <a:pPr algn="ctr"/>
            <a:r>
              <a:rPr lang="uk-UA" sz="1200" dirty="0"/>
              <a:t>з використанням громадського транспорту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0381E80-FCA0-17D8-0ED9-6686118F46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046" y="1330777"/>
            <a:ext cx="3818666" cy="472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2615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80904" y="1172874"/>
            <a:ext cx="11430192" cy="3571673"/>
          </a:xfrm>
        </p:spPr>
        <p:txBody>
          <a:bodyPr>
            <a:normAutofit fontScale="32500" lnSpcReduction="20000"/>
          </a:bodyPr>
          <a:lstStyle/>
          <a:p>
            <a:pPr marL="0" indent="457200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5000" dirty="0">
                <a:solidFill>
                  <a:schemeClr val="tx1"/>
                </a:solidFill>
                <a:latin typeface="Times New Roman" panose="02020603050405020304" pitchFamily="18" charset="0"/>
              </a:rPr>
              <a:t>До середини ХІХ століття Шепетівка була невеличким приватновласницьким містечком. У 1843 році починаються великі зміни: будується цукроварня, згодом лісозавод, цегельний, черепичний, вапняний, косте-обпалювальний і шкіряний заводи, підприємство по виготовленню смоли та скипидару. Будується залізниця і локомотивне депо. Так поступово містечко перетворюється на значний промисловий центр регіону. У другій половині ХХ ст. в Шепетівці вже було 41 підприємство, на яких працювала більша половина дорослого населення 50-тисячного міста, і чия продукція славилася далеко поза межами області і навіть країни. М’ясокомбінат, маслоробний завод, </a:t>
            </a:r>
            <a:r>
              <a:rPr lang="uk-UA" sz="5000" noProof="0" dirty="0">
                <a:solidFill>
                  <a:schemeClr val="tx1"/>
                </a:solidFill>
                <a:latin typeface="Times New Roman" panose="02020603050405020304" pitchFamily="18" charset="0"/>
              </a:rPr>
              <a:t>хлібзавод, сітрозавод</a:t>
            </a:r>
            <a:r>
              <a:rPr lang="uk-UA" sz="5000" dirty="0">
                <a:solidFill>
                  <a:schemeClr val="tx1"/>
                </a:solidFill>
                <a:latin typeface="Times New Roman" panose="02020603050405020304" pitchFamily="18" charset="0"/>
              </a:rPr>
              <a:t>, кондитерський цех, завод по виготовленню радіоелектронної спецапаратури та спеціального технічного обладнання, чавуноливарний, металовиробів, та інші. Проте на початку ХХІ ст. з приходом жорсткої конкуренції на ринках збуту, переважна більшість підприємств занепали і припинили роботу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</a:rPr>
              <a:t>..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8D9A0814-A577-57F5-DB0A-583FB1D66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346" y="3787913"/>
            <a:ext cx="1959564" cy="261275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A398F74E-1FC1-98C9-71A6-7740FB6BD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308" y="3787913"/>
            <a:ext cx="1959564" cy="261275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A0F2B06C-B269-42A1-EA6E-CF9B0FCB4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8154" y="4163980"/>
            <a:ext cx="3927224" cy="21905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341939D-01F3-1052-B461-7A9F707F7537}"/>
              </a:ext>
            </a:extLst>
          </p:cNvPr>
          <p:cNvSpPr txBox="1"/>
          <p:nvPr/>
        </p:nvSpPr>
        <p:spPr>
          <a:xfrm>
            <a:off x="4000095" y="6396335"/>
            <a:ext cx="3652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 екскурсії 80-х років ХХ ст. з  Музею пропаганди (на той час музей М.Островського)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6C942D7-FFF2-60A2-95C6-CBFF19A0BD03}"/>
              </a:ext>
            </a:extLst>
          </p:cNvPr>
          <p:cNvSpPr txBox="1"/>
          <p:nvPr/>
        </p:nvSpPr>
        <p:spPr>
          <a:xfrm>
            <a:off x="740906" y="6400665"/>
            <a:ext cx="26898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Шепетівський цукровий завод </a:t>
            </a:r>
          </a:p>
          <a:p>
            <a:r>
              <a:rPr lang="pl-PL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Наполеона Орди. 1862 – 1876</a:t>
            </a:r>
          </a:p>
          <a:p>
            <a:endParaRPr lang="pl-PL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3946F41-3B73-0A26-0BBD-673683C5FF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488" y="4184242"/>
            <a:ext cx="3171460" cy="22120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9EAF815-91B5-A6A1-D6FF-23C3DF8218EE}"/>
              </a:ext>
            </a:extLst>
          </p:cNvPr>
          <p:cNvSpPr txBox="1"/>
          <p:nvPr/>
        </p:nvSpPr>
        <p:spPr>
          <a:xfrm>
            <a:off x="8453222" y="6354498"/>
            <a:ext cx="2997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Шепетівський ДОК на початку 2000-х рр</a:t>
            </a:r>
            <a:r>
              <a:rPr lang="uk-UA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057B218-BCF0-E9FA-F1BD-00634502D5F7}"/>
              </a:ext>
            </a:extLst>
          </p:cNvPr>
          <p:cNvSpPr txBox="1"/>
          <p:nvPr/>
        </p:nvSpPr>
        <p:spPr>
          <a:xfrm>
            <a:off x="2018582" y="803542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Вступ</a:t>
            </a:r>
          </a:p>
        </p:txBody>
      </p:sp>
    </p:spTree>
    <p:extLst>
      <p:ext uri="{BB962C8B-B14F-4D97-AF65-F5344CB8AC3E}">
        <p14:creationId xmlns:p14="http://schemas.microsoft.com/office/powerpoint/2010/main" xmlns="" val="3827522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2974" y="103517"/>
            <a:ext cx="10127411" cy="750499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ПрАТ «Шепетівський цукровий комбінат» (Цукрозавод)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559702" y="1380524"/>
            <a:ext cx="5475744" cy="5468815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spcBef>
                <a:spcPts val="0"/>
              </a:spcBef>
              <a:buNone/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</a:rPr>
              <a:t>Серед тих небагатьох, хто, незважаючи на пережиті складні часи, працює і сьогодні, є й перше Шепетівське підприємство – цукрозавод. У ХІХ – на початку ХХ ст. праця на цукроварні була дуже важкою. Цукор вироблявся примітивним вогневим способом. Лише деякі механізми приводилися в дію кіньми. Особливо важко було працювати у апаратному, розливному відділеннях та на центрифугах, де температура навіть взимку була не нижчою 28 градусів, у сушильному відділені постійно трималася на рівні 40 градусів, а в підігрівах досягала й 65.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F783623-7AAD-B4EE-B1DB-C6618F68D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3820" y="4535562"/>
            <a:ext cx="2932430" cy="18838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C27EFE0-38AB-0269-7F8D-94A8C68FD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297" y="1380524"/>
            <a:ext cx="3063953" cy="288946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A0EBDFE-615F-66A6-0C23-8418698F43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60" y="4535562"/>
            <a:ext cx="2538293" cy="18942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BE8A010-7EF2-3145-A432-FC46343E8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860" y="1380524"/>
            <a:ext cx="2167099" cy="28894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48CF57E-1EA7-F835-1746-1639697DDC50}"/>
              </a:ext>
            </a:extLst>
          </p:cNvPr>
          <p:cNvSpPr txBox="1"/>
          <p:nvPr/>
        </p:nvSpPr>
        <p:spPr>
          <a:xfrm>
            <a:off x="1637254" y="6477484"/>
            <a:ext cx="35482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Цукровий завод в ХІХ ст., на поч. ХХ ст., в 2025 р. </a:t>
            </a:r>
          </a:p>
        </p:txBody>
      </p:sp>
    </p:spTree>
    <p:extLst>
      <p:ext uri="{BB962C8B-B14F-4D97-AF65-F5344CB8AC3E}">
        <p14:creationId xmlns:p14="http://schemas.microsoft.com/office/powerpoint/2010/main" xmlns="" val="3486350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9743E66-2534-1577-01DF-C0BB07BF9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0918" y="2531421"/>
            <a:ext cx="4399876" cy="249946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73A7C53-7179-92E0-A7CC-F53800080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345" y="2516859"/>
            <a:ext cx="2934549" cy="25140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09FF643-9B4C-A6E2-28B3-A9B4812AD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0572" y="2524141"/>
            <a:ext cx="2934549" cy="24994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1CD88EF-D15D-E1F8-CDB7-B3A5A52CEF1A}"/>
              </a:ext>
            </a:extLst>
          </p:cNvPr>
          <p:cNvSpPr txBox="1"/>
          <p:nvPr/>
        </p:nvSpPr>
        <p:spPr>
          <a:xfrm>
            <a:off x="2294627" y="917608"/>
            <a:ext cx="9126747" cy="1289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dirty="0">
                <a:latin typeface="Times New Roman" panose="02020603050405020304" pitchFamily="18" charset="0"/>
              </a:rPr>
              <a:t>У роки ІІ світової війни підприємство кілька разів було поруйноване. Відбудували цукровий завод вже через рік після її закінчення. У виробничий сезон 1945-1946 рр., коли завод відновив роботу, він дав країні перші 1048 тон цукру.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D0E7E03-9282-E80E-C5D4-ABC46B89BAFB}"/>
              </a:ext>
            </a:extLst>
          </p:cNvPr>
          <p:cNvSpPr txBox="1"/>
          <p:nvPr/>
        </p:nvSpPr>
        <p:spPr>
          <a:xfrm>
            <a:off x="3371353" y="5192199"/>
            <a:ext cx="29506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Робітники цукрового заводу на поч.ХХ ст.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A8C5814-6E62-3A25-DA8F-F9A430EAAB25}"/>
              </a:ext>
            </a:extLst>
          </p:cNvPr>
          <p:cNvSpPr txBox="1"/>
          <p:nvPr/>
        </p:nvSpPr>
        <p:spPr>
          <a:xfrm>
            <a:off x="8979518" y="5203235"/>
            <a:ext cx="3212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Цукор-рафінад для потягів і літаків</a:t>
            </a:r>
          </a:p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продукція Шепетівського цукрового заводу </a:t>
            </a:r>
          </a:p>
        </p:txBody>
      </p:sp>
    </p:spTree>
    <p:extLst>
      <p:ext uri="{BB962C8B-B14F-4D97-AF65-F5344CB8AC3E}">
        <p14:creationId xmlns:p14="http://schemas.microsoft.com/office/powerpoint/2010/main" xmlns="" val="1531545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567137" y="782533"/>
            <a:ext cx="5475337" cy="3890276"/>
          </a:xfrm>
        </p:spPr>
        <p:txBody>
          <a:bodyPr>
            <a:normAutofit fontScale="92500"/>
          </a:bodyPr>
          <a:lstStyle/>
          <a:p>
            <a:pPr marL="0" indent="228600">
              <a:lnSpc>
                <a:spcPct val="17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</a:rPr>
              <a:t>В 2002 році розпочався новий етап розвитку комбінату. Було удосконалено технологічні схеми, проведена повна автоматизація, комп'ютеризація виробничих процесів, які об'єднані в єдиний комп'ютерний центр, запроваджені нові енергозберігаючі технології. В 2017 році Шепетівський цукровий комбінат увійшов до Групи компаній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A’SPIK Group,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</a:rPr>
              <a:t>однієї з лідерів галузі цукроваріння України.</a:t>
            </a:r>
          </a:p>
          <a:p>
            <a:endParaRPr lang="uk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8BC69EE-2081-D23D-F2B2-D77774183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940" y="4735899"/>
            <a:ext cx="3012643" cy="20071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B432CAB1-B9B7-D0F0-95C8-13809A604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026" y="4735900"/>
            <a:ext cx="2496360" cy="200717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4E77B51B-4B46-1F26-B9BC-54957F209A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9829" y="4735899"/>
            <a:ext cx="2192047" cy="201181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A0D17BF5-D1A3-3D38-F544-1E91D221DA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9690" y="4735899"/>
            <a:ext cx="2192047" cy="200717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2A7D66A2-537E-DEAB-E92F-453664AFCC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9690" y="782533"/>
            <a:ext cx="4957447" cy="36096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77A351F-F040-2189-C4CF-DA8CAA6F8142}"/>
              </a:ext>
            </a:extLst>
          </p:cNvPr>
          <p:cNvSpPr txBox="1"/>
          <p:nvPr/>
        </p:nvSpPr>
        <p:spPr>
          <a:xfrm>
            <a:off x="2486629" y="4425555"/>
            <a:ext cx="32035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Сучасне виробництво на цукровому комбінаті</a:t>
            </a:r>
          </a:p>
        </p:txBody>
      </p:sp>
    </p:spTree>
    <p:extLst>
      <p:ext uri="{BB962C8B-B14F-4D97-AF65-F5344CB8AC3E}">
        <p14:creationId xmlns:p14="http://schemas.microsoft.com/office/powerpoint/2010/main" xmlns="" val="1229209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5174" y="12303"/>
            <a:ext cx="6588589" cy="612994"/>
          </a:xfrm>
        </p:spPr>
        <p:txBody>
          <a:bodyPr>
            <a:normAutofit fontScale="90000"/>
          </a:bodyPr>
          <a:lstStyle/>
          <a:p>
            <a:r>
              <a:rPr lang="uk-UA" dirty="0"/>
              <a:t>Залізничний вузол м.Шепетівка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C1AF2A2-7757-7944-B4DE-CB8E1B0ACDEA}"/>
              </a:ext>
            </a:extLst>
          </p:cNvPr>
          <p:cNvSpPr txBox="1"/>
          <p:nvPr/>
        </p:nvSpPr>
        <p:spPr>
          <a:xfrm>
            <a:off x="5256636" y="533192"/>
            <a:ext cx="6719977" cy="6324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 fontAlgn="base">
              <a:lnSpc>
                <a:spcPct val="150000"/>
              </a:lnSpc>
            </a:pPr>
            <a:r>
              <a:rPr lang="uk-UA" sz="18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Історія Шепетівської залізниці почалася </a:t>
            </a: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18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будівництва Києво-Брестської дороги </a:t>
            </a: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1870 </a:t>
            </a:r>
            <a:r>
              <a:rPr lang="uk-UA" sz="18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До 1914 р. </a:t>
            </a:r>
            <a:r>
              <a:rPr lang="uk-UA" sz="18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залізнична станція перебувала </a:t>
            </a: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18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власності графа Потоцького </a:t>
            </a: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18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князя Сангушка</a:t>
            </a: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1914 р. був </a:t>
            </a:r>
            <a:r>
              <a:rPr lang="uk-UA" sz="1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збудований залізничний вокзал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який </a:t>
            </a:r>
            <a:r>
              <a:rPr lang="uk-UA" sz="1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вважався дуже гарним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1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найкращим 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uk-UA" sz="1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Південно-Західній залізниці після Києва 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</a:t>
            </a:r>
            <a:r>
              <a:rPr lang="uk-UA" sz="1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Козятина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Також, у Шепетівці була митниця. Вона розташовувалася в центральній частині вокзалу, а потім перейшла у приміщення колишньої залізничної поліклініки. Була й в’язниця, у старому приміщенні Клубу залізничників. Там утримувались, в основному, місцеві мешканці, за вчинення побутових злочинів. Контрабандистами займався НКВС.</a:t>
            </a:r>
          </a:p>
          <a:p>
            <a:pPr indent="457200" algn="just" fontAlgn="base">
              <a:lnSpc>
                <a:spcPct val="150000"/>
              </a:lnSpc>
            </a:pP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uk-UA" sz="1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перші роки незалежності України Шепетівський залізничний вузол переживав нелегкі часи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впав </a:t>
            </a:r>
            <a:r>
              <a:rPr lang="uk-UA" sz="1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обсяг перевезень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1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критично 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</a:t>
            </a:r>
            <a:r>
              <a:rPr lang="uk-UA" sz="1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вистачало фінансування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1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Лише 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</a:t>
            </a:r>
            <a:r>
              <a:rPr lang="uk-UA" sz="1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приходом 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</a:t>
            </a:r>
            <a:r>
              <a:rPr lang="uk-UA" sz="1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керівництва Укрзалізниці Георгія </a:t>
            </a:r>
            <a:r>
              <a:rPr lang="uk-UA" sz="1800" kern="100" noProof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Кірпи</a:t>
            </a:r>
            <a:r>
              <a:rPr lang="uk-UA" kern="100" noProof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вузол 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ожив. </a:t>
            </a:r>
            <a:endParaRPr lang="uk-UA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D3BAC3B-0307-0462-F217-D9B3D497C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958" y="757209"/>
            <a:ext cx="2885213" cy="203199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E26ED54-9E4E-2D7D-0D17-CCA109250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357" y="4526012"/>
            <a:ext cx="2885213" cy="216391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E75168D-073F-907E-86D6-F47D7A40A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601" y="2776308"/>
            <a:ext cx="2523963" cy="17497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1AF5B30-808D-57D0-2B3F-752D24A41069}"/>
              </a:ext>
            </a:extLst>
          </p:cNvPr>
          <p:cNvSpPr txBox="1"/>
          <p:nvPr/>
        </p:nvSpPr>
        <p:spPr>
          <a:xfrm>
            <a:off x="2983564" y="3591740"/>
            <a:ext cx="23121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Данильчук Г.В., 1957 р.н – машиніст електровоза, </a:t>
            </a:r>
          </a:p>
          <a:p>
            <a:r>
              <a:rPr lang="uk-UA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пропрацював на залізниці з 1974 по 2012 рік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C724892-BEC6-2BD2-FDBE-EBE76E92BF89}"/>
              </a:ext>
            </a:extLst>
          </p:cNvPr>
          <p:cNvSpPr txBox="1"/>
          <p:nvPr/>
        </p:nvSpPr>
        <p:spPr>
          <a:xfrm>
            <a:off x="3150541" y="2776308"/>
            <a:ext cx="1529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Старе приміщення </a:t>
            </a:r>
          </a:p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залізничного вокзалу</a:t>
            </a:r>
          </a:p>
        </p:txBody>
      </p:sp>
    </p:spTree>
    <p:extLst>
      <p:ext uri="{BB962C8B-B14F-4D97-AF65-F5344CB8AC3E}">
        <p14:creationId xmlns:p14="http://schemas.microsoft.com/office/powerpoint/2010/main" xmlns="" val="670759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F2FE06A-615E-604A-74BE-5F1E0EA5502F}"/>
              </a:ext>
            </a:extLst>
          </p:cNvPr>
          <p:cNvSpPr txBox="1"/>
          <p:nvPr/>
        </p:nvSpPr>
        <p:spPr>
          <a:xfrm>
            <a:off x="6270333" y="452018"/>
            <a:ext cx="5676133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ts val="1920"/>
              </a:lnSpc>
            </a:pPr>
            <a:r>
              <a:rPr lang="ru-RU" sz="16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2002 р. </a:t>
            </a:r>
            <a:r>
              <a:rPr lang="uk-UA" sz="1600" kern="100" noProof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було реставровано і відновлено залізничний вокзал. Кожної доби на вокзалі обслуговувалося до 6 тисяч пасажирів, проходило 25 пасажирських і вантажних потягів, в тому числі, швидкісні потяги Інтерсіті</a:t>
            </a:r>
            <a:r>
              <a:rPr lang="ru-RU" sz="1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lnSpc>
                <a:spcPts val="1920"/>
              </a:lnSpc>
            </a:pPr>
            <a:r>
              <a:rPr lang="uk-UA" sz="16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Сьогодні Шепетівський залізничний вузол — багатогалузеве господарство, яке має розгалужену структуру. Його основні структурні одиниці: локомотивне і вагонне депо, дистанції колій, станції Шепетівка-Пасажирська і Шепетівка-Подільська, вокзал, культурно-оздоровчі установи. Приписний парк Шепетівського депо наразі складається із більш ніж двох десятків локомотивів (серії М62У, ЧМЕ3, ТГМ23). Шість із них (серії М62У) є магістральними тепловозами, перебувають в оренді, забезпечують рух «у районі» Жмеринки, Козятина, Гречан, Дарниці, Коростеня. </a:t>
            </a:r>
          </a:p>
          <a:p>
            <a:pPr indent="457200" algn="just">
              <a:lnSpc>
                <a:spcPts val="1920"/>
              </a:lnSpc>
            </a:pPr>
            <a:r>
              <a:rPr lang="ru-RU" sz="16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1984 </a:t>
            </a:r>
            <a:r>
              <a:rPr lang="uk-UA" sz="1600" kern="100" noProof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р. поблизу літературно-меморіального музею Миколи Островсько­го (тепер </a:t>
            </a:r>
            <a:r>
              <a:rPr lang="uk-UA" sz="16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Музей</a:t>
            </a:r>
            <a:r>
              <a:rPr lang="uk-UA" sz="1600" kern="100" noProof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пропаганди) встановлений пам'ятник паровозу 9П-610, на честь 80-ї річниці від дня народження письменника, як нагадування про те, що частина біографії Павки Корчагіна, головного героя книги М.Островського «Як гартувалася сталь», пов'язана з бу­дів­ниц­твом вузькоколійки</a:t>
            </a:r>
            <a:r>
              <a:rPr lang="ru-RU" sz="16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Про </a:t>
            </a:r>
            <a:r>
              <a:rPr lang="uk-UA" sz="1600" kern="100" noProof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нього шепетівчани придумали жарт: «Ви бачили трубу на паровозі?» «Так.» «А паровоз на трубі?»  «Ні.» «Тоді їдьте у Шепетівку, там побачите</a:t>
            </a:r>
            <a:r>
              <a:rPr lang="ru-RU" sz="16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.»</a:t>
            </a:r>
            <a:endParaRPr lang="uk-UA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0FCA7CA-EADA-7CC3-E5FC-7C47F821A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487" y="452019"/>
            <a:ext cx="3016324" cy="226224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79535E8-FB12-15BE-84D5-B157BF198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42" y="2836648"/>
            <a:ext cx="2292529" cy="15787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6B182AE-6EA9-50E9-FA7F-5E41328B1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329" y="452018"/>
            <a:ext cx="1699158" cy="226224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2D3E4EE-492A-2575-EA20-D1937DD88C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1918" y="4472255"/>
            <a:ext cx="2480060" cy="16896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3DEFFFB-832C-9AF0-291C-3BC0D1A2250C}"/>
              </a:ext>
            </a:extLst>
          </p:cNvPr>
          <p:cNvSpPr txBox="1"/>
          <p:nvPr/>
        </p:nvSpPr>
        <p:spPr>
          <a:xfrm>
            <a:off x="1578617" y="6182964"/>
            <a:ext cx="2388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Данильчук Г.В., 1957 р.н. – машиніст електровоза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47CD862-8ECE-E90E-79BB-BC2D3310A4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3842" y="2836648"/>
            <a:ext cx="2333804" cy="15787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BDF86FF-08C0-23C3-9A60-A38E5E02668C}"/>
              </a:ext>
            </a:extLst>
          </p:cNvPr>
          <p:cNvSpPr txBox="1"/>
          <p:nvPr/>
        </p:nvSpPr>
        <p:spPr>
          <a:xfrm>
            <a:off x="4003540" y="6161880"/>
            <a:ext cx="20413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Пам'ятник паровозу 9П-610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CC4E3DF-DB17-10A1-CE21-52680ADB33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9908" y="4472255"/>
            <a:ext cx="2234903" cy="167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5000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613140" y="1170042"/>
            <a:ext cx="10133847" cy="2444426"/>
          </a:xfrm>
        </p:spPr>
        <p:txBody>
          <a:bodyPr>
            <a:normAutofit fontScale="77500" lnSpcReduction="20000"/>
          </a:bodyPr>
          <a:lstStyle/>
          <a:p>
            <a:pPr marL="0" indent="342900" algn="just">
              <a:lnSpc>
                <a:spcPct val="15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</a:rPr>
              <a:t>ТОВ «Вудстік» є одним з найбільших підприємств на території України, яке виготовляє великоформатну фанеру. В минулому це був ВАТ </a:t>
            </a:r>
            <a:r>
              <a:rPr lang="uk-UA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“Шепетівський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</a:rPr>
              <a:t> ДОК” – акціонерне товариство, яке спеціалізувалося на випуску меблів і продукції деревообробки. Свою історію починає з 1880 року, коли графом Потоцьким була побудована лісопилка для своїх потреб.</a:t>
            </a:r>
          </a:p>
          <a:p>
            <a:pPr marL="0" indent="342900" algn="just">
              <a:lnSpc>
                <a:spcPct val="15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</a:rPr>
              <a:t>У 1915 році на території теперішнього ДОКу було побудовано нову лісопильню (тартак) для виробництва шпал та іншої продукції, а у 1924 році реконструйовано: працювали у три зміни, випускали паровозні бруски та шпали, частина продукції йшла  на експорт у Німеччину. В січні 1926 року на підприємстві сталася пожежа, яка знищила його повністю. На цьому ж місці згодом було побудовано новий лісозавод, на якому було встановлено 6 лісопильних рам, локомобіль і декілька циркулярок. </a:t>
            </a:r>
          </a:p>
          <a:p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DCEBBB9-3B99-FB5C-FCC9-E666784C7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1915" y="3339315"/>
            <a:ext cx="2244316" cy="29908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D4FF70F-466A-F426-ADE1-20D1B369C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934" y="3339353"/>
            <a:ext cx="2243129" cy="299083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295D969F-0E70-7808-0AFE-6B859B56E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387" y="3342130"/>
            <a:ext cx="2243128" cy="299083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4AB8AF70-2363-7532-7964-B3FB1442D9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4554" y="3339315"/>
            <a:ext cx="2244316" cy="29924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A70A5D7-132F-6745-988D-F951BE2578B4}"/>
              </a:ext>
            </a:extLst>
          </p:cNvPr>
          <p:cNvSpPr txBox="1"/>
          <p:nvPr/>
        </p:nvSpPr>
        <p:spPr>
          <a:xfrm>
            <a:off x="4654028" y="6325998"/>
            <a:ext cx="1967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Американський </a:t>
            </a:r>
          </a:p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лущільний верстат 1941 р.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0BAA481-2B8B-C141-E908-A0418668B81A}"/>
              </a:ext>
            </a:extLst>
          </p:cNvPr>
          <p:cNvSpPr txBox="1"/>
          <p:nvPr/>
        </p:nvSpPr>
        <p:spPr>
          <a:xfrm>
            <a:off x="1891609" y="6397241"/>
            <a:ext cx="16553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Стара прохідна ДОКу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868734E-9E57-065A-259F-15AC073BB538}"/>
              </a:ext>
            </a:extLst>
          </p:cNvPr>
          <p:cNvSpPr txBox="1"/>
          <p:nvPr/>
        </p:nvSpPr>
        <p:spPr>
          <a:xfrm>
            <a:off x="7789301" y="6380743"/>
            <a:ext cx="40434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 автомобіль і продукція підприємства «Вудстік»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0A00BD0-C291-60BC-6B53-B850BD4F269F}"/>
              </a:ext>
            </a:extLst>
          </p:cNvPr>
          <p:cNvSpPr txBox="1"/>
          <p:nvPr/>
        </p:nvSpPr>
        <p:spPr>
          <a:xfrm>
            <a:off x="2058445" y="353076"/>
            <a:ext cx="9243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/>
              <a:t>Деревообробний комбінат (на сьогодні «Вудстік»)</a:t>
            </a:r>
          </a:p>
        </p:txBody>
      </p:sp>
    </p:spTree>
    <p:extLst>
      <p:ext uri="{BB962C8B-B14F-4D97-AF65-F5344CB8AC3E}">
        <p14:creationId xmlns:p14="http://schemas.microsoft.com/office/powerpoint/2010/main" xmlns="" val="2757297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647644" y="1089159"/>
            <a:ext cx="10325143" cy="2570673"/>
          </a:xfrm>
        </p:spPr>
        <p:txBody>
          <a:bodyPr>
            <a:normAutofit fontScale="25000" lnSpcReduction="20000"/>
          </a:bodyPr>
          <a:lstStyle/>
          <a:p>
            <a:pPr marL="0" indent="342900">
              <a:lnSpc>
                <a:spcPct val="160000"/>
              </a:lnSpc>
              <a:spcBef>
                <a:spcPts val="0"/>
              </a:spcBef>
            </a:pPr>
            <a:r>
              <a:rPr lang="uk-UA" sz="5600" dirty="0">
                <a:solidFill>
                  <a:schemeClr val="tx1"/>
                </a:solidFill>
                <a:latin typeface="Times New Roman" panose="02020603050405020304" pitchFamily="18" charset="0"/>
              </a:rPr>
              <a:t>У роки Другої світової війни на ДОКу діяла підпільна організація під проводом Остапа Андрійовича Горбатюка, директора лісозаводу. На підприємстві, крім старих кадрових робітників, працювало багато військовополонених, частина з яких жила в бараках заводу, інших під конвоєм приводили на роботу з Шепетівського концтабору. Підпільники, за допомогою О.А.Горбатюка, організувували втечі військовополоненим, які в майбутньому поповнювали ряди партизанських загонів і антинацистське підпілля. Також підпільники займалися шкідництвом на підприємствах, розповсюдженням листівок, збиранням боєприпасів, диверсіями. У серпні 1943 року нацисти заарештували Остапа Горбатюка і розстріляли.</a:t>
            </a:r>
          </a:p>
          <a:p>
            <a:pPr marL="0" indent="342900">
              <a:lnSpc>
                <a:spcPct val="160000"/>
              </a:lnSpc>
              <a:spcBef>
                <a:spcPts val="0"/>
              </a:spcBef>
            </a:pPr>
            <a:r>
              <a:rPr lang="uk-UA" sz="5600" dirty="0">
                <a:solidFill>
                  <a:schemeClr val="tx1"/>
                </a:solidFill>
                <a:latin typeface="Times New Roman" panose="02020603050405020304" pitchFamily="18" charset="0"/>
              </a:rPr>
              <a:t>При вході на стару прохідну колишнього лісозаводу (зараз ВАТ „Вудстік") встановлена меморіальна дошка: „Тут у 1941-1943 </a:t>
            </a:r>
            <a:r>
              <a:rPr lang="en-US" sz="5600" dirty="0">
                <a:solidFill>
                  <a:schemeClr val="tx1"/>
                </a:solidFill>
                <a:latin typeface="Times New Roman" panose="02020603050405020304" pitchFamily="18" charset="0"/>
              </a:rPr>
              <a:t>pp. </a:t>
            </a:r>
            <a:r>
              <a:rPr lang="uk-UA" sz="5600" dirty="0">
                <a:solidFill>
                  <a:schemeClr val="tx1"/>
                </a:solidFill>
                <a:latin typeface="Times New Roman" panose="02020603050405020304" pitchFamily="18" charset="0"/>
              </a:rPr>
              <a:t>розташовувався штаб Шепетівської підпільної організації, яку очолював Остап Андрійович Горбатюк".</a:t>
            </a:r>
          </a:p>
          <a:p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5B1F9AA-9CF1-7B07-D0FB-88748E535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0412" y="3659832"/>
            <a:ext cx="3062375" cy="22967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B0AEFC6-86B5-E432-9F2F-B347F85BA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400" y="3659832"/>
            <a:ext cx="3062377" cy="229678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46BA615-AFDB-1C9E-E4CF-AFA83E40C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005" y="3659832"/>
            <a:ext cx="3262473" cy="22967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5B0CCB-C951-2599-8D08-569B323170B1}"/>
              </a:ext>
            </a:extLst>
          </p:cNvPr>
          <p:cNvSpPr txBox="1"/>
          <p:nvPr/>
        </p:nvSpPr>
        <p:spPr>
          <a:xfrm>
            <a:off x="1980686" y="6141732"/>
            <a:ext cx="2601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Меморіальна дошка О.А.Горбатюку </a:t>
            </a:r>
          </a:p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біля старої прохідної ДОКу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01EDC2F-38EC-8F33-7753-12D654533168}"/>
              </a:ext>
            </a:extLst>
          </p:cNvPr>
          <p:cNvSpPr txBox="1"/>
          <p:nvPr/>
        </p:nvSpPr>
        <p:spPr>
          <a:xfrm>
            <a:off x="5540636" y="6081549"/>
            <a:ext cx="2539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язні Шепетівського </a:t>
            </a:r>
          </a:p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концтабору для військовополонених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315DED7-6E74-4B9C-D09C-F34014DDE170}"/>
              </a:ext>
            </a:extLst>
          </p:cNvPr>
          <p:cNvSpPr txBox="1"/>
          <p:nvPr/>
        </p:nvSpPr>
        <p:spPr>
          <a:xfrm>
            <a:off x="9383619" y="6081549"/>
            <a:ext cx="16553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Стара прохідна ДОКу</a:t>
            </a:r>
          </a:p>
        </p:txBody>
      </p:sp>
    </p:spTree>
    <p:extLst>
      <p:ext uri="{BB962C8B-B14F-4D97-AF65-F5344CB8AC3E}">
        <p14:creationId xmlns:p14="http://schemas.microsoft.com/office/powerpoint/2010/main" xmlns="" val="177271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 flipH="1">
            <a:off x="7625750" y="1395876"/>
            <a:ext cx="4408098" cy="5062751"/>
          </a:xfrm>
        </p:spPr>
        <p:txBody>
          <a:bodyPr>
            <a:noAutofit/>
          </a:bodyPr>
          <a:lstStyle/>
          <a:p>
            <a:pPr algn="just"/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 розпаду СРСР, у 1993 році Шепетівський ДОК був викуплений працівниками комбінату і реорганізований у відкрите акціонерне товариство. На цей момент підприємство вважалося найбільшим в Україні по виготовленню меблів, струганого та лущеного шпону, на ньому працювало близько 1000 працівників. Продукція продавалася і в межах України, і в багатьох країнах світу. Підприємство мало гарну соціально-культурну базу: адміністративну споруду, медичний і стоматологічний кабінети, їдальню, клуб, бібліотеку, гуртожиток з готельними номерами, два магазина, дачі для працівників. Проте економічна криза в Україні нанесла великі збитки і стала початком занепаду виробництва в кінці 2000–х років. ДОК став банкрутом.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E0ACC41-F0BC-386E-84E7-790B3B64F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241" y="1335491"/>
            <a:ext cx="3352418" cy="448234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731994-9977-6917-F900-DE6268975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916" y="1397359"/>
            <a:ext cx="3902970" cy="203164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1486EC3-D2E0-97CD-B0AE-8A99A8F79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6961" y="3701353"/>
            <a:ext cx="3902970" cy="20514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1128D00-FFB6-9419-BCFE-4CC84007A3DB}"/>
              </a:ext>
            </a:extLst>
          </p:cNvPr>
          <p:cNvSpPr txBox="1"/>
          <p:nvPr/>
        </p:nvSpPr>
        <p:spPr>
          <a:xfrm>
            <a:off x="1259456" y="5917721"/>
            <a:ext cx="2875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Адміністративна споруда </a:t>
            </a:r>
            <a:r>
              <a:rPr lang="uk-UA" sz="1200" i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</a:t>
            </a:r>
            <a:endParaRPr lang="uk-UA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(колись там був напис «Слава КПСС», </a:t>
            </a:r>
          </a:p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тепер замальований)</a:t>
            </a:r>
          </a:p>
        </p:txBody>
      </p:sp>
    </p:spTree>
    <p:extLst>
      <p:ext uri="{BB962C8B-B14F-4D97-AF65-F5344CB8AC3E}">
        <p14:creationId xmlns:p14="http://schemas.microsoft.com/office/powerpoint/2010/main" xmlns="" val="2509294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AA83B72-9279-15FD-F6B9-41CF7B318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099" y="2898290"/>
            <a:ext cx="2438350" cy="32561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A2D67D4-82EC-96B5-2FDC-C0EDDB9B7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096" y="2886137"/>
            <a:ext cx="2438419" cy="32561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619616D-4146-077D-72A8-31D53C137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8431" y="2910441"/>
            <a:ext cx="2447552" cy="32512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8DDFB3A-D762-D6A3-28D5-567013406F0A}"/>
              </a:ext>
            </a:extLst>
          </p:cNvPr>
          <p:cNvSpPr txBox="1"/>
          <p:nvPr/>
        </p:nvSpPr>
        <p:spPr>
          <a:xfrm>
            <a:off x="1673099" y="432144"/>
            <a:ext cx="10048043" cy="2120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 у 2017 році підприємство відродилося. На основі Шепетівського ДОКу українськими інвесторами було створено ТОВ «Вудстік», завдяки чому вдалося зберегти колектив та виробничі площі. Деревина, з якої виготовляється продукція підприємства, маркується по сертифікату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FSC,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підтверджує відсутність негативного впливу ведення лісового господарства на лісові екосистеми. Продають продукцію підприємства також із цим сертифікатом.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215516AD-2A5A-6015-4303-43D3D077B4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8558" y="2910441"/>
            <a:ext cx="2438419" cy="32512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7E8DBEC-0A5B-A3E2-07E1-79975C684B01}"/>
              </a:ext>
            </a:extLst>
          </p:cNvPr>
          <p:cNvSpPr txBox="1"/>
          <p:nvPr/>
        </p:nvSpPr>
        <p:spPr>
          <a:xfrm>
            <a:off x="4011901" y="6276917"/>
            <a:ext cx="9300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Екскурсію підприємством «Вудстік» проводить майстер виробництва Киян Н.В.</a:t>
            </a:r>
          </a:p>
        </p:txBody>
      </p:sp>
    </p:spTree>
    <p:extLst>
      <p:ext uri="{BB962C8B-B14F-4D97-AF65-F5344CB8AC3E}">
        <p14:creationId xmlns:p14="http://schemas.microsoft.com/office/powerpoint/2010/main" xmlns="" val="2123506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5970" y="419183"/>
            <a:ext cx="2731663" cy="784990"/>
          </a:xfrm>
        </p:spPr>
        <p:txBody>
          <a:bodyPr/>
          <a:lstStyle/>
          <a:p>
            <a:r>
              <a:rPr lang="uk-UA" dirty="0"/>
              <a:t> </a:t>
            </a:r>
            <a:r>
              <a:rPr lang="uk-UA" dirty="0" smtClean="0"/>
              <a:t>Висновки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698730" y="1204173"/>
            <a:ext cx="9790980" cy="3799148"/>
          </a:xfrm>
        </p:spPr>
        <p:txBody>
          <a:bodyPr>
            <a:normAutofit fontScale="70000" lnSpcReduction="20000"/>
          </a:bodyPr>
          <a:lstStyle/>
          <a:p>
            <a:pPr marL="0" indent="342900" algn="just">
              <a:lnSpc>
                <a:spcPct val="15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</a:rPr>
              <a:t>За результатами дослідження встановлено, що підприємства Шепетівки відігравали важливу роль у розвитку міста та забезпеченні робочих місць для населення. Впродовж ХІХ -ХХІ століття вони пройшли шлях індустріалізації, розвитку та перебудови, але в пострадянський період частина з них зіткнулася з кризою, змінами власності та модернізацією. Деякі підприємства зберегли своє значення, інші занепали або були реорганізовані. </a:t>
            </a:r>
          </a:p>
          <a:p>
            <a:pPr marL="0" indent="342900" algn="just">
              <a:lnSpc>
                <a:spcPct val="15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</a:rPr>
              <a:t>Описано історію створення та функціонування основних підприємств Шепетівки (цукрозаводу, ДОКу, залізничного вузла).</a:t>
            </a:r>
          </a:p>
          <a:p>
            <a:pPr marL="0" indent="342900" algn="just">
              <a:lnSpc>
                <a:spcPct val="15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</a:rPr>
              <a:t>Визначено їхню роль у соціально-економічному розвитку міста на різних етапах історії.</a:t>
            </a:r>
          </a:p>
          <a:p>
            <a:pPr marL="0" indent="342900" algn="just">
              <a:lnSpc>
                <a:spcPct val="15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</a:rPr>
              <a:t>Проаналізовано зміни, що відбулися з підприємствами впродовж ХІХ–ХХІ століття, включаючи періоди економічних криз, реформ та змін власності.</a:t>
            </a:r>
          </a:p>
          <a:p>
            <a:pPr marL="0" indent="342900" algn="just">
              <a:lnSpc>
                <a:spcPct val="15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</a:rPr>
              <a:t>Вивчено сучасний стан підприємств, та їхнє значення для місцевої громади.</a:t>
            </a:r>
          </a:p>
          <a:p>
            <a:pPr marL="0" indent="342900" algn="just">
              <a:lnSpc>
                <a:spcPct val="15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</a:rPr>
              <a:t>Розроблено 3-годинний екскурсійний маршрут діючими підприємствами </a:t>
            </a:r>
            <a:r>
              <a:rPr lang="uk-UA" noProof="0" dirty="0" smtClean="0">
                <a:solidFill>
                  <a:schemeClr val="tx1"/>
                </a:solidFill>
              </a:rPr>
              <a:t>м. Шепетівки</a:t>
            </a:r>
            <a:endParaRPr lang="uk-UA" dirty="0">
              <a:solidFill>
                <a:schemeClr val="tx1"/>
              </a:solidFill>
            </a:endParaRPr>
          </a:p>
          <a:p>
            <a:pPr marL="0" indent="342900" algn="just">
              <a:lnSpc>
                <a:spcPct val="15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</a:rPr>
              <a:t>Результати роботи висвітлено в дописі на Фейсбук-сторінці Шепетівського НВК №3  від 17.03.2025 </a:t>
            </a:r>
            <a:r>
              <a:rPr lang="en-US" dirty="0">
                <a:solidFill>
                  <a:schemeClr val="tx1"/>
                </a:solidFill>
              </a:rPr>
              <a:t>https://www.facebook.com/share/p/1A62W9EA7y/</a:t>
            </a:r>
            <a:endParaRPr lang="uk-UA" dirty="0">
              <a:solidFill>
                <a:schemeClr val="tx1"/>
              </a:solidFill>
            </a:endParaRPr>
          </a:p>
          <a:p>
            <a:pPr marL="0" indent="342900" algn="just">
              <a:lnSpc>
                <a:spcPct val="150000"/>
              </a:lnSpc>
              <a:spcBef>
                <a:spcPts val="0"/>
              </a:spcBef>
            </a:pPr>
            <a:endParaRPr lang="uk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93D8506-2207-A0EE-3B22-B68945387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128" y="4702389"/>
            <a:ext cx="2941743" cy="190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1112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0838" y="370936"/>
            <a:ext cx="8442234" cy="690113"/>
          </a:xfrm>
        </p:spPr>
        <p:txBody>
          <a:bodyPr/>
          <a:lstStyle/>
          <a:p>
            <a:r>
              <a:rPr lang="uk-UA" dirty="0"/>
              <a:t>Список використаних джерел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636B2C1-3B21-1E99-94A3-E23ED8E2C850}"/>
              </a:ext>
            </a:extLst>
          </p:cNvPr>
          <p:cNvSpPr txBox="1"/>
          <p:nvPr/>
        </p:nvSpPr>
        <p:spPr>
          <a:xfrm>
            <a:off x="1259458" y="1277619"/>
            <a:ext cx="1080027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Волянюк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В., науковий співробітник Музею пропаганди/ Фото із фондів Музею пропаганди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https://denzadnem.com.ua/istoriya/160207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Волянюк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В., науковий співробітник Музею пропаганди/ Фото із фондів Музею пропаганди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https://shepvisnyk.com.ua/lokomotyvne-depo-shepetivka-shho-tam-robytsya-zaraz-i-shho-planuyetsya-na-majbutnye/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Woodstick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/https://woodstick.com.ua/about-woodstick/</a:t>
            </a:r>
            <a:endParaRPr lang="uk-UA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Замки та храми України/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https://castles.com.ua/shepetivka.html</a:t>
            </a:r>
            <a:endParaRPr lang="uk-UA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Ковальчук В. Локомотивне депо Шепетівка: що там робиться зараз і що планується на майбутнє?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https://shepvisnyk.com.ua/lokomotyvne-depo-shepetivka-shho-tam-robytsya-zaraz-i-shho-planuyetsya-na-majbutnye/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Кручук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 Скорені в умовах конкуренції /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https://shepetivka.com.ua/statti/biznes/6996-skoreni-v-umovakh-konkurentsiji.html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Лукашук О. Перше промислове підприємство Шепетівки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https://shepetivka.com.ua/statti/biznes/6983-pershe-promyslove-pidpryiemstvo-shepetivky.html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8.Локомотивне депо Шепетівки відзначило 150-річний ювілей/</a:t>
            </a:r>
          </a:p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https://shepetivka.com.ua/novyny/podii/12089-lokomotyvne-depo-shepetivky-vidznachylo-150richnyi-iuvilei.html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Матеріали з архіву ТОВ Шепетівка цукор (Інформаційна довідка, фотоматеріали)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Матеріали краєзнавчого відділу Музею пропаганди (Стаття голови Правління ВАТ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“Шепетівський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ДОК”   О. Ю. Захарчука, екскурсія «Наш край в годи ВОВ», фотоматеріали)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На ТОВ «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Шепетівкацукор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розпочинається новий «солодкий» сезон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https://shepetivka.com.ua/novyny/biznes/11201-na-tov-shepetivkatsukor-rozpochynaietsia-novyi-solodkyi-sezon.html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12.Першому промисловому підприємству Шепетівки невдовзі виповниться 175 років 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https://denzadnem.com.ua/istoriya/58853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 Спогади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Данильчука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Г.В. про роботу на залізниці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 Хмельниччина: працівникам ВП «Локомотивне Депо Шепетівка» – про мінімізацію виникнення нещасних випадків в залізничній галузі/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https://dsp.gov.ua/khmelnychchyna-pratsivnykam-vp-lokomotyvne-depo-shepetivka-pro-minimizatsiiu-vynyknennia-neshchasnykh-vypadkiv-v-zaliznychnii-haluzi/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 Шепетівка/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https://uk.wikipedia.org/wiki/%D0%A8%D0%B5%D0%BF%D0%B5%D1%82%D1%96%D0%B2%D0%BA%D0%B0 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 Шепетівка крізь віки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https://shepetivka-rada.gov.ua/gromada/istoriya/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17. Швець Б. Вулиці імені: Горбатюка/ </a:t>
            </a:r>
            <a:r>
              <a:rPr lang="en-US" sz="1100" noProof="0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https://proflicey020.ucoz.ua/publ/istorichne_kraeznavstvo/vulici_imeni_gorbatjuka/1-1-0-18</a:t>
            </a:r>
            <a:endParaRPr lang="uk-UA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 Юхимович Л.Д. Спогади в’язня № 1370 про концтабір у Шепетівці/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https://denzadnem.com.ua/istoriya/33958</a:t>
            </a:r>
            <a:endParaRPr lang="uk-UA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 Як Шепетівка здобувала статус міста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https://shepetivka.com.ua/statti/inshe/6980-yak-shepetivka-zdobula-status-mista.html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 Якість </a:t>
            </a:r>
            <a:r>
              <a:rPr lang="uk-UA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шепетівського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цукру забезпечують сучасна лабораторія та технологи цукроварні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https://shepetivka.com.ua/novyny/biznes/7709-yakist-shepetivskoho-tsukru-zabezpechuiut-suchasna-laboratoriia-ta-tekhnolohy-tsukrovarni.html</a:t>
            </a:r>
            <a:endParaRPr lang="uk-UA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21.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https://shepetivka-rada.gov.ua/gromada/istoriya/#&amp;gid=1&amp;pid=8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22.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https://www.youtube.com/watch?v=U3SWEFkx3v8</a:t>
            </a:r>
          </a:p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23.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https://wikimapia.org/20391795/uk/%D0%9A%D1%80%D0%B0%D1%94%D0%B7%D0%BD%D0%B0%D0%B2%D1%87%D0%B8%D0%B9-%D0%BC%D1%83%D0%B7%D0%B5%D0%B9#/photo/5500167</a:t>
            </a:r>
          </a:p>
          <a:p>
            <a:endParaRPr lang="uk-UA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1274578"/>
      </p:ext>
    </p:extLst>
  </p:cSld>
  <p:clrMapOvr>
    <a:masterClrMapping/>
  </p:clrMapOvr>
</p:sld>
</file>

<file path=ppt/theme/theme1.xml><?xml version="1.0" encoding="utf-8"?>
<a:theme xmlns:a="http://schemas.openxmlformats.org/drawingml/2006/main" name="Віхоть">
  <a:themeElements>
    <a:clrScheme name="Віхоть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Віхоть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іхоть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1364</TotalTime>
  <Words>1617</Words>
  <Application>Microsoft Office PowerPoint</Application>
  <PresentationFormat>Произвольный</PresentationFormat>
  <Paragraphs>102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Віхоть</vt:lpstr>
      <vt:lpstr>Підприємства м.Шепетівки: історія і сучасність</vt:lpstr>
      <vt:lpstr>Слайд 2</vt:lpstr>
      <vt:lpstr>Слайд 3</vt:lpstr>
      <vt:lpstr>Слайд 4</vt:lpstr>
      <vt:lpstr>ПрАТ «Шепетівський цукровий комбінат» (Цукрозавод)</vt:lpstr>
      <vt:lpstr>Слайд 6</vt:lpstr>
      <vt:lpstr>Слайд 7</vt:lpstr>
      <vt:lpstr>Залізничний вузол м.Шепетівка</vt:lpstr>
      <vt:lpstr>Слайд 9</vt:lpstr>
      <vt:lpstr>Слайд 10</vt:lpstr>
      <vt:lpstr>Слайд 11</vt:lpstr>
      <vt:lpstr>Слайд 12</vt:lpstr>
      <vt:lpstr>Слайд 13</vt:lpstr>
      <vt:lpstr> Висновки</vt:lpstr>
      <vt:lpstr>Список використаних джерел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Підприємства шепетівки:історія і сучасність</dc:title>
  <dc:creator>User</dc:creator>
  <cp:lastModifiedBy>Grodon</cp:lastModifiedBy>
  <cp:revision>49</cp:revision>
  <dcterms:created xsi:type="dcterms:W3CDTF">2025-02-26T17:30:43Z</dcterms:created>
  <dcterms:modified xsi:type="dcterms:W3CDTF">2025-04-11T08:34:10Z</dcterms:modified>
</cp:coreProperties>
</file>