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Lovelace Text" panose="020B0604020202020204" charset="0"/>
      <p:regular r:id="rId14"/>
    </p:embeddedFont>
    <p:embeddedFont>
      <p:font typeface="Gagalin" panose="020B0604020202020204" charset="0"/>
      <p:regular r:id="rId15"/>
    </p:embeddedFont>
    <p:embeddedFont>
      <p:font typeface="TT Masters" panose="020B0604020202020204" charset="0"/>
      <p:regular r:id="rId16"/>
    </p:embeddedFont>
    <p:embeddedFont>
      <p:font typeface="Rubik Mono" panose="020B0604020202020204" charset="-79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ovelace Text Italics" panose="020B0604020202020204" charset="0"/>
      <p:regular r:id="rId22"/>
    </p:embeddedFont>
    <p:embeddedFont>
      <p:font typeface="Lovelace Text Bold" panose="020B0604020202020204" charset="0"/>
      <p:regular r:id="rId23"/>
    </p:embeddedFont>
    <p:embeddedFont>
      <p:font typeface="Lovelace Text Bold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1320" y="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2.sv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6.svg"/><Relationship Id="rId5" Type="http://schemas.openxmlformats.org/officeDocument/2006/relationships/image" Target="../media/image1.png"/><Relationship Id="rId10" Type="http://schemas.openxmlformats.org/officeDocument/2006/relationships/image" Target="../media/image15.svg"/><Relationship Id="rId4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svg"/><Relationship Id="rId7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s://www.thoughtco.com/density-test-questions-604115" TargetMode="External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svg"/><Relationship Id="rId7" Type="http://schemas.openxmlformats.org/officeDocument/2006/relationships/image" Target="../media/image2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6.sv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0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6.sv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26.svg"/><Relationship Id="rId7" Type="http://schemas.openxmlformats.org/officeDocument/2006/relationships/image" Target="../media/image10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34.svg"/><Relationship Id="rId10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36.svg"/><Relationship Id="rId14" Type="http://schemas.openxmlformats.org/officeDocument/2006/relationships/image" Target="../media/image4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6.svg"/><Relationship Id="rId3" Type="http://schemas.openxmlformats.org/officeDocument/2006/relationships/image" Target="../media/image26.svg"/><Relationship Id="rId7" Type="http://schemas.openxmlformats.org/officeDocument/2006/relationships/image" Target="../media/image30.jpeg"/><Relationship Id="rId12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43.svg"/><Relationship Id="rId10" Type="http://schemas.openxmlformats.org/officeDocument/2006/relationships/image" Target="../media/image33.jpeg"/><Relationship Id="rId4" Type="http://schemas.openxmlformats.org/officeDocument/2006/relationships/image" Target="../media/image28.pn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6.svg"/><Relationship Id="rId7" Type="http://schemas.openxmlformats.org/officeDocument/2006/relationships/image" Target="../media/image1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10" Type="http://schemas.openxmlformats.org/officeDocument/2006/relationships/image" Target="../media/image6.sv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21565" y="3030305"/>
            <a:ext cx="12002662" cy="182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0"/>
              </a:lnSpc>
            </a:pPr>
            <a:r>
              <a:rPr lang="en-US" sz="128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ВЕЖА ГУСТИНИ</a:t>
            </a:r>
          </a:p>
        </p:txBody>
      </p:sp>
      <p:sp>
        <p:nvSpPr>
          <p:cNvPr id="3" name="Freeform 3" descr="green blob"/>
          <p:cNvSpPr/>
          <p:nvPr/>
        </p:nvSpPr>
        <p:spPr>
          <a:xfrm>
            <a:off x="-2284790" y="-3746425"/>
            <a:ext cx="8857785" cy="8525618"/>
          </a:xfrm>
          <a:custGeom>
            <a:avLst/>
            <a:gdLst/>
            <a:ahLst/>
            <a:cxnLst/>
            <a:rect l="l" t="t" r="r" b="b"/>
            <a:pathLst>
              <a:path w="8857785" h="8525618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green organic shape"/>
          <p:cNvSpPr/>
          <p:nvPr/>
        </p:nvSpPr>
        <p:spPr>
          <a:xfrm rot="6653687">
            <a:off x="10166505" y="4129872"/>
            <a:ext cx="9957653" cy="8663158"/>
          </a:xfrm>
          <a:custGeom>
            <a:avLst/>
            <a:gdLst/>
            <a:ahLst/>
            <a:cxnLst/>
            <a:rect l="l" t="t" r="r" b="b"/>
            <a:pathLst>
              <a:path w="9957653" h="8663158">
                <a:moveTo>
                  <a:pt x="0" y="0"/>
                </a:moveTo>
                <a:lnTo>
                  <a:pt x="9957652" y="0"/>
                </a:lnTo>
                <a:lnTo>
                  <a:pt x="9957652" y="8663157"/>
                </a:lnTo>
                <a:lnTo>
                  <a:pt x="0" y="8663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 descr="lined abstract shape"/>
          <p:cNvSpPr/>
          <p:nvPr/>
        </p:nvSpPr>
        <p:spPr>
          <a:xfrm rot="4726396">
            <a:off x="-2659134" y="-900023"/>
            <a:ext cx="5318268" cy="8429531"/>
          </a:xfrm>
          <a:custGeom>
            <a:avLst/>
            <a:gdLst/>
            <a:ahLst/>
            <a:cxnLst/>
            <a:rect l="l" t="t" r="r" b="b"/>
            <a:pathLst>
              <a:path w="5318268" h="8429531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094071"/>
            <a:ext cx="5621739" cy="3192929"/>
          </a:xfrm>
          <a:custGeom>
            <a:avLst/>
            <a:gdLst/>
            <a:ahLst/>
            <a:cxnLst/>
            <a:rect l="l" t="t" r="r" b="b"/>
            <a:pathLst>
              <a:path w="5621739" h="3192929">
                <a:moveTo>
                  <a:pt x="0" y="0"/>
                </a:moveTo>
                <a:lnTo>
                  <a:pt x="5621739" y="0"/>
                </a:lnTo>
                <a:lnTo>
                  <a:pt x="5621739" y="3192929"/>
                </a:lnTo>
                <a:lnTo>
                  <a:pt x="0" y="31929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86987">
            <a:off x="12892572" y="1304572"/>
            <a:ext cx="6856395" cy="7110336"/>
          </a:xfrm>
          <a:custGeom>
            <a:avLst/>
            <a:gdLst/>
            <a:ahLst/>
            <a:cxnLst/>
            <a:rect l="l" t="t" r="r" b="b"/>
            <a:pathLst>
              <a:path w="6856395" h="7110336">
                <a:moveTo>
                  <a:pt x="0" y="0"/>
                </a:moveTo>
                <a:lnTo>
                  <a:pt x="6856395" y="0"/>
                </a:lnTo>
                <a:lnTo>
                  <a:pt x="6856395" y="7110336"/>
                </a:lnTo>
                <a:lnTo>
                  <a:pt x="0" y="71103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 descr="lined abstract shape"/>
          <p:cNvSpPr/>
          <p:nvPr/>
        </p:nvSpPr>
        <p:spPr>
          <a:xfrm rot="2788089">
            <a:off x="16062525" y="2478011"/>
            <a:ext cx="6565563" cy="10406512"/>
          </a:xfrm>
          <a:custGeom>
            <a:avLst/>
            <a:gdLst/>
            <a:ahLst/>
            <a:cxnLst/>
            <a:rect l="l" t="t" r="r" b="b"/>
            <a:pathLst>
              <a:path w="6565563" h="10406512">
                <a:moveTo>
                  <a:pt x="0" y="0"/>
                </a:moveTo>
                <a:lnTo>
                  <a:pt x="6565563" y="0"/>
                </a:lnTo>
                <a:lnTo>
                  <a:pt x="6565563" y="10406512"/>
                </a:lnTo>
                <a:lnTo>
                  <a:pt x="0" y="104065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742387" y="5076825"/>
            <a:ext cx="9402944" cy="1976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Роботу виконала: Гірічєва Орина Дмитрівна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учениця 8-Б класу Курахівського закладу загальної середньої освіти І-ІІІ ступенів № 1 Курахівської міської ради в Донецькій області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58816" y="2426419"/>
            <a:ext cx="6046143" cy="874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4949" b="1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ТЕМА ПРОЄКТУ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75042" y="7294805"/>
            <a:ext cx="11412958" cy="273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Педагогічний керівник :</a:t>
            </a:r>
          </a:p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Котюжанська Анна Миколаївна</a:t>
            </a:r>
          </a:p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вчитель  хімії </a:t>
            </a:r>
          </a:p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Курахівського закладу загальної середньої освіти І-ІІІ ступенів № 1</a:t>
            </a:r>
          </a:p>
          <a:p>
            <a:pPr algn="just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Курахівської міської ради Донецької області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2004958" y="-1028700"/>
            <a:ext cx="4068509" cy="4114800"/>
          </a:xfrm>
          <a:custGeom>
            <a:avLst/>
            <a:gdLst/>
            <a:ahLst/>
            <a:cxnLst/>
            <a:rect l="l" t="t" r="r" b="b"/>
            <a:pathLst>
              <a:path w="4068509" h="4114800">
                <a:moveTo>
                  <a:pt x="0" y="0"/>
                </a:moveTo>
                <a:lnTo>
                  <a:pt x="4068509" y="0"/>
                </a:lnTo>
                <a:lnTo>
                  <a:pt x="40685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516" y="4082938"/>
            <a:ext cx="9965356" cy="4112974"/>
          </a:xfrm>
          <a:custGeom>
            <a:avLst/>
            <a:gdLst/>
            <a:ahLst/>
            <a:cxnLst/>
            <a:rect l="l" t="t" r="r" b="b"/>
            <a:pathLst>
              <a:path w="9965356" h="4112974">
                <a:moveTo>
                  <a:pt x="0" y="0"/>
                </a:moveTo>
                <a:lnTo>
                  <a:pt x="9965356" y="0"/>
                </a:lnTo>
                <a:lnTo>
                  <a:pt x="9965356" y="4112974"/>
                </a:lnTo>
                <a:lnTo>
                  <a:pt x="0" y="4112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8010582" y="0"/>
            <a:ext cx="3589539" cy="4823792"/>
            <a:chOff x="0" y="0"/>
            <a:chExt cx="3663950" cy="4923790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67294" r="-31110" b="-10261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id="6" name="Freeform 6" descr="green organic blob"/>
          <p:cNvSpPr/>
          <p:nvPr/>
        </p:nvSpPr>
        <p:spPr>
          <a:xfrm>
            <a:off x="-3849591" y="5642381"/>
            <a:ext cx="8857785" cy="8525618"/>
          </a:xfrm>
          <a:custGeom>
            <a:avLst/>
            <a:gdLst/>
            <a:ahLst/>
            <a:cxnLst/>
            <a:rect l="l" t="t" r="r" b="b"/>
            <a:pathLst>
              <a:path w="8857785" h="8525618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1999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 descr="lined abstract shape"/>
          <p:cNvSpPr/>
          <p:nvPr/>
        </p:nvSpPr>
        <p:spPr>
          <a:xfrm rot="8743839">
            <a:off x="-2596254" y="4920069"/>
            <a:ext cx="5915271" cy="9375789"/>
          </a:xfrm>
          <a:custGeom>
            <a:avLst/>
            <a:gdLst/>
            <a:ahLst/>
            <a:cxnLst/>
            <a:rect l="l" t="t" r="r" b="b"/>
            <a:pathLst>
              <a:path w="5915271" h="9375789">
                <a:moveTo>
                  <a:pt x="0" y="0"/>
                </a:moveTo>
                <a:lnTo>
                  <a:pt x="5915271" y="0"/>
                </a:lnTo>
                <a:lnTo>
                  <a:pt x="5915271" y="9375789"/>
                </a:lnTo>
                <a:lnTo>
                  <a:pt x="0" y="93757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71018" y="5143500"/>
            <a:ext cx="10816982" cy="4464463"/>
          </a:xfrm>
          <a:custGeom>
            <a:avLst/>
            <a:gdLst/>
            <a:ahLst/>
            <a:cxnLst/>
            <a:rect l="l" t="t" r="r" b="b"/>
            <a:pathLst>
              <a:path w="10816982" h="4464463">
                <a:moveTo>
                  <a:pt x="0" y="0"/>
                </a:moveTo>
                <a:lnTo>
                  <a:pt x="10816982" y="0"/>
                </a:lnTo>
                <a:lnTo>
                  <a:pt x="10816982" y="4464463"/>
                </a:lnTo>
                <a:lnTo>
                  <a:pt x="0" y="4464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79301" y="291988"/>
            <a:ext cx="9411571" cy="308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94"/>
              </a:lnSpc>
            </a:pPr>
            <a:endParaRPr/>
          </a:p>
          <a:p>
            <a:pPr algn="l">
              <a:lnSpc>
                <a:spcPts val="8094"/>
              </a:lnSpc>
            </a:pPr>
            <a:r>
              <a:rPr lang="en-US" sz="6745" b="1" i="1">
                <a:solidFill>
                  <a:srgbClr val="000000"/>
                </a:solidFill>
                <a:latin typeface="Lovelace Text Bold Italics"/>
                <a:ea typeface="Lovelace Text Bold Italics"/>
                <a:cs typeface="Lovelace Text Bold Italics"/>
                <a:sym typeface="Lovelace Text Bold Italics"/>
              </a:rPr>
              <a:t>Мета  та </a:t>
            </a:r>
          </a:p>
          <a:p>
            <a:pPr algn="l">
              <a:lnSpc>
                <a:spcPts val="8094"/>
              </a:lnSpc>
            </a:pPr>
            <a:endParaRPr lang="en-US" sz="6745" b="1" i="1">
              <a:solidFill>
                <a:srgbClr val="000000"/>
              </a:solidFill>
              <a:latin typeface="Lovelace Text Bold Italics"/>
              <a:ea typeface="Lovelace Text Bold Italics"/>
              <a:cs typeface="Lovelace Text Bold Italics"/>
              <a:sym typeface="Lovelace Text 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354877" y="3778983"/>
            <a:ext cx="7023327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65"/>
              </a:lnSpc>
            </a:pPr>
            <a:r>
              <a:rPr lang="en-US" sz="6721" b="1" i="1">
                <a:solidFill>
                  <a:srgbClr val="000000"/>
                </a:solidFill>
                <a:latin typeface="Lovelace Text Bold Italics"/>
                <a:ea typeface="Lovelace Text Bold Italics"/>
                <a:cs typeface="Lovelace Text Bold Italics"/>
                <a:sym typeface="Lovelace Text Bold Italics"/>
              </a:rPr>
              <a:t>Завдання</a:t>
            </a:r>
          </a:p>
          <a:p>
            <a:pPr algn="l">
              <a:lnSpc>
                <a:spcPts val="8065"/>
              </a:lnSpc>
              <a:spcBef>
                <a:spcPct val="0"/>
              </a:spcBef>
            </a:pPr>
            <a:endParaRPr lang="en-US" sz="6721" b="1" i="1">
              <a:solidFill>
                <a:srgbClr val="000000"/>
              </a:solidFill>
              <a:latin typeface="Lovelace Text Bold Italics"/>
              <a:ea typeface="Lovelace Text Bold Italics"/>
              <a:cs typeface="Lovelace Text Bold Italics"/>
              <a:sym typeface="Lovelace Text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61381" y="4387817"/>
            <a:ext cx="8564699" cy="3808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Порівняти густини кількох різних рідин шляхом створення вежі густини та визначити, яка з них є найщільнішою, а яка – найменш щільною.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Дослідити закономірності формування  вежі густини, створеної з різних рідин, та виявити вплив густини різних речовин на процес розподілу речовин за шарами.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0" y="5143500"/>
            <a:ext cx="9050159" cy="452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5" lvl="1" indent="-291463" algn="l">
              <a:lnSpc>
                <a:spcPts val="3239"/>
              </a:lnSpc>
              <a:spcBef>
                <a:spcPct val="0"/>
              </a:spcBef>
              <a:buAutoNum type="arabicPeriod"/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Опрацювати наукову літературу з теми густини рідин.</a:t>
            </a:r>
          </a:p>
          <a:p>
            <a:pPr marL="582925" lvl="1" indent="-291463" algn="l">
              <a:lnSpc>
                <a:spcPts val="3239"/>
              </a:lnSpc>
              <a:spcBef>
                <a:spcPct val="0"/>
              </a:spcBef>
              <a:buAutoNum type="arabicPeriod"/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Підібрати набір рідин з різними відомими значеннями густини.</a:t>
            </a:r>
          </a:p>
          <a:p>
            <a:pPr marL="582925" lvl="1" indent="-291463" algn="l">
              <a:lnSpc>
                <a:spcPts val="3239"/>
              </a:lnSpc>
              <a:spcBef>
                <a:spcPct val="0"/>
              </a:spcBef>
              <a:buAutoNum type="arabicPeriod"/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Провести експеримент зі створення вежі густини, чітко фіксуючи порядок наливання та спостерігаючи за процесом шарування.</a:t>
            </a:r>
          </a:p>
          <a:p>
            <a:pPr marL="582925" lvl="1" indent="-291463" algn="l">
              <a:lnSpc>
                <a:spcPts val="3239"/>
              </a:lnSpc>
              <a:spcBef>
                <a:spcPct val="0"/>
              </a:spcBef>
              <a:buAutoNum type="arabicPeriod"/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Проаналізувати отримані результати.</a:t>
            </a:r>
          </a:p>
          <a:p>
            <a:pPr marL="582925" lvl="1" indent="-291463" algn="l">
              <a:lnSpc>
                <a:spcPts val="3239"/>
              </a:lnSpc>
              <a:spcBef>
                <a:spcPct val="0"/>
              </a:spcBef>
              <a:buAutoNum type="arabicPeriod"/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формити результати у вигляді таблиці та діаграми.</a:t>
            </a:r>
          </a:p>
          <a:p>
            <a:pPr marL="582925" lvl="1" indent="-291463" algn="l">
              <a:lnSpc>
                <a:spcPts val="3239"/>
              </a:lnSpc>
              <a:spcBef>
                <a:spcPct val="0"/>
              </a:spcBef>
              <a:buAutoNum type="arabicPeriod"/>
            </a:pPr>
            <a:r>
              <a:rPr lang="en-US" sz="26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Зробити висновки.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2000" y="8639175"/>
            <a:ext cx="6595752" cy="1057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4"/>
              </a:lnSpc>
              <a:spcBef>
                <a:spcPct val="0"/>
              </a:spcBef>
            </a:pPr>
            <a:r>
              <a:rPr lang="en-US" sz="6745" b="1" i="1" dirty="0" err="1">
                <a:solidFill>
                  <a:srgbClr val="000000"/>
                </a:solidFill>
                <a:latin typeface="Lovelace Text Bold Italics"/>
                <a:ea typeface="Lovelace Text Bold Italics"/>
                <a:cs typeface="Lovelace Text Bold Italics"/>
                <a:sym typeface="Lovelace Text Bold Italics"/>
              </a:rPr>
              <a:t>дослідження</a:t>
            </a:r>
            <a:endParaRPr lang="en-US" sz="6745" b="1" i="1" dirty="0">
              <a:solidFill>
                <a:srgbClr val="000000"/>
              </a:solidFill>
              <a:latin typeface="Lovelace Text Bold Italics"/>
              <a:ea typeface="Lovelace Text Bold Italics"/>
              <a:cs typeface="Lovelace Text Bold Italics"/>
              <a:sym typeface="Lovelace Text Bold Italics"/>
            </a:endParaRPr>
          </a:p>
        </p:txBody>
      </p:sp>
      <p:sp>
        <p:nvSpPr>
          <p:cNvPr id="14" name="Freeform 5" descr="lined abstract shape"/>
          <p:cNvSpPr/>
          <p:nvPr/>
        </p:nvSpPr>
        <p:spPr>
          <a:xfrm rot="4726396">
            <a:off x="14009331" y="-2380917"/>
            <a:ext cx="5318268" cy="8429531"/>
          </a:xfrm>
          <a:custGeom>
            <a:avLst/>
            <a:gdLst/>
            <a:ahLst/>
            <a:cxnLst/>
            <a:rect l="l" t="t" r="r" b="b"/>
            <a:pathLst>
              <a:path w="5318268" h="8429531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green abstract blob"/>
          <p:cNvSpPr/>
          <p:nvPr/>
        </p:nvSpPr>
        <p:spPr>
          <a:xfrm rot="-1016209">
            <a:off x="-890667" y="4921459"/>
            <a:ext cx="8901994" cy="10457555"/>
          </a:xfrm>
          <a:custGeom>
            <a:avLst/>
            <a:gdLst/>
            <a:ahLst/>
            <a:cxnLst/>
            <a:rect l="l" t="t" r="r" b="b"/>
            <a:pathLst>
              <a:path w="8901994" h="10457555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0144" y="3459355"/>
            <a:ext cx="4571799" cy="7564734"/>
          </a:xfrm>
          <a:custGeom>
            <a:avLst/>
            <a:gdLst/>
            <a:ahLst/>
            <a:cxnLst/>
            <a:rect l="l" t="t" r="r" b="b"/>
            <a:pathLst>
              <a:path w="4571799" h="7564734">
                <a:moveTo>
                  <a:pt x="0" y="0"/>
                </a:moveTo>
                <a:lnTo>
                  <a:pt x="4571800" y="0"/>
                </a:lnTo>
                <a:lnTo>
                  <a:pt x="4571800" y="7564735"/>
                </a:lnTo>
                <a:lnTo>
                  <a:pt x="0" y="7564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6032"/>
            </a:stretch>
          </a:blipFill>
        </p:spPr>
      </p:sp>
      <p:sp>
        <p:nvSpPr>
          <p:cNvPr id="4" name="Freeform 4" descr="green organic shape"/>
          <p:cNvSpPr/>
          <p:nvPr/>
        </p:nvSpPr>
        <p:spPr>
          <a:xfrm rot="8862409">
            <a:off x="11443547" y="-3756415"/>
            <a:ext cx="8901994" cy="10457555"/>
          </a:xfrm>
          <a:custGeom>
            <a:avLst/>
            <a:gdLst/>
            <a:ahLst/>
            <a:cxnLst/>
            <a:rect l="l" t="t" r="r" b="b"/>
            <a:pathLst>
              <a:path w="8901994" h="10457555">
                <a:moveTo>
                  <a:pt x="0" y="0"/>
                </a:moveTo>
                <a:lnTo>
                  <a:pt x="8901994" y="0"/>
                </a:lnTo>
                <a:lnTo>
                  <a:pt x="8901994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2825" y="2516945"/>
            <a:ext cx="14745355" cy="7520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      </a:t>
            </a:r>
            <a:r>
              <a:rPr lang="en-US" sz="2498" i="1" spc="202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Густина 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є основоположним поняттям у фізиці, яке пояснює, чому човни плавають, каміння тоне, а повітряні кульки відлітають, якщо їх відпустити! (1) </a:t>
            </a:r>
          </a:p>
          <a:p>
            <a:pPr algn="l">
              <a:lnSpc>
                <a:spcPts val="3497"/>
              </a:lnSpc>
            </a:pP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З наукового погляду, </a:t>
            </a:r>
            <a:r>
              <a:rPr lang="en-US" sz="2498" b="1" i="1" spc="202">
                <a:solidFill>
                  <a:srgbClr val="000000"/>
                </a:solidFill>
                <a:latin typeface="Lovelace Text Bold Italics"/>
                <a:ea typeface="Lovelace Text Bold Italics"/>
                <a:cs typeface="Lovelace Text Bold Italics"/>
                <a:sym typeface="Lovelace Text Bold Italics"/>
              </a:rPr>
              <a:t>густина</a:t>
            </a:r>
            <a:r>
              <a:rPr lang="en-US" sz="2498" b="1" spc="202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 –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це фізична величина, яка характеризує стан речовини й чисельно дорівнює відношенню маси однорідного суцільного тіла, виготовленого з цієї речовини до його об’єму. (2).</a:t>
            </a:r>
          </a:p>
          <a:p>
            <a:pPr algn="l">
              <a:lnSpc>
                <a:spcPts val="3497"/>
              </a:lnSpc>
            </a:pP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Щоб 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  <a:hlinkClick r:id="rId5" tooltip="https://www.thoughtco.com/density-test-questions-604115"/>
              </a:rPr>
              <a:t>обчислити густину 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речовини, потрібно знати її масу та об’єм.</a:t>
            </a:r>
          </a:p>
          <a:p>
            <a:pPr algn="l">
              <a:lnSpc>
                <a:spcPts val="3497"/>
              </a:lnSpc>
            </a:pP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Формула для розрахунку:</a:t>
            </a:r>
          </a:p>
          <a:p>
            <a:pPr algn="l">
              <a:lnSpc>
                <a:spcPts val="3497"/>
              </a:lnSpc>
            </a:pPr>
            <a:r>
              <a:rPr lang="en-US" sz="2498" i="1" spc="202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    </a:t>
            </a:r>
            <a:r>
              <a:rPr lang="en-US" sz="2498" b="1" i="1" spc="202">
                <a:solidFill>
                  <a:srgbClr val="000000"/>
                </a:solidFill>
                <a:latin typeface="Lovelace Text Bold Italics"/>
                <a:ea typeface="Lovelace Text Bold Italics"/>
                <a:cs typeface="Lovelace Text Bold Italics"/>
                <a:sym typeface="Lovelace Text Bold Italics"/>
              </a:rPr>
              <a:t>Густина </a:t>
            </a:r>
            <a:r>
              <a:rPr lang="en-US" sz="2498" b="1" spc="202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= маса/об'єм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або </a:t>
            </a:r>
          </a:p>
          <a:p>
            <a:pPr algn="l">
              <a:lnSpc>
                <a:spcPts val="3497"/>
              </a:lnSpc>
            </a:pPr>
            <a:r>
              <a:rPr lang="en-US" sz="2498" i="1" spc="202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     Густина речовини 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залежить від температури, при підвищенні температури густина зменшується. Це пов'язано з термічним розширенням, коли при незмінній масі збільшується об'єм.(3).</a:t>
            </a:r>
          </a:p>
          <a:p>
            <a:pPr algn="l">
              <a:lnSpc>
                <a:spcPts val="3497"/>
              </a:lnSpc>
            </a:pP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    Визначення густини засновано на </a:t>
            </a:r>
            <a:r>
              <a:rPr lang="en-US" sz="2498" b="1" spc="202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законі Архімеда</a:t>
            </a:r>
            <a:r>
              <a:rPr lang="en-US" sz="2498" spc="202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, за яким на об’єкт занурений в рідину діє виштовхуюча сила, яка дорівнює масі витісненої їм рідини(4). </a:t>
            </a:r>
          </a:p>
          <a:p>
            <a:pPr algn="l">
              <a:lnSpc>
                <a:spcPts val="7477"/>
              </a:lnSpc>
            </a:pPr>
            <a:endParaRPr lang="en-US" sz="2498" spc="202">
              <a:solidFill>
                <a:srgbClr val="000000"/>
              </a:solidFill>
              <a:latin typeface="Lovelace Text"/>
              <a:ea typeface="Lovelace Text"/>
              <a:cs typeface="Lovelace Text"/>
              <a:sym typeface="Lovelace Text"/>
            </a:endParaRPr>
          </a:p>
        </p:txBody>
      </p:sp>
      <p:sp>
        <p:nvSpPr>
          <p:cNvPr id="6" name="Freeform 6" descr="lined abstract shape"/>
          <p:cNvSpPr/>
          <p:nvPr/>
        </p:nvSpPr>
        <p:spPr>
          <a:xfrm rot="6787978">
            <a:off x="10415856" y="-4885058"/>
            <a:ext cx="7755409" cy="12292435"/>
          </a:xfrm>
          <a:custGeom>
            <a:avLst/>
            <a:gdLst/>
            <a:ahLst/>
            <a:cxnLst/>
            <a:rect l="l" t="t" r="r" b="b"/>
            <a:pathLst>
              <a:path w="7755409" h="12292435">
                <a:moveTo>
                  <a:pt x="0" y="0"/>
                </a:moveTo>
                <a:lnTo>
                  <a:pt x="7755409" y="0"/>
                </a:lnTo>
                <a:lnTo>
                  <a:pt x="7755409" y="12292436"/>
                </a:lnTo>
                <a:lnTo>
                  <a:pt x="0" y="122924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3837144" y="235605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557503" y="5569781"/>
            <a:ext cx="1584401" cy="901070"/>
          </a:xfrm>
          <a:custGeom>
            <a:avLst/>
            <a:gdLst/>
            <a:ahLst/>
            <a:cxnLst/>
            <a:rect l="l" t="t" r="r" b="b"/>
            <a:pathLst>
              <a:path w="1584401" h="901070">
                <a:moveTo>
                  <a:pt x="0" y="0"/>
                </a:moveTo>
                <a:lnTo>
                  <a:pt x="1584401" y="0"/>
                </a:lnTo>
                <a:lnTo>
                  <a:pt x="1584401" y="901070"/>
                </a:lnTo>
                <a:lnTo>
                  <a:pt x="0" y="9010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2733527" y="395288"/>
            <a:ext cx="1008323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142414"/>
                </a:solidFill>
                <a:latin typeface="TT Masters"/>
                <a:ea typeface="TT Masters"/>
                <a:cs typeface="TT Masters"/>
                <a:sym typeface="TT Masters"/>
              </a:rPr>
              <a:t>Вступ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47599" y="553967"/>
            <a:ext cx="11890709" cy="9179066"/>
          </a:xfrm>
          <a:custGeom>
            <a:avLst/>
            <a:gdLst/>
            <a:ahLst/>
            <a:cxnLst/>
            <a:rect l="l" t="t" r="r" b="b"/>
            <a:pathLst>
              <a:path w="11890709" h="9179066">
                <a:moveTo>
                  <a:pt x="0" y="0"/>
                </a:moveTo>
                <a:lnTo>
                  <a:pt x="11890709" y="0"/>
                </a:lnTo>
                <a:lnTo>
                  <a:pt x="11890709" y="9179066"/>
                </a:lnTo>
                <a:lnTo>
                  <a:pt x="0" y="917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9851" y="2129518"/>
            <a:ext cx="6135731" cy="527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9"/>
              </a:lnSpc>
              <a:spcBef>
                <a:spcPct val="0"/>
              </a:spcBef>
            </a:pPr>
            <a:r>
              <a:rPr lang="en-US" sz="495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З закону Архімеда є наслідки щодо умов плавання тіл.</a:t>
            </a:r>
          </a:p>
          <a:p>
            <a:pPr algn="l">
              <a:lnSpc>
                <a:spcPts val="5949"/>
              </a:lnSpc>
              <a:spcBef>
                <a:spcPct val="0"/>
              </a:spcBef>
            </a:pPr>
            <a:r>
              <a:rPr lang="en-US" sz="495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Умови плавання тіл (5)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55783" y="7577006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8" y="0"/>
                </a:lnTo>
                <a:lnTo>
                  <a:pt x="4068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299813">
            <a:off x="-393703" y="1801710"/>
            <a:ext cx="10201384" cy="10061115"/>
          </a:xfrm>
          <a:custGeom>
            <a:avLst/>
            <a:gdLst/>
            <a:ahLst/>
            <a:cxnLst/>
            <a:rect l="l" t="t" r="r" b="b"/>
            <a:pathLst>
              <a:path w="10201384" h="10061115">
                <a:moveTo>
                  <a:pt x="0" y="0"/>
                </a:moveTo>
                <a:lnTo>
                  <a:pt x="10201384" y="0"/>
                </a:lnTo>
                <a:lnTo>
                  <a:pt x="10201384" y="10061115"/>
                </a:lnTo>
                <a:lnTo>
                  <a:pt x="0" y="10061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300979">
            <a:off x="-181081" y="3581142"/>
            <a:ext cx="6203703" cy="8355155"/>
          </a:xfrm>
          <a:custGeom>
            <a:avLst/>
            <a:gdLst/>
            <a:ahLst/>
            <a:cxnLst/>
            <a:rect l="l" t="t" r="r" b="b"/>
            <a:pathLst>
              <a:path w="6203703" h="8355155">
                <a:moveTo>
                  <a:pt x="0" y="0"/>
                </a:moveTo>
                <a:lnTo>
                  <a:pt x="6203703" y="0"/>
                </a:lnTo>
                <a:lnTo>
                  <a:pt x="6203703" y="8355155"/>
                </a:lnTo>
                <a:lnTo>
                  <a:pt x="0" y="8355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5922" y="808297"/>
            <a:ext cx="14041539" cy="7805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0"/>
              </a:lnSpc>
            </a:pP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У різних сферах життя густина грає ключову роль. Наприклад, густина 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рідинних харчових продуктів складається з густини його складових частин і відбиває їх кількісне співвідношення.(4).</a:t>
            </a:r>
          </a:p>
          <a:p>
            <a:pPr algn="l">
              <a:lnSpc>
                <a:spcPts val="3650"/>
              </a:lnSpc>
            </a:pP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</a:t>
            </a:r>
          </a:p>
          <a:p>
            <a:pPr algn="l">
              <a:lnSpc>
                <a:spcPts val="3650"/>
              </a:lnSpc>
            </a:pP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Густина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молока складається з </a:t>
            </a: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густини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молочного жиру – 922 кг/м3, лактози –1610 кг/м3, білків – 1391 кг/м3, солей – 2850 кг/м3. </a:t>
            </a:r>
          </a:p>
          <a:p>
            <a:pPr algn="l">
              <a:lnSpc>
                <a:spcPts val="3650"/>
              </a:lnSpc>
            </a:pP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</a:t>
            </a:r>
          </a:p>
          <a:p>
            <a:pPr algn="l">
              <a:lnSpc>
                <a:spcPts val="3650"/>
              </a:lnSpc>
            </a:pP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Густина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продуктів змінюється при фальсифікації. Наприклад, </a:t>
            </a:r>
          </a:p>
          <a:p>
            <a:pPr algn="l">
              <a:lnSpc>
                <a:spcPts val="3650"/>
              </a:lnSpc>
            </a:pP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додавання води знижує </a:t>
            </a: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густину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молока (кожні 10 % доданої води викликають зменшення густини на 3 кг/м3), а розведення знежиреним молоком – підвищує, тому що </a:t>
            </a: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густина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знежиреного  молока більша і дорівнює 1033 – 1035 кг/м3. Ось чому значення  </a:t>
            </a:r>
            <a:r>
              <a:rPr lang="en-US" sz="3318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густини</a:t>
            </a:r>
            <a:r>
              <a:rPr lang="en-US" sz="3318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опосередковано може свідчить про натуральність молока (3).</a:t>
            </a:r>
          </a:p>
          <a:p>
            <a:pPr algn="ctr">
              <a:lnSpc>
                <a:spcPts val="3761"/>
              </a:lnSpc>
              <a:spcBef>
                <a:spcPct val="0"/>
              </a:spcBef>
            </a:pPr>
            <a:endParaRPr lang="en-US" sz="3318">
              <a:solidFill>
                <a:srgbClr val="000000"/>
              </a:solidFill>
              <a:latin typeface="Lovelace Text"/>
              <a:ea typeface="Lovelace Text"/>
              <a:cs typeface="Lovelace Text"/>
              <a:sym typeface="Lovelace Text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618470" y="6667499"/>
            <a:ext cx="4239820" cy="3450809"/>
          </a:xfrm>
          <a:custGeom>
            <a:avLst/>
            <a:gdLst/>
            <a:ahLst/>
            <a:cxnLst/>
            <a:rect l="l" t="t" r="r" b="b"/>
            <a:pathLst>
              <a:path w="4778670" h="3858776">
                <a:moveTo>
                  <a:pt x="0" y="0"/>
                </a:moveTo>
                <a:lnTo>
                  <a:pt x="4778670" y="0"/>
                </a:lnTo>
                <a:lnTo>
                  <a:pt x="4778670" y="3858777"/>
                </a:lnTo>
                <a:lnTo>
                  <a:pt x="0" y="3858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green organic blob"/>
          <p:cNvSpPr/>
          <p:nvPr/>
        </p:nvSpPr>
        <p:spPr>
          <a:xfrm rot="6159217">
            <a:off x="630772" y="5058223"/>
            <a:ext cx="8901994" cy="10457555"/>
          </a:xfrm>
          <a:custGeom>
            <a:avLst/>
            <a:gdLst/>
            <a:ahLst/>
            <a:cxnLst/>
            <a:rect l="l" t="t" r="r" b="b"/>
            <a:pathLst>
              <a:path w="8901994" h="10457555">
                <a:moveTo>
                  <a:pt x="0" y="0"/>
                </a:moveTo>
                <a:lnTo>
                  <a:pt x="8901994" y="0"/>
                </a:lnTo>
                <a:lnTo>
                  <a:pt x="8901994" y="10457554"/>
                </a:lnTo>
                <a:lnTo>
                  <a:pt x="0" y="10457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lined abstract shape"/>
          <p:cNvSpPr/>
          <p:nvPr/>
        </p:nvSpPr>
        <p:spPr>
          <a:xfrm rot="6762324">
            <a:off x="4626521" y="5834276"/>
            <a:ext cx="6144834" cy="9739650"/>
          </a:xfrm>
          <a:custGeom>
            <a:avLst/>
            <a:gdLst/>
            <a:ahLst/>
            <a:cxnLst/>
            <a:rect l="l" t="t" r="r" b="b"/>
            <a:pathLst>
              <a:path w="6144834" h="9739650">
                <a:moveTo>
                  <a:pt x="0" y="0"/>
                </a:moveTo>
                <a:lnTo>
                  <a:pt x="6144834" y="0"/>
                </a:lnTo>
                <a:lnTo>
                  <a:pt x="6144834" y="9739650"/>
                </a:lnTo>
                <a:lnTo>
                  <a:pt x="0" y="97396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2374466"/>
            <a:ext cx="18288000" cy="7566660"/>
          </a:xfrm>
          <a:custGeom>
            <a:avLst/>
            <a:gdLst/>
            <a:ahLst/>
            <a:cxnLst/>
            <a:rect l="l" t="t" r="r" b="b"/>
            <a:pathLst>
              <a:path w="18288000" h="7566660">
                <a:moveTo>
                  <a:pt x="0" y="0"/>
                </a:moveTo>
                <a:lnTo>
                  <a:pt x="18288000" y="0"/>
                </a:lnTo>
                <a:lnTo>
                  <a:pt x="18288000" y="7566660"/>
                </a:lnTo>
                <a:lnTo>
                  <a:pt x="0" y="75666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91955" y="258164"/>
            <a:ext cx="17796045" cy="189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39"/>
              </a:lnSpc>
              <a:spcBef>
                <a:spcPct val="0"/>
              </a:spcBef>
            </a:pPr>
            <a:r>
              <a:rPr lang="en-US" sz="3116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    Перед початком дослідження спробуємо з’ясувати в якому порядку треба наливати речовини.</a:t>
            </a:r>
          </a:p>
          <a:p>
            <a:pPr algn="just">
              <a:lnSpc>
                <a:spcPts val="3739"/>
              </a:lnSpc>
              <a:spcBef>
                <a:spcPct val="0"/>
              </a:spcBef>
            </a:pPr>
            <a:r>
              <a:rPr lang="en-US" sz="3116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          Скористаємося табличними даними та побудуємо діаграму, для чіткого усвідомлення послідовності додавання речовин (6).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9813">
            <a:off x="25606" y="-1077547"/>
            <a:ext cx="10201384" cy="10061115"/>
          </a:xfrm>
          <a:custGeom>
            <a:avLst/>
            <a:gdLst/>
            <a:ahLst/>
            <a:cxnLst/>
            <a:rect l="l" t="t" r="r" b="b"/>
            <a:pathLst>
              <a:path w="10201384" h="10061115">
                <a:moveTo>
                  <a:pt x="0" y="0"/>
                </a:moveTo>
                <a:lnTo>
                  <a:pt x="10201384" y="0"/>
                </a:lnTo>
                <a:lnTo>
                  <a:pt x="10201384" y="10061114"/>
                </a:lnTo>
                <a:lnTo>
                  <a:pt x="0" y="10061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0554" y="701070"/>
            <a:ext cx="13324092" cy="8244282"/>
          </a:xfrm>
          <a:custGeom>
            <a:avLst/>
            <a:gdLst/>
            <a:ahLst/>
            <a:cxnLst/>
            <a:rect l="l" t="t" r="r" b="b"/>
            <a:pathLst>
              <a:path w="13324092" h="8244282">
                <a:moveTo>
                  <a:pt x="0" y="0"/>
                </a:moveTo>
                <a:lnTo>
                  <a:pt x="13324092" y="0"/>
                </a:lnTo>
                <a:lnTo>
                  <a:pt x="13324092" y="8244282"/>
                </a:lnTo>
                <a:lnTo>
                  <a:pt x="0" y="82442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20573" y="7381329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9" y="0"/>
                </a:lnTo>
                <a:lnTo>
                  <a:pt x="40685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950571" y="4818170"/>
            <a:ext cx="7337429" cy="5468830"/>
          </a:xfrm>
          <a:custGeom>
            <a:avLst/>
            <a:gdLst/>
            <a:ahLst/>
            <a:cxnLst/>
            <a:rect l="l" t="t" r="r" b="b"/>
            <a:pathLst>
              <a:path w="7337429" h="5468830">
                <a:moveTo>
                  <a:pt x="0" y="0"/>
                </a:moveTo>
                <a:lnTo>
                  <a:pt x="7337429" y="0"/>
                </a:lnTo>
                <a:lnTo>
                  <a:pt x="7337429" y="5468830"/>
                </a:lnTo>
                <a:lnTo>
                  <a:pt x="0" y="5468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5" descr="lined abstract shape"/>
          <p:cNvSpPr/>
          <p:nvPr/>
        </p:nvSpPr>
        <p:spPr>
          <a:xfrm rot="4726396">
            <a:off x="13895692" y="-292167"/>
            <a:ext cx="5318268" cy="8429531"/>
          </a:xfrm>
          <a:custGeom>
            <a:avLst/>
            <a:gdLst/>
            <a:ahLst/>
            <a:cxnLst/>
            <a:rect l="l" t="t" r="r" b="b"/>
            <a:pathLst>
              <a:path w="5318268" h="8429531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9813">
            <a:off x="-393703" y="1801710"/>
            <a:ext cx="10201384" cy="10061115"/>
          </a:xfrm>
          <a:custGeom>
            <a:avLst/>
            <a:gdLst/>
            <a:ahLst/>
            <a:cxnLst/>
            <a:rect l="l" t="t" r="r" b="b"/>
            <a:pathLst>
              <a:path w="10201384" h="10061115">
                <a:moveTo>
                  <a:pt x="0" y="0"/>
                </a:moveTo>
                <a:lnTo>
                  <a:pt x="10201384" y="0"/>
                </a:lnTo>
                <a:lnTo>
                  <a:pt x="10201384" y="10061115"/>
                </a:lnTo>
                <a:lnTo>
                  <a:pt x="0" y="100611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05248" y="1979976"/>
            <a:ext cx="17077504" cy="7048352"/>
          </a:xfrm>
          <a:custGeom>
            <a:avLst/>
            <a:gdLst/>
            <a:ahLst/>
            <a:cxnLst/>
            <a:rect l="l" t="t" r="r" b="b"/>
            <a:pathLst>
              <a:path w="17077504" h="7048352">
                <a:moveTo>
                  <a:pt x="0" y="0"/>
                </a:moveTo>
                <a:lnTo>
                  <a:pt x="17077504" y="0"/>
                </a:lnTo>
                <a:lnTo>
                  <a:pt x="17077504" y="7048351"/>
                </a:lnTo>
                <a:lnTo>
                  <a:pt x="0" y="70483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21663" y="2637127"/>
            <a:ext cx="14733165" cy="572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0118" lvl="1" indent="-510059" algn="l">
              <a:lnSpc>
                <a:spcPts val="5669"/>
              </a:lnSpc>
              <a:buAutoNum type="arabicPeriod"/>
            </a:pPr>
            <a:r>
              <a:rPr lang="en-US" sz="4724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Підготувати цукровий сироп або використати мед. </a:t>
            </a:r>
          </a:p>
          <a:p>
            <a:pPr marL="1020118" lvl="1" indent="-510059" algn="l">
              <a:lnSpc>
                <a:spcPts val="5669"/>
              </a:lnSpc>
              <a:buAutoNum type="arabicPeriod"/>
            </a:pPr>
            <a:r>
              <a:rPr lang="en-US" sz="4724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На дно склянки покласти камінець, налити сироп або мед.</a:t>
            </a:r>
          </a:p>
          <a:p>
            <a:pPr marL="1020118" lvl="1" indent="-510059" algn="l">
              <a:lnSpc>
                <a:spcPts val="5669"/>
              </a:lnSpc>
              <a:buAutoNum type="arabicPeriod"/>
            </a:pPr>
            <a:r>
              <a:rPr lang="en-US" sz="4724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Покласти виноград потім налити воду.</a:t>
            </a:r>
          </a:p>
          <a:p>
            <a:pPr marL="1020118" lvl="1" indent="-510059" algn="l">
              <a:lnSpc>
                <a:spcPts val="5669"/>
              </a:lnSpc>
              <a:buAutoNum type="arabicPeriod"/>
            </a:pPr>
            <a:r>
              <a:rPr lang="en-US" sz="4724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Покласти лід, налити соняшникову олію.</a:t>
            </a:r>
          </a:p>
          <a:p>
            <a:pPr marL="1020118" lvl="1" indent="-510059" algn="l">
              <a:lnSpc>
                <a:spcPts val="5669"/>
              </a:lnSpc>
              <a:buAutoNum type="arabicPeriod"/>
            </a:pPr>
            <a:r>
              <a:rPr lang="en-US" sz="4724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Покласти коркову пробку.</a:t>
            </a:r>
          </a:p>
          <a:p>
            <a:pPr marL="1020118" lvl="1" indent="-510059" algn="l">
              <a:lnSpc>
                <a:spcPts val="5669"/>
              </a:lnSpc>
              <a:spcBef>
                <a:spcPct val="0"/>
              </a:spcBef>
              <a:buAutoNum type="arabicPeriod"/>
            </a:pPr>
            <a:r>
              <a:rPr lang="en-US" sz="4724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Внести одержані дані в таблицю.</a:t>
            </a:r>
          </a:p>
        </p:txBody>
      </p:sp>
      <p:sp>
        <p:nvSpPr>
          <p:cNvPr id="5" name="Freeform 5"/>
          <p:cNvSpPr/>
          <p:nvPr/>
        </p:nvSpPr>
        <p:spPr>
          <a:xfrm>
            <a:off x="14520573" y="7381329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9" y="0"/>
                </a:lnTo>
                <a:lnTo>
                  <a:pt x="40685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43232" y="7999627"/>
            <a:ext cx="2823190" cy="2057400"/>
          </a:xfrm>
          <a:custGeom>
            <a:avLst/>
            <a:gdLst/>
            <a:ahLst/>
            <a:cxnLst/>
            <a:rect l="l" t="t" r="r" b="b"/>
            <a:pathLst>
              <a:path w="2823190" h="2057400">
                <a:moveTo>
                  <a:pt x="0" y="0"/>
                </a:moveTo>
                <a:lnTo>
                  <a:pt x="2823191" y="0"/>
                </a:lnTo>
                <a:lnTo>
                  <a:pt x="282319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8174" y="8157828"/>
            <a:ext cx="1886978" cy="2129172"/>
          </a:xfrm>
          <a:custGeom>
            <a:avLst/>
            <a:gdLst/>
            <a:ahLst/>
            <a:cxnLst/>
            <a:rect l="l" t="t" r="r" b="b"/>
            <a:pathLst>
              <a:path w="1886978" h="2129172">
                <a:moveTo>
                  <a:pt x="0" y="0"/>
                </a:moveTo>
                <a:lnTo>
                  <a:pt x="1886978" y="0"/>
                </a:lnTo>
                <a:lnTo>
                  <a:pt x="1886978" y="2129172"/>
                </a:lnTo>
                <a:lnTo>
                  <a:pt x="0" y="21291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884509" y="308991"/>
            <a:ext cx="6131815" cy="4085322"/>
          </a:xfrm>
          <a:custGeom>
            <a:avLst/>
            <a:gdLst/>
            <a:ahLst/>
            <a:cxnLst/>
            <a:rect l="l" t="t" r="r" b="b"/>
            <a:pathLst>
              <a:path w="6131815" h="4085322">
                <a:moveTo>
                  <a:pt x="0" y="0"/>
                </a:moveTo>
                <a:lnTo>
                  <a:pt x="6131815" y="0"/>
                </a:lnTo>
                <a:lnTo>
                  <a:pt x="6131815" y="4085321"/>
                </a:lnTo>
                <a:lnTo>
                  <a:pt x="0" y="40853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868645" y="8432303"/>
            <a:ext cx="2639202" cy="1580222"/>
          </a:xfrm>
          <a:custGeom>
            <a:avLst/>
            <a:gdLst/>
            <a:ahLst/>
            <a:cxnLst/>
            <a:rect l="l" t="t" r="r" b="b"/>
            <a:pathLst>
              <a:path w="2639202" h="1580222">
                <a:moveTo>
                  <a:pt x="0" y="0"/>
                </a:moveTo>
                <a:lnTo>
                  <a:pt x="2639201" y="0"/>
                </a:lnTo>
                <a:lnTo>
                  <a:pt x="2639201" y="1580222"/>
                </a:lnTo>
                <a:lnTo>
                  <a:pt x="0" y="15802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5225" y="1481138"/>
            <a:ext cx="1465897" cy="2057400"/>
          </a:xfrm>
          <a:custGeom>
            <a:avLst/>
            <a:gdLst/>
            <a:ahLst/>
            <a:cxnLst/>
            <a:rect l="l" t="t" r="r" b="b"/>
            <a:pathLst>
              <a:path w="1465897" h="2057400">
                <a:moveTo>
                  <a:pt x="0" y="0"/>
                </a:moveTo>
                <a:lnTo>
                  <a:pt x="1465898" y="0"/>
                </a:lnTo>
                <a:lnTo>
                  <a:pt x="1465898" y="2057399"/>
                </a:lnTo>
                <a:lnTo>
                  <a:pt x="0" y="205739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31387" y="585788"/>
            <a:ext cx="9115822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0"/>
              </a:lnSpc>
              <a:spcBef>
                <a:spcPct val="0"/>
              </a:spcBef>
            </a:pPr>
            <a:r>
              <a:rPr lang="en-US" sz="5700" b="1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ХІД ДОСЛІДЖЕННЯ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9813">
            <a:off x="7575636" y="-406652"/>
            <a:ext cx="10201384" cy="10061115"/>
          </a:xfrm>
          <a:custGeom>
            <a:avLst/>
            <a:gdLst/>
            <a:ahLst/>
            <a:cxnLst/>
            <a:rect l="l" t="t" r="r" b="b"/>
            <a:pathLst>
              <a:path w="10201384" h="10061115">
                <a:moveTo>
                  <a:pt x="0" y="0"/>
                </a:moveTo>
                <a:lnTo>
                  <a:pt x="10201384" y="0"/>
                </a:lnTo>
                <a:lnTo>
                  <a:pt x="10201384" y="10061114"/>
                </a:lnTo>
                <a:lnTo>
                  <a:pt x="0" y="10061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green organic blob"/>
          <p:cNvSpPr/>
          <p:nvPr/>
        </p:nvSpPr>
        <p:spPr>
          <a:xfrm>
            <a:off x="12676328" y="732682"/>
            <a:ext cx="8857785" cy="8525618"/>
          </a:xfrm>
          <a:custGeom>
            <a:avLst/>
            <a:gdLst/>
            <a:ahLst/>
            <a:cxnLst/>
            <a:rect l="l" t="t" r="r" b="b"/>
            <a:pathLst>
              <a:path w="8857785" h="8525618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97922" y="1569324"/>
            <a:ext cx="3074514" cy="5584788"/>
            <a:chOff x="0" y="0"/>
            <a:chExt cx="853929" cy="15511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3929" cy="1551143"/>
            </a:xfrm>
            <a:custGeom>
              <a:avLst/>
              <a:gdLst/>
              <a:ahLst/>
              <a:cxnLst/>
              <a:rect l="l" t="t" r="r" b="b"/>
              <a:pathLst>
                <a:path w="853929" h="1551143">
                  <a:moveTo>
                    <a:pt x="57916" y="0"/>
                  </a:moveTo>
                  <a:lnTo>
                    <a:pt x="796012" y="0"/>
                  </a:lnTo>
                  <a:cubicBezTo>
                    <a:pt x="827999" y="0"/>
                    <a:pt x="853929" y="25930"/>
                    <a:pt x="853929" y="57916"/>
                  </a:cubicBezTo>
                  <a:lnTo>
                    <a:pt x="853929" y="1493227"/>
                  </a:lnTo>
                  <a:cubicBezTo>
                    <a:pt x="853929" y="1525213"/>
                    <a:pt x="827999" y="1551143"/>
                    <a:pt x="796012" y="1551143"/>
                  </a:cubicBezTo>
                  <a:lnTo>
                    <a:pt x="57916" y="1551143"/>
                  </a:lnTo>
                  <a:cubicBezTo>
                    <a:pt x="25930" y="1551143"/>
                    <a:pt x="0" y="1525213"/>
                    <a:pt x="0" y="1493227"/>
                  </a:cubicBezTo>
                  <a:lnTo>
                    <a:pt x="0" y="57916"/>
                  </a:lnTo>
                  <a:cubicBezTo>
                    <a:pt x="0" y="25930"/>
                    <a:pt x="25930" y="0"/>
                    <a:pt x="57916" y="0"/>
                  </a:cubicBezTo>
                  <a:close/>
                </a:path>
              </a:pathLst>
            </a:custGeom>
            <a:blipFill>
              <a:blip r:embed="rId6"/>
              <a:stretch>
                <a:fillRect t="-655" b="-65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088598" y="4995491"/>
            <a:ext cx="2913059" cy="5291509"/>
            <a:chOff x="0" y="0"/>
            <a:chExt cx="853929" cy="15511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3929" cy="1551143"/>
            </a:xfrm>
            <a:custGeom>
              <a:avLst/>
              <a:gdLst/>
              <a:ahLst/>
              <a:cxnLst/>
              <a:rect l="l" t="t" r="r" b="b"/>
              <a:pathLst>
                <a:path w="853929" h="1551143">
                  <a:moveTo>
                    <a:pt x="61126" y="0"/>
                  </a:moveTo>
                  <a:lnTo>
                    <a:pt x="792802" y="0"/>
                  </a:lnTo>
                  <a:cubicBezTo>
                    <a:pt x="826561" y="0"/>
                    <a:pt x="853929" y="27367"/>
                    <a:pt x="853929" y="61126"/>
                  </a:cubicBezTo>
                  <a:lnTo>
                    <a:pt x="853929" y="1490017"/>
                  </a:lnTo>
                  <a:cubicBezTo>
                    <a:pt x="853929" y="1506229"/>
                    <a:pt x="847489" y="1521776"/>
                    <a:pt x="836025" y="1533240"/>
                  </a:cubicBezTo>
                  <a:cubicBezTo>
                    <a:pt x="824562" y="1544703"/>
                    <a:pt x="809014" y="1551143"/>
                    <a:pt x="792802" y="1551143"/>
                  </a:cubicBezTo>
                  <a:lnTo>
                    <a:pt x="61126" y="1551143"/>
                  </a:lnTo>
                  <a:cubicBezTo>
                    <a:pt x="27367" y="1551143"/>
                    <a:pt x="0" y="1523776"/>
                    <a:pt x="0" y="1490017"/>
                  </a:cubicBezTo>
                  <a:lnTo>
                    <a:pt x="0" y="61126"/>
                  </a:lnTo>
                  <a:cubicBezTo>
                    <a:pt x="0" y="27367"/>
                    <a:pt x="27367" y="0"/>
                    <a:pt x="61126" y="0"/>
                  </a:cubicBezTo>
                  <a:close/>
                </a:path>
              </a:pathLst>
            </a:custGeom>
            <a:blipFill>
              <a:blip r:embed="rId7"/>
              <a:stretch>
                <a:fillRect t="-664" b="-66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724426" y="436614"/>
            <a:ext cx="3153795" cy="5728801"/>
            <a:chOff x="0" y="0"/>
            <a:chExt cx="853929" cy="15511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53929" cy="1551143"/>
            </a:xfrm>
            <a:custGeom>
              <a:avLst/>
              <a:gdLst/>
              <a:ahLst/>
              <a:cxnLst/>
              <a:rect l="l" t="t" r="r" b="b"/>
              <a:pathLst>
                <a:path w="853929" h="1551143">
                  <a:moveTo>
                    <a:pt x="56460" y="0"/>
                  </a:moveTo>
                  <a:lnTo>
                    <a:pt x="797468" y="0"/>
                  </a:lnTo>
                  <a:cubicBezTo>
                    <a:pt x="828650" y="0"/>
                    <a:pt x="853929" y="25278"/>
                    <a:pt x="853929" y="56460"/>
                  </a:cubicBezTo>
                  <a:lnTo>
                    <a:pt x="853929" y="1494683"/>
                  </a:lnTo>
                  <a:cubicBezTo>
                    <a:pt x="853929" y="1509657"/>
                    <a:pt x="847980" y="1524018"/>
                    <a:pt x="837392" y="1534606"/>
                  </a:cubicBezTo>
                  <a:cubicBezTo>
                    <a:pt x="826803" y="1545195"/>
                    <a:pt x="812443" y="1551143"/>
                    <a:pt x="797468" y="1551143"/>
                  </a:cubicBezTo>
                  <a:lnTo>
                    <a:pt x="56460" y="1551143"/>
                  </a:lnTo>
                  <a:cubicBezTo>
                    <a:pt x="41486" y="1551143"/>
                    <a:pt x="27125" y="1545195"/>
                    <a:pt x="16537" y="1534606"/>
                  </a:cubicBezTo>
                  <a:cubicBezTo>
                    <a:pt x="5948" y="1524018"/>
                    <a:pt x="0" y="1509657"/>
                    <a:pt x="0" y="1494683"/>
                  </a:cubicBezTo>
                  <a:lnTo>
                    <a:pt x="0" y="56460"/>
                  </a:lnTo>
                  <a:cubicBezTo>
                    <a:pt x="0" y="41486"/>
                    <a:pt x="5948" y="27125"/>
                    <a:pt x="16537" y="16537"/>
                  </a:cubicBezTo>
                  <a:cubicBezTo>
                    <a:pt x="27125" y="5948"/>
                    <a:pt x="41486" y="0"/>
                    <a:pt x="56460" y="0"/>
                  </a:cubicBezTo>
                  <a:close/>
                </a:path>
              </a:pathLst>
            </a:custGeom>
            <a:blipFill>
              <a:blip r:embed="rId8"/>
              <a:stretch>
                <a:fillRect t="-26938" b="-2693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39385" y="4361719"/>
            <a:ext cx="3248291" cy="5900451"/>
            <a:chOff x="0" y="0"/>
            <a:chExt cx="853929" cy="15511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3929" cy="1551143"/>
            </a:xfrm>
            <a:custGeom>
              <a:avLst/>
              <a:gdLst/>
              <a:ahLst/>
              <a:cxnLst/>
              <a:rect l="l" t="t" r="r" b="b"/>
              <a:pathLst>
                <a:path w="853929" h="1551143">
                  <a:moveTo>
                    <a:pt x="54818" y="0"/>
                  </a:moveTo>
                  <a:lnTo>
                    <a:pt x="799111" y="0"/>
                  </a:lnTo>
                  <a:cubicBezTo>
                    <a:pt x="829386" y="0"/>
                    <a:pt x="853929" y="24543"/>
                    <a:pt x="853929" y="54818"/>
                  </a:cubicBezTo>
                  <a:lnTo>
                    <a:pt x="853929" y="1496325"/>
                  </a:lnTo>
                  <a:cubicBezTo>
                    <a:pt x="853929" y="1526600"/>
                    <a:pt x="829386" y="1551143"/>
                    <a:pt x="799111" y="1551143"/>
                  </a:cubicBezTo>
                  <a:lnTo>
                    <a:pt x="54818" y="1551143"/>
                  </a:lnTo>
                  <a:cubicBezTo>
                    <a:pt x="24543" y="1551143"/>
                    <a:pt x="0" y="1526600"/>
                    <a:pt x="0" y="1496325"/>
                  </a:cubicBezTo>
                  <a:lnTo>
                    <a:pt x="0" y="54818"/>
                  </a:lnTo>
                  <a:cubicBezTo>
                    <a:pt x="0" y="24543"/>
                    <a:pt x="24543" y="0"/>
                    <a:pt x="54818" y="0"/>
                  </a:cubicBezTo>
                  <a:close/>
                </a:path>
              </a:pathLst>
            </a:custGeom>
            <a:blipFill>
              <a:blip r:embed="rId9"/>
              <a:stretch>
                <a:fillRect l="-177" r="-17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1787676" y="436614"/>
            <a:ext cx="3072300" cy="5580767"/>
            <a:chOff x="0" y="0"/>
            <a:chExt cx="853929" cy="15511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53929" cy="1551143"/>
            </a:xfrm>
            <a:custGeom>
              <a:avLst/>
              <a:gdLst/>
              <a:ahLst/>
              <a:cxnLst/>
              <a:rect l="l" t="t" r="r" b="b"/>
              <a:pathLst>
                <a:path w="853929" h="1551143">
                  <a:moveTo>
                    <a:pt x="57958" y="0"/>
                  </a:moveTo>
                  <a:lnTo>
                    <a:pt x="795971" y="0"/>
                  </a:lnTo>
                  <a:cubicBezTo>
                    <a:pt x="827980" y="0"/>
                    <a:pt x="853929" y="25949"/>
                    <a:pt x="853929" y="57958"/>
                  </a:cubicBezTo>
                  <a:lnTo>
                    <a:pt x="853929" y="1493185"/>
                  </a:lnTo>
                  <a:cubicBezTo>
                    <a:pt x="853929" y="1508556"/>
                    <a:pt x="847822" y="1523298"/>
                    <a:pt x="836953" y="1534167"/>
                  </a:cubicBezTo>
                  <a:cubicBezTo>
                    <a:pt x="826084" y="1545037"/>
                    <a:pt x="811342" y="1551143"/>
                    <a:pt x="795971" y="1551143"/>
                  </a:cubicBezTo>
                  <a:lnTo>
                    <a:pt x="57958" y="1551143"/>
                  </a:lnTo>
                  <a:cubicBezTo>
                    <a:pt x="42587" y="1551143"/>
                    <a:pt x="27845" y="1545037"/>
                    <a:pt x="16975" y="1534167"/>
                  </a:cubicBezTo>
                  <a:cubicBezTo>
                    <a:pt x="6106" y="1523298"/>
                    <a:pt x="0" y="1508556"/>
                    <a:pt x="0" y="1493185"/>
                  </a:cubicBezTo>
                  <a:lnTo>
                    <a:pt x="0" y="57958"/>
                  </a:lnTo>
                  <a:cubicBezTo>
                    <a:pt x="0" y="42587"/>
                    <a:pt x="6106" y="27845"/>
                    <a:pt x="16975" y="16975"/>
                  </a:cubicBezTo>
                  <a:cubicBezTo>
                    <a:pt x="27845" y="6106"/>
                    <a:pt x="42587" y="0"/>
                    <a:pt x="57958" y="0"/>
                  </a:cubicBezTo>
                  <a:close/>
                </a:path>
              </a:pathLst>
            </a:custGeom>
            <a:blipFill>
              <a:blip r:embed="rId10"/>
              <a:stretch>
                <a:fillRect l="-30608" r="-30608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4713167" y="4361719"/>
            <a:ext cx="3261961" cy="5925281"/>
            <a:chOff x="0" y="0"/>
            <a:chExt cx="853929" cy="155114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3929" cy="1551143"/>
            </a:xfrm>
            <a:custGeom>
              <a:avLst/>
              <a:gdLst/>
              <a:ahLst/>
              <a:cxnLst/>
              <a:rect l="l" t="t" r="r" b="b"/>
              <a:pathLst>
                <a:path w="853929" h="1551143">
                  <a:moveTo>
                    <a:pt x="54588" y="0"/>
                  </a:moveTo>
                  <a:lnTo>
                    <a:pt x="799341" y="0"/>
                  </a:lnTo>
                  <a:cubicBezTo>
                    <a:pt x="829489" y="0"/>
                    <a:pt x="853929" y="24440"/>
                    <a:pt x="853929" y="54588"/>
                  </a:cubicBezTo>
                  <a:lnTo>
                    <a:pt x="853929" y="1496555"/>
                  </a:lnTo>
                  <a:cubicBezTo>
                    <a:pt x="853929" y="1526703"/>
                    <a:pt x="829489" y="1551143"/>
                    <a:pt x="799341" y="1551143"/>
                  </a:cubicBezTo>
                  <a:lnTo>
                    <a:pt x="54588" y="1551143"/>
                  </a:lnTo>
                  <a:cubicBezTo>
                    <a:pt x="24440" y="1551143"/>
                    <a:pt x="0" y="1526703"/>
                    <a:pt x="0" y="1496555"/>
                  </a:cubicBezTo>
                  <a:lnTo>
                    <a:pt x="0" y="54588"/>
                  </a:lnTo>
                  <a:cubicBezTo>
                    <a:pt x="0" y="24440"/>
                    <a:pt x="24440" y="0"/>
                    <a:pt x="54588" y="0"/>
                  </a:cubicBezTo>
                  <a:close/>
                </a:path>
              </a:pathLst>
            </a:custGeom>
            <a:blipFill>
              <a:blip r:embed="rId11"/>
              <a:stretch>
                <a:fillRect l="-2486" r="-2486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61745" y="242144"/>
            <a:ext cx="5839912" cy="1000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  <a:spcBef>
                <a:spcPct val="0"/>
              </a:spcBef>
            </a:pPr>
            <a:r>
              <a:rPr lang="en-US" sz="6499" b="1" dirty="0" err="1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Фото-звіт</a:t>
            </a:r>
            <a:endParaRPr lang="en-US" sz="6499" b="1" dirty="0">
              <a:solidFill>
                <a:srgbClr val="000000"/>
              </a:solidFill>
              <a:latin typeface="Lovelace Text Bold"/>
              <a:ea typeface="Lovelace Text Bold"/>
              <a:cs typeface="Lovelace Text Bold"/>
              <a:sym typeface="Lovelace Text Bold"/>
            </a:endParaRPr>
          </a:p>
        </p:txBody>
      </p:sp>
      <p:sp>
        <p:nvSpPr>
          <p:cNvPr id="17" name="Freeform 5" descr="lined abstract shape"/>
          <p:cNvSpPr/>
          <p:nvPr/>
        </p:nvSpPr>
        <p:spPr>
          <a:xfrm rot="4726396">
            <a:off x="-2659134" y="-900023"/>
            <a:ext cx="5318268" cy="8429531"/>
          </a:xfrm>
          <a:custGeom>
            <a:avLst/>
            <a:gdLst/>
            <a:ahLst/>
            <a:cxnLst/>
            <a:rect l="l" t="t" r="r" b="b"/>
            <a:pathLst>
              <a:path w="5318268" h="8429531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8297" y="0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9" y="0"/>
                </a:lnTo>
                <a:lnTo>
                  <a:pt x="40685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3936" y="1733118"/>
            <a:ext cx="17840128" cy="7827356"/>
          </a:xfrm>
          <a:custGeom>
            <a:avLst/>
            <a:gdLst/>
            <a:ahLst/>
            <a:cxnLst/>
            <a:rect l="l" t="t" r="r" b="b"/>
            <a:pathLst>
              <a:path w="17840128" h="7827356">
                <a:moveTo>
                  <a:pt x="0" y="0"/>
                </a:moveTo>
                <a:lnTo>
                  <a:pt x="17840128" y="0"/>
                </a:lnTo>
                <a:lnTo>
                  <a:pt x="17840128" y="7827356"/>
                </a:lnTo>
                <a:lnTo>
                  <a:pt x="0" y="78273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29365" y="571500"/>
            <a:ext cx="1462927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Табличні</a:t>
            </a:r>
            <a:r>
              <a:rPr lang="en-US" sz="6499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</a:t>
            </a:r>
            <a:r>
              <a:rPr lang="en-US" sz="6499" dirty="0" err="1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данні</a:t>
            </a:r>
            <a:r>
              <a:rPr lang="en-US" sz="6499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</a:t>
            </a:r>
            <a:r>
              <a:rPr lang="en-US" sz="6499" dirty="0" err="1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дослідження</a:t>
            </a:r>
            <a:endParaRPr lang="en-US" sz="6499" dirty="0">
              <a:solidFill>
                <a:srgbClr val="000000"/>
              </a:solidFill>
              <a:latin typeface="Lovelace Text"/>
              <a:ea typeface="Lovelace Text"/>
              <a:cs typeface="Lovelace Text"/>
              <a:sym typeface="Lovelace Text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7968362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8" y="0"/>
                </a:lnTo>
                <a:lnTo>
                  <a:pt x="4068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99813">
            <a:off x="-393703" y="1801710"/>
            <a:ext cx="10201384" cy="10061115"/>
          </a:xfrm>
          <a:custGeom>
            <a:avLst/>
            <a:gdLst/>
            <a:ahLst/>
            <a:cxnLst/>
            <a:rect l="l" t="t" r="r" b="b"/>
            <a:pathLst>
              <a:path w="10201384" h="10061115">
                <a:moveTo>
                  <a:pt x="0" y="0"/>
                </a:moveTo>
                <a:lnTo>
                  <a:pt x="10201384" y="0"/>
                </a:lnTo>
                <a:lnTo>
                  <a:pt x="10201384" y="10061115"/>
                </a:lnTo>
                <a:lnTo>
                  <a:pt x="0" y="100611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75856" y="290954"/>
            <a:ext cx="7496544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000000"/>
                </a:solidFill>
                <a:latin typeface="Rubik Mono"/>
                <a:ea typeface="Rubik Mono"/>
                <a:cs typeface="Rubik Mono"/>
                <a:sym typeface="Rubik Mono"/>
              </a:rPr>
              <a:t>Висновки</a:t>
            </a:r>
            <a:endParaRPr lang="en-US" sz="6499" dirty="0">
              <a:solidFill>
                <a:srgbClr val="000000"/>
              </a:solidFill>
              <a:latin typeface="Rubik Mono"/>
              <a:ea typeface="Rubik Mono"/>
              <a:cs typeface="Rubik Mono"/>
              <a:sym typeface="Rubik Mono"/>
            </a:endParaRPr>
          </a:p>
          <a:p>
            <a:pPr algn="ctr">
              <a:lnSpc>
                <a:spcPts val="7799"/>
              </a:lnSpc>
              <a:spcBef>
                <a:spcPct val="0"/>
              </a:spcBef>
            </a:pPr>
            <a:endParaRPr lang="en-US" sz="6499" dirty="0">
              <a:solidFill>
                <a:srgbClr val="000000"/>
              </a:solidFill>
              <a:latin typeface="Rubik Mono"/>
              <a:ea typeface="Rubik Mono"/>
              <a:cs typeface="Rubik Mono"/>
              <a:sym typeface="Rubik Mono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828133" y="290954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8" y="0"/>
                </a:lnTo>
                <a:lnTo>
                  <a:pt x="4068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7539" y="1962833"/>
            <a:ext cx="15412923" cy="6361334"/>
          </a:xfrm>
          <a:custGeom>
            <a:avLst/>
            <a:gdLst/>
            <a:ahLst/>
            <a:cxnLst/>
            <a:rect l="l" t="t" r="r" b="b"/>
            <a:pathLst>
              <a:path w="15412923" h="6361334">
                <a:moveTo>
                  <a:pt x="0" y="0"/>
                </a:moveTo>
                <a:lnTo>
                  <a:pt x="15412922" y="0"/>
                </a:lnTo>
                <a:lnTo>
                  <a:pt x="15412922" y="6361334"/>
                </a:lnTo>
                <a:lnTo>
                  <a:pt x="0" y="6361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10187" y="2419586"/>
            <a:ext cx="14997333" cy="5641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Рідини з різною </a:t>
            </a:r>
            <a:r>
              <a:rPr lang="en-US" sz="2899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густиною</a:t>
            </a: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утворюють шари при нашаруванні. Найщільніша рідина розташовується внизу посудини, а найменш щільна – зверху.</a:t>
            </a:r>
          </a:p>
          <a:p>
            <a:pPr marL="626104" lvl="1" indent="-313052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Порядок розташування рідин у вежі </a:t>
            </a:r>
            <a:r>
              <a:rPr lang="en-US" sz="2899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густини</a:t>
            </a: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визначається їхньою </a:t>
            </a:r>
            <a:r>
              <a:rPr lang="en-US" sz="2899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густиною.</a:t>
            </a: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Чим більша </a:t>
            </a:r>
            <a:r>
              <a:rPr lang="en-US" sz="2899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густина</a:t>
            </a: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рідини, тим нижче вона розташовується.</a:t>
            </a:r>
          </a:p>
          <a:p>
            <a:pPr marL="626104" lvl="1" indent="-313052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Рідини з суттєво різною </a:t>
            </a:r>
            <a:r>
              <a:rPr lang="en-US" sz="2899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густиною</a:t>
            </a: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утворюють чіткі межі між шарами. Змішування між шарами відбувається повільно або взагалі не відбувається, якщо рідини не змішуються на молекулярному рівні.</a:t>
            </a:r>
          </a:p>
          <a:p>
            <a:pPr marL="626104" lvl="1" indent="-313052" algn="just">
              <a:lnSpc>
                <a:spcPts val="4059"/>
              </a:lnSpc>
              <a:buFont typeface="Arial"/>
              <a:buChar char="•"/>
            </a:pPr>
            <a:r>
              <a:rPr lang="en-US" sz="2899" i="1">
                <a:solidFill>
                  <a:srgbClr val="000000"/>
                </a:solidFill>
                <a:latin typeface="Lovelace Text Italics"/>
                <a:ea typeface="Lovelace Text Italics"/>
                <a:cs typeface="Lovelace Text Italics"/>
                <a:sym typeface="Lovelace Text Italics"/>
              </a:rPr>
              <a:t>Густина</a:t>
            </a:r>
            <a:r>
              <a:rPr lang="en-US" sz="2899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є важливою фізичною властивістю рідини, яка впливає на її поведінку при взаємодії з іншими рідинами.</a:t>
            </a:r>
          </a:p>
          <a:p>
            <a:pPr algn="just">
              <a:lnSpc>
                <a:spcPts val="4059"/>
              </a:lnSpc>
            </a:pPr>
            <a:endParaRPr lang="en-US" sz="2899">
              <a:solidFill>
                <a:srgbClr val="000000"/>
              </a:solidFill>
              <a:latin typeface="Lovelace Text"/>
              <a:ea typeface="Lovelace Text"/>
              <a:cs typeface="Lovelace Text"/>
              <a:sym typeface="Lovelace Text"/>
            </a:endParaRPr>
          </a:p>
        </p:txBody>
      </p:sp>
      <p:sp>
        <p:nvSpPr>
          <p:cNvPr id="7" name="Freeform 7"/>
          <p:cNvSpPr/>
          <p:nvPr/>
        </p:nvSpPr>
        <p:spPr>
          <a:xfrm rot="586987">
            <a:off x="14266300" y="4586177"/>
            <a:ext cx="5623027" cy="6113576"/>
          </a:xfrm>
          <a:custGeom>
            <a:avLst/>
            <a:gdLst/>
            <a:ahLst/>
            <a:cxnLst/>
            <a:rect l="l" t="t" r="r" b="b"/>
            <a:pathLst>
              <a:path w="6856395" h="7110336">
                <a:moveTo>
                  <a:pt x="0" y="0"/>
                </a:moveTo>
                <a:lnTo>
                  <a:pt x="6856395" y="0"/>
                </a:lnTo>
                <a:lnTo>
                  <a:pt x="6856395" y="7110336"/>
                </a:lnTo>
                <a:lnTo>
                  <a:pt x="0" y="71103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5" descr="lined abstract shape"/>
          <p:cNvSpPr/>
          <p:nvPr/>
        </p:nvSpPr>
        <p:spPr>
          <a:xfrm rot="4726396">
            <a:off x="-2659134" y="-900023"/>
            <a:ext cx="5318268" cy="8429531"/>
          </a:xfrm>
          <a:custGeom>
            <a:avLst/>
            <a:gdLst/>
            <a:ahLst/>
            <a:cxnLst/>
            <a:rect l="l" t="t" r="r" b="b"/>
            <a:pathLst>
              <a:path w="5318268" h="8429531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 descr="lined abstract shape"/>
          <p:cNvSpPr/>
          <p:nvPr/>
        </p:nvSpPr>
        <p:spPr>
          <a:xfrm rot="4726396">
            <a:off x="-1782834" y="3990787"/>
            <a:ext cx="5318268" cy="8429531"/>
          </a:xfrm>
          <a:custGeom>
            <a:avLst/>
            <a:gdLst/>
            <a:ahLst/>
            <a:cxnLst/>
            <a:rect l="l" t="t" r="r" b="b"/>
            <a:pathLst>
              <a:path w="5318268" h="8429531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" name="TextBox 2"/>
          <p:cNvSpPr txBox="1"/>
          <p:nvPr/>
        </p:nvSpPr>
        <p:spPr>
          <a:xfrm>
            <a:off x="605248" y="709523"/>
            <a:ext cx="13704776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63"/>
              </a:lnSpc>
              <a:spcBef>
                <a:spcPct val="0"/>
              </a:spcBef>
            </a:pPr>
            <a:r>
              <a:rPr lang="uk-UA" sz="5303" b="1" dirty="0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Список в</a:t>
            </a:r>
            <a:r>
              <a:rPr lang="en-US" sz="5303" b="1" dirty="0" err="1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икористан</a:t>
            </a:r>
            <a:r>
              <a:rPr lang="uk-UA" sz="5303" b="1" dirty="0" err="1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ої</a:t>
            </a:r>
            <a:r>
              <a:rPr lang="en-US" sz="5303" b="1" dirty="0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  </a:t>
            </a:r>
            <a:r>
              <a:rPr lang="en-US" sz="5303" b="1" dirty="0" err="1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літератур</a:t>
            </a:r>
            <a:r>
              <a:rPr lang="uk-UA" sz="5303" b="1" dirty="0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и</a:t>
            </a:r>
            <a:r>
              <a:rPr lang="en-US" sz="5303" b="1" dirty="0" smtClean="0">
                <a:solidFill>
                  <a:srgbClr val="000000"/>
                </a:solidFill>
                <a:latin typeface="Lovelace Text Bold"/>
                <a:ea typeface="Lovelace Text Bold"/>
                <a:cs typeface="Lovelace Text Bold"/>
                <a:sym typeface="Lovelace Text Bold"/>
              </a:rPr>
              <a:t> </a:t>
            </a:r>
            <a:endParaRPr lang="en-US" sz="5303" b="1" dirty="0">
              <a:solidFill>
                <a:srgbClr val="000000"/>
              </a:solidFill>
              <a:latin typeface="Lovelace Text Bold"/>
              <a:ea typeface="Lovelace Text Bold"/>
              <a:cs typeface="Lovelace Text Bold"/>
              <a:sym typeface="Lovelace Text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002199" y="-270705"/>
            <a:ext cx="4068508" cy="4114800"/>
          </a:xfrm>
          <a:custGeom>
            <a:avLst/>
            <a:gdLst/>
            <a:ahLst/>
            <a:cxnLst/>
            <a:rect l="l" t="t" r="r" b="b"/>
            <a:pathLst>
              <a:path w="4068508" h="4114800">
                <a:moveTo>
                  <a:pt x="0" y="0"/>
                </a:moveTo>
                <a:lnTo>
                  <a:pt x="4068508" y="0"/>
                </a:lnTo>
                <a:lnTo>
                  <a:pt x="4068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05248" y="1979976"/>
            <a:ext cx="16692152" cy="5906724"/>
          </a:xfrm>
          <a:custGeom>
            <a:avLst/>
            <a:gdLst/>
            <a:ahLst/>
            <a:cxnLst/>
            <a:rect l="l" t="t" r="r" b="b"/>
            <a:pathLst>
              <a:path w="17077504" h="7048352">
                <a:moveTo>
                  <a:pt x="0" y="0"/>
                </a:moveTo>
                <a:lnTo>
                  <a:pt x="17077504" y="0"/>
                </a:lnTo>
                <a:lnTo>
                  <a:pt x="17077504" y="7048351"/>
                </a:lnTo>
                <a:lnTo>
                  <a:pt x="0" y="7048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879407"/>
            <a:ext cx="16116300" cy="3794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0" lvl="1" indent="-388615" algn="just">
              <a:lnSpc>
                <a:spcPts val="5039"/>
              </a:lnSpc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https://www.kiwico.com/diy/stem/quick-easy-experiments/density-tower</a:t>
            </a:r>
          </a:p>
          <a:p>
            <a:pPr marL="777230" lvl="1" indent="-388615" algn="just">
              <a:lnSpc>
                <a:spcPts val="5039"/>
              </a:lnSpc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https://salo.li/F617703;</a:t>
            </a:r>
          </a:p>
          <a:p>
            <a:pPr marL="777230" lvl="1" indent="-388615" algn="just">
              <a:lnSpc>
                <a:spcPts val="5039"/>
              </a:lnSpc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https://salo.li/22a027d;</a:t>
            </a:r>
          </a:p>
          <a:p>
            <a:pPr marL="777230" lvl="1" indent="-388615" algn="just">
              <a:lnSpc>
                <a:spcPts val="5039"/>
              </a:lnSpc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https://salo.li/7556227;</a:t>
            </a:r>
          </a:p>
          <a:p>
            <a:pPr marL="777230" lvl="1" indent="-388615" algn="just">
              <a:lnSpc>
                <a:spcPts val="5039"/>
              </a:lnSpc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https://tsikavi-fakty.com.ua/umovy-plavannya-til/</a:t>
            </a:r>
          </a:p>
          <a:p>
            <a:pPr marL="777230" lvl="1" indent="-388615" algn="just">
              <a:lnSpc>
                <a:spcPts val="5039"/>
              </a:lnSpc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Lovelace Text"/>
                <a:ea typeface="Lovelace Text"/>
                <a:cs typeface="Lovelace Text"/>
                <a:sym typeface="Lovelace Text"/>
              </a:rPr>
              <a:t> https://physics-online.com.ua/7-klas/hustyna.html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622</Words>
  <Application>Microsoft Office PowerPoint</Application>
  <PresentationFormat>Произвольный</PresentationFormat>
  <Paragraphs>60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Lovelace Text</vt:lpstr>
      <vt:lpstr>Arial</vt:lpstr>
      <vt:lpstr>Gagalin</vt:lpstr>
      <vt:lpstr>TT Masters</vt:lpstr>
      <vt:lpstr>Rubik Mono</vt:lpstr>
      <vt:lpstr>Calibri</vt:lpstr>
      <vt:lpstr>Lovelace Text Italics</vt:lpstr>
      <vt:lpstr>Lovelace Text Bold</vt:lpstr>
      <vt:lpstr>Lovelace Text Bold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Title Here</dc:title>
  <cp:lastModifiedBy>Анна</cp:lastModifiedBy>
  <cp:revision>2</cp:revision>
  <dcterms:created xsi:type="dcterms:W3CDTF">2006-08-16T00:00:00Z</dcterms:created>
  <dcterms:modified xsi:type="dcterms:W3CDTF">2025-04-15T15:34:13Z</dcterms:modified>
  <dc:identifier>DAGkJRXjD90</dc:identifier>
</cp:coreProperties>
</file>