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3" r:id="rId14"/>
    <p:sldId id="272" r:id="rId15"/>
  </p:sldIdLst>
  <p:sldSz cx="18288000" cy="10287000"/>
  <p:notesSz cx="6858000" cy="91440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Cooper BT Light Italics" charset="0"/>
      <p:regular r:id="rId20"/>
    </p:embeddedFont>
    <p:embeddedFont>
      <p:font typeface="Cooper BT Bold" charset="0"/>
      <p:regular r:id="rId21"/>
    </p:embeddedFont>
    <p:embeddedFont>
      <p:font typeface="Canva Sans Bold" charset="0"/>
      <p:regular r:id="rId22"/>
    </p:embeddedFont>
    <p:embeddedFont>
      <p:font typeface="Comic Sans MS" pitchFamily="66" charset="0"/>
      <p:regular r:id="rId23"/>
      <p:bold r:id="rId24"/>
      <p:italic r:id="rId25"/>
      <p:boldItalic r:id="rId26"/>
    </p:embeddedFont>
    <p:embeddedFont>
      <p:font typeface="Canva Sans Italics" charset="0"/>
      <p:regular r:id="rId27"/>
    </p:embeddedFont>
    <p:embeddedFont>
      <p:font typeface="Canva Sans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946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Електропровідність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Ділянка 1</c:v>
                </c:pt>
                <c:pt idx="1">
                  <c:v>Ділянка 2</c:v>
                </c:pt>
                <c:pt idx="2">
                  <c:v>Ділянка 3</c:v>
                </c:pt>
                <c:pt idx="3">
                  <c:v>Ділянка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0.83</c:v>
                </c:pt>
                <c:pt idx="1">
                  <c:v>1.47</c:v>
                </c:pt>
                <c:pt idx="2">
                  <c:v>0.24</c:v>
                </c:pt>
                <c:pt idx="3">
                  <c:v>0.64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346176"/>
        <c:axId val="127347712"/>
      </c:barChart>
      <c:catAx>
        <c:axId val="127346176"/>
        <c:scaling>
          <c:orientation val="minMax"/>
        </c:scaling>
        <c:delete val="0"/>
        <c:axPos val="b"/>
        <c:majorTickMark val="out"/>
        <c:minorTickMark val="none"/>
        <c:tickLblPos val="nextTo"/>
        <c:crossAx val="127347712"/>
        <c:crosses val="autoZero"/>
        <c:auto val="1"/>
        <c:lblAlgn val="ctr"/>
        <c:lblOffset val="100"/>
        <c:noMultiLvlLbl val="0"/>
      </c:catAx>
      <c:valAx>
        <c:axId val="12734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346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11342592592591"/>
          <c:y val="0.40296574074074076"/>
          <c:w val="0.35588657407407409"/>
          <c:h val="0.194068518518518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68551761212657E-2"/>
          <c:y val="3.1192418557500691E-2"/>
          <c:w val="0.67272083805209526"/>
          <c:h val="0.766986399427344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рН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Ділянка 1</c:v>
                </c:pt>
                <c:pt idx="1">
                  <c:v>Ділянка 2</c:v>
                </c:pt>
                <c:pt idx="2">
                  <c:v>Ділянка 3</c:v>
                </c:pt>
                <c:pt idx="3">
                  <c:v>Ділянка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7.7</c:v>
                </c:pt>
                <c:pt idx="1">
                  <c:v>7.3</c:v>
                </c:pt>
                <c:pt idx="2">
                  <c:v>8.1</c:v>
                </c:pt>
                <c:pt idx="3">
                  <c:v>8.8000000000000007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02080"/>
        <c:axId val="127903616"/>
      </c:barChart>
      <c:catAx>
        <c:axId val="127902080"/>
        <c:scaling>
          <c:orientation val="minMax"/>
        </c:scaling>
        <c:delete val="0"/>
        <c:axPos val="b"/>
        <c:majorTickMark val="out"/>
        <c:minorTickMark val="none"/>
        <c:tickLblPos val="nextTo"/>
        <c:crossAx val="127903616"/>
        <c:crosses val="autoZero"/>
        <c:auto val="1"/>
        <c:lblAlgn val="ctr"/>
        <c:lblOffset val="100"/>
        <c:noMultiLvlLbl val="0"/>
      </c:catAx>
      <c:valAx>
        <c:axId val="127903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902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836353615520267"/>
          <c:y val="0.39856604938271606"/>
          <c:w val="0.13004475308641975"/>
          <c:h val="0.1087935185185185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sv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chart" Target="../charts/chart2.xml"/><Relationship Id="rId10" Type="http://schemas.openxmlformats.org/officeDocument/2006/relationships/image" Target="../media/image21.png"/><Relationship Id="rId4" Type="http://schemas.openxmlformats.org/officeDocument/2006/relationships/chart" Target="../charts/chart1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svg"/><Relationship Id="rId11" Type="http://schemas.openxmlformats.org/officeDocument/2006/relationships/image" Target="../media/image32.jpeg"/><Relationship Id="rId5" Type="http://schemas.openxmlformats.org/officeDocument/2006/relationships/image" Target="../media/image3.png"/><Relationship Id="rId10" Type="http://schemas.openxmlformats.org/officeDocument/2006/relationships/image" Target="../media/image31.jpeg"/><Relationship Id="rId4" Type="http://schemas.openxmlformats.org/officeDocument/2006/relationships/image" Target="../media/image4.svg"/><Relationship Id="rId9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satu.edu.ua/rosl/wp-content/uploads/sites/20/lr.20.analiz-vodnoyi-vytjazhky-dlja-vyznachennja-zasolenosti-gruntiv.pdf" TargetMode="External"/><Relationship Id="rId13" Type="http://schemas.openxmlformats.org/officeDocument/2006/relationships/hyperlink" Target="https://www.dneprunnat.dp.ua/document/mm/dd/guntoznavstvo.pdf" TargetMode="External"/><Relationship Id="rId7" Type="http://schemas.openxmlformats.org/officeDocument/2006/relationships/hyperlink" Target="https://surl.lu/fjmojz" TargetMode="External"/><Relationship Id="rId12" Type="http://schemas.openxmlformats.org/officeDocument/2006/relationships/hyperlink" Target="https://agrarii-razom.com.ua/plants/bromus-jitni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hyperlink" Target="https://is.gd/OQ6GLx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www.aquamap.com.ua/uk/kulturi/solonec/" TargetMode="External"/><Relationship Id="rId4" Type="http://schemas.openxmlformats.org/officeDocument/2006/relationships/image" Target="../media/image4.svg"/><Relationship Id="rId9" Type="http://schemas.openxmlformats.org/officeDocument/2006/relationships/hyperlink" Target="https://superagronom.com/bur-yani-bagatorichni/svinoriy-palchastiy-id168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7367" y="3274758"/>
            <a:ext cx="14003270" cy="265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5"/>
              </a:lnSpc>
            </a:pPr>
            <a:r>
              <a:rPr lang="en-US" sz="4489" b="1" dirty="0">
                <a:solidFill>
                  <a:srgbClr val="331C2C"/>
                </a:solidFill>
                <a:latin typeface="Comic Sans MS" pitchFamily="66" charset="0"/>
                <a:ea typeface="Proxima Nova Bold"/>
                <a:cs typeface="Arial" pitchFamily="34" charset="0"/>
                <a:sym typeface="Proxima Nova Bold"/>
              </a:rPr>
              <a:t>ДОСЛІДЖЕННЯ ЯКОСТІ ҐРУНТІВ МЕТОДОМ ФІТОІНДИКАЦІЇ</a:t>
            </a:r>
          </a:p>
          <a:p>
            <a:pPr algn="ctr">
              <a:lnSpc>
                <a:spcPts val="8060"/>
              </a:lnSpc>
            </a:pPr>
            <a:endParaRPr lang="en-US" sz="4489" b="1" dirty="0">
              <a:solidFill>
                <a:srgbClr val="331C2C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233996" y="5588035"/>
            <a:ext cx="9874149" cy="4552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Гінкул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Міхаіл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Олександрович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r">
              <a:lnSpc>
                <a:spcPts val="490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учень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7-А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класу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r">
              <a:lnSpc>
                <a:spcPts val="490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Дальницького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ліцею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Дальницької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сільської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ради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r">
              <a:lnSpc>
                <a:spcPts val="476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Бліняєва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Ніна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Георгіївна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r">
              <a:lnSpc>
                <a:spcPts val="476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вчитель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біології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і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хімії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Дальницького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ліцею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r">
              <a:lnSpc>
                <a:spcPts val="4900"/>
              </a:lnSpc>
            </a:pPr>
            <a:endParaRPr lang="en-US" sz="3400" dirty="0">
              <a:solidFill>
                <a:srgbClr val="331C2C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r">
              <a:lnSpc>
                <a:spcPts val="6299"/>
              </a:lnSpc>
            </a:pPr>
            <a:endParaRPr lang="en-US" sz="3400" dirty="0">
              <a:solidFill>
                <a:srgbClr val="331C2C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92942" y="9575657"/>
            <a:ext cx="6882108" cy="53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6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Дальник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2025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рік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6740" y="422958"/>
            <a:ext cx="17475099" cy="136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Всеукраїнський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інтерактивний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конкурс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«МАН-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Юніор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Дослідник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»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  <a:p>
            <a:pPr algn="ctr">
              <a:lnSpc>
                <a:spcPts val="6020"/>
              </a:lnSpc>
            </a:pPr>
            <a:endParaRPr lang="en-US" sz="3600" b="1" dirty="0">
              <a:solidFill>
                <a:srgbClr val="331C2C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95559" y="1749049"/>
            <a:ext cx="9512586" cy="13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Номінація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«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Еколог-Юніор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»</a:t>
            </a:r>
          </a:p>
          <a:p>
            <a:pPr algn="ctr">
              <a:lnSpc>
                <a:spcPts val="5740"/>
              </a:lnSpc>
            </a:pPr>
            <a:endParaRPr lang="en-US" sz="3500" dirty="0">
              <a:solidFill>
                <a:srgbClr val="331C2C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600" y="496398"/>
            <a:ext cx="17602200" cy="9246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81"/>
              </a:lnSpc>
            </a:pP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Метою</a:t>
            </a:r>
            <a:r>
              <a:rPr lang="en-US" sz="32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роботи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було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провести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порівняльний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аналіз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між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фітоіндикацією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лабораторною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методикою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дослідження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якості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ґрунтів</a:t>
            </a:r>
            <a:r>
              <a:rPr lang="en-US" sz="32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  <a:endParaRPr lang="uk-UA" sz="3200" dirty="0" smtClean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Об'єкт</a:t>
            </a:r>
            <a:r>
              <a:rPr lang="en-US" sz="32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2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: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зразки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з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досліджуваних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ділянок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</a:p>
          <a:p>
            <a:pPr algn="l">
              <a:lnSpc>
                <a:spcPts val="440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Предмет</a:t>
            </a:r>
            <a:r>
              <a:rPr lang="en-US" sz="32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2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: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якісний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склад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з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досліджуваних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ділянок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</a:p>
          <a:p>
            <a:pPr algn="l">
              <a:lnSpc>
                <a:spcPts val="468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Виходячи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з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вищезазначеної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були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поставлені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наступні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завдання</a:t>
            </a:r>
            <a:r>
              <a:rPr lang="en-US" sz="3200" b="1" dirty="0" smtClean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:</a:t>
            </a:r>
            <a:endParaRPr lang="uk-UA" sz="3200" b="1" dirty="0" smtClean="0">
              <a:solidFill>
                <a:srgbClr val="331C2C"/>
              </a:solidFill>
              <a:latin typeface="Arial" pitchFamily="34" charset="0"/>
              <a:ea typeface="Canva Sans Bold"/>
              <a:cs typeface="Arial" pitchFamily="34" charset="0"/>
              <a:sym typeface="Canva Sans Bold"/>
            </a:endParaRPr>
          </a:p>
          <a:p>
            <a:pPr algn="l">
              <a:lnSpc>
                <a:spcPts val="4681"/>
              </a:lnSpc>
            </a:pPr>
            <a:endParaRPr lang="en-US" sz="3200" b="1" dirty="0">
              <a:solidFill>
                <a:srgbClr val="331C2C"/>
              </a:solidFill>
              <a:latin typeface="Arial" pitchFamily="34" charset="0"/>
              <a:ea typeface="Canva Sans Bold"/>
              <a:cs typeface="Arial" pitchFamily="34" charset="0"/>
              <a:sym typeface="Canva Sans Bold"/>
            </a:endParaRPr>
          </a:p>
          <a:p>
            <a:pPr algn="l">
              <a:lnSpc>
                <a:spcPts val="4681"/>
              </a:lnSpc>
            </a:pP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1.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Дослідити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біорізноманіття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рослин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2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проаналізувати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склад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методом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фітоіндикації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; </a:t>
            </a:r>
          </a:p>
          <a:p>
            <a:pPr algn="l">
              <a:lnSpc>
                <a:spcPts val="216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3.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Провести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дослідження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складу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допомогою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лабораторних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методик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експрес-тестів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для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домашнього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використання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;</a:t>
            </a:r>
          </a:p>
          <a:p>
            <a:pPr algn="l">
              <a:lnSpc>
                <a:spcPts val="216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4.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Провести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біотестування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якості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допомогою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редиски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кропу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</a:p>
          <a:p>
            <a:pPr algn="l">
              <a:lnSpc>
                <a:spcPts val="2161"/>
              </a:lnSpc>
            </a:pPr>
            <a:endParaRPr lang="en-US" sz="32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4681"/>
              </a:lnSpc>
            </a:pP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5.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Розробити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рекомендації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результатами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дослідження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застосування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2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фітоіндикації</a:t>
            </a:r>
            <a:r>
              <a:rPr lang="en-US" sz="32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 rot="10659771">
            <a:off x="16747042" y="7564825"/>
            <a:ext cx="1557914" cy="2410196"/>
          </a:xfrm>
          <a:custGeom>
            <a:avLst/>
            <a:gdLst/>
            <a:ahLst/>
            <a:cxnLst/>
            <a:rect l="l" t="t" r="r" b="b"/>
            <a:pathLst>
              <a:path w="3371126" h="4478549">
                <a:moveTo>
                  <a:pt x="0" y="0"/>
                </a:moveTo>
                <a:lnTo>
                  <a:pt x="3371126" y="0"/>
                </a:lnTo>
                <a:lnTo>
                  <a:pt x="3371126" y="4478549"/>
                </a:lnTo>
                <a:lnTo>
                  <a:pt x="0" y="4478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30400" y="1333500"/>
            <a:ext cx="2895600" cy="4111832"/>
          </a:xfrm>
          <a:custGeom>
            <a:avLst/>
            <a:gdLst/>
            <a:ahLst/>
            <a:cxnLst/>
            <a:rect l="l" t="t" r="r" b="b"/>
            <a:pathLst>
              <a:path w="2686276" h="3578433">
                <a:moveTo>
                  <a:pt x="0" y="0"/>
                </a:moveTo>
                <a:lnTo>
                  <a:pt x="2686276" y="0"/>
                </a:lnTo>
                <a:lnTo>
                  <a:pt x="2686276" y="3578433"/>
                </a:lnTo>
                <a:lnTo>
                  <a:pt x="0" y="35784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0800000">
            <a:off x="17178654" y="-22860"/>
            <a:ext cx="1109346" cy="2518993"/>
          </a:xfrm>
          <a:custGeom>
            <a:avLst/>
            <a:gdLst/>
            <a:ahLst/>
            <a:cxnLst/>
            <a:rect l="l" t="t" r="r" b="b"/>
            <a:pathLst>
              <a:path w="3452910" h="4084088">
                <a:moveTo>
                  <a:pt x="0" y="0"/>
                </a:moveTo>
                <a:lnTo>
                  <a:pt x="3452910" y="0"/>
                </a:lnTo>
                <a:lnTo>
                  <a:pt x="3452910" y="4084088"/>
                </a:lnTo>
                <a:lnTo>
                  <a:pt x="0" y="4084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68201" y="1866900"/>
            <a:ext cx="5699324" cy="4287433"/>
          </a:xfrm>
          <a:custGeom>
            <a:avLst/>
            <a:gdLst/>
            <a:ahLst/>
            <a:cxnLst/>
            <a:rect l="l" t="t" r="r" b="b"/>
            <a:pathLst>
              <a:path w="5342213" h="3536743">
                <a:moveTo>
                  <a:pt x="0" y="0"/>
                </a:moveTo>
                <a:lnTo>
                  <a:pt x="5342213" y="0"/>
                </a:lnTo>
                <a:lnTo>
                  <a:pt x="5342213" y="3536742"/>
                </a:lnTo>
                <a:lnTo>
                  <a:pt x="0" y="35367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898761" y="6347177"/>
            <a:ext cx="2068763" cy="1942495"/>
          </a:xfrm>
          <a:custGeom>
            <a:avLst/>
            <a:gdLst/>
            <a:ahLst/>
            <a:cxnLst/>
            <a:rect l="l" t="t" r="r" b="b"/>
            <a:pathLst>
              <a:path w="2068763" h="1942495">
                <a:moveTo>
                  <a:pt x="0" y="0"/>
                </a:moveTo>
                <a:lnTo>
                  <a:pt x="2068764" y="0"/>
                </a:lnTo>
                <a:lnTo>
                  <a:pt x="2068764" y="1942496"/>
                </a:lnTo>
                <a:lnTo>
                  <a:pt x="0" y="19424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97" r="-10417" b="-59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25311" y="6453288"/>
            <a:ext cx="2979611" cy="1621091"/>
          </a:xfrm>
          <a:custGeom>
            <a:avLst/>
            <a:gdLst/>
            <a:ahLst/>
            <a:cxnLst/>
            <a:rect l="l" t="t" r="r" b="b"/>
            <a:pathLst>
              <a:path w="2979611" h="1621091">
                <a:moveTo>
                  <a:pt x="0" y="0"/>
                </a:moveTo>
                <a:lnTo>
                  <a:pt x="2979611" y="0"/>
                </a:lnTo>
                <a:lnTo>
                  <a:pt x="2979611" y="1621091"/>
                </a:lnTo>
                <a:lnTo>
                  <a:pt x="0" y="16210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93720" y="5895758"/>
            <a:ext cx="1106859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Методи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досліджень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використані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в </a:t>
            </a: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роботі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8862" y="309915"/>
            <a:ext cx="16940438" cy="616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Актуальність</a:t>
            </a:r>
            <a:r>
              <a:rPr lang="en-US" sz="3400" b="1" dirty="0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400" b="1" dirty="0" err="1">
                <a:solidFill>
                  <a:srgbClr val="331C2C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роботи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полягає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в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тому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що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фітоіндикація</a:t>
            </a:r>
            <a:r>
              <a:rPr lang="uk-UA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є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методикою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яка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розкриває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таємницю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складу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і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якості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без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складних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лабораторних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аналізів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і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може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бути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використана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uk-UA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</a:t>
            </a:r>
            <a:r>
              <a:rPr lang="en-US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сільсько</a:t>
            </a:r>
            <a:r>
              <a:rPr lang="uk-UA" sz="34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му</a:t>
            </a:r>
            <a:r>
              <a:rPr lang="en-US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господарств</a:t>
            </a:r>
            <a:r>
              <a:rPr lang="uk-UA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і</a:t>
            </a:r>
            <a:r>
              <a:rPr lang="en-US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 </a:t>
            </a:r>
            <a:endParaRPr lang="uk-UA" sz="3400" dirty="0" smtClean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5270"/>
              </a:lnSpc>
            </a:pPr>
            <a:r>
              <a:rPr lang="en-US" sz="340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Адже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головною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рисою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є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родючість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–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здатність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</a:p>
          <a:p>
            <a:pPr algn="l">
              <a:lnSpc>
                <a:spcPts val="527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забезпечувати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рослини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під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час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росту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і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розвитку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водою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</a:p>
          <a:p>
            <a:pPr algn="l">
              <a:lnSpc>
                <a:spcPts val="527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поживними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речовинами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Ще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В.Л.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Комаров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писав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</a:p>
          <a:p>
            <a:pPr algn="l">
              <a:lnSpc>
                <a:spcPts val="527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необхідність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добитися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того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щоб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змінами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рослинного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</a:p>
          <a:p>
            <a:pPr algn="l">
              <a:lnSpc>
                <a:spcPts val="5270"/>
              </a:lnSpc>
            </a:pP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покриву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можна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було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б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безпомилково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судити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про</a:t>
            </a:r>
            <a:r>
              <a:rPr lang="en-US" sz="340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40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ґрунт</a:t>
            </a:r>
            <a:r>
              <a:rPr lang="en-US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.</a:t>
            </a:r>
            <a:r>
              <a:rPr lang="uk-UA" sz="340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uk-UA" sz="3400" dirty="0" smtClean="0">
                <a:solidFill>
                  <a:srgbClr val="331C2C"/>
                </a:solidFill>
                <a:latin typeface="Times New Roman"/>
                <a:ea typeface="Canva Sans"/>
                <a:cs typeface="Times New Roman"/>
                <a:sym typeface="Canva Sans"/>
              </a:rPr>
              <a:t>[1]</a:t>
            </a:r>
            <a:endParaRPr lang="en-US" sz="3400" dirty="0">
              <a:solidFill>
                <a:srgbClr val="331C2C"/>
              </a:solidFill>
              <a:latin typeface="Arial" pitchFamily="34" charset="0"/>
              <a:ea typeface="Canva Sans"/>
              <a:cs typeface="Arial" pitchFamily="34" charset="0"/>
              <a:sym typeface="Canva Sans"/>
            </a:endParaRPr>
          </a:p>
          <a:p>
            <a:pPr algn="l">
              <a:lnSpc>
                <a:spcPts val="5734"/>
              </a:lnSpc>
            </a:pPr>
            <a:endParaRPr lang="en-US" sz="3400" dirty="0">
              <a:solidFill>
                <a:srgbClr val="331C2C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035" y="6896100"/>
            <a:ext cx="16566765" cy="3013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23311" lvl="1" indent="-361655" algn="l">
              <a:lnSpc>
                <a:spcPts val="4690"/>
              </a:lnSpc>
              <a:buFont typeface="Arial"/>
              <a:buChar char="•"/>
            </a:pP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теоретичні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(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аналіз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узагальнення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формулювання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гіпотез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);</a:t>
            </a:r>
          </a:p>
          <a:p>
            <a:pPr marL="723311" lvl="1" indent="-361655" algn="l">
              <a:lnSpc>
                <a:spcPts val="4690"/>
              </a:lnSpc>
              <a:spcBef>
                <a:spcPct val="0"/>
              </a:spcBef>
              <a:buFont typeface="Arial"/>
              <a:buChar char="•"/>
            </a:pP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емпіричні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(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експеримент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спостереження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,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вимірювання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); </a:t>
            </a:r>
          </a:p>
          <a:p>
            <a:pPr marL="723311" lvl="1" indent="-361655" algn="l">
              <a:lnSpc>
                <a:spcPts val="4690"/>
              </a:lnSpc>
              <a:spcBef>
                <a:spcPct val="0"/>
              </a:spcBef>
              <a:buFont typeface="Arial"/>
              <a:buChar char="•"/>
            </a:pP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спеціальні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(</a:t>
            </a:r>
            <a:r>
              <a:rPr lang="en-US" sz="335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робота</a:t>
            </a:r>
            <a:r>
              <a:rPr lang="en-US" sz="335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  </a:t>
            </a:r>
            <a:r>
              <a:rPr lang="en-US" sz="3350" dirty="0" err="1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онлайн</a:t>
            </a:r>
            <a:r>
              <a:rPr lang="en-US" sz="3350" dirty="0" smtClean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додатками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«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Plantln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»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та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«Flora Incognita»,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кількісний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;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метод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випадкового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відбору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зразків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);</a:t>
            </a:r>
          </a:p>
          <a:p>
            <a:pPr marL="723311" lvl="1" indent="-361655" algn="l">
              <a:lnSpc>
                <a:spcPts val="4690"/>
              </a:lnSpc>
              <a:spcBef>
                <a:spcPct val="0"/>
              </a:spcBef>
              <a:buFont typeface="Arial"/>
              <a:buChar char="•"/>
            </a:pP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статистичні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(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аналіз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отриманих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 </a:t>
            </a:r>
            <a:r>
              <a:rPr lang="en-US" sz="3350" dirty="0" err="1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результатів</a:t>
            </a:r>
            <a:r>
              <a:rPr lang="en-US" sz="3350" dirty="0">
                <a:solidFill>
                  <a:srgbClr val="331C2C"/>
                </a:solidFill>
                <a:latin typeface="Arial" pitchFamily="34" charset="0"/>
                <a:ea typeface="Canva Sans"/>
                <a:cs typeface="Arial" pitchFamily="34" charset="0"/>
                <a:sym typeface="Canva Sans"/>
              </a:rPr>
              <a:t>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90446" y="301229"/>
            <a:ext cx="1613623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видової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різноманітності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рослин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та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вивчення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їх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в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якості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фітоіндикатора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68925" y="544159"/>
            <a:ext cx="2853258" cy="969081"/>
            <a:chOff x="0" y="0"/>
            <a:chExt cx="3804344" cy="129210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804344" cy="1292109"/>
              <a:chOff x="0" y="0"/>
              <a:chExt cx="751475" cy="25523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51475" cy="255231"/>
              </a:xfrm>
              <a:custGeom>
                <a:avLst/>
                <a:gdLst/>
                <a:ahLst/>
                <a:cxnLst/>
                <a:rect l="l" t="t" r="r" b="b"/>
                <a:pathLst>
                  <a:path w="751475" h="255231">
                    <a:moveTo>
                      <a:pt x="127616" y="0"/>
                    </a:moveTo>
                    <a:lnTo>
                      <a:pt x="623860" y="0"/>
                    </a:lnTo>
                    <a:cubicBezTo>
                      <a:pt x="694340" y="0"/>
                      <a:pt x="751475" y="57135"/>
                      <a:pt x="751475" y="127616"/>
                    </a:cubicBezTo>
                    <a:lnTo>
                      <a:pt x="751475" y="127616"/>
                    </a:lnTo>
                    <a:cubicBezTo>
                      <a:pt x="751475" y="198096"/>
                      <a:pt x="694340" y="255231"/>
                      <a:pt x="623860" y="255231"/>
                    </a:cubicBezTo>
                    <a:lnTo>
                      <a:pt x="127616" y="255231"/>
                    </a:lnTo>
                    <a:cubicBezTo>
                      <a:pt x="57135" y="255231"/>
                      <a:pt x="0" y="198096"/>
                      <a:pt x="0" y="127616"/>
                    </a:cubicBezTo>
                    <a:lnTo>
                      <a:pt x="0" y="127616"/>
                    </a:lnTo>
                    <a:cubicBezTo>
                      <a:pt x="0" y="57135"/>
                      <a:pt x="57135" y="0"/>
                      <a:pt x="127616" y="0"/>
                    </a:cubicBezTo>
                    <a:close/>
                  </a:path>
                </a:pathLst>
              </a:custGeom>
              <a:solidFill>
                <a:srgbClr val="CEB3C0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751475" cy="2933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49357" y="251698"/>
              <a:ext cx="3318242" cy="741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3"/>
                </a:lnSpc>
              </a:pPr>
              <a:r>
                <a:rPr lang="en-US" sz="3295" i="1">
                  <a:solidFill>
                    <a:srgbClr val="331C2C"/>
                  </a:solidFill>
                  <a:latin typeface="Cooper BT Light Italics"/>
                  <a:ea typeface="Cooper BT Light Italics"/>
                  <a:cs typeface="Cooper BT Light Italics"/>
                  <a:sym typeface="Cooper BT Light Italics"/>
                </a:rPr>
                <a:t>Ділянка 1</a:t>
              </a:r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28080"/>
              </p:ext>
            </p:extLst>
          </p:nvPr>
        </p:nvGraphicFramePr>
        <p:xfrm>
          <a:off x="368925" y="1790696"/>
          <a:ext cx="17614275" cy="808196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284990"/>
                <a:gridCol w="6528953"/>
                <a:gridCol w="3411929"/>
                <a:gridCol w="2388403"/>
              </a:tblGrid>
              <a:tr h="6308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Видова</a:t>
                      </a:r>
                      <a:r>
                        <a:rPr lang="uk-UA" sz="30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назва рослин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Характеристика складу ґрунту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113111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ступінь солоності</a:t>
                      </a:r>
                      <a:r>
                        <a:rPr lang="uk-UA" sz="30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показник родючості</a:t>
                      </a:r>
                      <a:r>
                        <a:rPr lang="uk-UA" sz="30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рівень </a:t>
                      </a:r>
                      <a:r>
                        <a:rPr lang="uk-UA" sz="30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рН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Лох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вузьколистий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7,0-8,5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Егілопс</a:t>
                      </a: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циліндричний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6,5-8,5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Лапчатка</a:t>
                      </a: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повзуча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Кульбаба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Очерет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звичайний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середньо-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і </a:t>
                      </a: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сильнозасолений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Чебрець однорічний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6,5-8,0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Осот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польовий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Лядвенець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тонкий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Деревій благородний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5,5-7,0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Цикорій дикий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6,0-8,0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90446" y="353016"/>
            <a:ext cx="1613623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видової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різноманітності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рослин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та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вивчення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їх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в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якості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фітоіндикатора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68925" y="544159"/>
            <a:ext cx="2853258" cy="960615"/>
            <a:chOff x="0" y="0"/>
            <a:chExt cx="3804344" cy="128082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804344" cy="1280820"/>
              <a:chOff x="0" y="0"/>
              <a:chExt cx="751475" cy="2530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51475" cy="253001"/>
              </a:xfrm>
              <a:custGeom>
                <a:avLst/>
                <a:gdLst/>
                <a:ahLst/>
                <a:cxnLst/>
                <a:rect l="l" t="t" r="r" b="b"/>
                <a:pathLst>
                  <a:path w="751475" h="253001">
                    <a:moveTo>
                      <a:pt x="126501" y="0"/>
                    </a:moveTo>
                    <a:lnTo>
                      <a:pt x="624975" y="0"/>
                    </a:lnTo>
                    <a:cubicBezTo>
                      <a:pt x="658525" y="0"/>
                      <a:pt x="690701" y="13328"/>
                      <a:pt x="714424" y="37051"/>
                    </a:cubicBezTo>
                    <a:cubicBezTo>
                      <a:pt x="738148" y="60775"/>
                      <a:pt x="751475" y="92951"/>
                      <a:pt x="751475" y="126501"/>
                    </a:cubicBezTo>
                    <a:lnTo>
                      <a:pt x="751475" y="126501"/>
                    </a:lnTo>
                    <a:cubicBezTo>
                      <a:pt x="751475" y="160051"/>
                      <a:pt x="738148" y="192227"/>
                      <a:pt x="714424" y="215950"/>
                    </a:cubicBezTo>
                    <a:cubicBezTo>
                      <a:pt x="690701" y="239674"/>
                      <a:pt x="658525" y="253001"/>
                      <a:pt x="624975" y="253001"/>
                    </a:cubicBezTo>
                    <a:lnTo>
                      <a:pt x="126501" y="253001"/>
                    </a:lnTo>
                    <a:cubicBezTo>
                      <a:pt x="92951" y="253001"/>
                      <a:pt x="60775" y="239674"/>
                      <a:pt x="37051" y="215950"/>
                    </a:cubicBezTo>
                    <a:cubicBezTo>
                      <a:pt x="13328" y="192227"/>
                      <a:pt x="0" y="160051"/>
                      <a:pt x="0" y="126501"/>
                    </a:cubicBezTo>
                    <a:lnTo>
                      <a:pt x="0" y="126501"/>
                    </a:lnTo>
                    <a:cubicBezTo>
                      <a:pt x="0" y="92951"/>
                      <a:pt x="13328" y="60775"/>
                      <a:pt x="37051" y="37051"/>
                    </a:cubicBezTo>
                    <a:cubicBezTo>
                      <a:pt x="60775" y="13328"/>
                      <a:pt x="92951" y="0"/>
                      <a:pt x="126501" y="0"/>
                    </a:cubicBezTo>
                    <a:close/>
                  </a:path>
                </a:pathLst>
              </a:custGeom>
              <a:solidFill>
                <a:srgbClr val="CEB3C0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751475" cy="2911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49357" y="251698"/>
              <a:ext cx="3318242" cy="729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3"/>
                </a:lnSpc>
              </a:pPr>
              <a:r>
                <a:rPr lang="en-US" sz="3295" i="1">
                  <a:solidFill>
                    <a:srgbClr val="331C2C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Ділянка 2</a:t>
              </a:r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919133"/>
              </p:ext>
            </p:extLst>
          </p:nvPr>
        </p:nvGraphicFramePr>
        <p:xfrm>
          <a:off x="160348" y="1764528"/>
          <a:ext cx="17670452" cy="795097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651556"/>
                <a:gridCol w="5297143"/>
                <a:gridCol w="4303929"/>
                <a:gridCol w="2417824"/>
              </a:tblGrid>
              <a:tr h="7366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Видова</a:t>
                      </a:r>
                      <a:r>
                        <a:rPr lang="uk-UA" sz="30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назва рослин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Характеристика складу ґрунту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3667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ступінь солоності</a:t>
                      </a:r>
                      <a:r>
                        <a:rPr lang="uk-UA" sz="30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показник</a:t>
                      </a:r>
                      <a:r>
                        <a:rPr lang="uk-UA" sz="30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родючості</a:t>
                      </a:r>
                      <a:r>
                        <a:rPr lang="uk-UA" sz="30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рівень </a:t>
                      </a:r>
                      <a:r>
                        <a:rPr lang="uk-UA" sz="30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рН</a:t>
                      </a:r>
                      <a:endParaRPr lang="uk-UA" sz="3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Лох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вузьколистий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7-8,5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0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Егілопс</a:t>
                      </a: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циліндричний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30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6,5-8,5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Солончакова айстра 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сильнозасолений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7,5-9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Лапчатка</a:t>
                      </a:r>
                      <a:r>
                        <a:rPr lang="uk-UA" sz="3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повзуча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kern="12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Свинорий пальчастий 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сильнозасолений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6,5-7,5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kern="12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Солонець європейський 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сильнозасолений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7,5-9,0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Поли́н</a:t>
                      </a:r>
                      <a:r>
                        <a:rPr lang="uk-UA" sz="3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uk-UA" sz="3000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австрі́йський</a:t>
                      </a:r>
                      <a:r>
                        <a:rPr lang="uk-UA" sz="3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6,5-8,0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Бромус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сильнозасолений</a:t>
                      </a:r>
                      <a:endParaRPr lang="uk-UA" sz="3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90446" y="292763"/>
            <a:ext cx="1613623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видової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різноманітності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рослин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та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вивчення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їх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в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якості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фітоіндикатора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68925" y="399498"/>
            <a:ext cx="2853258" cy="960615"/>
            <a:chOff x="0" y="0"/>
            <a:chExt cx="3804344" cy="128082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804344" cy="1280820"/>
              <a:chOff x="0" y="0"/>
              <a:chExt cx="751475" cy="2530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51475" cy="253001"/>
              </a:xfrm>
              <a:custGeom>
                <a:avLst/>
                <a:gdLst/>
                <a:ahLst/>
                <a:cxnLst/>
                <a:rect l="l" t="t" r="r" b="b"/>
                <a:pathLst>
                  <a:path w="751475" h="253001">
                    <a:moveTo>
                      <a:pt x="126501" y="0"/>
                    </a:moveTo>
                    <a:lnTo>
                      <a:pt x="624975" y="0"/>
                    </a:lnTo>
                    <a:cubicBezTo>
                      <a:pt x="658525" y="0"/>
                      <a:pt x="690701" y="13328"/>
                      <a:pt x="714424" y="37051"/>
                    </a:cubicBezTo>
                    <a:cubicBezTo>
                      <a:pt x="738148" y="60775"/>
                      <a:pt x="751475" y="92951"/>
                      <a:pt x="751475" y="126501"/>
                    </a:cubicBezTo>
                    <a:lnTo>
                      <a:pt x="751475" y="126501"/>
                    </a:lnTo>
                    <a:cubicBezTo>
                      <a:pt x="751475" y="160051"/>
                      <a:pt x="738148" y="192227"/>
                      <a:pt x="714424" y="215950"/>
                    </a:cubicBezTo>
                    <a:cubicBezTo>
                      <a:pt x="690701" y="239674"/>
                      <a:pt x="658525" y="253001"/>
                      <a:pt x="624975" y="253001"/>
                    </a:cubicBezTo>
                    <a:lnTo>
                      <a:pt x="126501" y="253001"/>
                    </a:lnTo>
                    <a:cubicBezTo>
                      <a:pt x="92951" y="253001"/>
                      <a:pt x="60775" y="239674"/>
                      <a:pt x="37051" y="215950"/>
                    </a:cubicBezTo>
                    <a:cubicBezTo>
                      <a:pt x="13328" y="192227"/>
                      <a:pt x="0" y="160051"/>
                      <a:pt x="0" y="126501"/>
                    </a:cubicBezTo>
                    <a:lnTo>
                      <a:pt x="0" y="126501"/>
                    </a:lnTo>
                    <a:cubicBezTo>
                      <a:pt x="0" y="92951"/>
                      <a:pt x="13328" y="60775"/>
                      <a:pt x="37051" y="37051"/>
                    </a:cubicBezTo>
                    <a:cubicBezTo>
                      <a:pt x="60775" y="13328"/>
                      <a:pt x="92951" y="0"/>
                      <a:pt x="126501" y="0"/>
                    </a:cubicBezTo>
                    <a:close/>
                  </a:path>
                </a:pathLst>
              </a:custGeom>
              <a:solidFill>
                <a:srgbClr val="CEB3C0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751475" cy="2911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49357" y="251698"/>
              <a:ext cx="3318242" cy="729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3"/>
                </a:lnSpc>
              </a:pPr>
              <a:r>
                <a:rPr lang="en-US" sz="3295" i="1">
                  <a:solidFill>
                    <a:srgbClr val="331C2C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Ділянка 3</a:t>
              </a:r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622848"/>
              </p:ext>
            </p:extLst>
          </p:nvPr>
        </p:nvGraphicFramePr>
        <p:xfrm>
          <a:off x="368925" y="1561969"/>
          <a:ext cx="17678919" cy="862173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727075"/>
                <a:gridCol w="5283330"/>
                <a:gridCol w="4163901"/>
                <a:gridCol w="2504613"/>
              </a:tblGrid>
              <a:tr h="8660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Видова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назва рослин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Характеристика складу ґрунту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86603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</a:t>
                      </a:r>
                      <a:r>
                        <a:rPr lang="uk-UA" sz="3000" b="1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тупінь</a:t>
                      </a:r>
                      <a:r>
                        <a:rPr lang="en-US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солоності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показник</a:t>
                      </a:r>
                      <a:r>
                        <a:rPr lang="en-US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родючості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рівень </a:t>
                      </a:r>
                      <a:r>
                        <a:rPr lang="uk-UA" sz="3000" b="1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рН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Вівсюг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6,0-7,0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Лопух 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2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високий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kern="12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Болиголов плямистий </a:t>
                      </a:r>
                      <a:endParaRPr lang="uk-UA" sz="30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28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високий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Кульбаба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Зірочник середній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Вероніка персидська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28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Щавель кінський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залежить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від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рівня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800" dirty="0" err="1" smtClean="0">
                          <a:latin typeface="Arial" pitchFamily="34" charset="0"/>
                          <a:cs typeface="Arial" pitchFamily="34" charset="0"/>
                        </a:rPr>
                        <a:t>засоленості</a:t>
                      </a:r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uk-UA" sz="2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5686" y="292763"/>
            <a:ext cx="16136236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Дослідження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видової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різноманітності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рослин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та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вивчення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їх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в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якості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фітоіндикатора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Canva Sans Bold"/>
                <a:cs typeface="Arial" pitchFamily="34" charset="0"/>
                <a:sym typeface="Canva Sans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68925" y="544159"/>
            <a:ext cx="2853258" cy="960615"/>
            <a:chOff x="0" y="0"/>
            <a:chExt cx="3804344" cy="128082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804344" cy="1280820"/>
              <a:chOff x="0" y="0"/>
              <a:chExt cx="751475" cy="2530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51475" cy="253001"/>
              </a:xfrm>
              <a:custGeom>
                <a:avLst/>
                <a:gdLst/>
                <a:ahLst/>
                <a:cxnLst/>
                <a:rect l="l" t="t" r="r" b="b"/>
                <a:pathLst>
                  <a:path w="751475" h="253001">
                    <a:moveTo>
                      <a:pt x="126501" y="0"/>
                    </a:moveTo>
                    <a:lnTo>
                      <a:pt x="624975" y="0"/>
                    </a:lnTo>
                    <a:cubicBezTo>
                      <a:pt x="658525" y="0"/>
                      <a:pt x="690701" y="13328"/>
                      <a:pt x="714424" y="37051"/>
                    </a:cubicBezTo>
                    <a:cubicBezTo>
                      <a:pt x="738148" y="60775"/>
                      <a:pt x="751475" y="92951"/>
                      <a:pt x="751475" y="126501"/>
                    </a:cubicBezTo>
                    <a:lnTo>
                      <a:pt x="751475" y="126501"/>
                    </a:lnTo>
                    <a:cubicBezTo>
                      <a:pt x="751475" y="160051"/>
                      <a:pt x="738148" y="192227"/>
                      <a:pt x="714424" y="215950"/>
                    </a:cubicBezTo>
                    <a:cubicBezTo>
                      <a:pt x="690701" y="239674"/>
                      <a:pt x="658525" y="253001"/>
                      <a:pt x="624975" y="253001"/>
                    </a:cubicBezTo>
                    <a:lnTo>
                      <a:pt x="126501" y="253001"/>
                    </a:lnTo>
                    <a:cubicBezTo>
                      <a:pt x="92951" y="253001"/>
                      <a:pt x="60775" y="239674"/>
                      <a:pt x="37051" y="215950"/>
                    </a:cubicBezTo>
                    <a:cubicBezTo>
                      <a:pt x="13328" y="192227"/>
                      <a:pt x="0" y="160051"/>
                      <a:pt x="0" y="126501"/>
                    </a:cubicBezTo>
                    <a:lnTo>
                      <a:pt x="0" y="126501"/>
                    </a:lnTo>
                    <a:cubicBezTo>
                      <a:pt x="0" y="92951"/>
                      <a:pt x="13328" y="60775"/>
                      <a:pt x="37051" y="37051"/>
                    </a:cubicBezTo>
                    <a:cubicBezTo>
                      <a:pt x="60775" y="13328"/>
                      <a:pt x="92951" y="0"/>
                      <a:pt x="126501" y="0"/>
                    </a:cubicBezTo>
                    <a:close/>
                  </a:path>
                </a:pathLst>
              </a:custGeom>
              <a:solidFill>
                <a:srgbClr val="CEB3C0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751475" cy="2911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49357" y="251698"/>
              <a:ext cx="3318242" cy="729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3"/>
                </a:lnSpc>
              </a:pPr>
              <a:r>
                <a:rPr lang="en-US" sz="3295" i="1">
                  <a:solidFill>
                    <a:srgbClr val="331C2C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Ділянка 4</a:t>
              </a:r>
            </a:p>
          </p:txBody>
        </p: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379895"/>
              </p:ext>
            </p:extLst>
          </p:nvPr>
        </p:nvGraphicFramePr>
        <p:xfrm>
          <a:off x="75681" y="1768826"/>
          <a:ext cx="17755118" cy="80990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926238"/>
                <a:gridCol w="4522066"/>
                <a:gridCol w="4167672"/>
                <a:gridCol w="3139142"/>
              </a:tblGrid>
              <a:tr h="8099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Видова</a:t>
                      </a:r>
                      <a:r>
                        <a:rPr lang="uk-UA" sz="30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назва рослин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Характеристика складу ґрунту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809907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uk-UA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ступінь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солоності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показник родючості</a:t>
                      </a:r>
                      <a:r>
                        <a:rPr lang="uk-UA" sz="30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рівень </a:t>
                      </a:r>
                      <a:r>
                        <a:rPr lang="uk-UA" sz="3000" b="1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рН</a:t>
                      </a:r>
                      <a:endParaRPr lang="uk-UA" sz="30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Акація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середньозасолений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низький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6,5-8,0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Подорожник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5,5-8,0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Вівсюг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6,0-7,0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Мати-й-мачуха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Слива колюча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6,0-8,0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Бірючина</a:t>
                      </a:r>
                      <a:r>
                        <a:rPr lang="ru-RU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30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звичайна</a:t>
                      </a:r>
                      <a:r>
                        <a:rPr lang="ru-RU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6,5-8,0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Підмаренник чіпкий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5,5-7,0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9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Білокудринник</a:t>
                      </a:r>
                      <a:r>
                        <a:rPr lang="uk-UA" sz="30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чорний 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слабозасолений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помірний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3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6,0-7,5</a:t>
                      </a:r>
                      <a:endParaRPr lang="uk-UA" sz="3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9BD8E4-BE80-4858-8CEE-37122FA7C1A0}"/>
              </a:ext>
            </a:extLst>
          </p:cNvPr>
          <p:cNvSpPr txBox="1"/>
          <p:nvPr/>
        </p:nvSpPr>
        <p:spPr>
          <a:xfrm>
            <a:off x="3489959" y="1082529"/>
            <a:ext cx="13097753" cy="1492716"/>
          </a:xfrm>
          <a:prstGeom prst="rect">
            <a:avLst/>
          </a:prstGeom>
          <a:noFill/>
        </p:spPr>
        <p:txBody>
          <a:bodyPr wrap="square" lIns="137160" tIns="68580" rIns="137160" bIns="68580" rtlCol="0">
            <a:spAutoFit/>
          </a:bodyPr>
          <a:lstStyle/>
          <a:p>
            <a:pPr algn="ctr"/>
            <a:r>
              <a:rPr lang="uk-UA" sz="4400" b="1" dirty="0">
                <a:latin typeface="Arial" pitchFamily="34" charset="0"/>
                <a:cs typeface="Arial" pitchFamily="34" charset="0"/>
              </a:rPr>
              <a:t>Дослідження засоленості ґрунту методом водної витяжки</a:t>
            </a:r>
          </a:p>
        </p:txBody>
      </p:sp>
      <p:sp>
        <p:nvSpPr>
          <p:cNvPr id="4" name="Freeform 15"/>
          <p:cNvSpPr/>
          <p:nvPr/>
        </p:nvSpPr>
        <p:spPr>
          <a:xfrm>
            <a:off x="16587713" y="0"/>
            <a:ext cx="1476376" cy="2165059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" t="3840" r="19417" b="21784"/>
          <a:stretch/>
        </p:blipFill>
        <p:spPr bwMode="auto">
          <a:xfrm>
            <a:off x="644848" y="827861"/>
            <a:ext cx="2098351" cy="276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t="9648" r="12029" b="25750"/>
          <a:stretch/>
        </p:blipFill>
        <p:spPr bwMode="auto">
          <a:xfrm>
            <a:off x="1462206" y="4000500"/>
            <a:ext cx="2273713" cy="258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526326"/>
              </p:ext>
            </p:extLst>
          </p:nvPr>
        </p:nvGraphicFramePr>
        <p:xfrm>
          <a:off x="4114800" y="3162300"/>
          <a:ext cx="13035400" cy="600444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498740"/>
                <a:gridCol w="2081530"/>
                <a:gridCol w="2672037"/>
                <a:gridCol w="2338955"/>
                <a:gridCol w="2444138"/>
              </a:tblGrid>
              <a:tr h="1354171">
                <a:tc>
                  <a:txBody>
                    <a:bodyPr/>
                    <a:lstStyle/>
                    <a:p>
                      <a:pPr algn="ctr"/>
                      <a:endParaRPr lang="uk-UA" sz="3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Зразок  1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Зразок  </a:t>
                      </a:r>
                      <a:r>
                        <a:rPr lang="uk-UA" sz="3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uk-UA" sz="3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Зразок  </a:t>
                      </a:r>
                      <a:r>
                        <a:rPr lang="uk-UA" sz="3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Зразок  </a:t>
                      </a:r>
                      <a:r>
                        <a:rPr lang="uk-UA" sz="3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uk-UA" sz="3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08537">
                <a:tc>
                  <a:txBody>
                    <a:bodyPr/>
                    <a:lstStyle/>
                    <a:p>
                      <a:pPr algn="ctr"/>
                      <a:r>
                        <a:rPr lang="uk-UA" sz="3000" b="1" i="0" dirty="0" smtClean="0">
                          <a:latin typeface="Arial" pitchFamily="34" charset="0"/>
                          <a:cs typeface="Arial" pitchFamily="34" charset="0"/>
                        </a:rPr>
                        <a:t>СІ</a:t>
                      </a:r>
                      <a:r>
                        <a:rPr lang="uk-UA" sz="3000" b="1" i="0" baseline="300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uk-UA" sz="3000" b="1" i="0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>
                          <a:latin typeface="Arial" pitchFamily="34" charset="0"/>
                          <a:cs typeface="Arial" pitchFamily="34" charset="0"/>
                        </a:rPr>
                        <a:t>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443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30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</a:t>
                      </a:r>
                      <a:r>
                        <a:rPr lang="uk-UA" sz="3000" b="1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uk-UA" sz="3000" b="1" i="0" kern="1200" baseline="160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2-</a:t>
                      </a:r>
                      <a:r>
                        <a:rPr lang="uk-UA" sz="3000" b="1" i="0" baseline="16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uk-UA" sz="3000" b="1" i="0" dirty="0" smtClean="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uk-UA" sz="3000" b="1" i="0" dirty="0" smtClean="0">
                          <a:latin typeface="Arial" pitchFamily="34" charset="0"/>
                          <a:cs typeface="Arial" pitchFamily="34" charset="0"/>
                        </a:rPr>
                      </a:br>
                      <a:endParaRPr lang="uk-UA" sz="3000" b="1" i="0" baseline="-25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97439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 smtClean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uk-UA" sz="30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</a:t>
                      </a:r>
                      <a:r>
                        <a:rPr lang="uk-UA" sz="3000" b="1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uk-UA" sz="3000" b="1" i="0" kern="1200" baseline="160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2-</a:t>
                      </a:r>
                      <a:endParaRPr lang="uk-UA" sz="3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 smtClean="0">
                          <a:latin typeface="Arial" pitchFamily="34" charset="0"/>
                          <a:cs typeface="Arial" pitchFamily="34" charset="0"/>
                        </a:rPr>
                        <a:t>мала </a:t>
                      </a:r>
                      <a:r>
                        <a:rPr lang="uk-UA" sz="3000" b="1" dirty="0">
                          <a:latin typeface="Arial" pitchFamily="34" charset="0"/>
                          <a:cs typeface="Arial" pitchFamily="34" charset="0"/>
                        </a:rPr>
                        <a:t>кількість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 smtClean="0">
                          <a:latin typeface="Arial" pitchFamily="34" charset="0"/>
                          <a:cs typeface="Arial" pitchFamily="34" charset="0"/>
                        </a:rPr>
                        <a:t>середня кількість</a:t>
                      </a:r>
                      <a:endParaRPr lang="uk-UA" sz="3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 smtClean="0">
                          <a:latin typeface="Arial" pitchFamily="34" charset="0"/>
                          <a:cs typeface="Arial" pitchFamily="34" charset="0"/>
                        </a:rPr>
                        <a:t>дуже мала кількість</a:t>
                      </a:r>
                      <a:endParaRPr lang="uk-UA" sz="3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немає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98"/>
          <a:stretch/>
        </p:blipFill>
        <p:spPr bwMode="auto">
          <a:xfrm>
            <a:off x="457200" y="7048500"/>
            <a:ext cx="2718636" cy="271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/>
          <p:cNvSpPr/>
          <p:nvPr/>
        </p:nvSpPr>
        <p:spPr>
          <a:xfrm>
            <a:off x="95248" y="90399"/>
            <a:ext cx="1809752" cy="2000979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15AA04F-9844-4C9C-B497-6E9376957B30}"/>
              </a:ext>
            </a:extLst>
          </p:cNvPr>
          <p:cNvSpPr txBox="1"/>
          <p:nvPr/>
        </p:nvSpPr>
        <p:spPr>
          <a:xfrm>
            <a:off x="3505200" y="544080"/>
            <a:ext cx="122727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atin typeface="Arial" pitchFamily="34" charset="0"/>
                <a:cs typeface="Arial" pitchFamily="34" charset="0"/>
              </a:rPr>
              <a:t>Дослідження родючості ґрунту</a:t>
            </a:r>
          </a:p>
          <a:p>
            <a:pPr algn="ctr"/>
            <a:r>
              <a:rPr lang="uk-UA" sz="4000" b="1" dirty="0">
                <a:latin typeface="Arial" pitchFamily="34" charset="0"/>
                <a:cs typeface="Arial" pitchFamily="34" charset="0"/>
              </a:rPr>
              <a:t> експрес-тестом від «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YOCHEM</a:t>
            </a:r>
            <a:r>
              <a:rPr lang="uk-UA" sz="4000" b="1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graphicFrame>
        <p:nvGraphicFramePr>
          <p:cNvPr id="27" name="Таблиця 1">
            <a:extLst>
              <a:ext uri="{FF2B5EF4-FFF2-40B4-BE49-F238E27FC236}">
                <a16:creationId xmlns="" xmlns:a16="http://schemas.microsoft.com/office/drawing/2014/main" id="{EF42DDC8-BE52-470E-8D6C-0857EC0E6E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8975"/>
              </p:ext>
            </p:extLst>
          </p:nvPr>
        </p:nvGraphicFramePr>
        <p:xfrm>
          <a:off x="5280779" y="2447037"/>
          <a:ext cx="9144000" cy="41254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37133">
                  <a:extLst>
                    <a:ext uri="{9D8B030D-6E8A-4147-A177-3AD203B41FA5}">
                      <a16:colId xmlns="" xmlns:a16="http://schemas.microsoft.com/office/drawing/2014/main" val="3707808441"/>
                    </a:ext>
                  </a:extLst>
                </a:gridCol>
                <a:gridCol w="2328084">
                  <a:extLst>
                    <a:ext uri="{9D8B030D-6E8A-4147-A177-3AD203B41FA5}">
                      <a16:colId xmlns="" xmlns:a16="http://schemas.microsoft.com/office/drawing/2014/main" val="2857217394"/>
                    </a:ext>
                  </a:extLst>
                </a:gridCol>
                <a:gridCol w="1882608">
                  <a:extLst>
                    <a:ext uri="{9D8B030D-6E8A-4147-A177-3AD203B41FA5}">
                      <a16:colId xmlns="" xmlns:a16="http://schemas.microsoft.com/office/drawing/2014/main" val="852136619"/>
                    </a:ext>
                  </a:extLst>
                </a:gridCol>
                <a:gridCol w="1754508">
                  <a:extLst>
                    <a:ext uri="{9D8B030D-6E8A-4147-A177-3AD203B41FA5}">
                      <a16:colId xmlns="" xmlns:a16="http://schemas.microsoft.com/office/drawing/2014/main" val="1632622088"/>
                    </a:ext>
                  </a:extLst>
                </a:gridCol>
                <a:gridCol w="1741667">
                  <a:extLst>
                    <a:ext uri="{9D8B030D-6E8A-4147-A177-3AD203B41FA5}">
                      <a16:colId xmlns="" xmlns:a16="http://schemas.microsoft.com/office/drawing/2014/main" val="3515408421"/>
                    </a:ext>
                  </a:extLst>
                </a:gridCol>
              </a:tblGrid>
              <a:tr h="690228">
                <a:tc>
                  <a:txBody>
                    <a:bodyPr/>
                    <a:lstStyle/>
                    <a:p>
                      <a:endParaRPr lang="uk-U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>
                          <a:latin typeface="Arial" pitchFamily="34" charset="0"/>
                          <a:cs typeface="Arial" pitchFamily="34" charset="0"/>
                        </a:rPr>
                        <a:t>Зразок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>
                          <a:latin typeface="Arial" pitchFamily="34" charset="0"/>
                          <a:cs typeface="Arial" pitchFamily="34" charset="0"/>
                        </a:rPr>
                        <a:t>Зразок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>
                          <a:latin typeface="Arial" pitchFamily="34" charset="0"/>
                          <a:cs typeface="Arial" pitchFamily="34" charset="0"/>
                        </a:rPr>
                        <a:t>Зразок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>
                          <a:latin typeface="Arial" pitchFamily="34" charset="0"/>
                          <a:cs typeface="Arial" pitchFamily="34" charset="0"/>
                        </a:rPr>
                        <a:t>Зразок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4814631"/>
                  </a:ext>
                </a:extLst>
              </a:tr>
              <a:tr h="66055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uk-UA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Менше норми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Вище </a:t>
                      </a:r>
                      <a:r>
                        <a:rPr lang="uk-UA" sz="30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норми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0594398"/>
                  </a:ext>
                </a:extLst>
              </a:tr>
              <a:tr h="66055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uk-UA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Вище норми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Менше норми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4496946"/>
                  </a:ext>
                </a:extLst>
              </a:tr>
              <a:tr h="104695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  <a:endParaRPr lang="uk-UA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Вище норми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dirty="0">
                          <a:latin typeface="Arial" pitchFamily="34" charset="0"/>
                          <a:cs typeface="Arial" pitchFamily="34" charset="0"/>
                        </a:rPr>
                        <a:t>Норма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0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Вище норми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7893273"/>
                  </a:ext>
                </a:extLst>
              </a:tr>
            </a:tbl>
          </a:graphicData>
        </a:graphic>
      </p:graphicFrame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4" b="13462"/>
          <a:stretch/>
        </p:blipFill>
        <p:spPr bwMode="auto">
          <a:xfrm rot="10800000">
            <a:off x="304800" y="1836346"/>
            <a:ext cx="4680000" cy="2250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3" t="7105" r="19590" b="9135"/>
          <a:stretch/>
        </p:blipFill>
        <p:spPr bwMode="auto">
          <a:xfrm rot="16200000">
            <a:off x="1405746" y="3220521"/>
            <a:ext cx="2478107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62758" y="1906712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00400" y="1968334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uk-UA" dirty="0"/>
          </a:p>
        </p:txBody>
      </p:sp>
      <p:sp>
        <p:nvSpPr>
          <p:cNvPr id="32" name="TextBox 31"/>
          <p:cNvSpPr txBox="1"/>
          <p:nvPr/>
        </p:nvSpPr>
        <p:spPr>
          <a:xfrm>
            <a:off x="515158" y="4533900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02757" y="4522820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uk-UA" dirty="0"/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4" b="7401"/>
          <a:stretch/>
        </p:blipFill>
        <p:spPr bwMode="auto">
          <a:xfrm rot="10800000">
            <a:off x="274319" y="7066251"/>
            <a:ext cx="4680000" cy="2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15158" y="7353300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36" name="TextBox 35"/>
          <p:cNvSpPr txBox="1"/>
          <p:nvPr/>
        </p:nvSpPr>
        <p:spPr>
          <a:xfrm>
            <a:off x="2669275" y="7408426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3</a:t>
            </a:r>
          </a:p>
        </p:txBody>
      </p:sp>
      <p:pic>
        <p:nvPicPr>
          <p:cNvPr id="37" name="Picture 5" descr="https://www.yochem.com.ua/wp-content/uploads/2021/04/test-rodyuchist-gruntu-yochem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701751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t="14521" r="8711" b="14734"/>
          <a:stretch/>
        </p:blipFill>
        <p:spPr bwMode="auto">
          <a:xfrm>
            <a:off x="14782800" y="271129"/>
            <a:ext cx="2747110" cy="313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/>
          <a:stretch/>
        </p:blipFill>
        <p:spPr bwMode="auto">
          <a:xfrm>
            <a:off x="14739035" y="3924301"/>
            <a:ext cx="3132000" cy="253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5" t="18000" r="11383" b="15250"/>
          <a:stretch/>
        </p:blipFill>
        <p:spPr bwMode="auto">
          <a:xfrm>
            <a:off x="14999626" y="7066251"/>
            <a:ext cx="2615289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/>
          <p:cNvSpPr/>
          <p:nvPr/>
        </p:nvSpPr>
        <p:spPr>
          <a:xfrm rot="10659771">
            <a:off x="16436456" y="7603246"/>
            <a:ext cx="1547992" cy="2653293"/>
          </a:xfrm>
          <a:custGeom>
            <a:avLst/>
            <a:gdLst/>
            <a:ahLst/>
            <a:cxnLst/>
            <a:rect l="l" t="t" r="r" b="b"/>
            <a:pathLst>
              <a:path w="3371126" h="4478549">
                <a:moveTo>
                  <a:pt x="0" y="0"/>
                </a:moveTo>
                <a:lnTo>
                  <a:pt x="3371126" y="0"/>
                </a:lnTo>
                <a:lnTo>
                  <a:pt x="3371126" y="4478549"/>
                </a:lnTo>
                <a:lnTo>
                  <a:pt x="0" y="4478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0" y="83050"/>
            <a:ext cx="1107329" cy="1743013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15AA04F-9844-4C9C-B497-6E9376957B30}"/>
              </a:ext>
            </a:extLst>
          </p:cNvPr>
          <p:cNvSpPr txBox="1"/>
          <p:nvPr/>
        </p:nvSpPr>
        <p:spPr>
          <a:xfrm>
            <a:off x="2482216" y="498161"/>
            <a:ext cx="12087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Arial" pitchFamily="34" charset="0"/>
                <a:cs typeface="Arial" pitchFamily="34" charset="0"/>
              </a:rPr>
              <a:t>Дослідження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електропровідності та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рН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 ґрунту за допомогою датчика «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Digital 6 in 1 Soil Tester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»</a:t>
            </a:r>
            <a:endParaRPr lang="uk-UA" sz="3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3008130196"/>
              </p:ext>
            </p:extLst>
          </p:nvPr>
        </p:nvGraphicFramePr>
        <p:xfrm>
          <a:off x="925898" y="2095500"/>
          <a:ext cx="69512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1362436432"/>
              </p:ext>
            </p:extLst>
          </p:nvPr>
        </p:nvGraphicFramePr>
        <p:xfrm>
          <a:off x="8525828" y="2203017"/>
          <a:ext cx="6172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5" name="Picture 3" descr="C:\Users\ssa\Desktop\MAN\МАН-2024 Гінкул Міхаіл\изображение_viber_2025-04-01_21-07-15-15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692052"/>
            <a:ext cx="6446022" cy="317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009" y="7277100"/>
            <a:ext cx="1139191" cy="253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40" b="14013"/>
          <a:stretch/>
        </p:blipFill>
        <p:spPr bwMode="auto">
          <a:xfrm>
            <a:off x="14279881" y="2324100"/>
            <a:ext cx="3367273" cy="425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8525828" y="9412994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uk-UA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399" y="7269480"/>
            <a:ext cx="1130781" cy="251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9677399" y="9439934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2</a:t>
            </a: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7246620"/>
            <a:ext cx="1143000" cy="259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1369039" y="9439934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3</a:t>
            </a:r>
            <a:endParaRPr lang="uk-UA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" b="21203"/>
          <a:stretch/>
        </p:blipFill>
        <p:spPr bwMode="auto">
          <a:xfrm>
            <a:off x="13004715" y="7258050"/>
            <a:ext cx="1244686" cy="253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3106400" y="9407668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4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1"/>
          <p:cNvSpPr/>
          <p:nvPr/>
        </p:nvSpPr>
        <p:spPr>
          <a:xfrm>
            <a:off x="250774" y="7620"/>
            <a:ext cx="1672732" cy="2107684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D9BD8E4-BE80-4858-8CEE-37122FA7C1A0}"/>
              </a:ext>
            </a:extLst>
          </p:cNvPr>
          <p:cNvSpPr txBox="1"/>
          <p:nvPr/>
        </p:nvSpPr>
        <p:spPr>
          <a:xfrm>
            <a:off x="4502374" y="498161"/>
            <a:ext cx="9937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atin typeface="Arial" pitchFamily="34" charset="0"/>
                <a:cs typeface="Arial" pitchFamily="34" charset="0"/>
              </a:rPr>
              <a:t>Дослідження </a:t>
            </a:r>
            <a:r>
              <a:rPr lang="uk-UA" sz="4000" b="1" dirty="0" smtClean="0">
                <a:latin typeface="Arial" pitchFamily="34" charset="0"/>
                <a:cs typeface="Arial" pitchFamily="34" charset="0"/>
              </a:rPr>
              <a:t>якості ґрунту методом </a:t>
            </a:r>
            <a:r>
              <a:rPr lang="uk-UA" sz="4000" b="1" dirty="0" err="1" smtClean="0">
                <a:latin typeface="Arial" pitchFamily="34" charset="0"/>
                <a:cs typeface="Arial" pitchFamily="34" charset="0"/>
              </a:rPr>
              <a:t>біотестування</a:t>
            </a:r>
            <a:endParaRPr lang="uk-UA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1676399" y="2016244"/>
            <a:ext cx="12763619" cy="8752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uk-UA" sz="2800" b="1" dirty="0" smtClean="0">
                <a:latin typeface="Arial" pitchFamily="34" charset="0"/>
                <a:cs typeface="Arial" pitchFamily="34" charset="0"/>
              </a:rPr>
              <a:t>1 етап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- 29 січня 2025 року посів редиски та кропу в досліджувані зразки ґрунту та їх подальше вирощування в теплиці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Дальницького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ліцею.</a:t>
            </a:r>
          </a:p>
          <a:p>
            <a:pPr algn="just"/>
            <a:endParaRPr lang="uk-UA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endParaRPr lang="uk-UA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584" y="1159880"/>
            <a:ext cx="2819400" cy="210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409406" y="3608164"/>
            <a:ext cx="140994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800" b="1" dirty="0">
                <a:latin typeface="Arial" pitchFamily="34" charset="0"/>
                <a:cs typeface="Arial" pitchFamily="34" charset="0"/>
              </a:rPr>
              <a:t>2 етап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– 17 лютого 2025 року поява перших сходів редиски у зразках ґрунту № 1, №3 та  №4, у зразку №2 немає сходів редиски. Сходи кропу відсутні у всіх зразках ґрунту.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67"/>
          <a:stretch/>
        </p:blipFill>
        <p:spPr bwMode="auto">
          <a:xfrm>
            <a:off x="437606" y="3425202"/>
            <a:ext cx="2971800" cy="192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409243" y="5553977"/>
            <a:ext cx="134143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Font typeface="Arial" pitchFamily="34" charset="0"/>
              <a:buChar char="•"/>
            </a:pPr>
            <a:r>
              <a:rPr lang="uk-UA" sz="2800" b="1" dirty="0">
                <a:latin typeface="Arial" pitchFamily="34" charset="0"/>
                <a:cs typeface="Arial" pitchFamily="34" charset="0"/>
              </a:rPr>
              <a:t>3 етап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– 13 березня 2025 року  найкраще зійшли рослини в зразку ґрунту  №3;</a:t>
            </a: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0" y="4798770"/>
            <a:ext cx="2811662" cy="210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2468879" y="6902244"/>
            <a:ext cx="147828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uk-UA" sz="2800" b="1" dirty="0">
                <a:latin typeface="Arial" pitchFamily="34" charset="0"/>
                <a:cs typeface="Arial" pitchFamily="34" charset="0"/>
              </a:rPr>
              <a:t>4 етап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– 27 березня 2025 року найгірше почуваються рослини редиски та кропу висаджені в зразок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ґрунту 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№ 2, найкращі результати спостерігаємо в зразку ґрунту №3.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6"/>
          <a:stretch/>
        </p:blipFill>
        <p:spPr bwMode="auto">
          <a:xfrm>
            <a:off x="281254" y="6508084"/>
            <a:ext cx="2119273" cy="2640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3124200" y="8643553"/>
            <a:ext cx="104132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Font typeface="Arial" pitchFamily="34" charset="0"/>
              <a:buChar char="•"/>
              <a:defRPr/>
            </a:pPr>
            <a:r>
              <a:rPr lang="uk-UA" sz="2800" b="1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5 етап </a:t>
            </a:r>
            <a:r>
              <a:rPr lang="uk-UA" sz="28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– 2 квітня 2025 року аналіз розвитку зеленої маси та коренеплоду у </a:t>
            </a:r>
            <a:r>
              <a:rPr lang="uk-UA" sz="2800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редису, найкращі результати в зразку № 3.</a:t>
            </a:r>
            <a:endParaRPr lang="uk-UA" sz="28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7" t="8139" r="8301"/>
          <a:stretch/>
        </p:blipFill>
        <p:spPr bwMode="auto">
          <a:xfrm rot="16200000">
            <a:off x="14463429" y="7381700"/>
            <a:ext cx="2190137" cy="3477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3940" y="-3859"/>
            <a:ext cx="16230600" cy="110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uk-UA" sz="4800" b="1" dirty="0" smtClean="0">
                <a:latin typeface="Arial" pitchFamily="34" charset="0"/>
                <a:cs typeface="Arial" pitchFamily="34" charset="0"/>
              </a:rPr>
              <a:t>Висновки </a:t>
            </a:r>
            <a:endParaRPr lang="en-US" sz="4800" b="1" dirty="0">
              <a:latin typeface="Arial" pitchFamily="34" charset="0"/>
              <a:ea typeface="Cooper BT Bold"/>
              <a:cs typeface="Arial" pitchFamily="34" charset="0"/>
              <a:sym typeface="Cooper BT Bold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381000" y="1098326"/>
            <a:ext cx="17449800" cy="56419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Проаналізувавши отримані результати дослідження, бачимо, що результати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фітоіндикації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 та проведених лабораторних досліджень для ділянки № 1 співпали, так як дана ділянка має 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слабколужне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середовище та низький рівень родючості.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Якісними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фітоіндикаторами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засолонего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ґрунту на ділянці №2 виявилися солончакова айстра, свинорий пальчастий,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бромус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та солонець європейський і дані лабораторних досліджень та вимірювань підтвердили наявність хлоридів,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карбонатів, сульфатів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та високий рівень електропровідності ґрунту.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В ході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біоіндикації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ділянка №3 виявилася найбільш придатною для вирощування редису та кропу, така властивість зумовлена високим вмістом азоту, на який вказує наявність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лопуха та болиголова плямистого, результати лабораторних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досліджень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підтвердили, що вміст нітрогену є вище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норми на даній ділянці.</a:t>
            </a:r>
            <a:endParaRPr lang="uk-UA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 Результати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фітоіндикації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та лабораторних досліджень на ділянці № 4 співпали за показником солоності ґрунту. Родючість за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фітоіндикацією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є помірною, експрес-тестування також показало гарні результати, але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біоіндикація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 даної ділянки їх не підтвердила.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Враховуючи все вищезазначене, отримані результати можуть бути використанні при вирощуванні рослин в приватному сільському господарстві, так як не потрібно витрачати гроші на експрес-тести для визначення вмісту поживних елементів  або датчики електропровідності ґрунту, адже замість цього можна  використати метод </a:t>
            </a:r>
            <a:r>
              <a:rPr lang="uk-UA" sz="2800" dirty="0" err="1" smtClean="0">
                <a:latin typeface="Arial" pitchFamily="34" charset="0"/>
                <a:cs typeface="Arial" pitchFamily="34" charset="0"/>
              </a:rPr>
              <a:t>фітоіндикації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. Дане дослідження також буде корисним при екологічному моніторингу стану ґрунтів в певній місцевості.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10659771">
            <a:off x="16317944" y="8034319"/>
            <a:ext cx="1774179" cy="2168468"/>
          </a:xfrm>
          <a:custGeom>
            <a:avLst/>
            <a:gdLst/>
            <a:ahLst/>
            <a:cxnLst/>
            <a:rect l="l" t="t" r="r" b="b"/>
            <a:pathLst>
              <a:path w="3371126" h="4478549">
                <a:moveTo>
                  <a:pt x="0" y="0"/>
                </a:moveTo>
                <a:lnTo>
                  <a:pt x="3371126" y="0"/>
                </a:lnTo>
                <a:lnTo>
                  <a:pt x="3371126" y="4478549"/>
                </a:lnTo>
                <a:lnTo>
                  <a:pt x="0" y="4478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0690362">
            <a:off x="16195530" y="-78474"/>
            <a:ext cx="2288851" cy="2616299"/>
          </a:xfrm>
          <a:custGeom>
            <a:avLst/>
            <a:gdLst/>
            <a:ahLst/>
            <a:cxnLst/>
            <a:rect l="l" t="t" r="r" b="b"/>
            <a:pathLst>
              <a:path w="4134546" h="4890324">
                <a:moveTo>
                  <a:pt x="0" y="0"/>
                </a:moveTo>
                <a:lnTo>
                  <a:pt x="4134546" y="0"/>
                </a:lnTo>
                <a:lnTo>
                  <a:pt x="4134546" y="4890323"/>
                </a:lnTo>
                <a:lnTo>
                  <a:pt x="0" y="48903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240" y="24442"/>
            <a:ext cx="1889093" cy="2282836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/>
          <p:cNvSpPr txBox="1"/>
          <p:nvPr/>
        </p:nvSpPr>
        <p:spPr>
          <a:xfrm>
            <a:off x="7010400" y="704195"/>
            <a:ext cx="5725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5400" b="1" dirty="0" err="1" smtClean="0">
                <a:latin typeface="Arial" pitchFamily="34" charset="0"/>
                <a:cs typeface="Arial" pitchFamily="34" charset="0"/>
              </a:rPr>
              <a:t>Фітоіндикатори</a:t>
            </a:r>
            <a:r>
              <a:rPr lang="uk-UA" sz="5400" b="1" dirty="0" smtClean="0">
                <a:latin typeface="Arial" pitchFamily="34" charset="0"/>
                <a:cs typeface="Arial" pitchFamily="34" charset="0"/>
              </a:rPr>
              <a:t> </a:t>
            </a:r>
            <a:endParaRPr lang="uk-U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Объект 21"/>
          <p:cNvSpPr>
            <a:spLocks noGrp="1"/>
          </p:cNvSpPr>
          <p:nvPr>
            <p:ph sz="half" idx="1"/>
          </p:nvPr>
        </p:nvSpPr>
        <p:spPr>
          <a:xfrm>
            <a:off x="2362200" y="1597367"/>
            <a:ext cx="4038600" cy="4525963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Солоності </a:t>
            </a:r>
            <a:endParaRPr lang="uk-UA" sz="4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Объект 22"/>
          <p:cNvSpPr>
            <a:spLocks noGrp="1"/>
          </p:cNvSpPr>
          <p:nvPr>
            <p:ph sz="half" idx="2"/>
          </p:nvPr>
        </p:nvSpPr>
        <p:spPr>
          <a:xfrm>
            <a:off x="10204545" y="2906115"/>
            <a:ext cx="7135410" cy="4525963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Підвищеного рівня азоту</a:t>
            </a:r>
          </a:p>
        </p:txBody>
      </p:sp>
      <p:pic>
        <p:nvPicPr>
          <p:cNvPr id="2050" name="Picture 2" descr="Aster tripolium L., Солончакова айстра звичайна (Світова флора) - Pl@ntNet  identif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9" y="2867854"/>
            <a:ext cx="2880000" cy="261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винорий пальчастий — Вікіпедія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6" y="3040675"/>
            <a:ext cx="3410523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ослина Бромус житній стоколос. Будова, поширення, біологічна класифікація  | ІАС &quot;Аграрії разом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7" y="6361783"/>
            <a:ext cx="2695003" cy="35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Солонець – символ проєкту «Шлях, позначений сіллю» | Шлях, позначений сіллю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36" y="6600235"/>
            <a:ext cx="4144041" cy="275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Корінь лопуха - природна аптечка: може вилікувати 5 серйозних хвороб І це  ще далеко не все! Зараз люди хворіють різними недугами, чимало з яких не  піддаються лікуванню і максимум, що обіцяють лікарі -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4555843"/>
            <a:ext cx="3607130" cy="27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430+ стокових фото, фото роялті-фрі та зображень на тему болиголов плямистий  - iStock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748" y="4525933"/>
            <a:ext cx="3898151" cy="259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920181" y="6130950"/>
            <a:ext cx="3589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солонець 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європейський</a:t>
            </a:r>
            <a:endParaRPr lang="uk-UA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02167" y="2342821"/>
            <a:ext cx="3070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Arial" pitchFamily="34" charset="0"/>
                <a:cs typeface="Arial" pitchFamily="34" charset="0"/>
              </a:rPr>
              <a:t>солончакова айстра</a:t>
            </a:r>
            <a:endParaRPr lang="uk-UA" sz="2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283469" y="2440309"/>
            <a:ext cx="3241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Arial" pitchFamily="34" charset="0"/>
                <a:cs typeface="Arial" pitchFamily="34" charset="0"/>
              </a:rPr>
              <a:t>свинорий пальчастий</a:t>
            </a:r>
            <a:endParaRPr lang="uk-UA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40633" y="5825317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бромус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endParaRPr lang="uk-UA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35259" y="3943842"/>
            <a:ext cx="3369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болиголов плямистий</a:t>
            </a:r>
            <a:endParaRPr lang="uk-UA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0638528" y="3990009"/>
            <a:ext cx="1013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лопух</a:t>
            </a:r>
            <a:endParaRPr lang="uk-UA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1306148" y="7303429"/>
            <a:ext cx="493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*Фото взяті з </a:t>
            </a:r>
            <a:r>
              <a:rPr lang="uk-UA" sz="2400" dirty="0" err="1" smtClean="0"/>
              <a:t>інтернету</a:t>
            </a:r>
            <a:r>
              <a:rPr lang="uk-UA" sz="2400" dirty="0" smtClean="0"/>
              <a:t>.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7910" y="254997"/>
            <a:ext cx="1581530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3600" b="1" dirty="0">
                <a:solidFill>
                  <a:srgbClr val="331C2C"/>
                </a:solidFill>
                <a:latin typeface="Arial" pitchFamily="34" charset="0"/>
                <a:ea typeface="Cooper BT Bold"/>
                <a:cs typeface="Arial" pitchFamily="34" charset="0"/>
                <a:sym typeface="Cooper BT Bold"/>
              </a:rPr>
              <a:t>﻿</a:t>
            </a:r>
            <a:r>
              <a:rPr lang="uk-UA" sz="3600" b="1" dirty="0">
                <a:latin typeface="Arial" pitchFamily="34" charset="0"/>
                <a:cs typeface="Arial" pitchFamily="34" charset="0"/>
              </a:rPr>
              <a:t>Список використаних джерел</a:t>
            </a:r>
            <a:endParaRPr lang="en-US" sz="3600" b="1" dirty="0">
              <a:solidFill>
                <a:srgbClr val="331C2C"/>
              </a:solidFill>
              <a:latin typeface="Arial" pitchFamily="34" charset="0"/>
              <a:ea typeface="Cooper BT Bold"/>
              <a:cs typeface="Arial" pitchFamily="34" charset="0"/>
              <a:sym typeface="Cooper BT Bold"/>
            </a:endParaRPr>
          </a:p>
        </p:txBody>
      </p:sp>
      <p:sp>
        <p:nvSpPr>
          <p:cNvPr id="6" name="Freeform 6"/>
          <p:cNvSpPr/>
          <p:nvPr/>
        </p:nvSpPr>
        <p:spPr>
          <a:xfrm rot="11178660">
            <a:off x="15920510" y="7013115"/>
            <a:ext cx="2145411" cy="3193369"/>
          </a:xfrm>
          <a:custGeom>
            <a:avLst/>
            <a:gdLst/>
            <a:ahLst/>
            <a:cxnLst/>
            <a:rect l="l" t="t" r="r" b="b"/>
            <a:pathLst>
              <a:path w="3371126" h="4478549">
                <a:moveTo>
                  <a:pt x="0" y="0"/>
                </a:moveTo>
                <a:lnTo>
                  <a:pt x="3371126" y="0"/>
                </a:lnTo>
                <a:lnTo>
                  <a:pt x="3371126" y="4478549"/>
                </a:lnTo>
                <a:lnTo>
                  <a:pt x="0" y="4478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690362">
            <a:off x="15686241" y="-115315"/>
            <a:ext cx="2627778" cy="2427280"/>
          </a:xfrm>
          <a:custGeom>
            <a:avLst/>
            <a:gdLst/>
            <a:ahLst/>
            <a:cxnLst/>
            <a:rect l="l" t="t" r="r" b="b"/>
            <a:pathLst>
              <a:path w="4134546" h="4890324">
                <a:moveTo>
                  <a:pt x="0" y="0"/>
                </a:moveTo>
                <a:lnTo>
                  <a:pt x="4134546" y="0"/>
                </a:lnTo>
                <a:lnTo>
                  <a:pt x="4134546" y="4890323"/>
                </a:lnTo>
                <a:lnTo>
                  <a:pt x="0" y="48903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" y="73838"/>
            <a:ext cx="1737360" cy="1854651"/>
          </a:xfrm>
          <a:custGeom>
            <a:avLst/>
            <a:gdLst/>
            <a:ahLst/>
            <a:cxnLst/>
            <a:rect l="l" t="t" r="r" b="b"/>
            <a:pathLst>
              <a:path w="3105152" h="4125202">
                <a:moveTo>
                  <a:pt x="0" y="0"/>
                </a:moveTo>
                <a:lnTo>
                  <a:pt x="3105152" y="0"/>
                </a:lnTo>
                <a:lnTo>
                  <a:pt x="3105152" y="4125202"/>
                </a:lnTo>
                <a:lnTo>
                  <a:pt x="0" y="4125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Объект 2"/>
          <p:cNvSpPr txBox="1">
            <a:spLocks/>
          </p:cNvSpPr>
          <p:nvPr/>
        </p:nvSpPr>
        <p:spPr>
          <a:xfrm>
            <a:off x="1177910" y="1928489"/>
            <a:ext cx="15406300" cy="4891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Бессонова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В.П.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Фітоіндикація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фітомоніторинг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Навчальний посібник. Дніпровський державний аграрно-економічний університет. Дніпро: Герда 2024. 206 с. [Електронний ресурс] – Режим доступу: 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7"/>
              </a:rPr>
              <a:t>https://surl.lu/fjmojz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2. Навчальний посібник Таврійського державного агротехнологічного університету. Лабораторна робота № 20: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Аналіз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водної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витяжки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засоленості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ґрунтів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[Електронний ресурс] – Режим доступу: 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8"/>
              </a:rPr>
              <a:t>http://www.tsatu.edu.ua/rosl/wp-content/uploads/sites/20/lr.20.analiz-vodnoyi-vytjazhky-dlja-vyznachennja-zasolenosti-gruntiv.pdf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u="sng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uk-UA" u="sng" dirty="0" smtClean="0">
                <a:latin typeface="Arial" pitchFamily="34" charset="0"/>
                <a:cs typeface="Arial" pitchFamily="34" charset="0"/>
                <a:hlinkClick r:id="rId9"/>
              </a:rPr>
              <a:t>https://superagronom.com/bur-yani-bagatorichni/svinoriy-palchastiy-id16872</a:t>
            </a:r>
            <a:endParaRPr lang="uk-UA" u="sng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u="sng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uk-UA" u="sng" dirty="0" smtClean="0">
                <a:latin typeface="Arial" pitchFamily="34" charset="0"/>
                <a:cs typeface="Arial" pitchFamily="34" charset="0"/>
                <a:hlinkClick r:id="rId10"/>
              </a:rPr>
              <a:t>https://www.aquamap.com.ua/uk/kulturi/solonec/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11"/>
              </a:rPr>
              <a:t>https://is.gd/OQ6GLx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uk-UA" u="sng" dirty="0" smtClean="0">
                <a:latin typeface="Arial" pitchFamily="34" charset="0"/>
                <a:cs typeface="Arial" pitchFamily="34" charset="0"/>
                <a:hlinkClick r:id="rId12"/>
              </a:rPr>
              <a:t>https://agrarii-razom.com.ua/plants/bromus-jitniy</a:t>
            </a:r>
            <a:endParaRPr lang="uk-UA" u="sng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uk-UA" u="sng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uk-UA" dirty="0" smtClean="0">
                <a:latin typeface="Arial" pitchFamily="34" charset="0"/>
                <a:cs typeface="Arial" pitchFamily="34" charset="0"/>
                <a:hlinkClick r:id="rId13"/>
              </a:rPr>
              <a:t>Ґрунтознавство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1109</Words>
  <Application>Microsoft Office PowerPoint</Application>
  <PresentationFormat>Произвольный</PresentationFormat>
  <Paragraphs>284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</vt:lpstr>
      <vt:lpstr>Cooper BT Light Italics</vt:lpstr>
      <vt:lpstr>Cooper BT Bold</vt:lpstr>
      <vt:lpstr>Canva Sans Bold</vt:lpstr>
      <vt:lpstr>Times New Roman</vt:lpstr>
      <vt:lpstr>Comic Sans MS</vt:lpstr>
      <vt:lpstr>Canva Sans Italics</vt:lpstr>
      <vt:lpstr>Proxima Nova Bold</vt:lpstr>
      <vt:lpstr>Canva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Всеукраїнськийінтерактивний конкурс «МАН-ЮніорДослідник»</dc:title>
  <cp:lastModifiedBy>Nina Bliniaieva</cp:lastModifiedBy>
  <cp:revision>27</cp:revision>
  <dcterms:created xsi:type="dcterms:W3CDTF">2006-08-16T00:00:00Z</dcterms:created>
  <dcterms:modified xsi:type="dcterms:W3CDTF">2025-04-12T09:38:37Z</dcterms:modified>
  <dc:identifier>DAGjMpllxE4</dc:identifier>
</cp:coreProperties>
</file>