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3" r:id="rId3"/>
    <p:sldId id="271" r:id="rId4"/>
    <p:sldId id="257" r:id="rId5"/>
    <p:sldId id="270" r:id="rId6"/>
    <p:sldId id="258" r:id="rId7"/>
    <p:sldId id="259" r:id="rId8"/>
    <p:sldId id="260" r:id="rId9"/>
    <p:sldId id="261" r:id="rId10"/>
    <p:sldId id="272" r:id="rId11"/>
    <p:sldId id="262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180" y="-2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42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38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10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198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341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07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906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3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37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68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9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2112AAD-7257-4F1D-BBD6-D5C0AC168C98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4BBC731-6804-4115-BB5F-CC0663424971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20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dm-km.gov.ua/?page_id=60443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er.org.ua/gromadyanam/nashe-mist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711072-559A-4766-9F52-5D99BE208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2428" y="692245"/>
            <a:ext cx="6961428" cy="3572099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ТОКСИЧНОСТІ ГРУНТІВ НА ТЕРИТОРІЇ </a:t>
            </a:r>
            <a:r>
              <a:rPr lang="ru-RU" sz="24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ДЕРАЖНІ МЕТОДОМ </a:t>
            </a:r>
            <a:r>
              <a:rPr lang="ru-RU" sz="24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ФІТОІНДИКАЦІЇ</a:t>
            </a:r>
            <a:br>
              <a:rPr lang="ru-RU" sz="24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24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400" b="1" i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Конкурс «МАН-</a:t>
            </a:r>
            <a:r>
              <a:rPr lang="ru-RU" sz="2400" b="1" i="1" dirty="0" err="1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Юніор</a:t>
            </a:r>
            <a:r>
              <a:rPr lang="ru-RU" sz="2400" b="1" i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b="1" i="1" dirty="0" err="1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Дослідник</a:t>
            </a:r>
            <a:r>
              <a:rPr lang="ru-RU" sz="2400" b="1" i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»</a:t>
            </a:r>
            <a:br>
              <a:rPr lang="ru-RU" sz="2400" b="1" i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400" b="1" i="1" dirty="0" err="1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Номінація</a:t>
            </a:r>
            <a:r>
              <a:rPr lang="ru-RU" sz="2400" b="1" i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«</a:t>
            </a:r>
            <a:r>
              <a:rPr lang="ru-RU" sz="2400" b="1" i="1" dirty="0" err="1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Еколог-Юніор</a:t>
            </a:r>
            <a:r>
              <a:rPr lang="ru-RU" sz="2400" b="1" i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»</a:t>
            </a:r>
            <a:endParaRPr lang="ru-RU" sz="2400" b="1" i="1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3BE0239-43A3-49F6-A573-75A73BA23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2300" y="4337383"/>
            <a:ext cx="3677851" cy="154976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                                                            </a:t>
            </a: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 СОЛОМІЯ ОЛЕКСАНДРІВНА                                                                        </a:t>
            </a:r>
            <a:r>
              <a:rPr lang="ru-RU" sz="4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Деражнянського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</a:t>
            </a: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Хмельницької</a:t>
            </a: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                                                           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Свирида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Наталія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Валеріївна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                                       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Деражнянського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№2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15BFC79-56E4-489A-96E6-FECDFA8EA3E1}"/>
              </a:ext>
            </a:extLst>
          </p:cNvPr>
          <p:cNvSpPr txBox="1"/>
          <p:nvPr/>
        </p:nvSpPr>
        <p:spPr>
          <a:xfrm>
            <a:off x="2375484" y="230580"/>
            <a:ext cx="78353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ХМЕЛЬНИЦЬКЕ ТЕРИТОРІАЛЬНЕ ВІДДІЛЕННЯ МАН УКРАЇНИ</a:t>
            </a:r>
          </a:p>
          <a:p>
            <a:pPr algn="ctr"/>
            <a:r>
              <a:rPr lang="ru-RU" dirty="0"/>
              <a:t>ДЕРАЖНЯНСЬКЕ МІСЬКЕ НАУКОВЕ </a:t>
            </a:r>
            <a:r>
              <a:rPr lang="ru-RU" dirty="0" smtClean="0"/>
              <a:t>ТОВАРИСТВО</a:t>
            </a:r>
          </a:p>
          <a:p>
            <a:pPr algn="ctr"/>
            <a:r>
              <a:rPr lang="ru-RU" dirty="0" smtClean="0"/>
              <a:t>ДЕРАЖНЯНСЬКИЙ ЛІЦЕЙ №2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654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5FF127-03A5-4C96-A249-97CC8ED7D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0" dirty="0" err="1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Ґрунт</a:t>
            </a:r>
            <a:r>
              <a:rPr lang="ru-RU" b="1" spc="0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– </a:t>
            </a:r>
            <a:r>
              <a:rPr lang="ru-RU" b="1" spc="0" dirty="0" err="1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найцінніший</a:t>
            </a:r>
            <a:r>
              <a:rPr lang="ru-RU" b="1" spc="0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b="1" spc="0" dirty="0" err="1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дарунок</a:t>
            </a:r>
            <a:r>
              <a:rPr lang="ru-RU" b="1" spc="0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b="1" spc="0" dirty="0" err="1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природи</a:t>
            </a:r>
            <a:endParaRPr lang="ru-RU" b="1" spc="0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3A33DCB-9238-4CE7-92F8-D115BE835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994" y="2028518"/>
            <a:ext cx="7556091" cy="4359581"/>
          </a:xfrm>
        </p:spPr>
        <p:txBody>
          <a:bodyPr>
            <a:normAutofit lnSpcReduction="10000"/>
          </a:bodyPr>
          <a:lstStyle/>
          <a:p>
            <a:pPr marL="201168" lvl="1" indent="0" algn="just">
              <a:buNone/>
            </a:pPr>
            <a:r>
              <a:rPr lang="ru-RU" b="1" i="1" dirty="0"/>
              <a:t>        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урбанізованих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територіях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мешкає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47%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до 2050 року, як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очікується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66–75% . </a:t>
            </a:r>
          </a:p>
          <a:p>
            <a:pPr marL="201168" lvl="1" indent="0" algn="just"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У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збільшенням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складової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урбоекосистеми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ґрунтовий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актуальне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01168" lvl="1" indent="0" algn="just"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біотестування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здобути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Біоіндикаторами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обирають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є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зручним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біомоніторингу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довкілля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ростуть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розмножуються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по-різному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реагують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шкідливих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чинників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2" r="1322" b="2572"/>
          <a:stretch/>
        </p:blipFill>
        <p:spPr bwMode="auto">
          <a:xfrm>
            <a:off x="8153400" y="1781877"/>
            <a:ext cx="3826844" cy="4006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A6E207A-E952-4EFE-BD7F-8B23DC367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29" y="5047710"/>
            <a:ext cx="11822305" cy="13911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A6E207A-E952-4EFE-BD7F-8B23DC367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29" y="303226"/>
            <a:ext cx="11812783" cy="6534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64729" y="355282"/>
            <a:ext cx="114335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Мета дослідження: </a:t>
            </a:r>
            <a:r>
              <a:rPr lang="uk-UA" sz="2000" i="1" dirty="0"/>
              <a:t>оцінка </a:t>
            </a:r>
            <a:r>
              <a:rPr lang="uk-UA" sz="2000" i="1" dirty="0" err="1"/>
              <a:t>фітотоксичності</a:t>
            </a:r>
            <a:r>
              <a:rPr lang="uk-UA" sz="2000" i="1" dirty="0"/>
              <a:t> ґрунтів вздовж автомобільних шляхів м. </a:t>
            </a:r>
            <a:r>
              <a:rPr lang="uk-UA" sz="2000" i="1" dirty="0" err="1"/>
              <a:t>Деражні</a:t>
            </a:r>
            <a:endParaRPr lang="uk-UA" sz="2000" i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A6E207A-E952-4EFE-BD7F-8B23DC367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28" y="982707"/>
            <a:ext cx="11822307" cy="21139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99628" y="1097878"/>
            <a:ext cx="1184155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Завдання: </a:t>
            </a:r>
          </a:p>
          <a:p>
            <a:r>
              <a:rPr lang="uk-UA" sz="2000" i="1" dirty="0"/>
              <a:t>1. Проаналізувати наукову літературу з досліджуваної проблеми;</a:t>
            </a:r>
          </a:p>
          <a:p>
            <a:r>
              <a:rPr lang="uk-UA" sz="2000" i="1" dirty="0"/>
              <a:t>2. Відібрати зразки </a:t>
            </a:r>
            <a:r>
              <a:rPr lang="uk-UA" sz="2000" i="1" dirty="0" err="1"/>
              <a:t>грунту</a:t>
            </a:r>
            <a:r>
              <a:rPr lang="uk-UA" sz="2000" i="1" dirty="0"/>
              <a:t> та оцінити їх токсичність за допомогою «ростового тесту»;</a:t>
            </a:r>
          </a:p>
          <a:p>
            <a:r>
              <a:rPr lang="uk-UA" sz="2000" i="1" dirty="0"/>
              <a:t>3. Обґрунтувати отримані результати, та зробити відповідні висновки;</a:t>
            </a:r>
          </a:p>
          <a:p>
            <a:r>
              <a:rPr lang="uk-UA" sz="2000" i="1" dirty="0"/>
              <a:t>4. Розробити картосхему рівня токсичності </a:t>
            </a:r>
            <a:r>
              <a:rPr lang="uk-UA" sz="2000" i="1" dirty="0" err="1"/>
              <a:t>грунтів</a:t>
            </a:r>
            <a:r>
              <a:rPr lang="uk-UA" sz="2000" i="1" dirty="0"/>
              <a:t> у межах досліджуваної території та рекомендації, спрямовані на покращення біологічного стану </a:t>
            </a:r>
            <a:r>
              <a:rPr lang="uk-UA" sz="2000" i="1" dirty="0" err="1"/>
              <a:t>грунтів</a:t>
            </a:r>
            <a:r>
              <a:rPr lang="uk-UA" sz="2000" i="1" dirty="0"/>
              <a:t> м. </a:t>
            </a:r>
            <a:r>
              <a:rPr lang="uk-UA" sz="2000" i="1" dirty="0" err="1"/>
              <a:t>Деражні</a:t>
            </a:r>
            <a:r>
              <a:rPr lang="uk-UA" sz="2000" i="1" dirty="0"/>
              <a:t>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A6E207A-E952-4EFE-BD7F-8B23DC367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30" y="3096687"/>
            <a:ext cx="11812782" cy="85301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52719" y="3132213"/>
            <a:ext cx="115161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Об’єкт дослідження</a:t>
            </a:r>
            <a:r>
              <a:rPr lang="uk-UA" sz="2000" dirty="0"/>
              <a:t>:   </a:t>
            </a:r>
            <a:r>
              <a:rPr lang="uk-UA" sz="2000" i="1" dirty="0" err="1"/>
              <a:t>грунти</a:t>
            </a:r>
            <a:r>
              <a:rPr lang="uk-UA" sz="2000" i="1" dirty="0"/>
              <a:t> вулиць м. </a:t>
            </a:r>
            <a:r>
              <a:rPr lang="uk-UA" sz="2000" i="1" dirty="0" err="1"/>
              <a:t>Деражня</a:t>
            </a:r>
            <a:endParaRPr lang="uk-UA" sz="2000" i="1" dirty="0"/>
          </a:p>
          <a:p>
            <a:r>
              <a:rPr lang="uk-UA" sz="2000" b="1" dirty="0"/>
              <a:t>Предмет дослідження</a:t>
            </a:r>
            <a:r>
              <a:rPr lang="uk-UA" sz="2000" dirty="0"/>
              <a:t>: </a:t>
            </a:r>
            <a:r>
              <a:rPr lang="uk-UA" sz="2000" i="1" dirty="0" err="1"/>
              <a:t>фітотоксичність</a:t>
            </a:r>
            <a:r>
              <a:rPr lang="uk-UA" sz="2000" i="1" dirty="0"/>
              <a:t> </a:t>
            </a:r>
            <a:r>
              <a:rPr lang="uk-UA" sz="2000" i="1" dirty="0" err="1"/>
              <a:t>грунтів</a:t>
            </a:r>
            <a:r>
              <a:rPr lang="uk-UA" sz="2000" i="1" dirty="0"/>
              <a:t> у межах території дослідження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A6E207A-E952-4EFE-BD7F-8B23DC367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22" y="3949700"/>
            <a:ext cx="11812783" cy="109801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31191" y="3949700"/>
            <a:ext cx="113274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Методи дослідження: </a:t>
            </a:r>
            <a:r>
              <a:rPr lang="uk-UA" sz="2000" i="1" dirty="0"/>
              <a:t>пошуковий по наявній методичній та науковій літературі із аналізом знайденого матеріалу, спостереження, методи </a:t>
            </a:r>
            <a:r>
              <a:rPr lang="uk-UA" sz="2000" i="1" dirty="0" err="1"/>
              <a:t>біотестування</a:t>
            </a:r>
            <a:r>
              <a:rPr lang="uk-UA" sz="2000" i="1" dirty="0"/>
              <a:t>, </a:t>
            </a:r>
            <a:r>
              <a:rPr lang="uk-UA" sz="2000" i="1" dirty="0" err="1"/>
              <a:t>фітоіндикації</a:t>
            </a:r>
            <a:r>
              <a:rPr lang="uk-UA" sz="2000" i="1" dirty="0"/>
              <a:t>, порівняння отриманих даних з шкалою рівнів токсичності ґрунтів.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64728" y="5057932"/>
            <a:ext cx="1155739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Наукова новизна роботи </a:t>
            </a:r>
            <a:r>
              <a:rPr lang="uk-UA" sz="2000" i="1" dirty="0"/>
              <a:t>полягає у наявності оригінального дослідницького матеріалу по напрямку проведеного дослідження. Уперше проведено фітотоксичну оцінку </a:t>
            </a:r>
            <a:r>
              <a:rPr lang="uk-UA" sz="2000" i="1" dirty="0" err="1"/>
              <a:t>грунтів</a:t>
            </a:r>
            <a:r>
              <a:rPr lang="uk-UA" sz="2000" i="1" dirty="0"/>
              <a:t> м. </a:t>
            </a:r>
            <a:r>
              <a:rPr lang="uk-UA" sz="2000" i="1" dirty="0" err="1"/>
              <a:t>Деражні</a:t>
            </a:r>
            <a:r>
              <a:rPr lang="uk-UA" sz="2000" i="1" dirty="0"/>
              <a:t>. Набули подальшого розвитку методи дослідження екологічного стану ґрунтового покриву в умовах урбанізованих територій та їх прикладне застосування.</a:t>
            </a:r>
          </a:p>
          <a:p>
            <a:r>
              <a:rPr lang="uk-UA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0390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4B03039C-7EC3-43C8-8D73-DFDC7508E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9436" y="670728"/>
            <a:ext cx="9630562" cy="4154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AC1C680-DAAC-440F-B9DB-75BACA5D16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4" r="11809"/>
          <a:stretch/>
        </p:blipFill>
        <p:spPr>
          <a:xfrm>
            <a:off x="279894" y="655649"/>
            <a:ext cx="1803634" cy="1980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F910B160-274D-4255-B6DC-C61D9F1FCD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4" r="11810"/>
          <a:stretch/>
        </p:blipFill>
        <p:spPr>
          <a:xfrm>
            <a:off x="302002" y="2810649"/>
            <a:ext cx="1803634" cy="1859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55FB056-13BC-4058-BBB5-EB551FFD3CE3}"/>
              </a:ext>
            </a:extLst>
          </p:cNvPr>
          <p:cNvSpPr txBox="1"/>
          <p:nvPr/>
        </p:nvSpPr>
        <p:spPr>
          <a:xfrm>
            <a:off x="3599935" y="132429"/>
            <a:ext cx="74305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>
                <a:ln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Карта-схема </a:t>
            </a:r>
            <a:r>
              <a:rPr lang="ru-RU" sz="2800" b="1" i="1" dirty="0" err="1">
                <a:ln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місць</a:t>
            </a:r>
            <a:r>
              <a:rPr lang="ru-RU" sz="2800" b="1" i="1" dirty="0">
                <a:ln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2800" b="1" i="1" dirty="0" err="1">
                <a:ln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відбору</a:t>
            </a:r>
            <a:r>
              <a:rPr lang="ru-RU" sz="2800" b="1" i="1" dirty="0">
                <a:ln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проб грунту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62A6F7E-95EF-4C24-BFF7-E37233CB7E6A}"/>
              </a:ext>
            </a:extLst>
          </p:cNvPr>
          <p:cNvSpPr txBox="1"/>
          <p:nvPr/>
        </p:nvSpPr>
        <p:spPr>
          <a:xfrm>
            <a:off x="2259436" y="4734824"/>
            <a:ext cx="9630562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400" b="1" i="1" dirty="0"/>
              <a:t>точка 1 – </a:t>
            </a:r>
            <a:r>
              <a:rPr lang="ru-RU" sz="1400" b="1" i="1" dirty="0" err="1"/>
              <a:t>ділянка</a:t>
            </a:r>
            <a:r>
              <a:rPr lang="ru-RU" sz="1400" b="1" i="1" dirty="0"/>
              <a:t> </a:t>
            </a:r>
            <a:r>
              <a:rPr lang="ru-RU" sz="1400" b="1" i="1" dirty="0" err="1"/>
              <a:t>віддалена</a:t>
            </a:r>
            <a:r>
              <a:rPr lang="ru-RU" sz="1400" b="1" i="1" dirty="0"/>
              <a:t> </a:t>
            </a:r>
            <a:r>
              <a:rPr lang="ru-RU" sz="1400" b="1" i="1" dirty="0" err="1"/>
              <a:t>від</a:t>
            </a:r>
            <a:r>
              <a:rPr lang="ru-RU" sz="1400" b="1" i="1" dirty="0"/>
              <a:t> </a:t>
            </a:r>
            <a:r>
              <a:rPr lang="ru-RU" sz="1400" b="1" i="1" dirty="0" err="1"/>
              <a:t>автошляхів</a:t>
            </a:r>
            <a:r>
              <a:rPr lang="ru-RU" sz="1400" b="1" i="1" dirty="0"/>
              <a:t> (контроль),</a:t>
            </a:r>
          </a:p>
          <a:p>
            <a:pPr algn="ctr"/>
            <a:r>
              <a:rPr lang="ru-RU" sz="1400" b="1" i="1" dirty="0"/>
              <a:t> точка 2 – </a:t>
            </a:r>
            <a:r>
              <a:rPr lang="ru-RU" sz="1400" b="1" i="1" dirty="0" err="1"/>
              <a:t>перехрестя</a:t>
            </a:r>
            <a:r>
              <a:rPr lang="ru-RU" sz="1400" b="1" i="1" dirty="0"/>
              <a:t> вулиць Проскурівська та </a:t>
            </a:r>
            <a:r>
              <a:rPr lang="ru-RU" sz="1400" b="1" i="1" dirty="0" err="1"/>
              <a:t>Подільська</a:t>
            </a:r>
            <a:r>
              <a:rPr lang="ru-RU" sz="1400" b="1" i="1" dirty="0"/>
              <a:t> (</a:t>
            </a:r>
            <a:r>
              <a:rPr lang="ru-RU" sz="1400" b="1" i="1" dirty="0" err="1"/>
              <a:t>зразки</a:t>
            </a:r>
            <a:r>
              <a:rPr lang="ru-RU" sz="1400" b="1" i="1" dirty="0"/>
              <a:t> </a:t>
            </a:r>
            <a:r>
              <a:rPr lang="ru-RU" sz="1400" b="1" i="1" dirty="0" err="1"/>
              <a:t>відібрані</a:t>
            </a:r>
            <a:r>
              <a:rPr lang="ru-RU" sz="1400" b="1" i="1" dirty="0"/>
              <a:t> у </a:t>
            </a:r>
            <a:r>
              <a:rPr lang="ru-RU" sz="1400" b="1" i="1" dirty="0" err="1"/>
              <a:t>районі</a:t>
            </a:r>
            <a:r>
              <a:rPr lang="ru-RU" sz="1400" b="1" i="1" dirty="0"/>
              <a:t> </a:t>
            </a:r>
            <a:r>
              <a:rPr lang="ru-RU" sz="1400" b="1" i="1" dirty="0" err="1"/>
              <a:t>міського</a:t>
            </a:r>
            <a:r>
              <a:rPr lang="ru-RU" sz="1400" b="1" i="1" dirty="0"/>
              <a:t> парку </a:t>
            </a:r>
            <a:r>
              <a:rPr lang="ru-RU" sz="1400" b="1" i="1" dirty="0" err="1"/>
              <a:t>біля</a:t>
            </a:r>
            <a:r>
              <a:rPr lang="ru-RU" sz="1400" b="1" i="1" dirty="0"/>
              <a:t> </a:t>
            </a:r>
            <a:r>
              <a:rPr lang="ru-RU" sz="1400" b="1" i="1" dirty="0" err="1"/>
              <a:t>дитячого</a:t>
            </a:r>
            <a:r>
              <a:rPr lang="ru-RU" sz="1400" b="1" i="1" dirty="0"/>
              <a:t> </a:t>
            </a:r>
            <a:r>
              <a:rPr lang="ru-RU" sz="1400" b="1" i="1" dirty="0" err="1"/>
              <a:t>майданчика</a:t>
            </a:r>
            <a:r>
              <a:rPr lang="ru-RU" sz="1400" b="1" i="1" dirty="0"/>
              <a:t>, </a:t>
            </a:r>
            <a:r>
              <a:rPr lang="ru-RU" sz="1400" b="1" i="1" dirty="0" err="1"/>
              <a:t>територія</a:t>
            </a:r>
            <a:r>
              <a:rPr lang="ru-RU" sz="1400" b="1" i="1" dirty="0"/>
              <a:t> оточена з </a:t>
            </a:r>
            <a:r>
              <a:rPr lang="ru-RU" sz="1400" b="1" i="1" dirty="0" err="1"/>
              <a:t>обох</a:t>
            </a:r>
            <a:r>
              <a:rPr lang="ru-RU" sz="1400" b="1" i="1" dirty="0"/>
              <a:t> </a:t>
            </a:r>
            <a:r>
              <a:rPr lang="ru-RU" sz="1400" b="1" i="1" dirty="0" err="1"/>
              <a:t>сторін</a:t>
            </a:r>
            <a:r>
              <a:rPr lang="ru-RU" sz="1400" b="1" i="1" dirty="0"/>
              <a:t> </a:t>
            </a:r>
            <a:r>
              <a:rPr lang="ru-RU" sz="1400" b="1" i="1" dirty="0" err="1"/>
              <a:t>автошляхами</a:t>
            </a:r>
            <a:r>
              <a:rPr lang="ru-RU" sz="1400" b="1" i="1" dirty="0"/>
              <a:t>),                                                                                                                                                                         точка 3 – </a:t>
            </a:r>
            <a:r>
              <a:rPr lang="ru-RU" sz="1400" b="1" i="1" dirty="0" err="1"/>
              <a:t>вулиця</a:t>
            </a:r>
            <a:r>
              <a:rPr lang="ru-RU" sz="1400" b="1" i="1" dirty="0"/>
              <a:t> </a:t>
            </a:r>
            <a:r>
              <a:rPr lang="ru-RU" sz="1400" b="1" i="1" dirty="0" err="1"/>
              <a:t>Олійника</a:t>
            </a:r>
            <a:r>
              <a:rPr lang="ru-RU" sz="1400" b="1" i="1" dirty="0"/>
              <a:t> (</a:t>
            </a:r>
            <a:r>
              <a:rPr lang="ru-RU" sz="1400" b="1" i="1" dirty="0" err="1"/>
              <a:t>зразки</a:t>
            </a:r>
            <a:r>
              <a:rPr lang="ru-RU" sz="1400" b="1" i="1" dirty="0"/>
              <a:t> </a:t>
            </a:r>
            <a:r>
              <a:rPr lang="ru-RU" sz="1400" b="1" i="1" dirty="0" err="1"/>
              <a:t>відібрані</a:t>
            </a:r>
            <a:r>
              <a:rPr lang="ru-RU" sz="1400" b="1" i="1" dirty="0"/>
              <a:t> з </a:t>
            </a:r>
            <a:r>
              <a:rPr lang="ru-RU" sz="1400" b="1" i="1" dirty="0" err="1"/>
              <a:t>ділянка</a:t>
            </a:r>
            <a:r>
              <a:rPr lang="ru-RU" sz="1400" b="1" i="1" dirty="0"/>
              <a:t>, яка оточена з </a:t>
            </a:r>
            <a:r>
              <a:rPr lang="ru-RU" sz="1400" b="1" i="1" dirty="0" err="1"/>
              <a:t>однієї</a:t>
            </a:r>
            <a:r>
              <a:rPr lang="ru-RU" sz="1400" b="1" i="1" dirty="0"/>
              <a:t> </a:t>
            </a:r>
            <a:r>
              <a:rPr lang="ru-RU" sz="1400" b="1" i="1" dirty="0" err="1"/>
              <a:t>сторони</a:t>
            </a:r>
            <a:r>
              <a:rPr lang="ru-RU" sz="1400" b="1" i="1" dirty="0"/>
              <a:t> </a:t>
            </a:r>
            <a:r>
              <a:rPr lang="ru-RU" sz="1400" b="1" i="1" dirty="0" err="1"/>
              <a:t>автомобільним</a:t>
            </a:r>
            <a:r>
              <a:rPr lang="ru-RU" sz="1400" b="1" i="1" dirty="0"/>
              <a:t> шляхом, а з </a:t>
            </a:r>
            <a:r>
              <a:rPr lang="ru-RU" sz="1400" b="1" i="1" dirty="0" err="1"/>
              <a:t>іншої</a:t>
            </a:r>
            <a:r>
              <a:rPr lang="ru-RU" sz="1400" b="1" i="1" dirty="0"/>
              <a:t> </a:t>
            </a:r>
            <a:r>
              <a:rPr lang="ru-RU" sz="1400" b="1" i="1" dirty="0" err="1"/>
              <a:t>залізничним</a:t>
            </a:r>
            <a:r>
              <a:rPr lang="ru-RU" sz="1400" b="1" i="1" dirty="0"/>
              <a:t> полотном),</a:t>
            </a:r>
          </a:p>
          <a:p>
            <a:pPr algn="ctr"/>
            <a:r>
              <a:rPr lang="ru-RU" sz="1400" b="1" i="1" dirty="0"/>
              <a:t> точка 4 – </a:t>
            </a:r>
            <a:r>
              <a:rPr lang="ru-RU" sz="1400" b="1" i="1" dirty="0" err="1"/>
              <a:t>перехрестя</a:t>
            </a:r>
            <a:r>
              <a:rPr lang="ru-RU" sz="1400" b="1" i="1" dirty="0"/>
              <a:t> вулиць Проскурівська та Слобода (</a:t>
            </a:r>
            <a:r>
              <a:rPr lang="ru-RU" sz="1400" b="1" i="1" dirty="0" err="1"/>
              <a:t>зразки</a:t>
            </a:r>
            <a:r>
              <a:rPr lang="ru-RU" sz="1400" b="1" i="1" dirty="0"/>
              <a:t> </a:t>
            </a:r>
            <a:r>
              <a:rPr lang="ru-RU" sz="1400" b="1" i="1" dirty="0" err="1"/>
              <a:t>відібрані</a:t>
            </a:r>
            <a:r>
              <a:rPr lang="ru-RU" sz="1400" b="1" i="1" dirty="0"/>
              <a:t> </a:t>
            </a:r>
            <a:r>
              <a:rPr lang="ru-RU" sz="1400" b="1" i="1" dirty="0" err="1"/>
              <a:t>біля</a:t>
            </a:r>
            <a:r>
              <a:rPr lang="ru-RU" sz="1400" b="1" i="1" dirty="0"/>
              <a:t> </a:t>
            </a:r>
            <a:r>
              <a:rPr lang="ru-RU" sz="1400" b="1" i="1" dirty="0" err="1"/>
              <a:t>світлофору</a:t>
            </a:r>
            <a:r>
              <a:rPr lang="ru-RU" sz="1400" b="1" i="1" dirty="0"/>
              <a:t>), </a:t>
            </a:r>
          </a:p>
          <a:p>
            <a:pPr algn="ctr"/>
            <a:r>
              <a:rPr lang="ru-RU" sz="1400" b="1" i="1" dirty="0"/>
              <a:t>точка 5 –  </a:t>
            </a:r>
            <a:r>
              <a:rPr lang="ru-RU" sz="1400" b="1" i="1" dirty="0" err="1"/>
              <a:t>вулиця</a:t>
            </a:r>
            <a:r>
              <a:rPr lang="ru-RU" sz="1400" b="1" i="1" dirty="0"/>
              <a:t> Слобода (</a:t>
            </a:r>
            <a:r>
              <a:rPr lang="ru-RU" sz="1400" b="1" i="1" dirty="0" err="1"/>
              <a:t>зразки</a:t>
            </a:r>
            <a:r>
              <a:rPr lang="ru-RU" sz="1400" b="1" i="1" dirty="0"/>
              <a:t> </a:t>
            </a:r>
            <a:r>
              <a:rPr lang="ru-RU" sz="1400" b="1" i="1" dirty="0" err="1"/>
              <a:t>відібрані</a:t>
            </a:r>
            <a:r>
              <a:rPr lang="ru-RU" sz="1400" b="1" i="1" dirty="0"/>
              <a:t> </a:t>
            </a:r>
            <a:r>
              <a:rPr lang="ru-RU" sz="1400" b="1" i="1" dirty="0" err="1"/>
              <a:t>біля</a:t>
            </a:r>
            <a:r>
              <a:rPr lang="ru-RU" sz="1400" b="1" i="1" dirty="0"/>
              <a:t> </a:t>
            </a:r>
            <a:r>
              <a:rPr lang="ru-RU" sz="1400" b="1" i="1" dirty="0" err="1"/>
              <a:t>автозаправної</a:t>
            </a:r>
            <a:r>
              <a:rPr lang="ru-RU" sz="1400" b="1" i="1" dirty="0"/>
              <a:t> </a:t>
            </a:r>
            <a:r>
              <a:rPr lang="ru-RU" sz="1400" b="1" i="1" dirty="0" err="1"/>
              <a:t>станції</a:t>
            </a:r>
            <a:r>
              <a:rPr lang="ru-RU" sz="1400" b="1" i="1" dirty="0"/>
              <a:t>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86" y="4734824"/>
            <a:ext cx="184785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806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580" y="718403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Фітотоксичний </a:t>
            </a:r>
            <a:r>
              <a:rPr lang="uk-UA" b="1" dirty="0"/>
              <a:t>ефект: </a:t>
            </a:r>
            <a:br>
              <a:rPr lang="uk-UA" b="1" dirty="0"/>
            </a:br>
            <a:endParaRPr lang="uk-UA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indent="450215" 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ru-RU" sz="28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ФЕ</a:t>
                </a:r>
                <a:r>
                  <a:rPr lang="uk-UA" sz="2800" b="1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uk-UA" sz="2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800" b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𝐋𝐨</m:t>
                        </m:r>
                        <m:r>
                          <a:rPr lang="ru-RU" sz="2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𝐋𝐱</m:t>
                        </m:r>
                        <m:r>
                          <a:rPr lang="ru-RU" sz="2800" b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)</m:t>
                        </m:r>
                      </m:num>
                      <m:den>
                        <m:r>
                          <a:rPr lang="uk-UA" sz="2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𝐋𝐨</m:t>
                        </m:r>
                      </m:den>
                    </m:f>
                  </m:oMath>
                </a14:m>
                <a:r>
                  <a:rPr lang="ru-RU" sz="28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×100%</a:t>
                </a:r>
                <a:r>
                  <a:rPr lang="uk-UA" sz="28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endParaRPr lang="ru-RU" sz="2800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450215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Lо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cередня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довжина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кореневої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частини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рослин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вирощених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зразках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ґрунту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з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контрольної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точки;</a:t>
                </a:r>
              </a:p>
              <a:p>
                <a:pPr indent="450215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Lx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середня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довжина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кореневої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частини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рослин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вирощених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ґрунті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з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досліджуваних</a:t>
                </a:r>
                <a:r>
                  <a:rPr lang="ru-RU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ділянок</a:t>
                </a:r>
                <a:endParaRPr lang="uk-UA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09" r="-97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117" y="4837262"/>
            <a:ext cx="7266246" cy="148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0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3E8F11BC-A1A4-4BFB-87C9-10917B455C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02735" y="145440"/>
            <a:ext cx="103865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400" i="0" u="none" strike="noStrike" spc="0" normalizeH="0" baseline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kumimoji="0" lang="ru-RU" altLang="ru-RU" sz="2400" i="0" u="none" strike="noStrike" spc="0" normalizeH="0" baseline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ласифікаці</a:t>
            </a:r>
            <a:r>
              <a:rPr kumimoji="0" lang="uk-UA" altLang="ru-RU" sz="2400" i="0" u="none" strike="noStrike" spc="0" normalizeH="0" baseline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kumimoji="0" lang="ru-RU" altLang="ru-RU" sz="2400" i="0" u="none" strike="noStrike" spc="0" normalizeH="0" baseline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i="0" u="none" strike="noStrike" spc="0" normalizeH="0" baseline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транспортних</a:t>
            </a:r>
            <a:r>
              <a:rPr kumimoji="0" lang="ru-RU" altLang="ru-RU" sz="2400" i="0" u="none" strike="noStrike" spc="0" normalizeH="0" baseline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умов (Бондаренко, </a:t>
            </a:r>
            <a:r>
              <a:rPr kumimoji="0" lang="ru-RU" altLang="ru-RU" sz="2400" i="0" u="none" strike="noStrike" spc="0" normalizeH="0" baseline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Дворніков</a:t>
            </a:r>
            <a:r>
              <a:rPr kumimoji="0" lang="ru-RU" altLang="ru-RU" sz="2400" i="0" u="none" strike="noStrike" spc="0" normalizeH="0" baseline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2004)</a:t>
            </a:r>
            <a:endParaRPr kumimoji="0" lang="ru-RU" altLang="ru-RU" sz="2400" i="0" u="none" strike="noStrike" spc="0" normalizeH="0" baseline="0" dirty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C5D8D784-71A4-4C02-A0D9-F132F6F7BE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3388348"/>
              </p:ext>
            </p:extLst>
          </p:nvPr>
        </p:nvGraphicFramePr>
        <p:xfrm>
          <a:off x="1098287" y="633294"/>
          <a:ext cx="9995421" cy="12015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808">
                  <a:extLst>
                    <a:ext uri="{9D8B030D-6E8A-4147-A177-3AD203B41FA5}">
                      <a16:colId xmlns="" xmlns:a16="http://schemas.microsoft.com/office/drawing/2014/main" val="3155657884"/>
                    </a:ext>
                  </a:extLst>
                </a:gridCol>
                <a:gridCol w="1502229">
                  <a:extLst>
                    <a:ext uri="{9D8B030D-6E8A-4147-A177-3AD203B41FA5}">
                      <a16:colId xmlns="" xmlns:a16="http://schemas.microsoft.com/office/drawing/2014/main" val="919583214"/>
                    </a:ext>
                  </a:extLst>
                </a:gridCol>
                <a:gridCol w="1716833">
                  <a:extLst>
                    <a:ext uri="{9D8B030D-6E8A-4147-A177-3AD203B41FA5}">
                      <a16:colId xmlns="" xmlns:a16="http://schemas.microsoft.com/office/drawing/2014/main" val="3269011396"/>
                    </a:ext>
                  </a:extLst>
                </a:gridCol>
                <a:gridCol w="1800808">
                  <a:extLst>
                    <a:ext uri="{9D8B030D-6E8A-4147-A177-3AD203B41FA5}">
                      <a16:colId xmlns="" xmlns:a16="http://schemas.microsoft.com/office/drawing/2014/main" val="3019574228"/>
                    </a:ext>
                  </a:extLst>
                </a:gridCol>
                <a:gridCol w="1651518">
                  <a:extLst>
                    <a:ext uri="{9D8B030D-6E8A-4147-A177-3AD203B41FA5}">
                      <a16:colId xmlns="" xmlns:a16="http://schemas.microsoft.com/office/drawing/2014/main" val="1807871430"/>
                    </a:ext>
                  </a:extLst>
                </a:gridCol>
                <a:gridCol w="1523225">
                  <a:extLst>
                    <a:ext uri="{9D8B030D-6E8A-4147-A177-3AD203B41FA5}">
                      <a16:colId xmlns="" xmlns:a16="http://schemas.microsoft.com/office/drawing/2014/main" val="2984595326"/>
                    </a:ext>
                  </a:extLst>
                </a:gridCol>
              </a:tblGrid>
              <a:tr h="7141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К-ть транспортних засобів за год.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До 1100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1100-1900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1900-2500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2500-3000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3000-4000 і вище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99148737"/>
                  </a:ext>
                </a:extLst>
              </a:tr>
              <a:tr h="48734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Транспортні умови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легкі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середні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скрутні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важкі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критичні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6516307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798B15C-7600-4403-8D49-6ECFDA155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897" y="2479324"/>
            <a:ext cx="6362199" cy="3819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A5FED0A-28BF-4F20-A06F-5869FAD01923}"/>
              </a:ext>
            </a:extLst>
          </p:cNvPr>
          <p:cNvSpPr txBox="1"/>
          <p:nvPr/>
        </p:nvSpPr>
        <p:spPr>
          <a:xfrm>
            <a:off x="812003" y="1926227"/>
            <a:ext cx="109280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Інтенсивність руху </a:t>
            </a:r>
            <a:r>
              <a:rPr lang="ru-RU" sz="2400" dirty="0" err="1"/>
              <a:t>транспортних</a:t>
            </a:r>
            <a:r>
              <a:rPr lang="ru-RU" sz="2400" dirty="0"/>
              <a:t> </a:t>
            </a:r>
            <a:r>
              <a:rPr lang="ru-RU" sz="2400" dirty="0" err="1"/>
              <a:t>засобів</a:t>
            </a:r>
            <a:r>
              <a:rPr lang="ru-RU" sz="2400" dirty="0"/>
              <a:t> </a:t>
            </a:r>
            <a:r>
              <a:rPr lang="ru-RU" sz="2400" dirty="0" err="1"/>
              <a:t>досліджуваними</a:t>
            </a:r>
            <a:r>
              <a:rPr lang="ru-RU" sz="2400" dirty="0"/>
              <a:t> </a:t>
            </a:r>
            <a:r>
              <a:rPr lang="ru-RU" sz="2400" dirty="0" err="1"/>
              <a:t>вулицями</a:t>
            </a:r>
            <a:r>
              <a:rPr lang="ru-RU" sz="2400" dirty="0"/>
              <a:t> м. Деражня</a:t>
            </a:r>
          </a:p>
        </p:txBody>
      </p:sp>
    </p:spTree>
    <p:extLst>
      <p:ext uri="{BB962C8B-B14F-4D97-AF65-F5344CB8AC3E}">
        <p14:creationId xmlns:p14="http://schemas.microsoft.com/office/powerpoint/2010/main" val="148647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A33C0F-2539-4E8B-B63C-63175ADB4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107" y="174604"/>
            <a:ext cx="10515600" cy="7638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Схожість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насіння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Allium cepa 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на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досліджуваних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зразках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ґрунту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69263635-A990-4C16-BF7C-57B3670AF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8527" y="1006999"/>
            <a:ext cx="8531610" cy="5134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1\Desktop\Гнатюк\зображення_viber_2023-01-17_13-57-11-43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6" r="8210"/>
          <a:stretch/>
        </p:blipFill>
        <p:spPr bwMode="auto">
          <a:xfrm>
            <a:off x="115503" y="2618737"/>
            <a:ext cx="1611082" cy="163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4" b="10270"/>
          <a:stretch/>
        </p:blipFill>
        <p:spPr bwMode="auto">
          <a:xfrm>
            <a:off x="10496802" y="2792727"/>
            <a:ext cx="1494320" cy="1524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86"/>
          <a:stretch/>
        </p:blipFill>
        <p:spPr bwMode="auto">
          <a:xfrm>
            <a:off x="10426189" y="4603155"/>
            <a:ext cx="1635545" cy="14864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1" r="5981"/>
          <a:stretch/>
        </p:blipFill>
        <p:spPr bwMode="auto">
          <a:xfrm>
            <a:off x="115503" y="4478963"/>
            <a:ext cx="1654890" cy="1522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189" y="1160126"/>
            <a:ext cx="1620066" cy="13112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1\Desktop\Нова папка\2024-2025\МАН ЮНІОР\зображення_viber_2025-04-11_11-33-01-82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4775"/>
            <a:ext cx="1883705" cy="1412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08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00A0114-D00D-4833-9043-37CF79513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72" y="375992"/>
            <a:ext cx="10515600" cy="7172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Ростові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показники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Allium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cepa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на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досліджуваних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зразках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ґрунту</a:t>
            </a:r>
            <a:endParaRPr lang="ru-RU" sz="3200" b="1" spc="0" dirty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D3F80F7C-6BB1-46DD-B093-5FAB04523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8325" y="1329745"/>
            <a:ext cx="8544131" cy="4751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1\Desktop\Гнатюк\зображення_viber_2023-02-13_11-51-54-06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740"/>
          <a:stretch/>
        </p:blipFill>
        <p:spPr bwMode="auto">
          <a:xfrm>
            <a:off x="328211" y="2875087"/>
            <a:ext cx="2050374" cy="1292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esktop\Гнатюк\зображення_viber_2023-02-13_11-51-54-04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92"/>
          <a:stretch/>
        </p:blipFill>
        <p:spPr bwMode="auto">
          <a:xfrm>
            <a:off x="328211" y="4263282"/>
            <a:ext cx="2062263" cy="9165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esktop\Гнатюк\зображення_viber_2023-02-13_11-51-53-95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3" b="30005"/>
          <a:stretch/>
        </p:blipFill>
        <p:spPr bwMode="auto">
          <a:xfrm>
            <a:off x="328211" y="5179846"/>
            <a:ext cx="2125051" cy="904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25" y="1320924"/>
            <a:ext cx="2079625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134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B7E5463-6F09-4053-AA54-807BDF6BE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205" y="515089"/>
            <a:ext cx="10515600" cy="639891"/>
          </a:xfrm>
        </p:spPr>
        <p:txBody>
          <a:bodyPr>
            <a:noAutofit/>
          </a:bodyPr>
          <a:lstStyle/>
          <a:p>
            <a:pPr algn="ctr"/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Фітотоксичний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ефект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досліджуваних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ґрунтів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за параметром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довжини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кореневої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систем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Allium</a:t>
            </a:r>
            <a:r>
              <a:rPr lang="ru-RU" sz="3200" b="1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spc="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cepa</a:t>
            </a:r>
            <a:endParaRPr lang="ru-RU" sz="3200" b="1" spc="0" dirty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E4FD3C9-FC19-46D0-8AA1-B1D957F3F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9726">
            <a:off x="5247575" y="2033496"/>
            <a:ext cx="6884867" cy="3240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Объект 6">
            <a:extLst>
              <a:ext uri="{FF2B5EF4-FFF2-40B4-BE49-F238E27FC236}">
                <a16:creationId xmlns="" xmlns:a16="http://schemas.microsoft.com/office/drawing/2014/main" id="{653E6DA6-46C2-4F99-82B5-C6F40B9AA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83890" y="1154980"/>
            <a:ext cx="7164198" cy="501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0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100" y="797153"/>
            <a:ext cx="1174750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проведених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ми: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проаналізували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інтернет-ресурси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міських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розглянули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фізико-географічну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характеристику м.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Деражні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Хмельницької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здійснили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токсичності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за методикою «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ростовий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тест» з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тест-культуру -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цибулі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городньої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Allium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cepa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L.)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встановили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токсичності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Деражні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інтенсивності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автомобільного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транспорту,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коливається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автомобільного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транспорту в межах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 - та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транспорту негативно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розробили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картосхему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токсичності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межах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дадуть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Деражні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розробили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буклет з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рекомендаціями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Збережемо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як основу для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26000" y="145156"/>
            <a:ext cx="2247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1110977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302BB4-8F7C-4D6B-B86F-5BC98CC09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935" y="326079"/>
            <a:ext cx="10058400" cy="63603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2800" b="1" dirty="0"/>
              <a:t>Картосхема </a:t>
            </a:r>
            <a:r>
              <a:rPr lang="ru-RU" sz="2800" b="1" dirty="0" err="1"/>
              <a:t>рівня</a:t>
            </a:r>
            <a:r>
              <a:rPr lang="ru-RU" sz="2800" b="1" dirty="0"/>
              <a:t> токсичності </a:t>
            </a:r>
            <a:r>
              <a:rPr lang="ru-RU" sz="2800" b="1" dirty="0" err="1"/>
              <a:t>досліджуваних</a:t>
            </a:r>
            <a:r>
              <a:rPr lang="ru-RU" sz="2800" b="1" dirty="0"/>
              <a:t> </a:t>
            </a:r>
            <a:r>
              <a:rPr lang="ru-RU" sz="2800" b="1" dirty="0" err="1"/>
              <a:t>ґрунтів</a:t>
            </a:r>
            <a:r>
              <a:rPr lang="ru-RU" sz="2800" b="1" dirty="0"/>
              <a:t> м. </a:t>
            </a:r>
            <a:r>
              <a:rPr lang="ru-RU" sz="2800" b="1" dirty="0" err="1"/>
              <a:t>Деражні</a:t>
            </a:r>
            <a:endParaRPr lang="ru-RU" sz="2800" b="1" dirty="0"/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0346C679-61F6-45B4-B5F6-540F42C3D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792" y="1148955"/>
            <a:ext cx="10422431" cy="4883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9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FD2A8A-92F5-44C0-A0F8-DE7B538EC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837293"/>
            <a:ext cx="10058400" cy="822961"/>
          </a:xfrm>
        </p:spPr>
        <p:txBody>
          <a:bodyPr>
            <a:normAutofit fontScale="90000"/>
          </a:bodyPr>
          <a:lstStyle/>
          <a:p>
            <a:pPr algn="ctr"/>
            <a:r>
              <a:rPr lang="uk-UA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Рекомендації, </a:t>
            </a:r>
            <a:br>
              <a:rPr lang="uk-UA" spc="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ru-RU" spc="0" dirty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B1D8F40-0565-44B1-BE2D-50F0583B3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632" y="1869988"/>
            <a:ext cx="10168998" cy="4287621"/>
          </a:xfrm>
        </p:spPr>
        <p:txBody>
          <a:bodyPr>
            <a:normAutofit/>
          </a:bodyPr>
          <a:lstStyle/>
          <a:p>
            <a:pPr algn="just"/>
            <a:r>
              <a:rPr lang="ru-RU" b="1" i="1" dirty="0"/>
              <a:t>1.	</a:t>
            </a:r>
            <a:r>
              <a:rPr lang="ru-RU" sz="2400" b="1" i="1" dirty="0" err="1"/>
              <a:t>Збільшення</a:t>
            </a:r>
            <a:r>
              <a:rPr lang="ru-RU" sz="2400" b="1" i="1" dirty="0"/>
              <a:t> </a:t>
            </a:r>
            <a:r>
              <a:rPr lang="ru-RU" sz="2400" b="1" i="1" dirty="0" err="1"/>
              <a:t>площі</a:t>
            </a:r>
            <a:r>
              <a:rPr lang="ru-RU" sz="2400" b="1" i="1" dirty="0"/>
              <a:t> </a:t>
            </a:r>
            <a:r>
              <a:rPr lang="ru-RU" sz="2400" b="1" i="1" dirty="0" err="1"/>
              <a:t>зелених</a:t>
            </a:r>
            <a:r>
              <a:rPr lang="ru-RU" sz="2400" b="1" i="1" dirty="0"/>
              <a:t> </a:t>
            </a:r>
            <a:r>
              <a:rPr lang="ru-RU" sz="2400" b="1" i="1" dirty="0" err="1"/>
              <a:t>насаджень</a:t>
            </a:r>
            <a:r>
              <a:rPr lang="ru-RU" sz="2400" b="1" i="1" dirty="0"/>
              <a:t> у </a:t>
            </a:r>
            <a:r>
              <a:rPr lang="ru-RU" sz="2400" b="1" i="1" dirty="0" err="1"/>
              <a:t>місті</a:t>
            </a:r>
            <a:r>
              <a:rPr lang="ru-RU" sz="2400" b="1" i="1" dirty="0"/>
              <a:t>. </a:t>
            </a:r>
            <a:endParaRPr lang="ru-RU" sz="2400" b="1" i="1" dirty="0" smtClean="0"/>
          </a:p>
          <a:p>
            <a:pPr algn="just"/>
            <a:r>
              <a:rPr lang="ru-RU" sz="2400" b="1" i="1" dirty="0" smtClean="0"/>
              <a:t>2</a:t>
            </a:r>
            <a:r>
              <a:rPr lang="ru-RU" sz="2400" b="1" i="1" dirty="0"/>
              <a:t>.	</a:t>
            </a:r>
            <a:r>
              <a:rPr lang="ru-RU" sz="2400" b="1" i="1" dirty="0" err="1"/>
              <a:t>Відновлення</a:t>
            </a:r>
            <a:r>
              <a:rPr lang="ru-RU" sz="2400" b="1" i="1" dirty="0"/>
              <a:t> </a:t>
            </a:r>
            <a:r>
              <a:rPr lang="ru-RU" sz="2400" b="1" i="1" dirty="0" err="1"/>
              <a:t>ґрунтів</a:t>
            </a:r>
            <a:r>
              <a:rPr lang="ru-RU" sz="2400" b="1" i="1" dirty="0"/>
              <a:t> </a:t>
            </a:r>
            <a:r>
              <a:rPr lang="ru-RU" sz="2400" b="1" i="1" dirty="0" err="1"/>
              <a:t>біологічним</a:t>
            </a:r>
            <a:r>
              <a:rPr lang="ru-RU" sz="2400" b="1" i="1" dirty="0"/>
              <a:t> метод – </a:t>
            </a:r>
            <a:r>
              <a:rPr lang="ru-RU" sz="2400" b="1" i="1" dirty="0" err="1"/>
              <a:t>фіторемедіацією</a:t>
            </a:r>
            <a:r>
              <a:rPr lang="ru-RU" sz="2400" b="1" i="1" dirty="0"/>
              <a:t> з </a:t>
            </a:r>
            <a:r>
              <a:rPr lang="ru-RU" sz="2400" b="1" i="1" dirty="0" err="1"/>
              <a:t>використанням</a:t>
            </a:r>
            <a:r>
              <a:rPr lang="ru-RU" sz="2400" b="1" i="1" dirty="0"/>
              <a:t> </a:t>
            </a:r>
            <a:r>
              <a:rPr lang="ru-RU" sz="2400" b="1" i="1" dirty="0" err="1"/>
              <a:t>рослин</a:t>
            </a:r>
            <a:r>
              <a:rPr lang="ru-RU" sz="2400" b="1" i="1" dirty="0"/>
              <a:t> </a:t>
            </a:r>
            <a:r>
              <a:rPr lang="ru-RU" sz="2400" b="1" i="1" dirty="0" smtClean="0"/>
              <a:t>– </a:t>
            </a:r>
            <a:r>
              <a:rPr lang="ru-RU" sz="2400" b="1" i="1" dirty="0" err="1" smtClean="0"/>
              <a:t>ремедіантів</a:t>
            </a:r>
            <a:r>
              <a:rPr lang="ru-RU" sz="2400" b="1" i="1" dirty="0" smtClean="0"/>
              <a:t>.</a:t>
            </a:r>
            <a:endParaRPr lang="ru-RU" sz="2400" b="1" i="1" dirty="0"/>
          </a:p>
          <a:p>
            <a:pPr algn="just"/>
            <a:r>
              <a:rPr lang="ru-RU" sz="2400" b="1" i="1" dirty="0"/>
              <a:t>3.	</a:t>
            </a:r>
            <a:r>
              <a:rPr lang="ru-RU" sz="2400" b="1" i="1" dirty="0" err="1"/>
              <a:t>Підвищення</a:t>
            </a:r>
            <a:r>
              <a:rPr lang="ru-RU" sz="2400" b="1" i="1" dirty="0"/>
              <a:t> </a:t>
            </a:r>
            <a:r>
              <a:rPr lang="ru-RU" sz="2400" b="1" i="1" dirty="0" err="1"/>
              <a:t>біологічної</a:t>
            </a:r>
            <a:r>
              <a:rPr lang="ru-RU" sz="2400" b="1" i="1" dirty="0"/>
              <a:t> </a:t>
            </a:r>
            <a:r>
              <a:rPr lang="ru-RU" sz="2400" b="1" i="1" dirty="0" err="1"/>
              <a:t>активності</a:t>
            </a:r>
            <a:r>
              <a:rPr lang="ru-RU" sz="2400" b="1" i="1" dirty="0"/>
              <a:t> </a:t>
            </a:r>
            <a:r>
              <a:rPr lang="ru-RU" sz="2400" b="1" i="1" dirty="0" err="1"/>
              <a:t>ґрунту</a:t>
            </a:r>
            <a:r>
              <a:rPr lang="ru-RU" sz="2400" b="1" i="1" dirty="0"/>
              <a:t> шляхом </a:t>
            </a:r>
            <a:r>
              <a:rPr lang="ru-RU" sz="2400" b="1" i="1" dirty="0" err="1"/>
              <a:t>рекультивації</a:t>
            </a:r>
            <a:r>
              <a:rPr lang="ru-RU" sz="2400" b="1" i="1" dirty="0"/>
              <a:t>.</a:t>
            </a:r>
          </a:p>
          <a:p>
            <a:pPr algn="just"/>
            <a:r>
              <a:rPr lang="ru-RU" sz="2400" b="1" i="1" dirty="0"/>
              <a:t>4.	</a:t>
            </a:r>
            <a:r>
              <a:rPr lang="ru-RU" sz="2400" b="1" i="1" dirty="0" err="1" smtClean="0"/>
              <a:t>Постійний</a:t>
            </a:r>
            <a:r>
              <a:rPr lang="ru-RU" sz="2400" b="1" i="1" dirty="0" smtClean="0"/>
              <a:t> </a:t>
            </a:r>
            <a:r>
              <a:rPr lang="ru-RU" sz="2400" b="1" i="1" dirty="0" err="1"/>
              <a:t>моніторинг</a:t>
            </a:r>
            <a:r>
              <a:rPr lang="ru-RU" sz="2400" b="1" i="1" dirty="0"/>
              <a:t> стану </a:t>
            </a:r>
            <a:r>
              <a:rPr lang="ru-RU" sz="2400" b="1" i="1" dirty="0" err="1"/>
              <a:t>ґрунтів</a:t>
            </a:r>
            <a:r>
              <a:rPr lang="ru-RU" sz="2400" b="1" i="1" dirty="0"/>
              <a:t> методами </a:t>
            </a:r>
            <a:r>
              <a:rPr lang="ru-RU" sz="2400" b="1" i="1" dirty="0" err="1"/>
              <a:t>біотестування</a:t>
            </a:r>
            <a:r>
              <a:rPr lang="ru-RU" sz="2400" b="1" i="1" dirty="0"/>
              <a:t> та </a:t>
            </a:r>
            <a:r>
              <a:rPr lang="ru-RU" sz="2400" b="1" i="1" dirty="0" err="1"/>
              <a:t>біоіндикації</a:t>
            </a:r>
            <a:r>
              <a:rPr lang="ru-RU" sz="2400" b="1" i="1" dirty="0"/>
              <a:t> з </a:t>
            </a:r>
            <a:r>
              <a:rPr lang="ru-RU" sz="2400" b="1" i="1" dirty="0" err="1"/>
              <a:t>використанням</a:t>
            </a:r>
            <a:r>
              <a:rPr lang="ru-RU" sz="2400" b="1" i="1" dirty="0"/>
              <a:t> </a:t>
            </a:r>
            <a:r>
              <a:rPr lang="ru-RU" sz="2400" b="1" i="1" dirty="0" err="1"/>
              <a:t>рослинних</a:t>
            </a:r>
            <a:r>
              <a:rPr lang="ru-RU" sz="2400" b="1" i="1" dirty="0"/>
              <a:t> тест-</a:t>
            </a:r>
            <a:r>
              <a:rPr lang="ru-RU" sz="2400" b="1" i="1" dirty="0" err="1"/>
              <a:t>об’єктів</a:t>
            </a:r>
            <a:r>
              <a:rPr lang="ru-RU" sz="2400" b="1" i="1" dirty="0"/>
              <a:t> з метою </a:t>
            </a:r>
            <a:r>
              <a:rPr lang="ru-RU" sz="2400" b="1" i="1" dirty="0" err="1"/>
              <a:t>своєчасного</a:t>
            </a:r>
            <a:r>
              <a:rPr lang="ru-RU" sz="2400" b="1" i="1" dirty="0"/>
              <a:t> </a:t>
            </a:r>
            <a:r>
              <a:rPr lang="ru-RU" sz="2400" b="1" i="1" dirty="0" err="1"/>
              <a:t>виявлення</a:t>
            </a:r>
            <a:r>
              <a:rPr lang="ru-RU" sz="2400" b="1" i="1" dirty="0"/>
              <a:t> </a:t>
            </a:r>
            <a:r>
              <a:rPr lang="ru-RU" sz="2400" b="1" i="1" dirty="0" err="1"/>
              <a:t>змін</a:t>
            </a:r>
            <a:r>
              <a:rPr lang="ru-RU" sz="2400" b="1" i="1" dirty="0"/>
              <a:t> стану та </a:t>
            </a:r>
            <a:r>
              <a:rPr lang="ru-RU" sz="2400" b="1" i="1" dirty="0" err="1"/>
              <a:t>властивостей</a:t>
            </a:r>
            <a:r>
              <a:rPr lang="ru-RU" sz="2400" b="1" i="1" dirty="0"/>
              <a:t> </a:t>
            </a:r>
            <a:r>
              <a:rPr lang="ru-RU" sz="2400" b="1" i="1" dirty="0" err="1"/>
              <a:t>ґрунтів</a:t>
            </a:r>
            <a:r>
              <a:rPr lang="ru-RU" sz="2400" b="1" i="1" dirty="0"/>
              <a:t> та </a:t>
            </a:r>
            <a:r>
              <a:rPr lang="ru-RU" sz="2400" b="1" i="1" dirty="0" err="1"/>
              <a:t>застосування</a:t>
            </a:r>
            <a:r>
              <a:rPr lang="ru-RU" sz="2400" b="1" i="1" dirty="0"/>
              <a:t> </a:t>
            </a:r>
            <a:r>
              <a:rPr lang="ru-RU" sz="2400" b="1" i="1" dirty="0" err="1"/>
              <a:t>необхідних</a:t>
            </a:r>
            <a:r>
              <a:rPr lang="ru-RU" sz="2400" b="1" i="1" dirty="0"/>
              <a:t> </a:t>
            </a:r>
            <a:r>
              <a:rPr lang="ru-RU" sz="2400" b="1" i="1" dirty="0" err="1"/>
              <a:t>заходів</a:t>
            </a:r>
            <a:r>
              <a:rPr lang="ru-RU" sz="2400" b="1" i="1" dirty="0"/>
              <a:t> для </a:t>
            </a:r>
            <a:r>
              <a:rPr lang="ru-RU" sz="2400" b="1" i="1" dirty="0" err="1"/>
              <a:t>їх</a:t>
            </a:r>
            <a:r>
              <a:rPr lang="ru-RU" sz="2400" b="1" i="1" dirty="0"/>
              <a:t> </a:t>
            </a:r>
            <a:r>
              <a:rPr lang="ru-RU" sz="2400" b="1" i="1" dirty="0" err="1"/>
              <a:t>призупинення</a:t>
            </a:r>
            <a:r>
              <a:rPr lang="ru-RU" sz="2400" b="1" i="1" dirty="0" smtClean="0"/>
              <a:t>.</a:t>
            </a:r>
          </a:p>
          <a:p>
            <a:pPr algn="just"/>
            <a:r>
              <a:rPr lang="ru-RU" sz="2400" b="1" i="1" dirty="0"/>
              <a:t>5. 	Участь </a:t>
            </a:r>
            <a:r>
              <a:rPr lang="ru-RU" sz="2400" b="1" i="1" dirty="0" err="1"/>
              <a:t>громадськості</a:t>
            </a:r>
            <a:r>
              <a:rPr lang="ru-RU" sz="2400" b="1" i="1" dirty="0"/>
              <a:t> та </a:t>
            </a:r>
            <a:r>
              <a:rPr lang="ru-RU" sz="2400" b="1" i="1" dirty="0" err="1"/>
              <a:t>суспільства</a:t>
            </a:r>
            <a:r>
              <a:rPr lang="ru-RU" sz="2400" b="1" i="1" dirty="0"/>
              <a:t> у </a:t>
            </a:r>
            <a:r>
              <a:rPr lang="ru-RU" sz="2400" b="1" i="1" dirty="0" err="1"/>
              <a:t>прийнятті</a:t>
            </a:r>
            <a:r>
              <a:rPr lang="ru-RU" sz="2400" b="1" i="1" dirty="0"/>
              <a:t> </a:t>
            </a:r>
            <a:r>
              <a:rPr lang="ru-RU" sz="2400" b="1" i="1" dirty="0" err="1"/>
              <a:t>рішень</a:t>
            </a:r>
            <a:r>
              <a:rPr lang="ru-RU" sz="2400" b="1" i="1" dirty="0"/>
              <a:t> у </a:t>
            </a:r>
            <a:r>
              <a:rPr lang="ru-RU" sz="2400" b="1" i="1" dirty="0" err="1"/>
              <a:t>сфері</a:t>
            </a:r>
            <a:r>
              <a:rPr lang="ru-RU" sz="2400" b="1" i="1" dirty="0"/>
              <a:t> </a:t>
            </a:r>
            <a:r>
              <a:rPr lang="ru-RU" sz="2400" b="1" i="1" dirty="0" err="1"/>
              <a:t>озеленення</a:t>
            </a:r>
            <a:r>
              <a:rPr lang="ru-RU" sz="2400" b="1" i="1" dirty="0"/>
              <a:t>, благоустрою </a:t>
            </a:r>
            <a:r>
              <a:rPr lang="ru-RU" sz="2400" b="1" i="1" dirty="0" err="1"/>
              <a:t>територій</a:t>
            </a:r>
            <a:r>
              <a:rPr lang="ru-RU" sz="2400" b="1" i="1" dirty="0"/>
              <a:t> та </a:t>
            </a:r>
            <a:r>
              <a:rPr lang="ru-RU" sz="2400" b="1" i="1" dirty="0" err="1"/>
              <a:t>охорони</a:t>
            </a:r>
            <a:r>
              <a:rPr lang="ru-RU" sz="2400" b="1" i="1" dirty="0"/>
              <a:t> </a:t>
            </a:r>
            <a:r>
              <a:rPr lang="ru-RU" sz="2400" b="1" i="1" dirty="0" err="1"/>
              <a:t>ґрунтів</a:t>
            </a:r>
            <a:endParaRPr lang="ru-RU" sz="2400" b="1" i="1" dirty="0"/>
          </a:p>
          <a:p>
            <a:endParaRPr lang="ru-RU" b="1" i="1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just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517989E-3C62-4437-BE9F-9D81F4D1F9E1}"/>
              </a:ext>
            </a:extLst>
          </p:cNvPr>
          <p:cNvSpPr txBox="1"/>
          <p:nvPr/>
        </p:nvSpPr>
        <p:spPr>
          <a:xfrm>
            <a:off x="2702560" y="1164956"/>
            <a:ext cx="7081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 err="1"/>
              <a:t>які</a:t>
            </a:r>
            <a:r>
              <a:rPr lang="ru-RU" sz="2000" b="1" dirty="0"/>
              <a:t> </a:t>
            </a:r>
            <a:r>
              <a:rPr lang="ru-RU" sz="2000" b="1" dirty="0" err="1"/>
              <a:t>дадуть</a:t>
            </a:r>
            <a:r>
              <a:rPr lang="ru-RU" sz="2000" b="1" dirty="0"/>
              <a:t> </a:t>
            </a:r>
            <a:r>
              <a:rPr lang="ru-RU" sz="2000" b="1" dirty="0" err="1"/>
              <a:t>можливість</a:t>
            </a:r>
            <a:r>
              <a:rPr lang="ru-RU" sz="2000" b="1" dirty="0"/>
              <a:t> </a:t>
            </a:r>
            <a:r>
              <a:rPr lang="ru-RU" sz="2000" b="1" dirty="0" err="1"/>
              <a:t>покращити</a:t>
            </a:r>
            <a:r>
              <a:rPr lang="ru-RU" sz="2000" b="1" dirty="0"/>
              <a:t> стан </a:t>
            </a:r>
            <a:r>
              <a:rPr lang="ru-RU" sz="2000" b="1" dirty="0" err="1"/>
              <a:t>грунтів</a:t>
            </a:r>
            <a:r>
              <a:rPr lang="ru-RU" sz="2000" b="1" dirty="0"/>
              <a:t> </a:t>
            </a:r>
            <a:r>
              <a:rPr lang="ru-RU" sz="2000" b="1" dirty="0" err="1"/>
              <a:t>нашого</a:t>
            </a:r>
            <a:r>
              <a:rPr lang="ru-RU" sz="2000" b="1" dirty="0"/>
              <a:t> </a:t>
            </a:r>
            <a:r>
              <a:rPr lang="ru-RU" sz="2000" b="1" dirty="0" err="1"/>
              <a:t>міста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86865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65556">
            <a:off x="-183484" y="836851"/>
            <a:ext cx="6554772" cy="462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51681">
            <a:off x="5499015" y="1136452"/>
            <a:ext cx="6668485" cy="471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59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563" y="924557"/>
            <a:ext cx="10058400" cy="81918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СПИСОК </a:t>
            </a:r>
            <a:r>
              <a:rPr lang="uk-UA" dirty="0"/>
              <a:t>ВИКОРИСТАНИХ ДЖЕРЕЛ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1. Адаменко </a:t>
            </a:r>
            <a:r>
              <a:rPr lang="uk-UA" dirty="0"/>
              <a:t>Я. О. Оцінка впливів </a:t>
            </a:r>
            <a:r>
              <a:rPr lang="uk-UA" dirty="0" err="1"/>
              <a:t>техногенно</a:t>
            </a:r>
            <a:r>
              <a:rPr lang="uk-UA" dirty="0"/>
              <a:t> небезпечних об'єктів на навколишнє середовище: науково-теоретичні основи, практична реалізація / Я. О. Адаменко // Автореферат дисертації доктора технічних наук. – Івано-Франківськ, 2006. – 39 с</a:t>
            </a:r>
            <a:r>
              <a:rPr lang="uk-UA" dirty="0" smtClean="0"/>
              <a:t>.</a:t>
            </a:r>
          </a:p>
          <a:p>
            <a:r>
              <a:rPr lang="uk-UA" dirty="0"/>
              <a:t>2. </a:t>
            </a:r>
            <a:r>
              <a:rPr lang="uk-UA" dirty="0" smtClean="0"/>
              <a:t>Вовк </a:t>
            </a:r>
            <a:r>
              <a:rPr lang="uk-UA" dirty="0"/>
              <a:t>О.Б. Функціональна спроможність антропогенних ґрунтів / О.Б. Вовк // Агрохімія і </a:t>
            </a:r>
            <a:r>
              <a:rPr lang="uk-UA" dirty="0" err="1"/>
              <a:t>ґрунтознавство.–</a:t>
            </a:r>
            <a:r>
              <a:rPr lang="uk-UA" dirty="0"/>
              <a:t> Харків, 2002.– С. 26–29</a:t>
            </a:r>
            <a:r>
              <a:rPr lang="uk-UA" dirty="0" smtClean="0"/>
              <a:t>.</a:t>
            </a:r>
          </a:p>
          <a:p>
            <a:pPr lvl="0"/>
            <a:r>
              <a:rPr lang="uk-UA" dirty="0" smtClean="0"/>
              <a:t>3. Горова </a:t>
            </a:r>
            <a:r>
              <a:rPr lang="uk-UA" dirty="0"/>
              <a:t>А., Кулина С. Оцінка токсичності ґрунтів Червоноградського гірничопромислового району за допомогою ростового тесту. Вісник Львів. </a:t>
            </a:r>
            <a:r>
              <a:rPr lang="uk-UA" dirty="0" err="1"/>
              <a:t>ун-ту</a:t>
            </a:r>
            <a:r>
              <a:rPr lang="uk-UA" dirty="0"/>
              <a:t>. Сер. біологічна. 2008. Вип. 48. С. 189—194</a:t>
            </a:r>
          </a:p>
          <a:p>
            <a:pPr lvl="0"/>
            <a:r>
              <a:rPr lang="uk-UA" dirty="0" smtClean="0"/>
              <a:t>4. </a:t>
            </a:r>
            <a:r>
              <a:rPr lang="uk-UA" dirty="0" err="1" smtClean="0"/>
              <a:t>Деражнянський</a:t>
            </a:r>
            <a:r>
              <a:rPr lang="uk-UA" dirty="0" smtClean="0"/>
              <a:t> </a:t>
            </a:r>
            <a:r>
              <a:rPr lang="uk-UA" dirty="0"/>
              <a:t>район </a:t>
            </a:r>
            <a:r>
              <a:rPr lang="uk-UA" u="sng" dirty="0">
                <a:hlinkClick r:id="rId2"/>
              </a:rPr>
              <a:t>https://www.adm-km.gov.ua/?page_id=60443</a:t>
            </a:r>
            <a:endParaRPr lang="uk-UA" dirty="0"/>
          </a:p>
          <a:p>
            <a:pPr lvl="0"/>
            <a:r>
              <a:rPr lang="uk-UA" dirty="0" smtClean="0"/>
              <a:t>5. </a:t>
            </a:r>
            <a:r>
              <a:rPr lang="uk-UA" dirty="0" err="1" smtClean="0"/>
              <a:t>Довгалюк</a:t>
            </a:r>
            <a:r>
              <a:rPr lang="uk-UA" dirty="0" smtClean="0"/>
              <a:t> </a:t>
            </a:r>
            <a:r>
              <a:rPr lang="uk-UA" dirty="0"/>
              <a:t>А. І. Порівняння </a:t>
            </a:r>
            <a:r>
              <a:rPr lang="uk-UA" dirty="0" err="1"/>
              <a:t>цитогенетичної</a:t>
            </a:r>
            <a:r>
              <a:rPr lang="uk-UA" dirty="0"/>
              <a:t> та </a:t>
            </a:r>
            <a:r>
              <a:rPr lang="uk-UA" dirty="0" err="1"/>
              <a:t>антимікротрубочкової</a:t>
            </a:r>
            <a:r>
              <a:rPr lang="uk-UA" dirty="0"/>
              <a:t> активності фітотоксичних металів : автореф. дис. на здобуття наукового ступеня канд. біол. Наук : 03.00.11 “Цитологія” / А. І.</a:t>
            </a:r>
            <a:r>
              <a:rPr lang="uk-UA" dirty="0" err="1"/>
              <a:t>Довгалюк</a:t>
            </a:r>
            <a:r>
              <a:rPr lang="uk-UA" dirty="0"/>
              <a:t>. – К., 2004. –24 с</a:t>
            </a:r>
          </a:p>
          <a:p>
            <a:pPr lvl="0"/>
            <a:r>
              <a:rPr lang="ru-RU" dirty="0" smtClean="0"/>
              <a:t>6. </a:t>
            </a:r>
            <a:r>
              <a:rPr lang="ru-RU" dirty="0" err="1" smtClean="0"/>
              <a:t>Єфремова</a:t>
            </a:r>
            <a:r>
              <a:rPr lang="ru-RU" dirty="0" smtClean="0"/>
              <a:t> </a:t>
            </a:r>
            <a:r>
              <a:rPr lang="ru-RU" dirty="0"/>
              <a:t>О. О. </a:t>
            </a:r>
            <a:r>
              <a:rPr lang="ru-RU" dirty="0" err="1"/>
              <a:t>Біотестування</a:t>
            </a:r>
            <a:r>
              <a:rPr lang="ru-RU" dirty="0"/>
              <a:t>. </a:t>
            </a:r>
            <a:r>
              <a:rPr lang="ru-RU" dirty="0" err="1"/>
              <a:t>Сучасний</a:t>
            </a:r>
            <a:r>
              <a:rPr lang="ru-RU" dirty="0"/>
              <a:t> стан практичного </a:t>
            </a:r>
            <a:r>
              <a:rPr lang="ru-RU" dirty="0" err="1"/>
              <a:t>використання</a:t>
            </a:r>
            <a:r>
              <a:rPr lang="ru-RU" dirty="0"/>
              <a:t> / О. О. </a:t>
            </a:r>
            <a:r>
              <a:rPr lang="ru-RU" dirty="0" err="1"/>
              <a:t>Єфремова</a:t>
            </a:r>
            <a:r>
              <a:rPr lang="ru-RU" dirty="0"/>
              <a:t>, І. П. </a:t>
            </a:r>
            <a:r>
              <a:rPr lang="ru-RU" dirty="0" err="1"/>
              <a:t>Крайнов</a:t>
            </a:r>
            <a:r>
              <a:rPr lang="ru-RU" dirty="0"/>
              <a:t> / </a:t>
            </a:r>
            <a:r>
              <a:rPr lang="ru-RU" dirty="0" err="1"/>
              <a:t>Вісник</a:t>
            </a:r>
            <a:r>
              <a:rPr lang="ru-RU" dirty="0"/>
              <a:t> </a:t>
            </a:r>
            <a:r>
              <a:rPr lang="ru-RU" dirty="0" err="1"/>
              <a:t>Кременчуцького</a:t>
            </a:r>
            <a:r>
              <a:rPr lang="ru-RU" dirty="0"/>
              <a:t> державного </a:t>
            </a:r>
            <a:r>
              <a:rPr lang="ru-RU" dirty="0" err="1"/>
              <a:t>політехнічного</a:t>
            </a:r>
            <a:r>
              <a:rPr lang="ru-RU" dirty="0"/>
              <a:t> </a:t>
            </a:r>
            <a:r>
              <a:rPr lang="ru-RU" dirty="0" err="1"/>
              <a:t>університету</a:t>
            </a:r>
            <a:r>
              <a:rPr lang="ru-RU" dirty="0"/>
              <a:t>, 2006. 27 – 30 с.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539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СПИСОК ВИКОРИСТАНИХ ДЖЕРЕЛ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dirty="0" smtClean="0"/>
              <a:t>7. </a:t>
            </a:r>
            <a:r>
              <a:rPr lang="uk-UA" dirty="0" err="1" smtClean="0"/>
              <a:t>Ібрагімова</a:t>
            </a:r>
            <a:r>
              <a:rPr lang="uk-UA" dirty="0" smtClean="0"/>
              <a:t> </a:t>
            </a:r>
            <a:r>
              <a:rPr lang="uk-UA" dirty="0"/>
              <a:t>Е. Е. Екологічна оцінка дії техногенних хімічних забруднень на </a:t>
            </a:r>
            <a:r>
              <a:rPr lang="uk-UA" dirty="0" err="1"/>
              <a:t>цитогенетичні</a:t>
            </a:r>
            <a:r>
              <a:rPr lang="uk-UA" dirty="0"/>
              <a:t> показники вищих рослин в умовах Криму : автореф. дис. на здобуття наукового ступеня канд. біол. Наук : спец. 03.00.16 “Екологія” / Е. Е. </a:t>
            </a:r>
            <a:r>
              <a:rPr lang="uk-UA" dirty="0" err="1"/>
              <a:t>Ібрагімова</a:t>
            </a:r>
            <a:r>
              <a:rPr lang="uk-UA" dirty="0"/>
              <a:t>. – К., 2008. – 20 </a:t>
            </a:r>
            <a:r>
              <a:rPr lang="ru-RU" dirty="0"/>
              <a:t>c</a:t>
            </a:r>
            <a:r>
              <a:rPr lang="uk-UA" dirty="0"/>
              <a:t>.</a:t>
            </a:r>
          </a:p>
          <a:p>
            <a:pPr lvl="0"/>
            <a:r>
              <a:rPr lang="uk-UA" dirty="0"/>
              <a:t> </a:t>
            </a:r>
            <a:r>
              <a:rPr lang="uk-UA" dirty="0" smtClean="0"/>
              <a:t>8. </a:t>
            </a:r>
            <a:r>
              <a:rPr lang="uk-UA" dirty="0" err="1" smtClean="0"/>
              <a:t>Криштоп</a:t>
            </a:r>
            <a:r>
              <a:rPr lang="uk-UA" dirty="0" smtClean="0"/>
              <a:t> </a:t>
            </a:r>
            <a:r>
              <a:rPr lang="uk-UA" dirty="0"/>
              <a:t>Є. А. Міські ґрунти як невід’ємний елемент урбанізованих і </a:t>
            </a:r>
            <a:r>
              <a:rPr lang="uk-UA" dirty="0" err="1"/>
              <a:t>техногенно</a:t>
            </a:r>
            <a:r>
              <a:rPr lang="uk-UA" dirty="0"/>
              <a:t> забруднених територій / Є. А. </a:t>
            </a:r>
            <a:r>
              <a:rPr lang="uk-UA" dirty="0" err="1"/>
              <a:t>Криштоп</a:t>
            </a:r>
            <a:r>
              <a:rPr lang="uk-UA" dirty="0"/>
              <a:t>, В. В. </a:t>
            </a:r>
            <a:r>
              <a:rPr lang="uk-UA" dirty="0" err="1"/>
              <a:t>Волощенко</a:t>
            </a:r>
            <a:r>
              <a:rPr lang="uk-UA" dirty="0"/>
              <a:t> // Вісник ХНАУ ім. В.В. Докучаєва – Харків., 2013. – № 2, Екологія ґрунтів, С. 200 – 206.</a:t>
            </a:r>
          </a:p>
          <a:p>
            <a:pPr lvl="0"/>
            <a:r>
              <a:rPr lang="uk-UA" dirty="0" smtClean="0"/>
              <a:t>9. </a:t>
            </a:r>
            <a:r>
              <a:rPr lang="uk-UA" dirty="0"/>
              <a:t>Наше місто </a:t>
            </a:r>
            <a:r>
              <a:rPr lang="uk-UA" u="sng" dirty="0">
                <a:hlinkClick r:id="rId2"/>
              </a:rPr>
              <a:t>https://der.org.ua/gromadyanam/nashe-misto/</a:t>
            </a:r>
            <a:endParaRPr lang="uk-UA" dirty="0"/>
          </a:p>
          <a:p>
            <a:pPr lvl="0"/>
            <a:r>
              <a:rPr lang="uk-UA" dirty="0" smtClean="0"/>
              <a:t>10.Ткач </a:t>
            </a:r>
            <a:r>
              <a:rPr lang="uk-UA" dirty="0"/>
              <a:t>О., </a:t>
            </a:r>
            <a:r>
              <a:rPr lang="uk-UA" dirty="0" err="1"/>
              <a:t>Вакерич</a:t>
            </a:r>
            <a:r>
              <a:rPr lang="uk-UA" dirty="0"/>
              <a:t> М., </a:t>
            </a:r>
            <a:r>
              <a:rPr lang="uk-UA" dirty="0" err="1"/>
              <a:t>Ніколайчук</a:t>
            </a:r>
            <a:r>
              <a:rPr lang="uk-UA" dirty="0"/>
              <a:t> В., Яночко В. </a:t>
            </a:r>
            <a:r>
              <a:rPr lang="uk-UA" dirty="0" err="1"/>
              <a:t>Аутекологічні</a:t>
            </a:r>
            <a:r>
              <a:rPr lang="uk-UA" dirty="0"/>
              <a:t> реакції зернових за дії солей </a:t>
            </a:r>
            <a:r>
              <a:rPr lang="uk-UA" dirty="0" err="1"/>
              <a:t>купруму</a:t>
            </a:r>
            <a:r>
              <a:rPr lang="uk-UA" dirty="0"/>
              <a:t>. Вісник Львів. </a:t>
            </a:r>
            <a:r>
              <a:rPr lang="uk-UA" dirty="0" err="1"/>
              <a:t>ун-ту</a:t>
            </a:r>
            <a:r>
              <a:rPr lang="uk-UA" dirty="0"/>
              <a:t>. Сер. біологічна. 2014. Вип. 65. С. 219—223.</a:t>
            </a:r>
          </a:p>
          <a:p>
            <a:pPr lvl="0"/>
            <a:r>
              <a:rPr lang="uk-UA" dirty="0" smtClean="0"/>
              <a:t>11. </a:t>
            </a:r>
            <a:r>
              <a:rPr lang="ru-RU" dirty="0" err="1" smtClean="0"/>
              <a:t>Якість</a:t>
            </a:r>
            <a:r>
              <a:rPr lang="ru-RU" dirty="0" smtClean="0"/>
              <a:t> </a:t>
            </a:r>
            <a:r>
              <a:rPr lang="ru-RU" dirty="0" err="1"/>
              <a:t>ґрунту</a:t>
            </a:r>
            <a:r>
              <a:rPr lang="ru-RU" dirty="0"/>
              <a:t>. </a:t>
            </a:r>
            <a:r>
              <a:rPr lang="ru-RU" dirty="0" err="1"/>
              <a:t>Відбирання</a:t>
            </a:r>
            <a:r>
              <a:rPr lang="ru-RU" dirty="0"/>
              <a:t> проб.: ДСТУ 4287:2004. [</a:t>
            </a:r>
            <a:r>
              <a:rPr lang="ru-RU" dirty="0" err="1"/>
              <a:t>Чинний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2005-07-01]. </a:t>
            </a:r>
            <a:r>
              <a:rPr lang="ru-RU" dirty="0" err="1"/>
              <a:t>Київ</a:t>
            </a:r>
            <a:r>
              <a:rPr lang="ru-RU" dirty="0"/>
              <a:t>: </a:t>
            </a:r>
            <a:r>
              <a:rPr lang="ru-RU" dirty="0" err="1"/>
              <a:t>Держспоживстандарт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2005. 9 с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7640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43001</TotalTime>
  <Words>1087</Words>
  <Application>Microsoft Office PowerPoint</Application>
  <PresentationFormat>Произвольный</PresentationFormat>
  <Paragraphs>80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Ретро</vt:lpstr>
      <vt:lpstr>ДОСЛІДЖЕННЯ ТОКСИЧНОСТІ ГРУНТІВ НА ТЕРИТОРІЇ м. ДЕРАЖНІ МЕТОДОМ ФІТОІНДИКАЦІЇ  Конкурс «МАН-Юніор Дослідник» Номінація «Еколог-Юніор»</vt:lpstr>
      <vt:lpstr>Ґрунт – найцінніший дарунок природи</vt:lpstr>
      <vt:lpstr>Презентация PowerPoint</vt:lpstr>
      <vt:lpstr>Презентация PowerPoint</vt:lpstr>
      <vt:lpstr>    Фітотоксичний ефект:  </vt:lpstr>
      <vt:lpstr>Класифікація транспортних умов (Бондаренко, Дворніков, 2004)</vt:lpstr>
      <vt:lpstr>Схожість насіння Allium cepa на досліджуваних зразках ґрунту </vt:lpstr>
      <vt:lpstr>Ростові показники Allium cepa на досліджуваних зразках ґрунту</vt:lpstr>
      <vt:lpstr>Фітотоксичний ефект досліджуваних ґрунтів за параметром довжини кореневої систем Allium cepa</vt:lpstr>
      <vt:lpstr>Презентация PowerPoint</vt:lpstr>
      <vt:lpstr> Картосхема рівня токсичності досліджуваних ґрунтів м. Деражні</vt:lpstr>
      <vt:lpstr>Рекомендації,  </vt:lpstr>
      <vt:lpstr>Презентация PowerPoint</vt:lpstr>
      <vt:lpstr>   СПИСОК ВИКОРИСТАНИХ ДЖЕРЕЛ </vt:lpstr>
      <vt:lpstr>СПИСОК ВИКОРИСТАНИХ ДЖЕРЕЛ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54</cp:revision>
  <dcterms:created xsi:type="dcterms:W3CDTF">2022-10-23T18:08:29Z</dcterms:created>
  <dcterms:modified xsi:type="dcterms:W3CDTF">2025-04-15T13:41:09Z</dcterms:modified>
</cp:coreProperties>
</file>