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0" r:id="rId9"/>
    <p:sldId id="273" r:id="rId10"/>
    <p:sldId id="268" r:id="rId11"/>
    <p:sldId id="262" r:id="rId12"/>
    <p:sldId id="274" r:id="rId13"/>
    <p:sldId id="275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2" autoAdjust="0"/>
  </p:normalViewPr>
  <p:slideViewPr>
    <p:cSldViewPr snapToGrid="0" snapToObjects="1">
      <p:cViewPr>
        <p:scale>
          <a:sx n="100" d="100"/>
          <a:sy n="100" d="100"/>
        </p:scale>
        <p:origin x="-94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138" y="3208713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МОДЕЛЮВАННЯ ФІЗИКО-ХІМІЧНИХ ПРОЦЕСІВ В АТМОСФЕРАХ ПЛАНЕТ СОНЯЧНОЇ СИСТЕМИ В УМОВАХ ШКІЛЬНОЇ ЛАБОРАТОРІЇ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b="1" i="1" dirty="0" err="1" smtClean="0"/>
              <a:t>Виконав</a:t>
            </a:r>
            <a:r>
              <a:rPr lang="ru-RU" sz="2000" b="1" i="1" dirty="0" smtClean="0"/>
              <a:t>: </a:t>
            </a:r>
            <a:r>
              <a:rPr lang="ru-RU" sz="2000" b="1" dirty="0" smtClean="0"/>
              <a:t>Г</a:t>
            </a:r>
            <a:r>
              <a:rPr lang="uk-UA" sz="2000" b="1" dirty="0" err="1" smtClean="0"/>
              <a:t>улюк</a:t>
            </a:r>
            <a:r>
              <a:rPr lang="uk-UA" sz="2000" b="1" dirty="0" smtClean="0"/>
              <a:t> Павло Павлович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1800" i="1" dirty="0" smtClean="0"/>
              <a:t>Комунальний заклад «Ліцей №29» </a:t>
            </a:r>
            <a:r>
              <a:rPr lang="uk-UA" sz="1800" i="1" dirty="0" err="1" smtClean="0"/>
              <a:t>Кам’янської</a:t>
            </a:r>
            <a:r>
              <a:rPr lang="uk-UA" sz="1800" i="1" dirty="0" smtClean="0"/>
              <a:t> міської ради (8 клас)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uk-UA" sz="1800" i="1" dirty="0" smtClean="0"/>
              <a:t>м. </a:t>
            </a:r>
            <a:r>
              <a:rPr lang="uk-UA" sz="1800" i="1" dirty="0" err="1" smtClean="0"/>
              <a:t>Кам’янське</a:t>
            </a:r>
            <a:r>
              <a:rPr lang="uk-UA" sz="1800" i="1" dirty="0" smtClean="0"/>
              <a:t> (Дніпропетровська область)</a:t>
            </a:r>
            <a:br>
              <a:rPr lang="uk-UA" sz="1800" i="1" dirty="0" smtClean="0"/>
            </a:br>
            <a:r>
              <a:rPr lang="uk-UA" sz="1800" i="1" dirty="0" smtClean="0"/>
              <a:t> Дніпропетровське обласне відділення МАНУ </a:t>
            </a:r>
            <a:br>
              <a:rPr lang="uk-UA" sz="1800" i="1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uk-UA" sz="1800" b="1" i="1" dirty="0" smtClean="0"/>
              <a:t>Науковий керівник </a:t>
            </a:r>
            <a:r>
              <a:rPr lang="uk-UA" sz="1800" i="1" dirty="0" smtClean="0"/>
              <a:t>– Ткаченко Еліна Едуардівна, вчитель хімії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2000" dirty="0"/>
          </a:p>
        </p:txBody>
      </p:sp>
      <p:pic>
        <p:nvPicPr>
          <p:cNvPr id="24578" name="Picture 2" descr="Атмосфери планет Сонячної системи - порівняння (ІНФОГРАФІКА) — Тексти.org.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9375" y="1986742"/>
            <a:ext cx="3913901" cy="2768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513"/>
            <a:ext cx="8229600" cy="1066800"/>
          </a:xfrm>
        </p:spPr>
        <p:txBody>
          <a:bodyPr/>
          <a:lstStyle/>
          <a:p>
            <a:r>
              <a:rPr dirty="0" err="1"/>
              <a:t>Актуальність</a:t>
            </a:r>
            <a:r>
              <a:rPr dirty="0"/>
              <a:t> </a:t>
            </a:r>
            <a:r>
              <a:rPr dirty="0" err="1"/>
              <a:t>теми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316" y="1413165"/>
            <a:ext cx="8761615" cy="236081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/>
              <a:t>Сучасна</a:t>
            </a:r>
            <a:r>
              <a:rPr lang="ru-RU" dirty="0" smtClean="0"/>
              <a:t> </a:t>
            </a:r>
            <a:r>
              <a:rPr lang="ru-RU" b="1" dirty="0" err="1" smtClean="0"/>
              <a:t>астрохімія</a:t>
            </a:r>
            <a:r>
              <a:rPr lang="ru-RU" dirty="0" smtClean="0"/>
              <a:t> </a:t>
            </a:r>
            <a:r>
              <a:rPr lang="ru-RU" dirty="0" err="1" smtClean="0"/>
              <a:t>досліджує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на планетах </a:t>
            </a:r>
            <a:r>
              <a:rPr lang="ru-RU" dirty="0" err="1" smtClean="0"/>
              <a:t>Сонячної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для </a:t>
            </a:r>
            <a:r>
              <a:rPr lang="ru-RU" dirty="0" err="1" smtClean="0"/>
              <a:t>оцінки</a:t>
            </a:r>
            <a:r>
              <a:rPr lang="ru-RU" dirty="0" smtClean="0"/>
              <a:t> </a:t>
            </a:r>
            <a:r>
              <a:rPr lang="ru-RU" i="1" dirty="0" err="1" smtClean="0"/>
              <a:t>потенційної</a:t>
            </a:r>
            <a:r>
              <a:rPr lang="ru-RU" i="1" dirty="0" smtClean="0"/>
              <a:t> </a:t>
            </a:r>
            <a:r>
              <a:rPr lang="ru-RU" i="1" dirty="0" err="1" smtClean="0"/>
              <a:t>колонізації</a:t>
            </a:r>
            <a:r>
              <a:rPr lang="ru-RU" i="1" dirty="0" smtClean="0"/>
              <a:t> та </a:t>
            </a:r>
            <a:r>
              <a:rPr lang="ru-RU" i="1" dirty="0" err="1" smtClean="0"/>
              <a:t>формування</a:t>
            </a:r>
            <a:r>
              <a:rPr lang="ru-RU" i="1" dirty="0" smtClean="0"/>
              <a:t> </a:t>
            </a:r>
            <a:r>
              <a:rPr lang="ru-RU" i="1" dirty="0" err="1" smtClean="0"/>
              <a:t>життя</a:t>
            </a:r>
            <a:r>
              <a:rPr lang="ru-RU" i="1" dirty="0" smtClean="0"/>
              <a:t>. </a:t>
            </a:r>
          </a:p>
          <a:p>
            <a:r>
              <a:rPr lang="ru-RU" b="1" dirty="0" err="1" smtClean="0"/>
              <a:t>Атмосферні</a:t>
            </a:r>
            <a:r>
              <a:rPr lang="ru-RU" b="1" dirty="0" smtClean="0"/>
              <a:t> </a:t>
            </a:r>
            <a:r>
              <a:rPr lang="ru-RU" b="1" dirty="0" err="1" smtClean="0"/>
              <a:t>процеси</a:t>
            </a:r>
            <a:r>
              <a:rPr lang="ru-RU" b="1" dirty="0" smtClean="0"/>
              <a:t> </a:t>
            </a:r>
            <a:r>
              <a:rPr lang="ru-RU" dirty="0" smtClean="0"/>
              <a:t>— </a:t>
            </a:r>
            <a:r>
              <a:rPr lang="ru-RU" dirty="0" err="1" smtClean="0"/>
              <a:t>ключовий</a:t>
            </a:r>
            <a:r>
              <a:rPr lang="ru-RU" dirty="0" smtClean="0"/>
              <a:t> </a:t>
            </a:r>
            <a:r>
              <a:rPr lang="ru-RU" i="1" dirty="0" smtClean="0"/>
              <a:t>фактор у </a:t>
            </a:r>
            <a:r>
              <a:rPr lang="ru-RU" i="1" dirty="0" err="1" smtClean="0"/>
              <a:t>визначенні</a:t>
            </a:r>
            <a:r>
              <a:rPr lang="ru-RU" i="1" dirty="0" smtClean="0"/>
              <a:t> </a:t>
            </a:r>
            <a:r>
              <a:rPr lang="ru-RU" i="1" dirty="0" err="1" smtClean="0"/>
              <a:t>клімату</a:t>
            </a:r>
            <a:r>
              <a:rPr lang="ru-RU" i="1" dirty="0" smtClean="0"/>
              <a:t> </a:t>
            </a:r>
            <a:r>
              <a:rPr lang="ru-RU" i="1" dirty="0" err="1" smtClean="0"/>
              <a:t>планети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хімічних</a:t>
            </a:r>
            <a:r>
              <a:rPr lang="ru-RU" dirty="0" smtClean="0"/>
              <a:t> </a:t>
            </a:r>
            <a:r>
              <a:rPr lang="ru-RU" dirty="0" err="1" smtClean="0"/>
              <a:t>властивостей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атмосфер в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ru-RU" dirty="0" err="1" smtClean="0"/>
              <a:t>шкільної</a:t>
            </a:r>
            <a:r>
              <a:rPr lang="ru-RU" dirty="0" smtClean="0"/>
              <a:t> </a:t>
            </a:r>
            <a:r>
              <a:rPr lang="ru-RU" dirty="0" err="1" smtClean="0"/>
              <a:t>лабораторії</a:t>
            </a:r>
            <a:r>
              <a:rPr lang="ru-RU" dirty="0" smtClean="0"/>
              <a:t> </a:t>
            </a:r>
            <a:r>
              <a:rPr lang="ru-RU" b="1" dirty="0" err="1" smtClean="0"/>
              <a:t>сприяє</a:t>
            </a:r>
            <a:r>
              <a:rPr lang="ru-RU" b="1" dirty="0" smtClean="0"/>
              <a:t> </a:t>
            </a:r>
            <a:r>
              <a:rPr lang="ru-RU" b="1" dirty="0" err="1" smtClean="0"/>
              <a:t>розвитку</a:t>
            </a:r>
            <a:r>
              <a:rPr lang="ru-RU" b="1" dirty="0" smtClean="0"/>
              <a:t> </a:t>
            </a:r>
            <a:r>
              <a:rPr lang="ru-RU" b="1" dirty="0" err="1" smtClean="0"/>
              <a:t>міждисциплінарного</a:t>
            </a:r>
            <a:r>
              <a:rPr lang="ru-RU" b="1" dirty="0" smtClean="0"/>
              <a:t> </a:t>
            </a:r>
            <a:r>
              <a:rPr lang="ru-RU" b="1" dirty="0" err="1" smtClean="0"/>
              <a:t>підходу</a:t>
            </a:r>
            <a:r>
              <a:rPr lang="ru-RU" b="1" dirty="0" smtClean="0"/>
              <a:t> </a:t>
            </a:r>
            <a:r>
              <a:rPr lang="ru-RU" b="1" dirty="0" err="1" smtClean="0"/>
              <a:t>в</a:t>
            </a:r>
            <a:r>
              <a:rPr lang="ru-RU" b="1" dirty="0" smtClean="0"/>
              <a:t> </a:t>
            </a:r>
            <a:r>
              <a:rPr lang="ru-RU" b="1" dirty="0" err="1" smtClean="0"/>
              <a:t>освіті</a:t>
            </a:r>
            <a:r>
              <a:rPr lang="ru-RU" dirty="0" smtClean="0"/>
              <a:t>.</a:t>
            </a:r>
          </a:p>
        </p:txBody>
      </p:sp>
      <p:pic>
        <p:nvPicPr>
          <p:cNvPr id="23554" name="Picture 2" descr="Успехи астрохим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39733"/>
            <a:ext cx="9144000" cy="5166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2262"/>
            <a:ext cx="8229600" cy="1066800"/>
          </a:xfrm>
        </p:spPr>
        <p:txBody>
          <a:bodyPr/>
          <a:lstStyle/>
          <a:p>
            <a:r>
              <a:rPr dirty="0" err="1"/>
              <a:t>Мета</a:t>
            </a:r>
            <a:r>
              <a:rPr dirty="0"/>
              <a:t> і </a:t>
            </a:r>
            <a:r>
              <a:rPr dirty="0" err="1"/>
              <a:t>завдання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09" y="1499062"/>
            <a:ext cx="4646815" cy="4993178"/>
          </a:xfrm>
        </p:spPr>
        <p:txBody>
          <a:bodyPr>
            <a:normAutofit fontScale="62500" lnSpcReduction="20000"/>
          </a:bodyPr>
          <a:lstStyle/>
          <a:p>
            <a:r>
              <a:rPr b="1" dirty="0" err="1"/>
              <a:t>Мета</a:t>
            </a:r>
            <a:r>
              <a:rPr b="1" dirty="0"/>
              <a:t>: </a:t>
            </a:r>
            <a:r>
              <a:rPr lang="uk-UA" dirty="0" smtClean="0"/>
              <a:t>в</a:t>
            </a:r>
            <a:r>
              <a:rPr lang="ru-RU" dirty="0" err="1" smtClean="0"/>
              <a:t>ідтворити</a:t>
            </a:r>
            <a:r>
              <a:rPr lang="ru-RU" dirty="0" smtClean="0"/>
              <a:t>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хімічні</a:t>
            </a:r>
            <a:r>
              <a:rPr lang="ru-RU" dirty="0" smtClean="0"/>
              <a:t> </a:t>
            </a:r>
            <a:r>
              <a:rPr lang="ru-RU" dirty="0" err="1" smtClean="0"/>
              <a:t>процеси</a:t>
            </a:r>
            <a:r>
              <a:rPr lang="ru-RU" dirty="0" smtClean="0"/>
              <a:t>, </a:t>
            </a:r>
            <a:r>
              <a:rPr lang="ru-RU" dirty="0" err="1" smtClean="0"/>
              <a:t>характерні</a:t>
            </a:r>
            <a:r>
              <a:rPr lang="ru-RU" dirty="0" smtClean="0"/>
              <a:t> для атмосфер </a:t>
            </a:r>
            <a:r>
              <a:rPr lang="ru-RU" dirty="0" err="1" smtClean="0"/>
              <a:t>Венери</a:t>
            </a:r>
            <a:r>
              <a:rPr lang="ru-RU" dirty="0" smtClean="0"/>
              <a:t>, Марса та Титану, </a:t>
            </a:r>
            <a:r>
              <a:rPr lang="ru-RU" dirty="0" smtClean="0"/>
              <a:t>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простих</a:t>
            </a:r>
            <a:r>
              <a:rPr lang="ru-RU" dirty="0" smtClean="0"/>
              <a:t> </a:t>
            </a:r>
            <a:r>
              <a:rPr lang="ru-RU" dirty="0" err="1" smtClean="0"/>
              <a:t>лабораторних</a:t>
            </a:r>
            <a:r>
              <a:rPr lang="ru-RU" dirty="0" smtClean="0"/>
              <a:t> </a:t>
            </a:r>
            <a:r>
              <a:rPr lang="ru-RU" dirty="0" err="1" smtClean="0"/>
              <a:t>дослідів</a:t>
            </a:r>
            <a:r>
              <a:rPr lang="ru-RU" dirty="0" smtClean="0"/>
              <a:t>. </a:t>
            </a:r>
            <a:r>
              <a:rPr lang="ru-RU" dirty="0" err="1" smtClean="0"/>
              <a:t>Пояснити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r>
              <a:rPr lang="ru-RU" dirty="0" smtClean="0"/>
              <a:t> складу атмосфер на </a:t>
            </a:r>
            <a:r>
              <a:rPr lang="ru-RU" dirty="0" err="1" smtClean="0"/>
              <a:t>клімат</a:t>
            </a:r>
            <a:r>
              <a:rPr lang="ru-RU" dirty="0" smtClean="0"/>
              <a:t>, </a:t>
            </a:r>
            <a:r>
              <a:rPr lang="ru-RU" dirty="0" err="1" smtClean="0"/>
              <a:t>кислотність</a:t>
            </a:r>
            <a:r>
              <a:rPr lang="ru-RU" dirty="0" smtClean="0"/>
              <a:t> та </a:t>
            </a:r>
            <a:r>
              <a:rPr lang="ru-RU" dirty="0" err="1" smtClean="0"/>
              <a:t>ймовірність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.</a:t>
            </a:r>
            <a:endParaRPr dirty="0"/>
          </a:p>
          <a:p>
            <a:r>
              <a:rPr b="1" dirty="0" err="1"/>
              <a:t>Завдання</a:t>
            </a:r>
            <a:r>
              <a:rPr b="1" dirty="0"/>
              <a:t>:</a:t>
            </a:r>
          </a:p>
          <a:p>
            <a:pPr lvl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Вивчити</a:t>
            </a:r>
            <a:r>
              <a:rPr lang="ru-RU" dirty="0" smtClean="0"/>
              <a:t> склад атмосфер </a:t>
            </a:r>
            <a:r>
              <a:rPr lang="ru-RU" dirty="0" err="1" smtClean="0"/>
              <a:t>обраних</a:t>
            </a:r>
            <a:r>
              <a:rPr lang="ru-RU" dirty="0" smtClean="0"/>
              <a:t> планет.</a:t>
            </a:r>
          </a:p>
          <a:p>
            <a:pPr lvl="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Скласти</a:t>
            </a:r>
            <a:r>
              <a:rPr lang="ru-RU" dirty="0" smtClean="0"/>
              <a:t> </a:t>
            </a:r>
            <a:r>
              <a:rPr lang="ru-RU" dirty="0" err="1" smtClean="0"/>
              <a:t>моделі</a:t>
            </a:r>
            <a:r>
              <a:rPr lang="ru-RU" dirty="0" smtClean="0"/>
              <a:t> </a:t>
            </a:r>
            <a:r>
              <a:rPr lang="ru-RU" dirty="0" err="1" smtClean="0"/>
              <a:t>хімічного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 планет.</a:t>
            </a:r>
          </a:p>
          <a:p>
            <a:pPr lvl="0">
              <a:buNone/>
            </a:pPr>
            <a:r>
              <a:rPr lang="ru-RU" dirty="0" smtClean="0"/>
              <a:t>3. Провести </a:t>
            </a:r>
            <a:r>
              <a:rPr lang="ru-RU" dirty="0" err="1" smtClean="0"/>
              <a:t>серію</a:t>
            </a:r>
            <a:r>
              <a:rPr lang="ru-RU" dirty="0" smtClean="0"/>
              <a:t> </a:t>
            </a:r>
            <a:r>
              <a:rPr lang="ru-RU" dirty="0" err="1" smtClean="0"/>
              <a:t>хімічних</a:t>
            </a:r>
            <a:r>
              <a:rPr lang="ru-RU" dirty="0" smtClean="0"/>
              <a:t> </a:t>
            </a:r>
            <a:r>
              <a:rPr lang="ru-RU" dirty="0" err="1" smtClean="0"/>
              <a:t>експериментів</a:t>
            </a:r>
            <a:r>
              <a:rPr lang="ru-RU" dirty="0" smtClean="0"/>
              <a:t>.</a:t>
            </a:r>
          </a:p>
          <a:p>
            <a:pPr lvl="0">
              <a:buNone/>
            </a:pPr>
            <a:r>
              <a:rPr lang="ru-RU" dirty="0" smtClean="0"/>
              <a:t>4. </a:t>
            </a:r>
            <a:r>
              <a:rPr lang="ru-RU" dirty="0" err="1" smtClean="0"/>
              <a:t>Виявити</a:t>
            </a:r>
            <a:r>
              <a:rPr lang="ru-RU" dirty="0" smtClean="0"/>
              <a:t> </a:t>
            </a:r>
            <a:r>
              <a:rPr lang="ru-RU" dirty="0" err="1" smtClean="0"/>
              <a:t>наслідки</a:t>
            </a:r>
            <a:r>
              <a:rPr lang="uk-UA" dirty="0" smtClean="0"/>
              <a:t> цих процесів </a:t>
            </a:r>
            <a:r>
              <a:rPr lang="ru-RU" dirty="0" smtClean="0"/>
              <a:t>— </a:t>
            </a:r>
            <a:r>
              <a:rPr lang="ru-RU" dirty="0" err="1" smtClean="0"/>
              <a:t>кислотність</a:t>
            </a:r>
            <a:r>
              <a:rPr lang="ru-RU" dirty="0" smtClean="0"/>
              <a:t>, </a:t>
            </a:r>
            <a:r>
              <a:rPr lang="ru-RU" dirty="0" err="1" smtClean="0"/>
              <a:t>парниковий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, </a:t>
            </a:r>
            <a:r>
              <a:rPr lang="ru-RU" dirty="0" err="1" smtClean="0"/>
              <a:t>реактивність</a:t>
            </a:r>
            <a:r>
              <a:rPr lang="ru-RU" dirty="0" smtClean="0"/>
              <a:t>.</a:t>
            </a:r>
          </a:p>
          <a:p>
            <a:pPr lvl="0">
              <a:buNone/>
            </a:pPr>
            <a:r>
              <a:rPr lang="ru-RU" dirty="0" smtClean="0"/>
              <a:t>5. </a:t>
            </a:r>
            <a:r>
              <a:rPr lang="ru-RU" dirty="0" err="1" smtClean="0"/>
              <a:t>Порівняти</a:t>
            </a:r>
            <a:r>
              <a:rPr lang="ru-RU" dirty="0" smtClean="0"/>
              <a:t> </a:t>
            </a:r>
            <a:r>
              <a:rPr lang="ru-RU" dirty="0" err="1" smtClean="0"/>
              <a:t>моделі</a:t>
            </a:r>
            <a:r>
              <a:rPr lang="ru-RU" dirty="0" smtClean="0"/>
              <a:t> та 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висновки</a:t>
            </a:r>
            <a:r>
              <a:rPr lang="ru-RU" dirty="0" smtClean="0"/>
              <a:t> про «</a:t>
            </a:r>
            <a:r>
              <a:rPr lang="ru-RU" dirty="0" err="1" smtClean="0"/>
              <a:t>придатність</a:t>
            </a:r>
            <a:r>
              <a:rPr lang="ru-RU" dirty="0" smtClean="0"/>
              <a:t>» атмосфер.</a:t>
            </a:r>
            <a:endParaRPr lang="ru-RU" dirty="0"/>
          </a:p>
        </p:txBody>
      </p:sp>
      <p:pic>
        <p:nvPicPr>
          <p:cNvPr id="22531" name="Picture 3" descr="Realistic image of planet venus on a transparent background planet venus  isolated on transparent | Premium AI-gener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656706"/>
            <a:ext cx="3494917" cy="349491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47462" y="847898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Venus</a:t>
            </a:r>
            <a:endParaRPr lang="ru-RU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0662" y="3782291"/>
            <a:ext cx="2032510" cy="2013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340211" y="426442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Mars</a:t>
            </a:r>
            <a:endParaRPr lang="ru-RU" dirty="0"/>
          </a:p>
        </p:txBody>
      </p:sp>
      <p:pic>
        <p:nvPicPr>
          <p:cNvPr id="22534" name="Picture 6" descr="Пнг Титан спутник 27 фо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740143"/>
            <a:ext cx="1742168" cy="174216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314168" y="5426562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Titan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69" y="482138"/>
            <a:ext cx="8229600" cy="756458"/>
          </a:xfrm>
        </p:spPr>
        <p:txBody>
          <a:bodyPr/>
          <a:lstStyle/>
          <a:p>
            <a:r>
              <a:rPr dirty="0" err="1"/>
              <a:t>Теоретичні</a:t>
            </a:r>
            <a:r>
              <a:rPr dirty="0"/>
              <a:t> </a:t>
            </a:r>
            <a:r>
              <a:rPr dirty="0" err="1"/>
              <a:t>основи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66" y="1238596"/>
            <a:ext cx="6076604" cy="533594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/>
              <a:t>1. </a:t>
            </a:r>
            <a:r>
              <a:rPr lang="ru-RU" b="1" dirty="0" err="1" smtClean="0"/>
              <a:t>Особливості</a:t>
            </a:r>
            <a:r>
              <a:rPr lang="ru-RU" b="1" dirty="0" smtClean="0"/>
              <a:t> атмосфер планет</a:t>
            </a:r>
          </a:p>
          <a:p>
            <a:r>
              <a:rPr lang="ru-RU" dirty="0" err="1" smtClean="0"/>
              <a:t>Планети</a:t>
            </a:r>
            <a:r>
              <a:rPr lang="ru-RU" dirty="0" smtClean="0"/>
              <a:t> </a:t>
            </a:r>
            <a:r>
              <a:rPr lang="ru-RU" dirty="0" err="1" smtClean="0"/>
              <a:t>Сонячної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різноманітні</a:t>
            </a:r>
            <a:r>
              <a:rPr lang="ru-RU" dirty="0" smtClean="0"/>
              <a:t> </a:t>
            </a:r>
            <a:r>
              <a:rPr lang="ru-RU" dirty="0" err="1" smtClean="0"/>
              <a:t>атмосферні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зумовлює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фізико-хімічні</a:t>
            </a:r>
            <a:r>
              <a:rPr lang="ru-RU" dirty="0" smtClean="0"/>
              <a:t> </a:t>
            </a:r>
            <a:r>
              <a:rPr lang="ru-RU" dirty="0" err="1" smtClean="0"/>
              <a:t>процеси</a:t>
            </a:r>
            <a:r>
              <a:rPr lang="ru-RU" dirty="0" smtClean="0"/>
              <a:t>:​</a:t>
            </a:r>
          </a:p>
          <a:p>
            <a:r>
              <a:rPr lang="ru-RU" b="1" dirty="0" smtClean="0"/>
              <a:t>Венера</a:t>
            </a:r>
            <a:r>
              <a:rPr lang="ru-RU" dirty="0" smtClean="0"/>
              <a:t>: атмосфера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en-US" dirty="0" smtClean="0"/>
              <a:t>CO₂ (≈96,5%),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спричиняє</a:t>
            </a:r>
            <a:r>
              <a:rPr lang="ru-RU" dirty="0" smtClean="0"/>
              <a:t> </a:t>
            </a:r>
            <a:r>
              <a:rPr lang="ru-RU" dirty="0" err="1" smtClean="0"/>
              <a:t>потужний</a:t>
            </a:r>
            <a:r>
              <a:rPr lang="ru-RU" dirty="0" smtClean="0"/>
              <a:t> </a:t>
            </a:r>
            <a:r>
              <a:rPr lang="ru-RU" dirty="0" err="1" smtClean="0"/>
              <a:t>парниковий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температуру </a:t>
            </a:r>
            <a:r>
              <a:rPr lang="ru-RU" dirty="0" err="1" smtClean="0"/>
              <a:t>поверхні</a:t>
            </a:r>
            <a:r>
              <a:rPr lang="ru-RU" dirty="0" smtClean="0"/>
              <a:t> </a:t>
            </a:r>
            <a:r>
              <a:rPr lang="ru-RU" dirty="0" err="1" smtClean="0"/>
              <a:t>близько</a:t>
            </a:r>
            <a:r>
              <a:rPr lang="ru-RU" dirty="0" smtClean="0"/>
              <a:t> 465 °</a:t>
            </a:r>
            <a:r>
              <a:rPr lang="en-US" dirty="0" smtClean="0"/>
              <a:t>C</a:t>
            </a:r>
            <a:r>
              <a:rPr lang="uk-UA" dirty="0" smtClean="0"/>
              <a:t> </a:t>
            </a:r>
            <a:r>
              <a:rPr lang="en-US" dirty="0" smtClean="0"/>
              <a:t>[1].​</a:t>
            </a:r>
          </a:p>
          <a:p>
            <a:r>
              <a:rPr lang="ru-RU" b="1" dirty="0" smtClean="0"/>
              <a:t>Марс</a:t>
            </a:r>
            <a:r>
              <a:rPr lang="ru-RU" dirty="0" smtClean="0"/>
              <a:t>: тонка атмосфера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en-US" dirty="0" smtClean="0"/>
              <a:t>CO₂ (≈95%), </a:t>
            </a:r>
            <a:r>
              <a:rPr lang="ru-RU" dirty="0" err="1" smtClean="0"/>
              <a:t>низький</a:t>
            </a:r>
            <a:r>
              <a:rPr lang="ru-RU" dirty="0" smtClean="0"/>
              <a:t> </a:t>
            </a:r>
            <a:r>
              <a:rPr lang="ru-RU" dirty="0" err="1" smtClean="0"/>
              <a:t>тиск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температура, </a:t>
            </a:r>
            <a:r>
              <a:rPr lang="ru-RU" dirty="0" err="1" smtClean="0"/>
              <a:t>можливе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</a:t>
            </a:r>
            <a:r>
              <a:rPr lang="ru-RU" dirty="0" err="1" smtClean="0"/>
              <a:t>слабокислих</a:t>
            </a:r>
            <a:r>
              <a:rPr lang="ru-RU" dirty="0" smtClean="0"/>
              <a:t> </a:t>
            </a:r>
            <a:r>
              <a:rPr lang="ru-RU" dirty="0" err="1" smtClean="0"/>
              <a:t>дощів</a:t>
            </a:r>
            <a:r>
              <a:rPr lang="en-US" dirty="0" smtClean="0"/>
              <a:t> [2]</a:t>
            </a:r>
            <a:r>
              <a:rPr lang="ru-RU" dirty="0" smtClean="0"/>
              <a:t>.​</a:t>
            </a:r>
          </a:p>
          <a:p>
            <a:r>
              <a:rPr lang="ru-RU" b="1" dirty="0" smtClean="0"/>
              <a:t>Титан</a:t>
            </a:r>
            <a:r>
              <a:rPr lang="ru-RU" dirty="0" smtClean="0"/>
              <a:t>: атмосфера </a:t>
            </a:r>
            <a:r>
              <a:rPr lang="ru-RU" dirty="0" err="1" smtClean="0"/>
              <a:t>з</a:t>
            </a:r>
            <a:r>
              <a:rPr lang="ru-RU" dirty="0" smtClean="0"/>
              <a:t> азоту (≈98%) </a:t>
            </a:r>
            <a:r>
              <a:rPr lang="ru-RU" dirty="0" err="1" smtClean="0"/>
              <a:t>і</a:t>
            </a:r>
            <a:r>
              <a:rPr lang="ru-RU" dirty="0" smtClean="0"/>
              <a:t> метану,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утворення</a:t>
            </a:r>
            <a:r>
              <a:rPr lang="ru-RU" dirty="0" smtClean="0"/>
              <a:t> </a:t>
            </a:r>
            <a:r>
              <a:rPr lang="ru-RU" dirty="0" err="1" smtClean="0"/>
              <a:t>метанових</a:t>
            </a:r>
            <a:r>
              <a:rPr lang="ru-RU" dirty="0" smtClean="0"/>
              <a:t> </a:t>
            </a:r>
            <a:r>
              <a:rPr lang="ru-RU" dirty="0" err="1" smtClean="0"/>
              <a:t>хмар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дощів</a:t>
            </a:r>
            <a:r>
              <a:rPr lang="en-US" dirty="0" smtClean="0"/>
              <a:t> [3]</a:t>
            </a:r>
            <a:r>
              <a:rPr lang="ru-RU" dirty="0" smtClean="0"/>
              <a:t>.​</a:t>
            </a:r>
          </a:p>
          <a:p>
            <a:pPr>
              <a:buNone/>
            </a:pPr>
            <a:r>
              <a:rPr lang="ru-RU" b="1" dirty="0" smtClean="0"/>
              <a:t>2</a:t>
            </a:r>
            <a:r>
              <a:rPr lang="ru-RU" b="1" dirty="0" smtClean="0"/>
              <a:t>. </a:t>
            </a:r>
            <a:r>
              <a:rPr lang="ru-RU" b="1" dirty="0" err="1" smtClean="0"/>
              <a:t>Парниковий</a:t>
            </a:r>
            <a:r>
              <a:rPr lang="ru-RU" b="1" dirty="0" smtClean="0"/>
              <a:t> </a:t>
            </a:r>
            <a:r>
              <a:rPr lang="ru-RU" b="1" dirty="0" err="1" smtClean="0"/>
              <a:t>ефект</a:t>
            </a:r>
            <a:endParaRPr lang="ru-RU" b="1" dirty="0" smtClean="0"/>
          </a:p>
          <a:p>
            <a:pPr>
              <a:buNone/>
            </a:pPr>
            <a:r>
              <a:rPr lang="en-US" dirty="0" smtClean="0"/>
              <a:t>      </a:t>
            </a:r>
            <a:r>
              <a:rPr lang="ru-RU" dirty="0" err="1" smtClean="0"/>
              <a:t>Парниковий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 </a:t>
            </a:r>
            <a:r>
              <a:rPr lang="ru-RU" dirty="0" err="1" smtClean="0"/>
              <a:t>виникає</a:t>
            </a:r>
            <a:r>
              <a:rPr lang="ru-RU" dirty="0" smtClean="0"/>
              <a:t> через </a:t>
            </a:r>
            <a:r>
              <a:rPr lang="ru-RU" dirty="0" err="1" smtClean="0"/>
              <a:t>поглинання</a:t>
            </a:r>
            <a:r>
              <a:rPr lang="ru-RU" dirty="0" smtClean="0"/>
              <a:t> </a:t>
            </a:r>
            <a:r>
              <a:rPr lang="ru-RU" dirty="0" err="1" smtClean="0"/>
              <a:t>інфрачервоного</a:t>
            </a:r>
            <a:r>
              <a:rPr lang="ru-RU" dirty="0" smtClean="0"/>
              <a:t> </a:t>
            </a:r>
            <a:r>
              <a:rPr lang="ru-RU" dirty="0" err="1" smtClean="0"/>
              <a:t>випромінювання</a:t>
            </a:r>
            <a:r>
              <a:rPr lang="ru-RU" dirty="0" smtClean="0"/>
              <a:t> </a:t>
            </a:r>
            <a:r>
              <a:rPr lang="ru-RU" dirty="0" err="1" smtClean="0"/>
              <a:t>атмосферними</a:t>
            </a:r>
            <a:r>
              <a:rPr lang="ru-RU" dirty="0" smtClean="0"/>
              <a:t> газами, такими як </a:t>
            </a:r>
            <a:r>
              <a:rPr lang="en-US" dirty="0" smtClean="0"/>
              <a:t>CO₂.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призводить</a:t>
            </a:r>
            <a:r>
              <a:rPr lang="ru-RU" dirty="0" smtClean="0"/>
              <a:t> до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планети</a:t>
            </a:r>
            <a:r>
              <a:rPr lang="ru-RU" dirty="0" smtClean="0"/>
              <a:t>. На </a:t>
            </a:r>
            <a:r>
              <a:rPr lang="ru-RU" dirty="0" err="1" smtClean="0"/>
              <a:t>Венері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 особливо </a:t>
            </a:r>
            <a:r>
              <a:rPr lang="ru-RU" dirty="0" err="1" smtClean="0"/>
              <a:t>виражений</a:t>
            </a:r>
            <a:r>
              <a:rPr lang="ru-RU" dirty="0" smtClean="0"/>
              <a:t> через </a:t>
            </a:r>
            <a:r>
              <a:rPr lang="ru-RU" dirty="0" err="1" smtClean="0"/>
              <a:t>високу</a:t>
            </a:r>
            <a:r>
              <a:rPr lang="ru-RU" dirty="0" smtClean="0"/>
              <a:t> </a:t>
            </a:r>
            <a:r>
              <a:rPr lang="ru-RU" dirty="0" err="1" smtClean="0"/>
              <a:t>концентрацію</a:t>
            </a:r>
            <a:r>
              <a:rPr lang="ru-RU" dirty="0" smtClean="0"/>
              <a:t> </a:t>
            </a:r>
            <a:r>
              <a:rPr lang="en-US" dirty="0" smtClean="0"/>
              <a:t>CO₂ </a:t>
            </a:r>
            <a:r>
              <a:rPr lang="en-US" dirty="0" smtClean="0"/>
              <a:t>[4].</a:t>
            </a:r>
            <a:r>
              <a:rPr lang="en-US" dirty="0" smtClean="0"/>
              <a:t>​</a:t>
            </a:r>
          </a:p>
          <a:p>
            <a:pPr>
              <a:buNone/>
            </a:pPr>
            <a:r>
              <a:rPr lang="en-US" b="1" dirty="0" smtClean="0"/>
              <a:t>3. </a:t>
            </a:r>
            <a:r>
              <a:rPr lang="ru-RU" b="1" dirty="0" err="1" smtClean="0"/>
              <a:t>Кислотні</a:t>
            </a:r>
            <a:r>
              <a:rPr lang="ru-RU" b="1" dirty="0" smtClean="0"/>
              <a:t> </a:t>
            </a:r>
            <a:r>
              <a:rPr lang="ru-RU" b="1" dirty="0" err="1" smtClean="0"/>
              <a:t>дощі</a:t>
            </a:r>
            <a:endParaRPr lang="ru-RU" b="1" dirty="0" smtClean="0"/>
          </a:p>
          <a:p>
            <a:pPr>
              <a:buNone/>
            </a:pPr>
            <a:r>
              <a:rPr lang="en-US" dirty="0" smtClean="0"/>
              <a:t>      </a:t>
            </a:r>
            <a:r>
              <a:rPr lang="ru-RU" dirty="0" err="1" smtClean="0"/>
              <a:t>Кислотні</a:t>
            </a:r>
            <a:r>
              <a:rPr lang="ru-RU" dirty="0" smtClean="0"/>
              <a:t> </a:t>
            </a:r>
            <a:r>
              <a:rPr lang="ru-RU" dirty="0" err="1" smtClean="0"/>
              <a:t>дощі</a:t>
            </a:r>
            <a:r>
              <a:rPr lang="ru-RU" dirty="0" smtClean="0"/>
              <a:t> </a:t>
            </a:r>
            <a:r>
              <a:rPr lang="ru-RU" dirty="0" err="1" smtClean="0"/>
              <a:t>утворюються</a:t>
            </a:r>
            <a:r>
              <a:rPr lang="ru-RU" dirty="0" smtClean="0"/>
              <a:t> </a:t>
            </a:r>
            <a:r>
              <a:rPr lang="ru-RU" dirty="0" err="1" smtClean="0"/>
              <a:t>внаслідок</a:t>
            </a:r>
            <a:r>
              <a:rPr lang="ru-RU" dirty="0" smtClean="0"/>
              <a:t> </a:t>
            </a:r>
            <a:r>
              <a:rPr lang="ru-RU" dirty="0" err="1" smtClean="0"/>
              <a:t>реакції</a:t>
            </a:r>
            <a:r>
              <a:rPr lang="ru-RU" dirty="0" smtClean="0"/>
              <a:t> </a:t>
            </a:r>
            <a:r>
              <a:rPr lang="ru-RU" dirty="0" err="1" smtClean="0"/>
              <a:t>оксидів</a:t>
            </a:r>
            <a:r>
              <a:rPr lang="ru-RU" dirty="0" smtClean="0"/>
              <a:t> </a:t>
            </a:r>
            <a:r>
              <a:rPr lang="ru-RU" dirty="0" err="1" smtClean="0"/>
              <a:t>сірки</a:t>
            </a:r>
            <a:r>
              <a:rPr lang="ru-RU" dirty="0" smtClean="0"/>
              <a:t> (</a:t>
            </a:r>
            <a:r>
              <a:rPr lang="en-US" dirty="0" smtClean="0"/>
              <a:t>SO₂) </a:t>
            </a:r>
            <a:r>
              <a:rPr lang="ru-RU" dirty="0" err="1" smtClean="0"/>
              <a:t>з</a:t>
            </a:r>
            <a:r>
              <a:rPr lang="ru-RU" dirty="0" smtClean="0"/>
              <a:t> водяною парою, </a:t>
            </a:r>
            <a:r>
              <a:rPr lang="ru-RU" dirty="0" err="1" smtClean="0"/>
              <a:t>утворюючи</a:t>
            </a:r>
            <a:r>
              <a:rPr lang="ru-RU" dirty="0" smtClean="0"/>
              <a:t> </a:t>
            </a:r>
            <a:r>
              <a:rPr lang="ru-RU" dirty="0" err="1" smtClean="0"/>
              <a:t>сірчану</a:t>
            </a:r>
            <a:r>
              <a:rPr lang="ru-RU" dirty="0" smtClean="0"/>
              <a:t> кислоту (</a:t>
            </a:r>
            <a:r>
              <a:rPr lang="en-US" dirty="0" smtClean="0"/>
              <a:t>H₂SO₄). </a:t>
            </a:r>
            <a:r>
              <a:rPr lang="ru-RU" dirty="0" smtClean="0"/>
              <a:t>На </a:t>
            </a:r>
            <a:r>
              <a:rPr lang="ru-RU" dirty="0" err="1" smtClean="0"/>
              <a:t>Марсі</a:t>
            </a:r>
            <a:r>
              <a:rPr lang="ru-RU" dirty="0" smtClean="0"/>
              <a:t> </a:t>
            </a:r>
            <a:r>
              <a:rPr lang="ru-RU" dirty="0" err="1" smtClean="0"/>
              <a:t>можливе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</a:t>
            </a:r>
            <a:r>
              <a:rPr lang="ru-RU" dirty="0" err="1" smtClean="0"/>
              <a:t>слабокислих</a:t>
            </a:r>
            <a:r>
              <a:rPr lang="ru-RU" dirty="0" smtClean="0"/>
              <a:t> </a:t>
            </a:r>
            <a:r>
              <a:rPr lang="ru-RU" dirty="0" err="1" smtClean="0"/>
              <a:t>дощів</a:t>
            </a:r>
            <a:r>
              <a:rPr lang="ru-RU" dirty="0" smtClean="0"/>
              <a:t> через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en-US" dirty="0" smtClean="0"/>
              <a:t>SO₂ </a:t>
            </a:r>
            <a:r>
              <a:rPr lang="ru-RU" dirty="0" smtClean="0"/>
              <a:t>в </a:t>
            </a:r>
            <a:r>
              <a:rPr lang="ru-RU" dirty="0" err="1" smtClean="0"/>
              <a:t>атмосфері</a:t>
            </a:r>
            <a:r>
              <a:rPr lang="en-US" dirty="0" smtClean="0"/>
              <a:t> </a:t>
            </a:r>
            <a:r>
              <a:rPr lang="en-US" dirty="0" smtClean="0"/>
              <a:t>[5]</a:t>
            </a:r>
            <a:r>
              <a:rPr lang="ru-RU" dirty="0" smtClean="0"/>
              <a:t>.​</a:t>
            </a:r>
          </a:p>
          <a:p>
            <a:pPr>
              <a:buNone/>
            </a:pPr>
            <a:r>
              <a:rPr lang="ru-RU" b="1" dirty="0" smtClean="0"/>
              <a:t>4. </a:t>
            </a:r>
            <a:r>
              <a:rPr lang="ru-RU" b="1" dirty="0" err="1" smtClean="0"/>
              <a:t>Метанові</a:t>
            </a:r>
            <a:r>
              <a:rPr lang="ru-RU" b="1" dirty="0" smtClean="0"/>
              <a:t> </a:t>
            </a:r>
            <a:r>
              <a:rPr lang="ru-RU" b="1" dirty="0" err="1" smtClean="0"/>
              <a:t>дощі</a:t>
            </a:r>
            <a:r>
              <a:rPr lang="ru-RU" b="1" dirty="0" smtClean="0"/>
              <a:t> на </a:t>
            </a:r>
            <a:r>
              <a:rPr lang="ru-RU" b="1" dirty="0" err="1" smtClean="0"/>
              <a:t>Титані</a:t>
            </a:r>
            <a:endParaRPr lang="ru-RU" b="1" dirty="0" smtClean="0"/>
          </a:p>
          <a:p>
            <a:pPr>
              <a:buNone/>
            </a:pPr>
            <a:r>
              <a:rPr lang="en-US" dirty="0" smtClean="0"/>
              <a:t>      </a:t>
            </a:r>
            <a:r>
              <a:rPr lang="ru-RU" dirty="0" smtClean="0"/>
              <a:t>На </a:t>
            </a:r>
            <a:r>
              <a:rPr lang="ru-RU" dirty="0" err="1" smtClean="0"/>
              <a:t>Титані</a:t>
            </a:r>
            <a:r>
              <a:rPr lang="ru-RU" dirty="0" smtClean="0"/>
              <a:t>, </a:t>
            </a:r>
            <a:r>
              <a:rPr lang="ru-RU" dirty="0" err="1" smtClean="0"/>
              <a:t>супутнику</a:t>
            </a:r>
            <a:r>
              <a:rPr lang="ru-RU" dirty="0" smtClean="0"/>
              <a:t> Сатурна, метан в </a:t>
            </a:r>
            <a:r>
              <a:rPr lang="ru-RU" dirty="0" err="1" smtClean="0"/>
              <a:t>атмосфері</a:t>
            </a:r>
            <a:r>
              <a:rPr lang="ru-RU" dirty="0" smtClean="0"/>
              <a:t> </a:t>
            </a:r>
            <a:r>
              <a:rPr lang="ru-RU" dirty="0" err="1" smtClean="0"/>
              <a:t>конденсується</a:t>
            </a:r>
            <a:r>
              <a:rPr lang="ru-RU" dirty="0" smtClean="0"/>
              <a:t>, </a:t>
            </a:r>
            <a:r>
              <a:rPr lang="ru-RU" dirty="0" err="1" smtClean="0"/>
              <a:t>утворюючи</a:t>
            </a:r>
            <a:r>
              <a:rPr lang="ru-RU" dirty="0" smtClean="0"/>
              <a:t> хмари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метанові</a:t>
            </a:r>
            <a:r>
              <a:rPr lang="ru-RU" dirty="0" smtClean="0"/>
              <a:t> </a:t>
            </a:r>
            <a:r>
              <a:rPr lang="ru-RU" dirty="0" err="1" smtClean="0"/>
              <a:t>дощі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створює</a:t>
            </a:r>
            <a:r>
              <a:rPr lang="ru-RU" dirty="0" smtClean="0"/>
              <a:t> </a:t>
            </a:r>
            <a:r>
              <a:rPr lang="ru-RU" dirty="0" err="1" smtClean="0"/>
              <a:t>унікальні</a:t>
            </a:r>
            <a:r>
              <a:rPr lang="ru-RU" dirty="0" smtClean="0"/>
              <a:t> </a:t>
            </a:r>
            <a:r>
              <a:rPr lang="ru-RU" dirty="0" err="1" smtClean="0"/>
              <a:t>гідрологічні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, </a:t>
            </a:r>
            <a:r>
              <a:rPr lang="ru-RU" dirty="0" err="1" smtClean="0"/>
              <a:t>відмінні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земних</a:t>
            </a:r>
            <a:r>
              <a:rPr lang="en-US" dirty="0" smtClean="0"/>
              <a:t> </a:t>
            </a:r>
            <a:r>
              <a:rPr lang="en-US" dirty="0" smtClean="0"/>
              <a:t>[6]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916" y="748032"/>
            <a:ext cx="2809702" cy="413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84916" y="4885199"/>
            <a:ext cx="29343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Рис. 1. </a:t>
            </a:r>
            <a:r>
              <a:rPr lang="ru-RU" sz="1600" dirty="0" err="1" smtClean="0"/>
              <a:t>Зображення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орбітального</a:t>
            </a:r>
            <a:r>
              <a:rPr lang="ru-RU" sz="1600" dirty="0" smtClean="0"/>
              <a:t> КА «</a:t>
            </a:r>
            <a:r>
              <a:rPr lang="ru-RU" sz="1600" dirty="0" err="1" smtClean="0"/>
              <a:t>Вікінг</a:t>
            </a:r>
            <a:r>
              <a:rPr lang="ru-RU" sz="1600" dirty="0" smtClean="0"/>
              <a:t>» </a:t>
            </a:r>
            <a:r>
              <a:rPr lang="ru-RU" sz="1600" dirty="0" err="1" smtClean="0"/>
              <a:t>показує</a:t>
            </a:r>
            <a:r>
              <a:rPr lang="ru-RU" sz="1600" dirty="0" smtClean="0"/>
              <a:t> </a:t>
            </a:r>
            <a:r>
              <a:rPr lang="ru-RU" sz="1600" dirty="0" err="1" smtClean="0"/>
              <a:t>тонку</a:t>
            </a:r>
            <a:r>
              <a:rPr lang="ru-RU" sz="1600" dirty="0" smtClean="0"/>
              <a:t> </a:t>
            </a:r>
            <a:r>
              <a:rPr lang="ru-RU" sz="1600" dirty="0" err="1" smtClean="0"/>
              <a:t>марсіанську</a:t>
            </a:r>
            <a:r>
              <a:rPr lang="ru-RU" sz="1600" dirty="0" smtClean="0"/>
              <a:t> атмосферу над </a:t>
            </a:r>
            <a:r>
              <a:rPr lang="ru-RU" sz="1600" dirty="0" err="1" smtClean="0"/>
              <a:t>областю</a:t>
            </a:r>
            <a:r>
              <a:rPr lang="ru-RU" sz="1600" dirty="0" smtClean="0"/>
              <a:t> </a:t>
            </a:r>
            <a:r>
              <a:rPr lang="ru-RU" sz="1600" dirty="0" err="1" smtClean="0"/>
              <a:t>Аргір</a:t>
            </a:r>
            <a:r>
              <a:rPr lang="ru-RU" sz="1600" dirty="0" smtClean="0"/>
              <a:t> (</a:t>
            </a:r>
            <a:r>
              <a:rPr lang="ru-RU" sz="1600" dirty="0" err="1" smtClean="0"/>
              <a:t>Argyre</a:t>
            </a:r>
            <a:r>
              <a:rPr lang="ru-RU" sz="1600" dirty="0" smtClean="0"/>
              <a:t>) </a:t>
            </a:r>
            <a:r>
              <a:rPr lang="en-US" sz="1600" dirty="0" smtClean="0"/>
              <a:t>[7].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633" y="482138"/>
            <a:ext cx="8229600" cy="1066800"/>
          </a:xfrm>
        </p:spPr>
        <p:txBody>
          <a:bodyPr>
            <a:normAutofit/>
          </a:bodyPr>
          <a:lstStyle/>
          <a:p>
            <a:r>
              <a:rPr sz="3600" dirty="0" err="1"/>
              <a:t>Методика</a:t>
            </a:r>
            <a:r>
              <a:rPr sz="3600" dirty="0"/>
              <a:t> </a:t>
            </a:r>
            <a:r>
              <a:rPr sz="3600" dirty="0" err="1"/>
              <a:t>дослідження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633" y="1438102"/>
            <a:ext cx="4763192" cy="50042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dirty="0"/>
              <a:t>• </a:t>
            </a:r>
            <a:r>
              <a:rPr sz="2400" dirty="0" err="1"/>
              <a:t>Створення</a:t>
            </a:r>
            <a:r>
              <a:rPr sz="2400" dirty="0"/>
              <a:t> </a:t>
            </a:r>
            <a:r>
              <a:rPr sz="2400" dirty="0" err="1"/>
              <a:t>модельних</a:t>
            </a:r>
            <a:r>
              <a:rPr sz="2400" dirty="0"/>
              <a:t> </a:t>
            </a:r>
            <a:r>
              <a:rPr sz="2400" dirty="0" err="1" smtClean="0"/>
              <a:t>атмосфер</a:t>
            </a:r>
            <a:r>
              <a:rPr lang="en-US" sz="2400" dirty="0" smtClean="0"/>
              <a:t>.</a:t>
            </a:r>
            <a:endParaRPr sz="2400" dirty="0"/>
          </a:p>
          <a:p>
            <a:pPr>
              <a:buNone/>
            </a:pPr>
            <a:r>
              <a:rPr sz="2400" dirty="0"/>
              <a:t>• </a:t>
            </a:r>
            <a:r>
              <a:rPr sz="2400" dirty="0" err="1"/>
              <a:t>Застосування</a:t>
            </a:r>
            <a:r>
              <a:rPr sz="2400" dirty="0"/>
              <a:t> </a:t>
            </a:r>
            <a:r>
              <a:rPr sz="2400" dirty="0" err="1"/>
              <a:t>кислот</a:t>
            </a:r>
            <a:r>
              <a:rPr sz="2400" dirty="0"/>
              <a:t>, </a:t>
            </a:r>
            <a:r>
              <a:rPr sz="2400" dirty="0" err="1"/>
              <a:t>газів</a:t>
            </a:r>
            <a:r>
              <a:rPr sz="2400" dirty="0"/>
              <a:t>, </a:t>
            </a:r>
            <a:r>
              <a:rPr sz="2400" dirty="0" err="1"/>
              <a:t>температурних</a:t>
            </a:r>
            <a:r>
              <a:rPr sz="2400" dirty="0"/>
              <a:t> </a:t>
            </a:r>
            <a:r>
              <a:rPr sz="2400" dirty="0" err="1" smtClean="0"/>
              <a:t>впливів</a:t>
            </a:r>
            <a:r>
              <a:rPr lang="en-US" sz="2400" dirty="0" smtClean="0"/>
              <a:t>.</a:t>
            </a:r>
            <a:endParaRPr sz="2400" dirty="0"/>
          </a:p>
          <a:p>
            <a:pPr>
              <a:buNone/>
            </a:pPr>
            <a:r>
              <a:rPr sz="2400" dirty="0"/>
              <a:t>• </a:t>
            </a:r>
            <a:r>
              <a:rPr sz="2400" dirty="0" err="1"/>
              <a:t>Вимірювання</a:t>
            </a:r>
            <a:r>
              <a:rPr sz="2400" dirty="0"/>
              <a:t> pH, </a:t>
            </a:r>
            <a:r>
              <a:rPr sz="2400" dirty="0" err="1"/>
              <a:t>температури</a:t>
            </a:r>
            <a:r>
              <a:rPr sz="2400" dirty="0"/>
              <a:t>, </a:t>
            </a:r>
            <a:r>
              <a:rPr sz="2400" dirty="0" err="1"/>
              <a:t>спостереження</a:t>
            </a:r>
            <a:r>
              <a:rPr sz="2400" dirty="0"/>
              <a:t> </a:t>
            </a:r>
            <a:r>
              <a:rPr sz="2400" dirty="0" err="1" smtClean="0"/>
              <a:t>реакцій</a:t>
            </a:r>
            <a:r>
              <a:rPr lang="en-US" sz="2400" dirty="0" smtClean="0"/>
              <a:t>.</a:t>
            </a:r>
            <a:endParaRPr sz="2400" dirty="0"/>
          </a:p>
        </p:txBody>
      </p:sp>
      <p:pic>
        <p:nvPicPr>
          <p:cNvPr id="14340" name="Picture 4" descr="Дисера поглощает ультрафиолет в атмосфере Вене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7788" y="3954780"/>
            <a:ext cx="4106212" cy="2903220"/>
          </a:xfrm>
          <a:prstGeom prst="rect">
            <a:avLst/>
          </a:prstGeom>
          <a:noFill/>
        </p:spPr>
      </p:pic>
      <p:pic>
        <p:nvPicPr>
          <p:cNvPr id="14342" name="Picture 6" descr="Калібрувальні гази та приладдя купить, цена | УкрПрибо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940" y="876431"/>
            <a:ext cx="3284220" cy="2887849"/>
          </a:xfrm>
          <a:prstGeom prst="rect">
            <a:avLst/>
          </a:prstGeom>
          <a:noFill/>
        </p:spPr>
      </p:pic>
      <p:pic>
        <p:nvPicPr>
          <p:cNvPr id="14344" name="Picture 8" descr="Простые графики на простом js / Песочница / Хаб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00339"/>
            <a:ext cx="4768352" cy="2157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942" y="1019540"/>
            <a:ext cx="5561214" cy="5711460"/>
          </a:xfrm>
        </p:spPr>
        <p:txBody>
          <a:bodyPr>
            <a:noAutofit/>
          </a:bodyPr>
          <a:lstStyle/>
          <a:p>
            <a:r>
              <a:rPr lang="ru-RU" sz="1000" b="1" dirty="0" smtClean="0"/>
              <a:t> </a:t>
            </a:r>
            <a:r>
              <a:rPr lang="ru-RU" sz="1100" b="1" dirty="0" smtClean="0"/>
              <a:t>Мета </a:t>
            </a:r>
            <a:r>
              <a:rPr lang="ru-RU" sz="1100" b="1" dirty="0" err="1" smtClean="0"/>
              <a:t>експерименту</a:t>
            </a:r>
            <a:r>
              <a:rPr lang="ru-RU" sz="1100" b="1" dirty="0" smtClean="0"/>
              <a:t>:</a:t>
            </a:r>
          </a:p>
          <a:p>
            <a:pPr>
              <a:buNone/>
            </a:pPr>
            <a:r>
              <a:rPr lang="ru-RU" sz="1100" dirty="0" err="1" smtClean="0"/>
              <a:t>Дослідити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парниковий</a:t>
            </a:r>
            <a:r>
              <a:rPr lang="ru-RU" sz="1100" dirty="0" smtClean="0"/>
              <a:t> </a:t>
            </a:r>
            <a:r>
              <a:rPr lang="ru-RU" sz="1100" dirty="0" err="1" smtClean="0"/>
              <a:t>ефект</a:t>
            </a:r>
            <a:r>
              <a:rPr lang="ru-RU" sz="1100" dirty="0" smtClean="0"/>
              <a:t> у </a:t>
            </a:r>
            <a:r>
              <a:rPr lang="en-US" sz="1100" dirty="0" smtClean="0"/>
              <a:t>CO₂-</a:t>
            </a:r>
            <a:r>
              <a:rPr lang="ru-RU" sz="1100" dirty="0" err="1" smtClean="0"/>
              <a:t>атмосфері</a:t>
            </a:r>
            <a:r>
              <a:rPr lang="ru-RU" sz="1100" dirty="0" smtClean="0"/>
              <a:t>, </a:t>
            </a:r>
            <a:r>
              <a:rPr lang="ru-RU" sz="1100" dirty="0" err="1" smtClean="0"/>
              <a:t>імітуючи</a:t>
            </a:r>
            <a:r>
              <a:rPr lang="ru-RU" sz="1100" dirty="0" smtClean="0"/>
              <a:t> </a:t>
            </a:r>
            <a:r>
              <a:rPr lang="ru-RU" sz="1100" dirty="0" err="1" smtClean="0"/>
              <a:t>умови</a:t>
            </a:r>
            <a:r>
              <a:rPr lang="ru-RU" sz="1100" dirty="0" smtClean="0"/>
              <a:t> на </a:t>
            </a:r>
            <a:r>
              <a:rPr lang="ru-RU" sz="1100" dirty="0" err="1" smtClean="0"/>
              <a:t>Венері</a:t>
            </a:r>
            <a:r>
              <a:rPr lang="ru-RU" sz="1100" dirty="0" smtClean="0"/>
              <a:t>.</a:t>
            </a:r>
          </a:p>
          <a:p>
            <a:r>
              <a:rPr lang="ru-RU" sz="1100" b="1" dirty="0" smtClean="0">
                <a:solidFill>
                  <a:srgbClr val="FF0000"/>
                </a:solidFill>
              </a:rPr>
              <a:t> </a:t>
            </a:r>
            <a:r>
              <a:rPr lang="ru-RU" sz="1100" b="1" dirty="0" err="1" smtClean="0">
                <a:solidFill>
                  <a:srgbClr val="FF0000"/>
                </a:solidFill>
              </a:rPr>
              <a:t>Обладнання</a:t>
            </a:r>
            <a:r>
              <a:rPr lang="ru-RU" sz="1100" b="1" dirty="0" smtClean="0">
                <a:solidFill>
                  <a:srgbClr val="FF0000"/>
                </a:solidFill>
              </a:rPr>
              <a:t> та </a:t>
            </a:r>
            <a:r>
              <a:rPr lang="ru-RU" sz="1100" b="1" dirty="0" err="1" smtClean="0">
                <a:solidFill>
                  <a:srgbClr val="FF0000"/>
                </a:solidFill>
              </a:rPr>
              <a:t>матеріали</a:t>
            </a:r>
            <a:r>
              <a:rPr lang="ru-RU" sz="1100" b="1" dirty="0" smtClean="0"/>
              <a:t>:</a:t>
            </a:r>
          </a:p>
          <a:p>
            <a:pPr>
              <a:buNone/>
            </a:pPr>
            <a:r>
              <a:rPr lang="ru-RU" sz="1100" dirty="0" err="1" smtClean="0"/>
              <a:t>Прозора</a:t>
            </a:r>
            <a:r>
              <a:rPr lang="ru-RU" sz="1100" dirty="0" smtClean="0"/>
              <a:t> </a:t>
            </a:r>
            <a:r>
              <a:rPr lang="ru-RU" sz="1100" dirty="0" err="1" smtClean="0"/>
              <a:t>пластикова</a:t>
            </a:r>
            <a:r>
              <a:rPr lang="ru-RU" sz="1100" dirty="0" smtClean="0"/>
              <a:t> </a:t>
            </a:r>
            <a:r>
              <a:rPr lang="ru-RU" sz="1100" dirty="0" err="1" smtClean="0"/>
              <a:t>пляшка</a:t>
            </a:r>
            <a:r>
              <a:rPr lang="ru-RU" sz="1100" dirty="0" smtClean="0"/>
              <a:t> (1,5 л)</a:t>
            </a:r>
          </a:p>
          <a:p>
            <a:pPr>
              <a:buNone/>
            </a:pPr>
            <a:r>
              <a:rPr lang="ru-RU" sz="1100" dirty="0" err="1" smtClean="0"/>
              <a:t>Харчова</a:t>
            </a:r>
            <a:r>
              <a:rPr lang="ru-RU" sz="1100" dirty="0" smtClean="0"/>
              <a:t> сода (</a:t>
            </a:r>
            <a:r>
              <a:rPr lang="en-US" sz="1100" dirty="0" err="1" smtClean="0"/>
              <a:t>NaHCO</a:t>
            </a:r>
            <a:r>
              <a:rPr lang="en-US" sz="1100" dirty="0" smtClean="0"/>
              <a:t>₃) — 3 </a:t>
            </a:r>
            <a:r>
              <a:rPr lang="ru-RU" sz="1100" dirty="0" smtClean="0"/>
              <a:t>ст. ложки</a:t>
            </a:r>
          </a:p>
          <a:p>
            <a:pPr>
              <a:buNone/>
            </a:pPr>
            <a:r>
              <a:rPr lang="ru-RU" sz="1100" dirty="0" err="1" smtClean="0"/>
              <a:t>Столовий</a:t>
            </a:r>
            <a:r>
              <a:rPr lang="ru-RU" sz="1100" dirty="0" smtClean="0"/>
              <a:t> оцет (</a:t>
            </a:r>
            <a:r>
              <a:rPr lang="en-US" sz="1100" dirty="0" smtClean="0"/>
              <a:t>CH₃COOH) — 200 </a:t>
            </a:r>
            <a:r>
              <a:rPr lang="ru-RU" sz="1100" dirty="0" smtClean="0"/>
              <a:t>мл</a:t>
            </a:r>
          </a:p>
          <a:p>
            <a:pPr>
              <a:buNone/>
            </a:pPr>
            <a:r>
              <a:rPr lang="ru-RU" sz="1100" dirty="0" smtClean="0"/>
              <a:t>Пробка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кришка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отвором</a:t>
            </a:r>
            <a:endParaRPr lang="ru-RU" sz="1100" dirty="0" smtClean="0"/>
          </a:p>
          <a:p>
            <a:pPr>
              <a:buNone/>
            </a:pPr>
            <a:r>
              <a:rPr lang="ru-RU" sz="1100" dirty="0" smtClean="0"/>
              <a:t>Термометр</a:t>
            </a:r>
          </a:p>
          <a:p>
            <a:pPr>
              <a:buNone/>
            </a:pPr>
            <a:r>
              <a:rPr lang="ru-RU" sz="1100" dirty="0" err="1" smtClean="0"/>
              <a:t>Настільна</a:t>
            </a:r>
            <a:r>
              <a:rPr lang="ru-RU" sz="1100" dirty="0" smtClean="0"/>
              <a:t> лампа (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джерело</a:t>
            </a:r>
            <a:r>
              <a:rPr lang="ru-RU" sz="1100" dirty="0" smtClean="0"/>
              <a:t> тепла)</a:t>
            </a:r>
          </a:p>
          <a:p>
            <a:pPr>
              <a:buNone/>
            </a:pPr>
            <a:r>
              <a:rPr lang="ru-RU" sz="1100" dirty="0" err="1" smtClean="0"/>
              <a:t>Часовий</a:t>
            </a:r>
            <a:r>
              <a:rPr lang="ru-RU" sz="1100" dirty="0" smtClean="0"/>
              <a:t> таймер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секундомір</a:t>
            </a:r>
            <a:endParaRPr lang="ru-RU" sz="1100" dirty="0" smtClean="0"/>
          </a:p>
          <a:p>
            <a:r>
              <a:rPr lang="ru-RU" sz="1100" b="1" dirty="0" smtClean="0"/>
              <a:t> </a:t>
            </a:r>
            <a:r>
              <a:rPr lang="ru-RU" sz="1100" b="1" dirty="0" err="1" smtClean="0">
                <a:solidFill>
                  <a:schemeClr val="accent1"/>
                </a:solidFill>
              </a:rPr>
              <a:t>Хід</a:t>
            </a:r>
            <a:r>
              <a:rPr lang="ru-RU" sz="1100" b="1" dirty="0" smtClean="0">
                <a:solidFill>
                  <a:schemeClr val="accent1"/>
                </a:solidFill>
              </a:rPr>
              <a:t> </a:t>
            </a:r>
            <a:r>
              <a:rPr lang="ru-RU" sz="1100" b="1" dirty="0" err="1" smtClean="0">
                <a:solidFill>
                  <a:schemeClr val="accent1"/>
                </a:solidFill>
              </a:rPr>
              <a:t>експерименту</a:t>
            </a:r>
            <a:r>
              <a:rPr lang="ru-RU" sz="1100" b="1" dirty="0" smtClean="0">
                <a:solidFill>
                  <a:schemeClr val="accent1"/>
                </a:solidFill>
              </a:rPr>
              <a:t>:</a:t>
            </a:r>
          </a:p>
          <a:p>
            <a:pPr>
              <a:buNone/>
            </a:pPr>
            <a:r>
              <a:rPr lang="ru-RU" sz="1100" b="1" dirty="0" err="1" smtClean="0">
                <a:solidFill>
                  <a:srgbClr val="00B050"/>
                </a:solidFill>
              </a:rPr>
              <a:t>Підготовка</a:t>
            </a:r>
            <a:r>
              <a:rPr lang="ru-RU" sz="1100" b="1" dirty="0" smtClean="0">
                <a:solidFill>
                  <a:srgbClr val="00B050"/>
                </a:solidFill>
              </a:rPr>
              <a:t> </a:t>
            </a:r>
            <a:r>
              <a:rPr lang="en-US" sz="1100" b="1" dirty="0" smtClean="0">
                <a:solidFill>
                  <a:srgbClr val="00B050"/>
                </a:solidFill>
              </a:rPr>
              <a:t>CO₂</a:t>
            </a:r>
            <a:r>
              <a:rPr lang="uk-UA" sz="1100" b="1" dirty="0" smtClean="0">
                <a:solidFill>
                  <a:srgbClr val="00B050"/>
                </a:solidFill>
              </a:rPr>
              <a:t> (рис. 2)</a:t>
            </a:r>
            <a:r>
              <a:rPr lang="en-US" sz="1100" b="1" dirty="0" smtClean="0"/>
              <a:t>:</a:t>
            </a:r>
            <a:endParaRPr lang="en-US" sz="1100" dirty="0" smtClean="0"/>
          </a:p>
          <a:p>
            <a:pPr lvl="1"/>
            <a:r>
              <a:rPr lang="ru-RU" sz="1100" dirty="0" smtClean="0">
                <a:solidFill>
                  <a:schemeClr val="tx1"/>
                </a:solidFill>
              </a:rPr>
              <a:t>У </a:t>
            </a:r>
            <a:r>
              <a:rPr lang="ru-RU" sz="1100" dirty="0" err="1" smtClean="0">
                <a:solidFill>
                  <a:schemeClr val="tx1"/>
                </a:solidFill>
              </a:rPr>
              <a:t>пляшку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насипати</a:t>
            </a:r>
            <a:r>
              <a:rPr lang="ru-RU" sz="1100" dirty="0" smtClean="0">
                <a:solidFill>
                  <a:schemeClr val="tx1"/>
                </a:solidFill>
              </a:rPr>
              <a:t> соду.</a:t>
            </a:r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Додати</a:t>
            </a:r>
            <a:r>
              <a:rPr lang="ru-RU" sz="1100" dirty="0" smtClean="0">
                <a:solidFill>
                  <a:schemeClr val="tx1"/>
                </a:solidFill>
              </a:rPr>
              <a:t> оцет — </a:t>
            </a:r>
            <a:r>
              <a:rPr lang="ru-RU" sz="1100" dirty="0" err="1" smtClean="0">
                <a:solidFill>
                  <a:schemeClr val="tx1"/>
                </a:solidFill>
              </a:rPr>
              <a:t>розпочнеться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бурхлива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реакція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з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виділенням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вуглекислого</a:t>
            </a:r>
            <a:r>
              <a:rPr lang="ru-RU" sz="1100" dirty="0" smtClean="0">
                <a:solidFill>
                  <a:schemeClr val="tx1"/>
                </a:solidFill>
              </a:rPr>
              <a:t> газу:</a:t>
            </a:r>
          </a:p>
          <a:p>
            <a:pPr lvl="1"/>
            <a:endParaRPr lang="uk-UA" sz="1100" dirty="0" smtClean="0">
              <a:solidFill>
                <a:schemeClr val="tx1"/>
              </a:solidFill>
            </a:endParaRPr>
          </a:p>
          <a:p>
            <a:pPr lvl="1"/>
            <a:endParaRPr lang="ru-RU" sz="1100" dirty="0" smtClean="0">
              <a:solidFill>
                <a:schemeClr val="tx1"/>
              </a:solidFill>
            </a:endParaRPr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Щільно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закрити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пляшку</a:t>
            </a:r>
            <a:r>
              <a:rPr lang="ru-RU" sz="11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Вставити</a:t>
            </a:r>
            <a:r>
              <a:rPr lang="ru-RU" sz="1100" dirty="0" smtClean="0">
                <a:solidFill>
                  <a:schemeClr val="tx1"/>
                </a:solidFill>
              </a:rPr>
              <a:t> термометр у </a:t>
            </a:r>
            <a:r>
              <a:rPr lang="ru-RU" sz="1100" dirty="0" err="1" smtClean="0">
                <a:solidFill>
                  <a:schemeClr val="tx1"/>
                </a:solidFill>
              </a:rPr>
              <a:t>отвір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у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кришці</a:t>
            </a:r>
            <a:r>
              <a:rPr lang="ru-RU" sz="11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Поставити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під</a:t>
            </a:r>
            <a:r>
              <a:rPr lang="ru-RU" sz="1100" dirty="0" smtClean="0">
                <a:solidFill>
                  <a:schemeClr val="tx1"/>
                </a:solidFill>
              </a:rPr>
              <a:t> лампу на </a:t>
            </a:r>
            <a:r>
              <a:rPr lang="ru-RU" sz="1100" dirty="0" err="1" smtClean="0">
                <a:solidFill>
                  <a:schemeClr val="tx1"/>
                </a:solidFill>
              </a:rPr>
              <a:t>відстані</a:t>
            </a:r>
            <a:r>
              <a:rPr lang="ru-RU" sz="1100" dirty="0" smtClean="0">
                <a:solidFill>
                  <a:schemeClr val="tx1"/>
                </a:solidFill>
              </a:rPr>
              <a:t> 20–30 см.</a:t>
            </a:r>
          </a:p>
          <a:p>
            <a:pPr>
              <a:buNone/>
            </a:pPr>
            <a:r>
              <a:rPr lang="ru-RU" sz="1100" b="1" dirty="0" err="1" smtClean="0">
                <a:solidFill>
                  <a:srgbClr val="00B050"/>
                </a:solidFill>
              </a:rPr>
              <a:t>Спостереження</a:t>
            </a:r>
            <a:r>
              <a:rPr lang="ru-RU" sz="1100" b="1" dirty="0" smtClean="0">
                <a:solidFill>
                  <a:srgbClr val="00B050"/>
                </a:solidFill>
              </a:rPr>
              <a:t>:</a:t>
            </a:r>
            <a:endParaRPr lang="ru-RU" sz="1100" dirty="0" smtClean="0">
              <a:solidFill>
                <a:srgbClr val="00B050"/>
              </a:solidFill>
            </a:endParaRPr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Вимірювати</a:t>
            </a:r>
            <a:r>
              <a:rPr lang="ru-RU" sz="1100" dirty="0" smtClean="0">
                <a:solidFill>
                  <a:schemeClr val="tx1"/>
                </a:solidFill>
              </a:rPr>
              <a:t> температуру </a:t>
            </a:r>
            <a:r>
              <a:rPr lang="ru-RU" sz="1100" dirty="0" err="1" smtClean="0">
                <a:solidFill>
                  <a:schemeClr val="tx1"/>
                </a:solidFill>
              </a:rPr>
              <a:t>кожні</a:t>
            </a:r>
            <a:r>
              <a:rPr lang="ru-RU" sz="1100" dirty="0" smtClean="0">
                <a:solidFill>
                  <a:schemeClr val="tx1"/>
                </a:solidFill>
              </a:rPr>
              <a:t> 5 </a:t>
            </a:r>
            <a:r>
              <a:rPr lang="ru-RU" sz="1100" dirty="0" err="1" smtClean="0">
                <a:solidFill>
                  <a:schemeClr val="tx1"/>
                </a:solidFill>
              </a:rPr>
              <a:t>хв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протягом</a:t>
            </a:r>
            <a:r>
              <a:rPr lang="ru-RU" sz="1100" dirty="0" smtClean="0">
                <a:solidFill>
                  <a:schemeClr val="tx1"/>
                </a:solidFill>
              </a:rPr>
              <a:t> 20 </a:t>
            </a:r>
            <a:r>
              <a:rPr lang="ru-RU" sz="1100" dirty="0" err="1" smtClean="0">
                <a:solidFill>
                  <a:schemeClr val="tx1"/>
                </a:solidFill>
              </a:rPr>
              <a:t>хв</a:t>
            </a:r>
            <a:r>
              <a:rPr lang="ru-RU" sz="11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Заносити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результати</a:t>
            </a:r>
            <a:r>
              <a:rPr lang="ru-RU" sz="1100" dirty="0" smtClean="0">
                <a:solidFill>
                  <a:schemeClr val="tx1"/>
                </a:solidFill>
              </a:rPr>
              <a:t> до </a:t>
            </a:r>
            <a:r>
              <a:rPr lang="ru-RU" sz="1100" dirty="0" err="1" smtClean="0">
                <a:solidFill>
                  <a:schemeClr val="tx1"/>
                </a:solidFill>
              </a:rPr>
              <a:t>таблиці</a:t>
            </a:r>
            <a:r>
              <a:rPr lang="ru-RU" sz="11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Повторити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дослід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з</a:t>
            </a:r>
            <a:r>
              <a:rPr lang="ru-RU" sz="1100" dirty="0" smtClean="0">
                <a:solidFill>
                  <a:schemeClr val="tx1"/>
                </a:solidFill>
              </a:rPr>
              <a:t> другою </a:t>
            </a:r>
            <a:r>
              <a:rPr lang="ru-RU" sz="1100" dirty="0" err="1" smtClean="0">
                <a:solidFill>
                  <a:schemeClr val="tx1"/>
                </a:solidFill>
              </a:rPr>
              <a:t>пляшкою</a:t>
            </a:r>
            <a:r>
              <a:rPr lang="ru-RU" sz="1100" dirty="0" smtClean="0">
                <a:solidFill>
                  <a:schemeClr val="tx1"/>
                </a:solidFill>
              </a:rPr>
              <a:t> (</a:t>
            </a:r>
            <a:r>
              <a:rPr lang="ru-RU" sz="1100" dirty="0" err="1" smtClean="0">
                <a:solidFill>
                  <a:schemeClr val="tx1"/>
                </a:solidFill>
              </a:rPr>
              <a:t>з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повітрям</a:t>
            </a:r>
            <a:r>
              <a:rPr lang="ru-RU" sz="1100" dirty="0" smtClean="0">
                <a:solidFill>
                  <a:schemeClr val="tx1"/>
                </a:solidFill>
              </a:rPr>
              <a:t>, без </a:t>
            </a:r>
            <a:r>
              <a:rPr lang="en-US" sz="1100" dirty="0" smtClean="0">
                <a:solidFill>
                  <a:schemeClr val="tx1"/>
                </a:solidFill>
              </a:rPr>
              <a:t>CO₂) </a:t>
            </a:r>
            <a:r>
              <a:rPr lang="ru-RU" sz="1100" dirty="0" smtClean="0">
                <a:solidFill>
                  <a:schemeClr val="tx1"/>
                </a:solidFill>
              </a:rPr>
              <a:t>для </a:t>
            </a:r>
            <a:r>
              <a:rPr lang="ru-RU" sz="1100" dirty="0" err="1" smtClean="0">
                <a:solidFill>
                  <a:schemeClr val="tx1"/>
                </a:solidFill>
              </a:rPr>
              <a:t>порівняння</a:t>
            </a:r>
            <a:r>
              <a:rPr lang="ru-RU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100" b="1" dirty="0" err="1" smtClean="0">
                <a:solidFill>
                  <a:srgbClr val="0070C0"/>
                </a:solidFill>
              </a:rPr>
              <a:t>Очікувані</a:t>
            </a:r>
            <a:r>
              <a:rPr lang="ru-RU" sz="1100" b="1" dirty="0" smtClean="0">
                <a:solidFill>
                  <a:srgbClr val="0070C0"/>
                </a:solidFill>
              </a:rPr>
              <a:t> </a:t>
            </a:r>
            <a:r>
              <a:rPr lang="ru-RU" sz="1100" b="1" dirty="0" err="1" smtClean="0">
                <a:solidFill>
                  <a:srgbClr val="0070C0"/>
                </a:solidFill>
              </a:rPr>
              <a:t>результати</a:t>
            </a:r>
            <a:r>
              <a:rPr lang="ru-RU" sz="1100" b="1" dirty="0" smtClean="0">
                <a:solidFill>
                  <a:srgbClr val="0070C0"/>
                </a:solidFill>
              </a:rPr>
              <a:t>:</a:t>
            </a:r>
          </a:p>
          <a:p>
            <a:pPr>
              <a:buNone/>
            </a:pPr>
            <a:r>
              <a:rPr lang="ru-RU" sz="1100" dirty="0" smtClean="0"/>
              <a:t>	Температура в </a:t>
            </a:r>
            <a:r>
              <a:rPr lang="ru-RU" sz="1100" dirty="0" err="1" smtClean="0"/>
              <a:t>пляшці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en-US" sz="1100" dirty="0" smtClean="0"/>
              <a:t>CO₂ </a:t>
            </a:r>
            <a:r>
              <a:rPr lang="ru-RU" sz="1100" dirty="0" err="1" smtClean="0"/>
              <a:t>має</a:t>
            </a:r>
            <a:r>
              <a:rPr lang="ru-RU" sz="1100" dirty="0" smtClean="0"/>
              <a:t> </a:t>
            </a:r>
            <a:r>
              <a:rPr lang="ru-RU" sz="1100" dirty="0" err="1" smtClean="0"/>
              <a:t>зростати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значно</a:t>
            </a:r>
            <a:r>
              <a:rPr lang="ru-RU" sz="1100" dirty="0" smtClean="0"/>
              <a:t> </a:t>
            </a:r>
            <a:r>
              <a:rPr lang="ru-RU" sz="1100" dirty="0" err="1" smtClean="0"/>
              <a:t>швидше</a:t>
            </a:r>
            <a:r>
              <a:rPr lang="ru-RU" sz="1100" dirty="0" smtClean="0"/>
              <a:t>, </a:t>
            </a:r>
            <a:r>
              <a:rPr lang="ru-RU" sz="1100" dirty="0" err="1" smtClean="0"/>
              <a:t>що</a:t>
            </a:r>
            <a:r>
              <a:rPr lang="ru-RU" sz="1100" dirty="0" smtClean="0"/>
              <a:t> </a:t>
            </a:r>
            <a:r>
              <a:rPr lang="ru-RU" sz="1100" dirty="0" err="1" smtClean="0"/>
              <a:t>ілюструє</a:t>
            </a:r>
            <a:r>
              <a:rPr lang="ru-RU" sz="1100" dirty="0" smtClean="0"/>
              <a:t> </a:t>
            </a:r>
            <a:r>
              <a:rPr lang="ru-RU" sz="1100" dirty="0" err="1" smtClean="0"/>
              <a:t>парниковий</a:t>
            </a:r>
            <a:r>
              <a:rPr lang="ru-RU" sz="1100" dirty="0" smtClean="0"/>
              <a:t> </a:t>
            </a:r>
            <a:r>
              <a:rPr lang="ru-RU" sz="1100" dirty="0" err="1" smtClean="0"/>
              <a:t>ефект</a:t>
            </a:r>
            <a:r>
              <a:rPr lang="ru-RU" sz="1100" dirty="0" smtClean="0"/>
              <a:t>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9943" y="1019540"/>
            <a:ext cx="4082060" cy="4642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40679" y="5662285"/>
            <a:ext cx="3371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Рис. 2. Схема установки для дослідження парникового ефекту у </a:t>
            </a:r>
            <a:r>
              <a:rPr lang="en-US" sz="1400" dirty="0" smtClean="0"/>
              <a:t>CO₂-</a:t>
            </a:r>
            <a:r>
              <a:rPr lang="ru-RU" sz="1400" dirty="0" err="1" smtClean="0"/>
              <a:t>атмосфері</a:t>
            </a:r>
            <a:r>
              <a:rPr lang="ru-RU" sz="1400" dirty="0" smtClean="0"/>
              <a:t>, </a:t>
            </a:r>
            <a:r>
              <a:rPr lang="ru-RU" sz="1400" dirty="0" err="1" smtClean="0"/>
              <a:t>імітуючи</a:t>
            </a:r>
            <a:r>
              <a:rPr lang="ru-RU" sz="1400" dirty="0" smtClean="0"/>
              <a:t> </a:t>
            </a:r>
            <a:r>
              <a:rPr lang="ru-RU" sz="1400" dirty="0" err="1" smtClean="0"/>
              <a:t>умови</a:t>
            </a:r>
            <a:r>
              <a:rPr lang="ru-RU" sz="1400" dirty="0" smtClean="0"/>
              <a:t> на </a:t>
            </a:r>
            <a:r>
              <a:rPr lang="ru-RU" sz="1400" dirty="0" err="1" smtClean="0"/>
              <a:t>Венері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81" y="4201208"/>
            <a:ext cx="3146635" cy="26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7942" y="266007"/>
            <a:ext cx="8828116" cy="1066800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</a:rPr>
              <a:t>Експериментальна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</a:rPr>
              <a:t>частина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: Модель 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</a:rPr>
              <a:t>атмосфери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</a:rPr>
              <a:t>Венери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(1)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dirty="0" err="1"/>
              <a:t>Результати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793"/>
            <a:ext cx="8229600" cy="5011743"/>
          </a:xfrm>
        </p:spPr>
        <p:txBody>
          <a:bodyPr/>
          <a:lstStyle/>
          <a:p>
            <a:pPr>
              <a:buNone/>
            </a:pPr>
            <a:r>
              <a:rPr dirty="0" smtClean="0"/>
              <a:t> </a:t>
            </a:r>
            <a:r>
              <a:rPr dirty="0" err="1"/>
              <a:t>Температура</a:t>
            </a:r>
            <a:r>
              <a:rPr dirty="0"/>
              <a:t> </a:t>
            </a:r>
            <a:r>
              <a:rPr dirty="0" err="1"/>
              <a:t>зросла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lang="uk-UA" dirty="0" smtClean="0"/>
              <a:t>5</a:t>
            </a:r>
            <a:r>
              <a:rPr dirty="0" smtClean="0"/>
              <a:t>°C </a:t>
            </a:r>
            <a:r>
              <a:rPr dirty="0"/>
              <a:t>у CO₂ </a:t>
            </a:r>
            <a:r>
              <a:rPr dirty="0" err="1" smtClean="0"/>
              <a:t>середовищі</a:t>
            </a:r>
            <a:endParaRPr dirty="0"/>
          </a:p>
        </p:txBody>
      </p:sp>
      <p:pic>
        <p:nvPicPr>
          <p:cNvPr id="8" name="Рисунок 7" descr="graph_temperature_effect_CO2_detai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590" y="2174888"/>
            <a:ext cx="5486411" cy="36576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27810" y="5800784"/>
            <a:ext cx="4763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/>
              <a:t>Рис. 3. Графік залежності температури від часу експерименту</a:t>
            </a:r>
            <a:endParaRPr lang="ru-RU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9216"/>
            <a:ext cx="5585460" cy="5625408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Мета </a:t>
            </a:r>
            <a:r>
              <a:rPr lang="ru-RU" sz="1100" b="1" dirty="0" err="1" smtClean="0"/>
              <a:t>експерименту</a:t>
            </a:r>
            <a:r>
              <a:rPr lang="ru-RU" sz="1100" dirty="0" smtClean="0"/>
              <a:t>: </a:t>
            </a:r>
            <a:r>
              <a:rPr lang="ru-RU" sz="1100" dirty="0" err="1" smtClean="0"/>
              <a:t>моделювання</a:t>
            </a:r>
            <a:r>
              <a:rPr lang="ru-RU" sz="1100" dirty="0" smtClean="0"/>
              <a:t> основного </a:t>
            </a:r>
            <a:r>
              <a:rPr lang="ru-RU" sz="1100" dirty="0" err="1" smtClean="0"/>
              <a:t>хімічного</a:t>
            </a:r>
            <a:r>
              <a:rPr lang="ru-RU" sz="1100" dirty="0" smtClean="0"/>
              <a:t> </a:t>
            </a:r>
            <a:r>
              <a:rPr lang="ru-RU" sz="1100" dirty="0" err="1" smtClean="0"/>
              <a:t>процесу</a:t>
            </a:r>
            <a:r>
              <a:rPr lang="ru-RU" sz="1100" dirty="0" smtClean="0"/>
              <a:t>, характерного для </a:t>
            </a:r>
            <a:r>
              <a:rPr lang="ru-RU" sz="1100" dirty="0" err="1" smtClean="0"/>
              <a:t>атмосфери</a:t>
            </a:r>
            <a:r>
              <a:rPr lang="ru-RU" sz="1100" dirty="0" smtClean="0"/>
              <a:t> </a:t>
            </a:r>
            <a:r>
              <a:rPr lang="ru-RU" sz="1100" dirty="0" err="1" smtClean="0"/>
              <a:t>Венери</a:t>
            </a:r>
            <a:r>
              <a:rPr lang="ru-RU" sz="1100" dirty="0" smtClean="0"/>
              <a:t> — </a:t>
            </a:r>
            <a:r>
              <a:rPr lang="ru-RU" sz="1100" dirty="0" err="1" smtClean="0"/>
              <a:t>утворення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вугільної</a:t>
            </a:r>
            <a:r>
              <a:rPr lang="ru-RU" sz="1100" dirty="0" smtClean="0"/>
              <a:t> </a:t>
            </a:r>
            <a:r>
              <a:rPr lang="ru-RU" sz="1100" dirty="0" err="1" smtClean="0"/>
              <a:t>кислоти</a:t>
            </a:r>
            <a:r>
              <a:rPr lang="ru-RU" sz="1100" dirty="0" smtClean="0"/>
              <a:t> через </a:t>
            </a:r>
            <a:r>
              <a:rPr lang="ru-RU" sz="1100" dirty="0" err="1" smtClean="0"/>
              <a:t>взаємодію</a:t>
            </a:r>
            <a:r>
              <a:rPr lang="ru-RU" sz="1100" dirty="0" smtClean="0"/>
              <a:t> </a:t>
            </a:r>
            <a:r>
              <a:rPr lang="ru-RU" sz="1100" dirty="0" err="1" smtClean="0"/>
              <a:t>вуглекислого</a:t>
            </a:r>
            <a:r>
              <a:rPr lang="ru-RU" sz="1100" dirty="0" smtClean="0"/>
              <a:t> газу </a:t>
            </a:r>
            <a:r>
              <a:rPr lang="ru-RU" sz="1100" dirty="0" err="1" smtClean="0"/>
              <a:t>з</a:t>
            </a:r>
            <a:r>
              <a:rPr lang="ru-RU" sz="1100" dirty="0" smtClean="0"/>
              <a:t> водяною парою:</a:t>
            </a:r>
          </a:p>
          <a:p>
            <a:pPr>
              <a:buNone/>
            </a:pPr>
            <a:r>
              <a:rPr lang="en-US" sz="1100" b="1" dirty="0" smtClean="0">
                <a:solidFill>
                  <a:srgbClr val="FF0000"/>
                </a:solidFill>
              </a:rPr>
              <a:t>1. </a:t>
            </a:r>
            <a:r>
              <a:rPr lang="ru-RU" sz="1100" b="1" dirty="0" err="1" smtClean="0">
                <a:solidFill>
                  <a:srgbClr val="FF0000"/>
                </a:solidFill>
              </a:rPr>
              <a:t>Обладнання</a:t>
            </a:r>
            <a:r>
              <a:rPr lang="ru-RU" sz="1100" b="1" dirty="0" smtClean="0">
                <a:solidFill>
                  <a:srgbClr val="FF0000"/>
                </a:solidFill>
              </a:rPr>
              <a:t> та </a:t>
            </a:r>
            <a:r>
              <a:rPr lang="ru-RU" sz="1100" b="1" dirty="0" err="1" smtClean="0">
                <a:solidFill>
                  <a:srgbClr val="FF0000"/>
                </a:solidFill>
              </a:rPr>
              <a:t>реактиви</a:t>
            </a:r>
            <a:r>
              <a:rPr lang="ru-RU" sz="11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100" dirty="0" smtClean="0"/>
              <a:t>Реактор (</a:t>
            </a:r>
            <a:r>
              <a:rPr lang="ru-RU" sz="1100" dirty="0" err="1" smtClean="0"/>
              <a:t>скляний</a:t>
            </a:r>
            <a:r>
              <a:rPr lang="ru-RU" sz="1100" dirty="0" smtClean="0"/>
              <a:t>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жаростійкого</a:t>
            </a:r>
            <a:r>
              <a:rPr lang="ru-RU" sz="1100" dirty="0" smtClean="0"/>
              <a:t> </a:t>
            </a:r>
            <a:r>
              <a:rPr lang="ru-RU" sz="1100" dirty="0" err="1" smtClean="0"/>
              <a:t>полімеру</a:t>
            </a:r>
            <a:r>
              <a:rPr lang="ru-RU" sz="1100" dirty="0" smtClean="0"/>
              <a:t>)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можливістю</a:t>
            </a:r>
            <a:r>
              <a:rPr lang="ru-RU" sz="1100" dirty="0" smtClean="0"/>
              <a:t> </a:t>
            </a:r>
            <a:r>
              <a:rPr lang="ru-RU" sz="1100" dirty="0" err="1" smtClean="0"/>
              <a:t>підігріву</a:t>
            </a:r>
            <a:endParaRPr lang="ru-RU" sz="1100" dirty="0" smtClean="0"/>
          </a:p>
          <a:p>
            <a:r>
              <a:rPr lang="ru-RU" sz="1100" dirty="0" err="1" smtClean="0"/>
              <a:t>Газовий</a:t>
            </a:r>
            <a:r>
              <a:rPr lang="ru-RU" sz="1100" dirty="0" smtClean="0"/>
              <a:t> </a:t>
            </a:r>
            <a:r>
              <a:rPr lang="ru-RU" sz="1100" dirty="0" err="1" smtClean="0"/>
              <a:t>балон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en-US" sz="1100" dirty="0" smtClean="0"/>
              <a:t>CO₂</a:t>
            </a:r>
          </a:p>
          <a:p>
            <a:r>
              <a:rPr lang="ru-RU" sz="1100" dirty="0" err="1" smtClean="0"/>
              <a:t>Дистильована</a:t>
            </a:r>
            <a:r>
              <a:rPr lang="ru-RU" sz="1100" dirty="0" smtClean="0"/>
              <a:t> вода</a:t>
            </a:r>
          </a:p>
          <a:p>
            <a:r>
              <a:rPr lang="ru-RU" sz="1100" dirty="0" smtClean="0"/>
              <a:t>Насос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компресор</a:t>
            </a:r>
            <a:r>
              <a:rPr lang="ru-RU" sz="1100" dirty="0" smtClean="0"/>
              <a:t> для </a:t>
            </a:r>
            <a:r>
              <a:rPr lang="ru-RU" sz="1100" dirty="0" err="1" smtClean="0"/>
              <a:t>подачі</a:t>
            </a:r>
            <a:r>
              <a:rPr lang="ru-RU" sz="1100" dirty="0" smtClean="0"/>
              <a:t> </a:t>
            </a:r>
            <a:r>
              <a:rPr lang="en-US" sz="1100" dirty="0" smtClean="0"/>
              <a:t>CO₂</a:t>
            </a:r>
          </a:p>
          <a:p>
            <a:r>
              <a:rPr lang="ru-RU" sz="1100" dirty="0" err="1" smtClean="0"/>
              <a:t>Газовий</a:t>
            </a:r>
            <a:r>
              <a:rPr lang="ru-RU" sz="1100" dirty="0" smtClean="0"/>
              <a:t> </a:t>
            </a:r>
            <a:r>
              <a:rPr lang="ru-RU" sz="1100" dirty="0" err="1" smtClean="0"/>
              <a:t>дифузор</a:t>
            </a:r>
            <a:endParaRPr lang="ru-RU" sz="1100" dirty="0" smtClean="0"/>
          </a:p>
          <a:p>
            <a:r>
              <a:rPr lang="ru-RU" sz="1100" dirty="0" err="1" smtClean="0"/>
              <a:t>Температурний</a:t>
            </a:r>
            <a:r>
              <a:rPr lang="ru-RU" sz="1100" dirty="0" smtClean="0"/>
              <a:t> контроль (термостат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підігріваюча</a:t>
            </a:r>
            <a:r>
              <a:rPr lang="ru-RU" sz="1100" dirty="0" smtClean="0"/>
              <a:t> плита)</a:t>
            </a:r>
          </a:p>
          <a:p>
            <a:r>
              <a:rPr lang="ru-RU" sz="1100" dirty="0" smtClean="0"/>
              <a:t>Манометр </a:t>
            </a:r>
            <a:r>
              <a:rPr lang="ru-RU" sz="1100" dirty="0" err="1" smtClean="0"/>
              <a:t>і</a:t>
            </a:r>
            <a:r>
              <a:rPr lang="ru-RU" sz="1100" dirty="0" smtClean="0"/>
              <a:t> термометр</a:t>
            </a:r>
          </a:p>
          <a:p>
            <a:r>
              <a:rPr lang="en-US" sz="1100" dirty="0" smtClean="0"/>
              <a:t>pH-</a:t>
            </a:r>
            <a:r>
              <a:rPr lang="ru-RU" sz="1100" dirty="0" smtClean="0"/>
              <a:t>метр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індикатори</a:t>
            </a:r>
            <a:endParaRPr lang="ru-RU" sz="1100" dirty="0" smtClean="0"/>
          </a:p>
          <a:p>
            <a:r>
              <a:rPr lang="ru-RU" sz="1100" dirty="0" err="1" smtClean="0"/>
              <a:t>Пробірки</a:t>
            </a:r>
            <a:r>
              <a:rPr lang="ru-RU" sz="1100" dirty="0" smtClean="0"/>
              <a:t>, воронка, </a:t>
            </a:r>
            <a:r>
              <a:rPr lang="ru-RU" sz="1100" dirty="0" err="1" smtClean="0"/>
              <a:t>штативи</a:t>
            </a:r>
            <a:endParaRPr lang="ru-RU" sz="1100" dirty="0" smtClean="0"/>
          </a:p>
          <a:p>
            <a:pPr>
              <a:buNone/>
            </a:pPr>
            <a:r>
              <a:rPr lang="ru-RU" sz="1100" b="1" dirty="0" smtClean="0">
                <a:solidFill>
                  <a:srgbClr val="7030A0"/>
                </a:solidFill>
              </a:rPr>
              <a:t>2. Процедура </a:t>
            </a:r>
            <a:r>
              <a:rPr lang="ru-RU" sz="1100" b="1" dirty="0" err="1" smtClean="0">
                <a:solidFill>
                  <a:srgbClr val="7030A0"/>
                </a:solidFill>
              </a:rPr>
              <a:t>проведення</a:t>
            </a:r>
            <a:r>
              <a:rPr lang="ru-RU" sz="1100" b="1" dirty="0" smtClean="0">
                <a:solidFill>
                  <a:srgbClr val="7030A0"/>
                </a:solidFill>
              </a:rPr>
              <a:t> </a:t>
            </a:r>
            <a:r>
              <a:rPr lang="ru-RU" sz="1100" b="1" dirty="0" err="1" smtClean="0">
                <a:solidFill>
                  <a:srgbClr val="7030A0"/>
                </a:solidFill>
              </a:rPr>
              <a:t>експерименту</a:t>
            </a:r>
            <a:r>
              <a:rPr lang="ru-RU" sz="1100" b="1" dirty="0" smtClean="0">
                <a:solidFill>
                  <a:srgbClr val="7030A0"/>
                </a:solidFill>
              </a:rPr>
              <a:t>:</a:t>
            </a:r>
          </a:p>
          <a:p>
            <a:r>
              <a:rPr lang="ru-RU" sz="1100" dirty="0" err="1" smtClean="0"/>
              <a:t>Налити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дистильовану</a:t>
            </a:r>
            <a:r>
              <a:rPr lang="ru-RU" sz="1100" dirty="0" smtClean="0"/>
              <a:t> воду у реактор до </a:t>
            </a:r>
            <a:r>
              <a:rPr lang="ru-RU" sz="1100" dirty="0" err="1" smtClean="0"/>
              <a:t>певного</a:t>
            </a:r>
            <a:r>
              <a:rPr lang="ru-RU" sz="1100" dirty="0" smtClean="0"/>
              <a:t> </a:t>
            </a:r>
            <a:r>
              <a:rPr lang="ru-RU" sz="1100" dirty="0" err="1" smtClean="0"/>
              <a:t>об'єму</a:t>
            </a:r>
            <a:r>
              <a:rPr lang="ru-RU" sz="1100" dirty="0" smtClean="0"/>
              <a:t> (</a:t>
            </a:r>
            <a:r>
              <a:rPr lang="ru-RU" sz="1100" dirty="0" err="1" smtClean="0"/>
              <a:t>наприклад</a:t>
            </a:r>
            <a:r>
              <a:rPr lang="ru-RU" sz="1100" dirty="0" smtClean="0"/>
              <a:t>, 500 мл).</a:t>
            </a:r>
          </a:p>
          <a:p>
            <a:r>
              <a:rPr lang="ru-RU" sz="1100" dirty="0" err="1" smtClean="0"/>
              <a:t>Під’єднати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балон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en-US" sz="1100" dirty="0" smtClean="0"/>
              <a:t>CO₂ </a:t>
            </a:r>
            <a:r>
              <a:rPr lang="ru-RU" sz="1100" dirty="0" smtClean="0"/>
              <a:t>через редуктор до </a:t>
            </a:r>
            <a:r>
              <a:rPr lang="ru-RU" sz="1100" dirty="0" err="1" smtClean="0"/>
              <a:t>дифузора</a:t>
            </a:r>
            <a:r>
              <a:rPr lang="ru-RU" sz="1100" dirty="0" smtClean="0"/>
              <a:t>, </a:t>
            </a:r>
            <a:r>
              <a:rPr lang="ru-RU" sz="1100" dirty="0" err="1" smtClean="0"/>
              <a:t>який</a:t>
            </a:r>
            <a:r>
              <a:rPr lang="ru-RU" sz="1100" dirty="0" smtClean="0"/>
              <a:t> </a:t>
            </a:r>
            <a:r>
              <a:rPr lang="ru-RU" sz="1100" dirty="0" err="1" smtClean="0"/>
              <a:t>занурено</a:t>
            </a:r>
            <a:r>
              <a:rPr lang="ru-RU" sz="1100" dirty="0" smtClean="0"/>
              <a:t> у воду.</a:t>
            </a:r>
          </a:p>
          <a:p>
            <a:r>
              <a:rPr lang="ru-RU" sz="1100" dirty="0" err="1" smtClean="0"/>
              <a:t>Встановити</a:t>
            </a:r>
            <a:r>
              <a:rPr lang="ru-RU" sz="1100" dirty="0" smtClean="0"/>
              <a:t> </a:t>
            </a:r>
            <a:r>
              <a:rPr lang="ru-RU" sz="1100" dirty="0" err="1" smtClean="0"/>
              <a:t>температурний</a:t>
            </a:r>
            <a:r>
              <a:rPr lang="ru-RU" sz="1100" dirty="0" smtClean="0"/>
              <a:t> контроль, </a:t>
            </a:r>
            <a:r>
              <a:rPr lang="ru-RU" sz="1100" dirty="0" err="1" smtClean="0"/>
              <a:t>щоб</a:t>
            </a:r>
            <a:r>
              <a:rPr lang="ru-RU" sz="1100" dirty="0" smtClean="0"/>
              <a:t> </a:t>
            </a:r>
            <a:r>
              <a:rPr lang="ru-RU" sz="1100" dirty="0" err="1" smtClean="0"/>
              <a:t>підтримувати</a:t>
            </a:r>
            <a:r>
              <a:rPr lang="ru-RU" sz="1100" dirty="0" smtClean="0"/>
              <a:t> температуру </a:t>
            </a:r>
            <a:r>
              <a:rPr lang="ru-RU" sz="1100" dirty="0" err="1" smtClean="0"/>
              <a:t>близько</a:t>
            </a:r>
            <a:r>
              <a:rPr lang="ru-RU" sz="1100" dirty="0" smtClean="0"/>
              <a:t> 50–70°</a:t>
            </a:r>
            <a:r>
              <a:rPr lang="en-US" sz="1100" dirty="0" smtClean="0"/>
              <a:t>C (</a:t>
            </a:r>
            <a:r>
              <a:rPr lang="ru-RU" sz="1100" dirty="0" err="1" smtClean="0"/>
              <a:t>температурні</a:t>
            </a:r>
            <a:r>
              <a:rPr lang="ru-RU" sz="1100" dirty="0" smtClean="0"/>
              <a:t> </a:t>
            </a:r>
            <a:r>
              <a:rPr lang="ru-RU" sz="1100" dirty="0" err="1" smtClean="0"/>
              <a:t>умови</a:t>
            </a:r>
            <a:r>
              <a:rPr lang="ru-RU" sz="1100" dirty="0" smtClean="0"/>
              <a:t> </a:t>
            </a:r>
            <a:r>
              <a:rPr lang="ru-RU" sz="1100" dirty="0" err="1" smtClean="0"/>
              <a:t>подібні</a:t>
            </a:r>
            <a:r>
              <a:rPr lang="ru-RU" sz="1100" dirty="0" smtClean="0"/>
              <a:t> до </a:t>
            </a:r>
            <a:r>
              <a:rPr lang="ru-RU" sz="1100" dirty="0" err="1" smtClean="0"/>
              <a:t>верхніх</a:t>
            </a:r>
            <a:r>
              <a:rPr lang="ru-RU" sz="1100" dirty="0" smtClean="0"/>
              <a:t> </a:t>
            </a:r>
            <a:r>
              <a:rPr lang="ru-RU" sz="1100" dirty="0" err="1" smtClean="0"/>
              <a:t>шарів</a:t>
            </a:r>
            <a:r>
              <a:rPr lang="ru-RU" sz="1100" dirty="0" smtClean="0"/>
              <a:t> </a:t>
            </a:r>
            <a:r>
              <a:rPr lang="ru-RU" sz="1100" dirty="0" err="1" smtClean="0"/>
              <a:t>атмосфери</a:t>
            </a:r>
            <a:r>
              <a:rPr lang="ru-RU" sz="1100" dirty="0" smtClean="0"/>
              <a:t> </a:t>
            </a:r>
            <a:r>
              <a:rPr lang="ru-RU" sz="1100" dirty="0" err="1" smtClean="0"/>
              <a:t>Венери</a:t>
            </a:r>
            <a:r>
              <a:rPr lang="ru-RU" sz="1100" dirty="0" smtClean="0"/>
              <a:t>).</a:t>
            </a:r>
          </a:p>
          <a:p>
            <a:r>
              <a:rPr lang="ru-RU" sz="1100" dirty="0" err="1" smtClean="0"/>
              <a:t>Закрити</a:t>
            </a:r>
            <a:r>
              <a:rPr lang="ru-RU" sz="1100" dirty="0" smtClean="0"/>
              <a:t> реактор герметично, </a:t>
            </a:r>
            <a:r>
              <a:rPr lang="ru-RU" sz="1100" dirty="0" err="1" smtClean="0"/>
              <a:t>щоб</a:t>
            </a:r>
            <a:r>
              <a:rPr lang="ru-RU" sz="1100" dirty="0" smtClean="0"/>
              <a:t> </a:t>
            </a:r>
            <a:r>
              <a:rPr lang="ru-RU" sz="1100" dirty="0" err="1" smtClean="0"/>
              <a:t>уникнути</a:t>
            </a:r>
            <a:r>
              <a:rPr lang="ru-RU" sz="1100" dirty="0" smtClean="0"/>
              <a:t> </a:t>
            </a:r>
            <a:r>
              <a:rPr lang="ru-RU" sz="1100" dirty="0" err="1" smtClean="0"/>
              <a:t>витоку</a:t>
            </a:r>
            <a:r>
              <a:rPr lang="ru-RU" sz="1100" dirty="0" smtClean="0"/>
              <a:t> газу.</a:t>
            </a:r>
          </a:p>
          <a:p>
            <a:r>
              <a:rPr lang="ru-RU" sz="1100" dirty="0" err="1" smtClean="0"/>
              <a:t>Повільно</a:t>
            </a:r>
            <a:r>
              <a:rPr lang="ru-RU" sz="1100" dirty="0" smtClean="0"/>
              <a:t> </a:t>
            </a:r>
            <a:r>
              <a:rPr lang="ru-RU" sz="1100" dirty="0" err="1" smtClean="0"/>
              <a:t>подавати</a:t>
            </a:r>
            <a:r>
              <a:rPr lang="ru-RU" sz="1100" dirty="0" smtClean="0"/>
              <a:t> </a:t>
            </a:r>
            <a:r>
              <a:rPr lang="en-US" sz="1100" dirty="0" smtClean="0"/>
              <a:t>CO₂ </a:t>
            </a:r>
            <a:r>
              <a:rPr lang="ru-RU" sz="1100" dirty="0" smtClean="0"/>
              <a:t>через </a:t>
            </a:r>
            <a:r>
              <a:rPr lang="ru-RU" sz="1100" dirty="0" err="1" smtClean="0"/>
              <a:t>дифузор</a:t>
            </a:r>
            <a:r>
              <a:rPr lang="ru-RU" sz="1100" dirty="0" smtClean="0"/>
              <a:t> у воду.</a:t>
            </a:r>
          </a:p>
          <a:p>
            <a:r>
              <a:rPr lang="ru-RU" sz="1100" dirty="0" err="1" smtClean="0"/>
              <a:t>Під</a:t>
            </a:r>
            <a:r>
              <a:rPr lang="ru-RU" sz="1100" dirty="0" smtClean="0"/>
              <a:t> час </a:t>
            </a:r>
            <a:r>
              <a:rPr lang="ru-RU" sz="1100" dirty="0" err="1" smtClean="0"/>
              <a:t>подачі</a:t>
            </a:r>
            <a:r>
              <a:rPr lang="ru-RU" sz="1100" dirty="0" smtClean="0"/>
              <a:t> </a:t>
            </a:r>
            <a:r>
              <a:rPr lang="ru-RU" sz="1100" dirty="0" err="1" smtClean="0"/>
              <a:t>спостерігати</a:t>
            </a:r>
            <a:r>
              <a:rPr lang="ru-RU" sz="1100" dirty="0" smtClean="0"/>
              <a:t> за </a:t>
            </a:r>
            <a:r>
              <a:rPr lang="ru-RU" sz="1100" dirty="0" err="1" smtClean="0"/>
              <a:t>змінами</a:t>
            </a:r>
            <a:r>
              <a:rPr lang="ru-RU" sz="1100" dirty="0" smtClean="0"/>
              <a:t> </a:t>
            </a:r>
            <a:r>
              <a:rPr lang="en-US" sz="1100" dirty="0" smtClean="0"/>
              <a:t>pH </a:t>
            </a:r>
            <a:r>
              <a:rPr lang="ru-RU" sz="1100" dirty="0" smtClean="0"/>
              <a:t>води — </a:t>
            </a:r>
            <a:r>
              <a:rPr lang="ru-RU" sz="1100" dirty="0" err="1" smtClean="0"/>
              <a:t>очікується</a:t>
            </a:r>
            <a:r>
              <a:rPr lang="ru-RU" sz="1100" dirty="0" smtClean="0"/>
              <a:t> </a:t>
            </a:r>
            <a:r>
              <a:rPr lang="ru-RU" sz="1100" dirty="0" err="1" smtClean="0"/>
              <a:t>його</a:t>
            </a:r>
            <a:r>
              <a:rPr lang="ru-RU" sz="1100" dirty="0" smtClean="0"/>
              <a:t> </a:t>
            </a:r>
            <a:r>
              <a:rPr lang="ru-RU" sz="1100" dirty="0" err="1" smtClean="0"/>
              <a:t>зниження</a:t>
            </a:r>
            <a:r>
              <a:rPr lang="ru-RU" sz="1100" dirty="0" smtClean="0"/>
              <a:t> (кисла </a:t>
            </a:r>
            <a:r>
              <a:rPr lang="ru-RU" sz="1100" dirty="0" err="1" smtClean="0"/>
              <a:t>реакція</a:t>
            </a:r>
            <a:r>
              <a:rPr lang="ru-RU" sz="1100" dirty="0" smtClean="0"/>
              <a:t>).</a:t>
            </a:r>
          </a:p>
          <a:p>
            <a:r>
              <a:rPr lang="ru-RU" sz="1100" dirty="0" err="1" smtClean="0"/>
              <a:t>Вимірювати</a:t>
            </a:r>
            <a:r>
              <a:rPr lang="ru-RU" sz="1100" dirty="0" smtClean="0"/>
              <a:t> температуру </a:t>
            </a:r>
            <a:r>
              <a:rPr lang="ru-RU" sz="1100" dirty="0" err="1" smtClean="0"/>
              <a:t>і</a:t>
            </a:r>
            <a:r>
              <a:rPr lang="ru-RU" sz="1100" dirty="0" smtClean="0"/>
              <a:t> </a:t>
            </a:r>
            <a:r>
              <a:rPr lang="ru-RU" sz="1100" dirty="0" err="1" smtClean="0"/>
              <a:t>тиск</a:t>
            </a:r>
            <a:r>
              <a:rPr lang="ru-RU" sz="1100" dirty="0" smtClean="0"/>
              <a:t> в </a:t>
            </a:r>
            <a:r>
              <a:rPr lang="ru-RU" sz="1100" dirty="0" err="1" smtClean="0"/>
              <a:t>системі</a:t>
            </a:r>
            <a:r>
              <a:rPr lang="ru-RU" sz="1100" dirty="0" smtClean="0"/>
              <a:t> — </a:t>
            </a:r>
            <a:r>
              <a:rPr lang="ru-RU" sz="1100" dirty="0" err="1" smtClean="0"/>
              <a:t>ці</a:t>
            </a:r>
            <a:r>
              <a:rPr lang="ru-RU" sz="1100" dirty="0" smtClean="0"/>
              <a:t> </a:t>
            </a:r>
            <a:r>
              <a:rPr lang="ru-RU" sz="1100" dirty="0" err="1" smtClean="0"/>
              <a:t>дані</a:t>
            </a:r>
            <a:r>
              <a:rPr lang="ru-RU" sz="1100" dirty="0" smtClean="0"/>
              <a:t> </a:t>
            </a:r>
            <a:r>
              <a:rPr lang="ru-RU" sz="1100" dirty="0" err="1" smtClean="0"/>
              <a:t>потрібні</a:t>
            </a:r>
            <a:r>
              <a:rPr lang="ru-RU" sz="1100" dirty="0" smtClean="0"/>
              <a:t> для </a:t>
            </a:r>
            <a:r>
              <a:rPr lang="ru-RU" sz="1100" dirty="0" err="1" smtClean="0"/>
              <a:t>обрахунків</a:t>
            </a:r>
            <a:r>
              <a:rPr lang="ru-RU" sz="1100" dirty="0" smtClean="0"/>
              <a:t> </a:t>
            </a:r>
            <a:r>
              <a:rPr lang="ru-RU" sz="1100" dirty="0" err="1" smtClean="0"/>
              <a:t>рівноваги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Записати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значення</a:t>
            </a:r>
            <a:r>
              <a:rPr lang="ru-RU" sz="1100" dirty="0" smtClean="0"/>
              <a:t> </a:t>
            </a:r>
            <a:r>
              <a:rPr lang="en-US" sz="1100" dirty="0" smtClean="0"/>
              <a:t>pH </a:t>
            </a:r>
            <a:r>
              <a:rPr lang="ru-RU" sz="1100" dirty="0" smtClean="0"/>
              <a:t>на </a:t>
            </a:r>
            <a:r>
              <a:rPr lang="ru-RU" sz="1100" dirty="0" err="1" smtClean="0"/>
              <a:t>різних</a:t>
            </a:r>
            <a:r>
              <a:rPr lang="ru-RU" sz="1100" dirty="0" smtClean="0"/>
              <a:t> </a:t>
            </a:r>
            <a:r>
              <a:rPr lang="ru-RU" sz="1100" dirty="0" err="1" smtClean="0"/>
              <a:t>етапах</a:t>
            </a:r>
            <a:r>
              <a:rPr lang="ru-RU" sz="1100" dirty="0" smtClean="0"/>
              <a:t> </a:t>
            </a:r>
            <a:r>
              <a:rPr lang="ru-RU" sz="1100" dirty="0" err="1" smtClean="0"/>
              <a:t>подачі</a:t>
            </a:r>
            <a:r>
              <a:rPr lang="ru-RU" sz="1100" dirty="0" smtClean="0"/>
              <a:t> </a:t>
            </a:r>
            <a:r>
              <a:rPr lang="en-US" sz="1100" dirty="0" smtClean="0"/>
              <a:t>CO₂.</a:t>
            </a:r>
          </a:p>
          <a:p>
            <a:r>
              <a:rPr lang="ru-RU" sz="1100" dirty="0" err="1" smtClean="0"/>
              <a:t>Зафіксувати</a:t>
            </a:r>
            <a:r>
              <a:rPr lang="ru-RU" sz="1100" dirty="0" smtClean="0"/>
              <a:t> температуру, </a:t>
            </a:r>
            <a:r>
              <a:rPr lang="ru-RU" sz="1100" dirty="0" err="1" smtClean="0"/>
              <a:t>тиск</a:t>
            </a:r>
            <a:r>
              <a:rPr lang="ru-RU" sz="1100" dirty="0" smtClean="0"/>
              <a:t>, </a:t>
            </a:r>
            <a:r>
              <a:rPr lang="ru-RU" sz="1100" dirty="0" err="1" smtClean="0"/>
              <a:t>об’єм</a:t>
            </a:r>
            <a:r>
              <a:rPr lang="ru-RU" sz="1100" dirty="0" smtClean="0"/>
              <a:t> </a:t>
            </a:r>
            <a:r>
              <a:rPr lang="ru-RU" sz="1100" dirty="0" err="1" smtClean="0"/>
              <a:t>поданого</a:t>
            </a:r>
            <a:r>
              <a:rPr lang="ru-RU" sz="1100" dirty="0" smtClean="0"/>
              <a:t> </a:t>
            </a:r>
            <a:r>
              <a:rPr lang="en-US" sz="1100" dirty="0" smtClean="0"/>
              <a:t>CO₂.</a:t>
            </a:r>
          </a:p>
          <a:p>
            <a:r>
              <a:rPr lang="ru-RU" sz="1100" dirty="0" err="1" smtClean="0"/>
              <a:t>Після</a:t>
            </a:r>
            <a:r>
              <a:rPr lang="ru-RU" sz="1100" dirty="0" smtClean="0"/>
              <a:t> </a:t>
            </a:r>
            <a:r>
              <a:rPr lang="ru-RU" sz="1100" dirty="0" err="1" smtClean="0"/>
              <a:t>досягнення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рівноваги</a:t>
            </a:r>
            <a:r>
              <a:rPr lang="ru-RU" sz="1100" dirty="0" smtClean="0"/>
              <a:t> (</a:t>
            </a:r>
            <a:r>
              <a:rPr lang="ru-RU" sz="1100" dirty="0" err="1" smtClean="0"/>
              <a:t>стабілізація</a:t>
            </a:r>
            <a:r>
              <a:rPr lang="ru-RU" sz="1100" dirty="0" smtClean="0"/>
              <a:t> </a:t>
            </a:r>
            <a:r>
              <a:rPr lang="en-US" sz="1100" dirty="0" smtClean="0"/>
              <a:t>pH) </a:t>
            </a:r>
            <a:r>
              <a:rPr lang="ru-RU" sz="1100" dirty="0" err="1" smtClean="0"/>
              <a:t>зробити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висновки</a:t>
            </a:r>
            <a:r>
              <a:rPr lang="ru-RU" sz="1100" dirty="0" smtClean="0"/>
              <a:t> про </a:t>
            </a:r>
            <a:r>
              <a:rPr lang="ru-RU" sz="1100" dirty="0" err="1" smtClean="0"/>
              <a:t>утворення</a:t>
            </a:r>
            <a:r>
              <a:rPr lang="ru-RU" sz="1100" dirty="0" smtClean="0"/>
              <a:t> </a:t>
            </a:r>
            <a:r>
              <a:rPr lang="en-US" sz="1100" dirty="0" smtClean="0"/>
              <a:t>H₂CO₃.</a:t>
            </a:r>
            <a:endParaRPr lang="en-US" sz="11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5664" y="5104236"/>
            <a:ext cx="1367530" cy="232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619884"/>
            <a:ext cx="9022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Експериментальна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частина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: Модель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атмосфери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Венери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(2)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3874" y="1082039"/>
            <a:ext cx="3780126" cy="239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37563" y="3472526"/>
            <a:ext cx="25797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Рис. 4. Графік залежності зміни </a:t>
            </a:r>
            <a:r>
              <a:rPr lang="en-US" dirty="0" smtClean="0"/>
              <a:t>pH</a:t>
            </a:r>
            <a:r>
              <a:rPr lang="uk-UA" dirty="0" smtClean="0"/>
              <a:t> від зміни тиску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15642" y="4395856"/>
            <a:ext cx="28845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/>
              <a:t>Результати</a:t>
            </a:r>
            <a:r>
              <a:rPr lang="ru-RU" sz="1400" dirty="0" smtClean="0"/>
              <a:t>: Як </a:t>
            </a:r>
            <a:r>
              <a:rPr lang="ru-RU" sz="1400" dirty="0" smtClean="0"/>
              <a:t>видно </a:t>
            </a:r>
            <a:r>
              <a:rPr lang="ru-RU" sz="1400" dirty="0" err="1" smtClean="0"/>
              <a:t>з</a:t>
            </a:r>
            <a:r>
              <a:rPr lang="ru-RU" sz="1400" dirty="0" smtClean="0"/>
              <a:t> </a:t>
            </a:r>
            <a:r>
              <a:rPr lang="ru-RU" sz="1400" dirty="0" err="1" smtClean="0"/>
              <a:t>графіка</a:t>
            </a:r>
            <a:r>
              <a:rPr lang="ru-RU" sz="1400" dirty="0" smtClean="0"/>
              <a:t>, </a:t>
            </a:r>
            <a:r>
              <a:rPr lang="ru-RU" sz="1400" dirty="0" err="1" smtClean="0"/>
              <a:t>зі</a:t>
            </a:r>
            <a:r>
              <a:rPr lang="ru-RU" sz="1400" dirty="0" smtClean="0"/>
              <a:t> </a:t>
            </a:r>
            <a:r>
              <a:rPr lang="ru-RU" sz="1400" dirty="0" err="1" smtClean="0"/>
              <a:t>зростанням</a:t>
            </a:r>
            <a:r>
              <a:rPr lang="ru-RU" sz="1400" dirty="0" smtClean="0"/>
              <a:t> </a:t>
            </a:r>
            <a:r>
              <a:rPr lang="ru-RU" sz="1400" dirty="0" err="1" smtClean="0"/>
              <a:t>тиску</a:t>
            </a:r>
            <a:r>
              <a:rPr lang="ru-RU" sz="1400" dirty="0" smtClean="0"/>
              <a:t> </a:t>
            </a:r>
            <a:r>
              <a:rPr lang="en-US" sz="1400" dirty="0" smtClean="0"/>
              <a:t>CO₂ </a:t>
            </a:r>
            <a:r>
              <a:rPr lang="ru-RU" sz="1400" dirty="0" err="1" smtClean="0"/>
              <a:t>кислотність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розчину</a:t>
            </a:r>
            <a:r>
              <a:rPr lang="ru-RU" sz="1400" dirty="0" smtClean="0"/>
              <a:t> </a:t>
            </a:r>
            <a:r>
              <a:rPr lang="ru-RU" sz="1400" dirty="0" err="1" smtClean="0"/>
              <a:t>збільшується</a:t>
            </a:r>
            <a:r>
              <a:rPr lang="ru-RU" sz="1400" dirty="0" smtClean="0"/>
              <a:t> (</a:t>
            </a:r>
            <a:r>
              <a:rPr lang="en-US" sz="1400" dirty="0" smtClean="0"/>
              <a:t>pH </a:t>
            </a:r>
            <a:r>
              <a:rPr lang="ru-RU" sz="1400" dirty="0" err="1" smtClean="0"/>
              <a:t>зменшується</a:t>
            </a:r>
            <a:r>
              <a:rPr lang="ru-RU" sz="1400" dirty="0" smtClean="0"/>
              <a:t>), </a:t>
            </a:r>
            <a:r>
              <a:rPr lang="ru-RU" sz="1400" dirty="0" err="1" smtClean="0"/>
              <a:t>що</a:t>
            </a:r>
            <a:r>
              <a:rPr lang="ru-RU" sz="1400" dirty="0" smtClean="0"/>
              <a:t> </a:t>
            </a:r>
            <a:r>
              <a:rPr lang="ru-RU" sz="1400" dirty="0" err="1" smtClean="0"/>
              <a:t>підтверджує</a:t>
            </a:r>
            <a:r>
              <a:rPr lang="ru-RU" sz="1400" dirty="0" smtClean="0"/>
              <a:t> </a:t>
            </a:r>
            <a:r>
              <a:rPr lang="ru-RU" sz="1400" dirty="0" err="1" smtClean="0"/>
              <a:t>утворення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вугільної</a:t>
            </a:r>
            <a:r>
              <a:rPr lang="ru-RU" sz="1400" dirty="0" smtClean="0"/>
              <a:t> </a:t>
            </a:r>
            <a:r>
              <a:rPr lang="ru-RU" sz="1400" dirty="0" err="1" smtClean="0"/>
              <a:t>кислоти</a:t>
            </a:r>
            <a:r>
              <a:rPr lang="ru-RU" sz="1400" dirty="0" smtClean="0"/>
              <a:t> (</a:t>
            </a:r>
            <a:r>
              <a:rPr lang="en-US" sz="1400" dirty="0" smtClean="0"/>
              <a:t>H₂CO₃) — </a:t>
            </a:r>
            <a:r>
              <a:rPr lang="ru-RU" sz="1400" dirty="0" err="1" smtClean="0"/>
              <a:t>ключового</a:t>
            </a:r>
            <a:r>
              <a:rPr lang="ru-RU" sz="1400" dirty="0" smtClean="0"/>
              <a:t> компонента </a:t>
            </a:r>
            <a:r>
              <a:rPr lang="ru-RU" sz="1400" dirty="0" err="1" smtClean="0"/>
              <a:t>хімії</a:t>
            </a:r>
            <a:r>
              <a:rPr lang="ru-RU" sz="1400" dirty="0" smtClean="0"/>
              <a:t> </a:t>
            </a:r>
            <a:r>
              <a:rPr lang="ru-RU" sz="1400" dirty="0" err="1" smtClean="0"/>
              <a:t>атмосфери</a:t>
            </a:r>
            <a:r>
              <a:rPr lang="ru-RU" sz="1400" dirty="0" smtClean="0"/>
              <a:t> </a:t>
            </a:r>
            <a:r>
              <a:rPr lang="ru-RU" sz="1400" dirty="0" err="1" smtClean="0"/>
              <a:t>Венери</a:t>
            </a:r>
            <a:r>
              <a:rPr lang="ru-RU" sz="1400" dirty="0" smtClean="0"/>
              <a:t>. </a:t>
            </a:r>
            <a:r>
              <a:rPr lang="ru-RU" sz="1400" dirty="0" err="1" smtClean="0"/>
              <a:t>Кислотність</a:t>
            </a:r>
            <a:r>
              <a:rPr lang="ru-RU" sz="1400" dirty="0" smtClean="0"/>
              <a:t> води </a:t>
            </a:r>
            <a:r>
              <a:rPr lang="ru-RU" sz="1400" dirty="0" err="1" smtClean="0"/>
              <a:t>зменшилась</a:t>
            </a:r>
            <a:r>
              <a:rPr lang="ru-RU" sz="1400" dirty="0" smtClean="0"/>
              <a:t> до </a:t>
            </a:r>
            <a:r>
              <a:rPr lang="ru-RU" sz="1400" dirty="0" err="1" smtClean="0"/>
              <a:t>pH</a:t>
            </a:r>
            <a:r>
              <a:rPr lang="ru-RU" sz="1400" dirty="0" smtClean="0"/>
              <a:t> 3,5</a:t>
            </a:r>
            <a:endParaRPr lang="ru-RU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1025"/>
            <a:ext cx="6233160" cy="5810597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 Мета </a:t>
            </a:r>
            <a:r>
              <a:rPr lang="ru-RU" sz="1100" b="1" dirty="0" err="1" smtClean="0"/>
              <a:t>експерименту</a:t>
            </a:r>
            <a:endParaRPr lang="ru-RU" sz="1100" b="1" dirty="0" smtClean="0"/>
          </a:p>
          <a:p>
            <a:pPr>
              <a:buNone/>
            </a:pPr>
            <a:r>
              <a:rPr lang="ru-RU" sz="1100" dirty="0" smtClean="0"/>
              <a:t>	</a:t>
            </a:r>
            <a:r>
              <a:rPr lang="ru-RU" sz="1100" dirty="0" err="1" smtClean="0"/>
              <a:t>Дослідити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процес</a:t>
            </a:r>
            <a:r>
              <a:rPr lang="ru-RU" sz="1100" dirty="0" smtClean="0"/>
              <a:t> </a:t>
            </a:r>
            <a:r>
              <a:rPr lang="ru-RU" sz="1100" dirty="0" err="1" smtClean="0"/>
              <a:t>утворення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сірчаної</a:t>
            </a:r>
            <a:r>
              <a:rPr lang="ru-RU" sz="1100" dirty="0" smtClean="0"/>
              <a:t> </a:t>
            </a:r>
            <a:r>
              <a:rPr lang="ru-RU" sz="1100" dirty="0" err="1" smtClean="0"/>
              <a:t>кислоти</a:t>
            </a:r>
            <a:r>
              <a:rPr lang="ru-RU" sz="1100" dirty="0" smtClean="0"/>
              <a:t> (</a:t>
            </a:r>
            <a:r>
              <a:rPr lang="en-US" sz="1100" dirty="0" smtClean="0"/>
              <a:t>H₂SO₄) </a:t>
            </a:r>
            <a:r>
              <a:rPr lang="ru-RU" sz="1100" dirty="0" err="1" smtClean="0"/>
              <a:t>внаслідок</a:t>
            </a:r>
            <a:r>
              <a:rPr lang="ru-RU" sz="1100" dirty="0" smtClean="0"/>
              <a:t> </a:t>
            </a:r>
            <a:r>
              <a:rPr lang="ru-RU" sz="1100" dirty="0" err="1" smtClean="0"/>
              <a:t>розчинення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діоксиду</a:t>
            </a:r>
            <a:r>
              <a:rPr lang="ru-RU" sz="1100" dirty="0" smtClean="0"/>
              <a:t> </a:t>
            </a:r>
            <a:r>
              <a:rPr lang="ru-RU" sz="1100" dirty="0" err="1" smtClean="0"/>
              <a:t>сірки</a:t>
            </a:r>
            <a:r>
              <a:rPr lang="ru-RU" sz="1100" dirty="0" smtClean="0"/>
              <a:t> (</a:t>
            </a:r>
            <a:r>
              <a:rPr lang="en-US" sz="1100" dirty="0" smtClean="0"/>
              <a:t>SO₂) </a:t>
            </a:r>
            <a:r>
              <a:rPr lang="ru-RU" sz="1100" dirty="0" smtClean="0"/>
              <a:t>у </a:t>
            </a:r>
            <a:r>
              <a:rPr lang="ru-RU" sz="1100" dirty="0" err="1" smtClean="0"/>
              <a:t>воді</a:t>
            </a:r>
            <a:r>
              <a:rPr lang="ru-RU" sz="1100" dirty="0" smtClean="0"/>
              <a:t> — аналог </a:t>
            </a:r>
            <a:r>
              <a:rPr lang="ru-RU" sz="1100" dirty="0" err="1" smtClean="0"/>
              <a:t>процесу</a:t>
            </a:r>
            <a:r>
              <a:rPr lang="ru-RU" sz="1100" dirty="0" smtClean="0"/>
              <a:t> кислотного </a:t>
            </a:r>
            <a:r>
              <a:rPr lang="ru-RU" sz="1100" dirty="0" err="1" smtClean="0"/>
              <a:t>дощу</a:t>
            </a:r>
            <a:r>
              <a:rPr lang="ru-RU" sz="1100" dirty="0" smtClean="0"/>
              <a:t> в </a:t>
            </a:r>
            <a:r>
              <a:rPr lang="ru-RU" sz="1100" dirty="0" err="1" smtClean="0"/>
              <a:t>атмосфері</a:t>
            </a:r>
            <a:r>
              <a:rPr lang="ru-RU" sz="1100" dirty="0" smtClean="0"/>
              <a:t> </a:t>
            </a:r>
            <a:r>
              <a:rPr lang="ru-RU" sz="1100" dirty="0" err="1" smtClean="0"/>
              <a:t>Венери</a:t>
            </a:r>
            <a:r>
              <a:rPr lang="ru-RU" sz="1100" dirty="0" smtClean="0"/>
              <a:t>.</a:t>
            </a:r>
          </a:p>
          <a:p>
            <a:r>
              <a:rPr lang="ru-RU" sz="1100" b="1" dirty="0" smtClean="0">
                <a:solidFill>
                  <a:srgbClr val="FF0000"/>
                </a:solidFill>
              </a:rPr>
              <a:t> </a:t>
            </a:r>
            <a:r>
              <a:rPr lang="ru-RU" sz="1100" b="1" dirty="0" err="1" smtClean="0">
                <a:solidFill>
                  <a:srgbClr val="FF0000"/>
                </a:solidFill>
              </a:rPr>
              <a:t>Обладнання</a:t>
            </a:r>
            <a:r>
              <a:rPr lang="ru-RU" sz="1100" b="1" dirty="0" smtClean="0">
                <a:solidFill>
                  <a:srgbClr val="FF0000"/>
                </a:solidFill>
              </a:rPr>
              <a:t> та </a:t>
            </a:r>
            <a:r>
              <a:rPr lang="ru-RU" sz="1100" b="1" dirty="0" err="1" smtClean="0">
                <a:solidFill>
                  <a:srgbClr val="FF0000"/>
                </a:solidFill>
              </a:rPr>
              <a:t>реактиви</a:t>
            </a:r>
            <a:r>
              <a:rPr lang="ru-RU" sz="11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100" dirty="0" err="1" smtClean="0"/>
              <a:t>Скляна</a:t>
            </a:r>
            <a:r>
              <a:rPr lang="ru-RU" sz="1100" dirty="0" smtClean="0"/>
              <a:t> колба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реактор </a:t>
            </a:r>
            <a:r>
              <a:rPr lang="ru-RU" sz="1100" dirty="0" err="1" smtClean="0"/>
              <a:t>із</a:t>
            </a:r>
            <a:r>
              <a:rPr lang="ru-RU" sz="1100" dirty="0" smtClean="0"/>
              <a:t> </a:t>
            </a:r>
            <a:r>
              <a:rPr lang="ru-RU" sz="1100" dirty="0" err="1" smtClean="0"/>
              <a:t>кришкою</a:t>
            </a:r>
            <a:r>
              <a:rPr lang="ru-RU" sz="1100" dirty="0" smtClean="0"/>
              <a:t> (</a:t>
            </a:r>
            <a:r>
              <a:rPr lang="ru-RU" sz="1100" dirty="0" err="1" smtClean="0"/>
              <a:t>об’єм</a:t>
            </a:r>
            <a:r>
              <a:rPr lang="ru-RU" sz="1100" dirty="0" smtClean="0"/>
              <a:t> ~1 л)</a:t>
            </a:r>
          </a:p>
          <a:p>
            <a:r>
              <a:rPr lang="ru-RU" sz="1100" dirty="0" err="1" smtClean="0"/>
              <a:t>Газовий</a:t>
            </a:r>
            <a:r>
              <a:rPr lang="ru-RU" sz="1100" dirty="0" smtClean="0"/>
              <a:t> </a:t>
            </a:r>
            <a:r>
              <a:rPr lang="ru-RU" sz="1100" dirty="0" err="1" smtClean="0"/>
              <a:t>балон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en-US" sz="1100" b="1" dirty="0" smtClean="0"/>
              <a:t>SO₂</a:t>
            </a:r>
            <a:r>
              <a:rPr lang="en-US" sz="1100" dirty="0" smtClean="0"/>
              <a:t>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генератор газу (</a:t>
            </a:r>
            <a:r>
              <a:rPr lang="ru-RU" sz="1100" dirty="0" err="1" smtClean="0"/>
              <a:t>сульфіт</a:t>
            </a:r>
            <a:r>
              <a:rPr lang="ru-RU" sz="1100" dirty="0" smtClean="0"/>
              <a:t> + кислота)</a:t>
            </a:r>
          </a:p>
          <a:p>
            <a:r>
              <a:rPr lang="ru-RU" sz="1100" dirty="0" smtClean="0"/>
              <a:t>Склянка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дистильованою</a:t>
            </a:r>
            <a:r>
              <a:rPr lang="ru-RU" sz="1100" dirty="0" smtClean="0"/>
              <a:t> водою</a:t>
            </a:r>
          </a:p>
          <a:p>
            <a:r>
              <a:rPr lang="ru-RU" sz="1100" dirty="0" err="1" smtClean="0"/>
              <a:t>Газопровідна</a:t>
            </a:r>
            <a:r>
              <a:rPr lang="ru-RU" sz="1100" dirty="0" smtClean="0"/>
              <a:t> трубка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каменем-дифузором</a:t>
            </a:r>
            <a:endParaRPr lang="ru-RU" sz="1100" dirty="0" smtClean="0"/>
          </a:p>
          <a:p>
            <a:r>
              <a:rPr lang="ru-RU" sz="1100" dirty="0" smtClean="0"/>
              <a:t>Термометр</a:t>
            </a:r>
          </a:p>
          <a:p>
            <a:r>
              <a:rPr lang="uk-UA" sz="1100" dirty="0" smtClean="0"/>
              <a:t>Індикаторні папірці</a:t>
            </a:r>
            <a:endParaRPr lang="ru-RU" sz="1100" dirty="0" smtClean="0"/>
          </a:p>
          <a:p>
            <a:r>
              <a:rPr lang="ru-RU" sz="1100" dirty="0" err="1" smtClean="0"/>
              <a:t>Витяжна</a:t>
            </a:r>
            <a:r>
              <a:rPr lang="ru-RU" sz="1100" dirty="0" smtClean="0"/>
              <a:t> </a:t>
            </a:r>
            <a:r>
              <a:rPr lang="ru-RU" sz="1100" dirty="0" err="1" smtClean="0"/>
              <a:t>шафа</a:t>
            </a:r>
            <a:r>
              <a:rPr lang="ru-RU" sz="1100" dirty="0" smtClean="0"/>
              <a:t>, рукавички, </a:t>
            </a:r>
            <a:r>
              <a:rPr lang="ru-RU" sz="1100" dirty="0" err="1" smtClean="0"/>
              <a:t>окляри</a:t>
            </a:r>
            <a:r>
              <a:rPr lang="ru-RU" sz="1100" dirty="0" smtClean="0"/>
              <a:t>(через </a:t>
            </a:r>
            <a:r>
              <a:rPr lang="ru-RU" sz="1100" dirty="0" err="1" smtClean="0"/>
              <a:t>токсичність</a:t>
            </a:r>
            <a:r>
              <a:rPr lang="ru-RU" sz="1100" dirty="0" smtClean="0"/>
              <a:t> </a:t>
            </a:r>
            <a:r>
              <a:rPr lang="en-US" sz="1100" dirty="0" smtClean="0"/>
              <a:t>SO₂!)</a:t>
            </a:r>
          </a:p>
          <a:p>
            <a:r>
              <a:rPr lang="ru-RU" sz="1100" dirty="0" err="1" smtClean="0"/>
              <a:t>Лабораторний</a:t>
            </a:r>
            <a:r>
              <a:rPr lang="ru-RU" sz="1100" dirty="0" smtClean="0"/>
              <a:t> штатив</a:t>
            </a:r>
          </a:p>
          <a:p>
            <a:r>
              <a:rPr lang="ru-RU" sz="1100" b="1" dirty="0" err="1" smtClean="0">
                <a:solidFill>
                  <a:srgbClr val="00B050"/>
                </a:solidFill>
              </a:rPr>
              <a:t>Хімічні</a:t>
            </a:r>
            <a:r>
              <a:rPr lang="ru-RU" sz="1100" b="1" dirty="0" smtClean="0">
                <a:solidFill>
                  <a:srgbClr val="00B050"/>
                </a:solidFill>
              </a:rPr>
              <a:t> </a:t>
            </a:r>
            <a:r>
              <a:rPr lang="ru-RU" sz="1100" b="1" dirty="0" err="1" smtClean="0">
                <a:solidFill>
                  <a:srgbClr val="00B050"/>
                </a:solidFill>
              </a:rPr>
              <a:t>реакції</a:t>
            </a:r>
            <a:r>
              <a:rPr lang="ru-RU" sz="1100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ru-RU" sz="1100" b="1" dirty="0" err="1" smtClean="0"/>
              <a:t>Генерація</a:t>
            </a:r>
            <a:r>
              <a:rPr lang="ru-RU" sz="1100" b="1" dirty="0" smtClean="0"/>
              <a:t> </a:t>
            </a:r>
            <a:r>
              <a:rPr lang="en-US" sz="1100" b="1" dirty="0" smtClean="0"/>
              <a:t>SO₂ (</a:t>
            </a:r>
            <a:r>
              <a:rPr lang="ru-RU" sz="1100" b="1" dirty="0" smtClean="0"/>
              <a:t>альтернатива </a:t>
            </a:r>
            <a:r>
              <a:rPr lang="ru-RU" sz="1100" b="1" dirty="0" err="1" smtClean="0"/>
              <a:t>балону</a:t>
            </a:r>
            <a:r>
              <a:rPr lang="ru-RU" sz="1100" b="1" dirty="0" smtClean="0"/>
              <a:t>):</a:t>
            </a:r>
            <a:endParaRPr lang="ru-RU" sz="1100" dirty="0" smtClean="0"/>
          </a:p>
          <a:p>
            <a:endParaRPr lang="ru-RU" sz="1100" b="1" dirty="0" smtClean="0"/>
          </a:p>
          <a:p>
            <a:r>
              <a:rPr lang="ru-RU" sz="1100" b="1" dirty="0" err="1" smtClean="0"/>
              <a:t>Основна</a:t>
            </a:r>
            <a:r>
              <a:rPr lang="ru-RU" sz="1100" b="1" dirty="0" smtClean="0"/>
              <a:t> </a:t>
            </a:r>
            <a:r>
              <a:rPr lang="ru-RU" sz="1100" b="1" dirty="0" err="1" smtClean="0"/>
              <a:t>реакція</a:t>
            </a:r>
            <a:r>
              <a:rPr lang="ru-RU" sz="1100" b="1" dirty="0" smtClean="0"/>
              <a:t> в </a:t>
            </a:r>
            <a:r>
              <a:rPr lang="ru-RU" sz="1100" b="1" dirty="0" err="1" smtClean="0"/>
              <a:t>моделі</a:t>
            </a:r>
            <a:r>
              <a:rPr lang="ru-RU" sz="1100" b="1" dirty="0" smtClean="0"/>
              <a:t> </a:t>
            </a:r>
            <a:r>
              <a:rPr lang="ru-RU" sz="1100" b="1" dirty="0" err="1" smtClean="0"/>
              <a:t>атмосфери</a:t>
            </a:r>
            <a:r>
              <a:rPr lang="ru-RU" sz="1100" b="1" dirty="0" smtClean="0"/>
              <a:t>:</a:t>
            </a:r>
            <a:endParaRPr lang="ru-RU" sz="1100" dirty="0" smtClean="0"/>
          </a:p>
          <a:p>
            <a:endParaRPr lang="ru-RU" sz="1100" b="1" dirty="0" smtClean="0"/>
          </a:p>
          <a:p>
            <a:r>
              <a:rPr lang="ru-RU" sz="1100" b="1" dirty="0" err="1" smtClean="0">
                <a:solidFill>
                  <a:srgbClr val="7030A0"/>
                </a:solidFill>
              </a:rPr>
              <a:t>Хід</a:t>
            </a:r>
            <a:r>
              <a:rPr lang="ru-RU" sz="1100" b="1" dirty="0" smtClean="0">
                <a:solidFill>
                  <a:srgbClr val="7030A0"/>
                </a:solidFill>
              </a:rPr>
              <a:t> </a:t>
            </a:r>
            <a:r>
              <a:rPr lang="ru-RU" sz="1100" b="1" dirty="0" err="1" smtClean="0">
                <a:solidFill>
                  <a:srgbClr val="7030A0"/>
                </a:solidFill>
              </a:rPr>
              <a:t>роботи</a:t>
            </a:r>
            <a:r>
              <a:rPr lang="ru-RU" sz="1100" b="1" dirty="0" smtClean="0">
                <a:solidFill>
                  <a:srgbClr val="7030A0"/>
                </a:solidFill>
              </a:rPr>
              <a:t>:</a:t>
            </a:r>
          </a:p>
          <a:p>
            <a:r>
              <a:rPr lang="ru-RU" sz="1100" dirty="0" err="1" smtClean="0"/>
              <a:t>Наповнити</a:t>
            </a:r>
            <a:r>
              <a:rPr lang="ru-RU" sz="1100" dirty="0" smtClean="0"/>
              <a:t> колбу </a:t>
            </a:r>
            <a:r>
              <a:rPr lang="ru-RU" sz="1100" dirty="0" err="1" smtClean="0"/>
              <a:t>дистильованою</a:t>
            </a:r>
            <a:r>
              <a:rPr lang="ru-RU" sz="1100" dirty="0" smtClean="0"/>
              <a:t> водою на </a:t>
            </a:r>
            <a:r>
              <a:rPr lang="ru-RU" sz="1100" dirty="0" err="1" smtClean="0"/>
              <a:t>третину</a:t>
            </a:r>
            <a:r>
              <a:rPr lang="ru-RU" sz="1100" dirty="0" smtClean="0"/>
              <a:t> </a:t>
            </a:r>
            <a:r>
              <a:rPr lang="ru-RU" sz="1100" dirty="0" err="1" smtClean="0"/>
              <a:t>об’єму</a:t>
            </a:r>
            <a:r>
              <a:rPr lang="ru-RU" sz="1100" dirty="0" smtClean="0"/>
              <a:t>.</a:t>
            </a:r>
          </a:p>
          <a:p>
            <a:r>
              <a:rPr lang="uk-UA" sz="1100" dirty="0" smtClean="0"/>
              <a:t>Покласти в середину кілька папірців універсального індикатору (біля стінки колби)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Приєднати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газову</a:t>
            </a:r>
            <a:r>
              <a:rPr lang="ru-RU" sz="1100" dirty="0" smtClean="0"/>
              <a:t> трубку до </a:t>
            </a:r>
            <a:r>
              <a:rPr lang="ru-RU" sz="1100" dirty="0" err="1" smtClean="0"/>
              <a:t>джерела</a:t>
            </a:r>
            <a:r>
              <a:rPr lang="ru-RU" sz="1100" dirty="0" smtClean="0"/>
              <a:t> </a:t>
            </a:r>
            <a:r>
              <a:rPr lang="en-US" sz="1100" dirty="0" smtClean="0"/>
              <a:t>SO₂ (</a:t>
            </a:r>
            <a:r>
              <a:rPr lang="ru-RU" sz="1100" dirty="0" err="1" smtClean="0"/>
              <a:t>балон</a:t>
            </a:r>
            <a:r>
              <a:rPr lang="ru-RU" sz="1100" dirty="0" smtClean="0"/>
              <a:t>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генератор).</a:t>
            </a:r>
          </a:p>
          <a:p>
            <a:r>
              <a:rPr lang="ru-RU" sz="1100" dirty="0" err="1" smtClean="0"/>
              <a:t>Якщо</a:t>
            </a:r>
            <a:r>
              <a:rPr lang="ru-RU" sz="1100" dirty="0" smtClean="0"/>
              <a:t> </a:t>
            </a:r>
            <a:r>
              <a:rPr lang="ru-RU" sz="1100" dirty="0" err="1" smtClean="0"/>
              <a:t>використовується</a:t>
            </a:r>
            <a:r>
              <a:rPr lang="ru-RU" sz="1100" dirty="0" smtClean="0"/>
              <a:t> </a:t>
            </a:r>
            <a:r>
              <a:rPr lang="ru-RU" sz="1100" dirty="0" err="1" smtClean="0"/>
              <a:t>реакція</a:t>
            </a:r>
            <a:r>
              <a:rPr lang="ru-RU" sz="1100" dirty="0" smtClean="0"/>
              <a:t> </a:t>
            </a:r>
            <a:r>
              <a:rPr lang="en-US" sz="1100" dirty="0" err="1" smtClean="0"/>
              <a:t>Na₂SO</a:t>
            </a:r>
            <a:r>
              <a:rPr lang="en-US" sz="1100" dirty="0" smtClean="0"/>
              <a:t>₃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en-US" sz="1100" dirty="0" err="1" smtClean="0"/>
              <a:t>HCl</a:t>
            </a:r>
            <a:r>
              <a:rPr lang="en-US" sz="1100" dirty="0" smtClean="0"/>
              <a:t> — </a:t>
            </a:r>
            <a:r>
              <a:rPr lang="ru-RU" sz="1100" dirty="0" err="1" smtClean="0"/>
              <a:t>відбувається</a:t>
            </a:r>
            <a:r>
              <a:rPr lang="ru-RU" sz="1100" dirty="0" smtClean="0"/>
              <a:t> </a:t>
            </a:r>
            <a:r>
              <a:rPr lang="ru-RU" sz="1100" dirty="0" err="1" smtClean="0"/>
              <a:t>утворення</a:t>
            </a:r>
            <a:r>
              <a:rPr lang="ru-RU" sz="1100" dirty="0" smtClean="0"/>
              <a:t> газу, </a:t>
            </a:r>
            <a:r>
              <a:rPr lang="ru-RU" sz="1100" dirty="0" err="1" smtClean="0"/>
              <a:t>який</a:t>
            </a:r>
            <a:r>
              <a:rPr lang="ru-RU" sz="1100" dirty="0" smtClean="0"/>
              <a:t> </a:t>
            </a:r>
            <a:r>
              <a:rPr lang="ru-RU" sz="1100" dirty="0" err="1" smtClean="0"/>
              <a:t>подається</a:t>
            </a:r>
            <a:r>
              <a:rPr lang="ru-RU" sz="1100" dirty="0" smtClean="0"/>
              <a:t> в колбу.</a:t>
            </a:r>
          </a:p>
          <a:p>
            <a:r>
              <a:rPr lang="ru-RU" sz="1100" dirty="0" err="1" smtClean="0"/>
              <a:t>Проводити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експеримент</a:t>
            </a:r>
            <a:r>
              <a:rPr lang="ru-RU" sz="1100" dirty="0" smtClean="0"/>
              <a:t> </a:t>
            </a:r>
            <a:r>
              <a:rPr lang="ru-RU" sz="1100" b="1" dirty="0" smtClean="0"/>
              <a:t>у </a:t>
            </a:r>
            <a:r>
              <a:rPr lang="ru-RU" sz="1100" b="1" dirty="0" err="1" smtClean="0"/>
              <a:t>витяжці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повною</a:t>
            </a:r>
            <a:r>
              <a:rPr lang="ru-RU" sz="1100" dirty="0" smtClean="0"/>
              <a:t> </a:t>
            </a:r>
            <a:r>
              <a:rPr lang="ru-RU" sz="1100" dirty="0" err="1" smtClean="0"/>
              <a:t>герметизацією</a:t>
            </a:r>
            <a:r>
              <a:rPr lang="ru-RU" sz="1100" dirty="0" smtClean="0"/>
              <a:t> </a:t>
            </a:r>
            <a:r>
              <a:rPr lang="ru-RU" sz="1100" dirty="0" err="1" smtClean="0"/>
              <a:t>газових</a:t>
            </a:r>
            <a:r>
              <a:rPr lang="ru-RU" sz="1100" dirty="0" smtClean="0"/>
              <a:t> </a:t>
            </a:r>
            <a:r>
              <a:rPr lang="ru-RU" sz="1100" dirty="0" err="1" smtClean="0"/>
              <a:t>сполучень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Подавати</a:t>
            </a:r>
            <a:r>
              <a:rPr lang="ru-RU" sz="1100" dirty="0" smtClean="0"/>
              <a:t> </a:t>
            </a:r>
            <a:r>
              <a:rPr lang="en-US" sz="1100" dirty="0" smtClean="0"/>
              <a:t>SO₂ </a:t>
            </a:r>
            <a:r>
              <a:rPr lang="ru-RU" sz="1100" dirty="0" smtClean="0"/>
              <a:t>в колбу </a:t>
            </a:r>
            <a:r>
              <a:rPr lang="ru-RU" sz="1100" dirty="0" err="1" smtClean="0"/>
              <a:t>протягом</a:t>
            </a:r>
            <a:r>
              <a:rPr lang="ru-RU" sz="1100" dirty="0" smtClean="0"/>
              <a:t> 3–5 </a:t>
            </a:r>
            <a:r>
              <a:rPr lang="ru-RU" sz="1100" dirty="0" err="1" smtClean="0"/>
              <a:t>хвилин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Вимірювати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зміни</a:t>
            </a:r>
            <a:r>
              <a:rPr lang="ru-RU" sz="1100" dirty="0" smtClean="0"/>
              <a:t> </a:t>
            </a:r>
            <a:r>
              <a:rPr lang="en-US" sz="1100" dirty="0" smtClean="0"/>
              <a:t>pH </a:t>
            </a:r>
            <a:r>
              <a:rPr lang="ru-RU" sz="1100" dirty="0" err="1" smtClean="0"/>
              <a:t>кожні</a:t>
            </a:r>
            <a:r>
              <a:rPr lang="ru-RU" sz="1100" dirty="0" smtClean="0"/>
              <a:t> 30 секунд.</a:t>
            </a:r>
          </a:p>
          <a:p>
            <a:r>
              <a:rPr lang="ru-RU" sz="1100" dirty="0" err="1" smtClean="0"/>
              <a:t>Зафіксувати</a:t>
            </a:r>
            <a:r>
              <a:rPr lang="ru-RU" sz="1100" dirty="0" smtClean="0"/>
              <a:t> </a:t>
            </a:r>
            <a:r>
              <a:rPr lang="ru-RU" sz="1100" dirty="0" err="1" smtClean="0"/>
              <a:t>стабілізацію</a:t>
            </a:r>
            <a:r>
              <a:rPr lang="ru-RU" sz="1100" dirty="0" smtClean="0"/>
              <a:t> </a:t>
            </a:r>
            <a:r>
              <a:rPr lang="en-US" sz="1100" dirty="0" smtClean="0"/>
              <a:t>pH </a:t>
            </a:r>
            <a:r>
              <a:rPr lang="ru-RU" sz="1100" dirty="0" smtClean="0"/>
              <a:t>на </a:t>
            </a:r>
            <a:r>
              <a:rPr lang="ru-RU" sz="1100" dirty="0" err="1" smtClean="0"/>
              <a:t>рівні</a:t>
            </a:r>
            <a:r>
              <a:rPr lang="ru-RU" sz="1100" dirty="0" smtClean="0"/>
              <a:t> 2–3 — </a:t>
            </a:r>
            <a:r>
              <a:rPr lang="ru-RU" sz="1100" dirty="0" err="1" smtClean="0"/>
              <a:t>це</a:t>
            </a:r>
            <a:r>
              <a:rPr lang="ru-RU" sz="1100" dirty="0" smtClean="0"/>
              <a:t> </a:t>
            </a:r>
            <a:r>
              <a:rPr lang="ru-RU" sz="1100" dirty="0" err="1" smtClean="0"/>
              <a:t>свідчить</a:t>
            </a:r>
            <a:r>
              <a:rPr lang="ru-RU" sz="1100" dirty="0" smtClean="0"/>
              <a:t> про </a:t>
            </a:r>
            <a:r>
              <a:rPr lang="ru-RU" sz="1100" dirty="0" err="1" smtClean="0"/>
              <a:t>утворення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сірчаної</a:t>
            </a:r>
            <a:r>
              <a:rPr lang="ru-RU" sz="1100" dirty="0" smtClean="0"/>
              <a:t> </a:t>
            </a:r>
            <a:r>
              <a:rPr lang="ru-RU" sz="1100" dirty="0" err="1" smtClean="0"/>
              <a:t>кислоти</a:t>
            </a:r>
            <a:r>
              <a:rPr lang="ru-RU" sz="1100" dirty="0" smtClean="0"/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493" y="3782095"/>
            <a:ext cx="2932660" cy="28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493" y="4181315"/>
            <a:ext cx="3302317" cy="23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70120" y="1568853"/>
            <a:ext cx="4267200" cy="310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26480" y="4768031"/>
            <a:ext cx="291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Рис. 5. Схема установки процесу утворення сірчаної кислоти, що є аналогом процесу кислотного дощу в </a:t>
            </a:r>
            <a:r>
              <a:rPr lang="uk-UA" dirty="0" err="1" smtClean="0"/>
              <a:t>атмосфрі</a:t>
            </a:r>
            <a:r>
              <a:rPr lang="uk-UA" dirty="0" smtClean="0"/>
              <a:t> Венери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8120" y="561693"/>
            <a:ext cx="870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Експериментальна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частина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: Модель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атмосфери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Венери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(3)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орозія металів: види корозійних руйнувань і методи захисту металів від  корозії ▷ Запорная арматура Arma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22091"/>
            <a:ext cx="4777740" cy="2986087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6096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Результати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🔬 Результати: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У результаті моделювання було проведено реакцію між сірчистим газом (SO₂) та водяною парою (H₂O), внаслідок чого утворилася сірчиста кислота (H₂SO₃). Була візуалізована схема хімічного процесу та наслідки дії кислотного дощу на поверхню, зокрема — </a:t>
            </a:r>
            <a:r>
              <a:rPr kumimoji="0" lang="ru-R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корозія металів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що імітує реальні умови на поверхні планети Венера.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457200" y="1378104"/>
            <a:ext cx="83820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ході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роботи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було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підтверджено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можливість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утворення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кислотного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дощу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умовах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атмосфери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Венери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де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значна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концентрація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SO₂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водяної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пари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сприяє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формуванню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кислот.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Отримана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кислота чинить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активну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корозійну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дію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на метали,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що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важливим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чинником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майбутніх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космічних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місій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досліджень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Це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моделювання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дозволяє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краще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зрозуміти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хімічні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процеси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що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відбуваються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на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інших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планетах, та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потенційні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ризики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техніки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19" name="Рисунок 18" descr="acid_rain_diagram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583" y="2862071"/>
            <a:ext cx="4487417" cy="299161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113020" y="5158740"/>
            <a:ext cx="3924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Рис. 6. Схема утворення кислотного дощу в атмосфері Венери, який місить сульфітну і сульфатну кислоти.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047512"/>
            <a:ext cx="4328160" cy="5265420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Мета:</a:t>
            </a:r>
          </a:p>
          <a:p>
            <a:pPr>
              <a:buNone/>
            </a:pPr>
            <a:r>
              <a:rPr lang="ru-RU" sz="1100" dirty="0" smtClean="0"/>
              <a:t>	</a:t>
            </a:r>
            <a:r>
              <a:rPr lang="ru-RU" sz="1100" dirty="0" err="1" smtClean="0"/>
              <a:t>Відтворити</a:t>
            </a:r>
            <a:r>
              <a:rPr lang="ru-RU" sz="1100" dirty="0" smtClean="0"/>
              <a:t> </a:t>
            </a:r>
            <a:r>
              <a:rPr lang="ru-RU" sz="1100" dirty="0" err="1" smtClean="0"/>
              <a:t>умови</a:t>
            </a:r>
            <a:r>
              <a:rPr lang="ru-RU" sz="1100" dirty="0" smtClean="0"/>
              <a:t> </a:t>
            </a:r>
            <a:r>
              <a:rPr lang="ru-RU" sz="1100" dirty="0" err="1" smtClean="0"/>
              <a:t>пилової</a:t>
            </a:r>
            <a:r>
              <a:rPr lang="ru-RU" sz="1100" dirty="0" smtClean="0"/>
              <a:t> </a:t>
            </a:r>
            <a:r>
              <a:rPr lang="ru-RU" sz="1100" dirty="0" err="1" smtClean="0"/>
              <a:t>бурі</a:t>
            </a:r>
            <a:r>
              <a:rPr lang="ru-RU" sz="1100" dirty="0" smtClean="0"/>
              <a:t> на </a:t>
            </a:r>
            <a:r>
              <a:rPr lang="ru-RU" sz="1100" dirty="0" err="1" smtClean="0"/>
              <a:t>Марсі</a:t>
            </a:r>
            <a:r>
              <a:rPr lang="ru-RU" sz="1100" dirty="0" smtClean="0"/>
              <a:t> в </a:t>
            </a:r>
            <a:r>
              <a:rPr lang="ru-RU" sz="1100" dirty="0" err="1" smtClean="0"/>
              <a:t>лабораторних</a:t>
            </a:r>
            <a:r>
              <a:rPr lang="ru-RU" sz="1100" dirty="0" smtClean="0"/>
              <a:t> </a:t>
            </a:r>
            <a:r>
              <a:rPr lang="ru-RU" sz="1100" dirty="0" err="1" smtClean="0"/>
              <a:t>умовах</a:t>
            </a:r>
            <a:r>
              <a:rPr lang="ru-RU" sz="1100" dirty="0" smtClean="0"/>
              <a:t>, </a:t>
            </a:r>
            <a:r>
              <a:rPr lang="ru-RU" sz="1100" dirty="0" err="1" smtClean="0"/>
              <a:t>оцінити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динаміку</a:t>
            </a:r>
            <a:r>
              <a:rPr lang="ru-RU" sz="1100" dirty="0" smtClean="0"/>
              <a:t> </a:t>
            </a:r>
            <a:r>
              <a:rPr lang="ru-RU" sz="1100" dirty="0" err="1" smtClean="0"/>
              <a:t>осідання</a:t>
            </a:r>
            <a:r>
              <a:rPr lang="ru-RU" sz="1100" dirty="0" smtClean="0"/>
              <a:t> пилу </a:t>
            </a:r>
            <a:r>
              <a:rPr lang="ru-RU" sz="1100" dirty="0" err="1" smtClean="0"/>
              <a:t>під</a:t>
            </a:r>
            <a:r>
              <a:rPr lang="ru-RU" sz="1100" dirty="0" smtClean="0"/>
              <a:t> час </a:t>
            </a:r>
            <a:r>
              <a:rPr lang="ru-RU" sz="1100" dirty="0" err="1" smtClean="0"/>
              <a:t>бурі</a:t>
            </a:r>
            <a:r>
              <a:rPr lang="ru-RU" sz="1100" dirty="0" smtClean="0"/>
              <a:t>.</a:t>
            </a:r>
          </a:p>
          <a:p>
            <a:r>
              <a:rPr lang="ru-RU" sz="1100" b="1" dirty="0" err="1" smtClean="0"/>
              <a:t>Матеріали</a:t>
            </a:r>
            <a:r>
              <a:rPr lang="ru-RU" sz="1100" b="1" dirty="0" smtClean="0"/>
              <a:t> </a:t>
            </a:r>
            <a:r>
              <a:rPr lang="ru-RU" sz="1100" b="1" dirty="0" smtClean="0"/>
              <a:t>та </a:t>
            </a:r>
            <a:r>
              <a:rPr lang="ru-RU" sz="1100" b="1" dirty="0" err="1" smtClean="0"/>
              <a:t>обладнання</a:t>
            </a:r>
            <a:r>
              <a:rPr lang="ru-RU" sz="1100" b="1" dirty="0" smtClean="0"/>
              <a:t>:</a:t>
            </a:r>
          </a:p>
          <a:p>
            <a:r>
              <a:rPr lang="ru-RU" sz="1100" dirty="0" err="1" smtClean="0"/>
              <a:t>Прозора</a:t>
            </a:r>
            <a:r>
              <a:rPr lang="ru-RU" sz="1100" dirty="0" smtClean="0"/>
              <a:t> </a:t>
            </a:r>
            <a:r>
              <a:rPr lang="ru-RU" sz="1100" dirty="0" err="1" smtClean="0"/>
              <a:t>пластикова</a:t>
            </a:r>
            <a:r>
              <a:rPr lang="ru-RU" sz="1100" dirty="0" smtClean="0"/>
              <a:t> коробка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акваріум</a:t>
            </a:r>
            <a:endParaRPr lang="ru-RU" sz="1100" dirty="0" smtClean="0"/>
          </a:p>
          <a:p>
            <a:r>
              <a:rPr lang="ru-RU" sz="1100" dirty="0" err="1" smtClean="0"/>
              <a:t>Сухий</a:t>
            </a:r>
            <a:r>
              <a:rPr lang="ru-RU" sz="1100" dirty="0" smtClean="0"/>
              <a:t> </a:t>
            </a:r>
            <a:r>
              <a:rPr lang="ru-RU" sz="1100" dirty="0" err="1" smtClean="0"/>
              <a:t>пісок</a:t>
            </a:r>
            <a:r>
              <a:rPr lang="ru-RU" sz="1100" dirty="0" smtClean="0"/>
              <a:t>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пиловий</a:t>
            </a:r>
            <a:r>
              <a:rPr lang="ru-RU" sz="1100" dirty="0" smtClean="0"/>
              <a:t> </a:t>
            </a:r>
            <a:r>
              <a:rPr lang="ru-RU" sz="1100" dirty="0" err="1" smtClean="0"/>
              <a:t>наповнювач</a:t>
            </a:r>
            <a:r>
              <a:rPr lang="ru-RU" sz="1100" dirty="0" smtClean="0"/>
              <a:t> (</a:t>
            </a:r>
            <a:r>
              <a:rPr lang="ru-RU" sz="1100" dirty="0" err="1" smtClean="0"/>
              <a:t>наприклад</a:t>
            </a:r>
            <a:r>
              <a:rPr lang="ru-RU" sz="1100" dirty="0" smtClean="0"/>
              <a:t>,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пилозбірника</a:t>
            </a:r>
            <a:r>
              <a:rPr lang="ru-RU" sz="1100" dirty="0" smtClean="0"/>
              <a:t>)</a:t>
            </a:r>
          </a:p>
          <a:p>
            <a:r>
              <a:rPr lang="ru-RU" sz="1100" dirty="0" smtClean="0"/>
              <a:t>Вентилятор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smtClean="0"/>
              <a:t>фен</a:t>
            </a:r>
            <a:endParaRPr lang="ru-RU" sz="1100" dirty="0" smtClean="0"/>
          </a:p>
          <a:p>
            <a:r>
              <a:rPr lang="ru-RU" sz="1100" dirty="0" err="1" smtClean="0"/>
              <a:t>Скляні</a:t>
            </a:r>
            <a:r>
              <a:rPr lang="ru-RU" sz="1100" dirty="0" smtClean="0"/>
              <a:t> </a:t>
            </a:r>
            <a:r>
              <a:rPr lang="ru-RU" sz="1100" dirty="0" err="1" smtClean="0"/>
              <a:t>тарілки</a:t>
            </a:r>
            <a:r>
              <a:rPr lang="ru-RU" sz="1100" dirty="0" smtClean="0"/>
              <a:t> </a:t>
            </a:r>
            <a:r>
              <a:rPr lang="ru-RU" sz="1100" dirty="0" smtClean="0"/>
              <a:t>(для </a:t>
            </a:r>
            <a:r>
              <a:rPr lang="ru-RU" sz="1100" dirty="0" err="1" smtClean="0"/>
              <a:t>збору</a:t>
            </a:r>
            <a:r>
              <a:rPr lang="ru-RU" sz="1100" dirty="0" smtClean="0"/>
              <a:t> осаду)</a:t>
            </a:r>
          </a:p>
          <a:p>
            <a:r>
              <a:rPr lang="ru-RU" sz="1100" dirty="0" smtClean="0"/>
              <a:t>Таймер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секундомір</a:t>
            </a:r>
            <a:endParaRPr lang="ru-RU" sz="1100" dirty="0" smtClean="0"/>
          </a:p>
          <a:p>
            <a:r>
              <a:rPr lang="ru-RU" sz="1100" dirty="0" err="1" smtClean="0"/>
              <a:t>Лінійка</a:t>
            </a:r>
            <a:r>
              <a:rPr lang="ru-RU" sz="1100" dirty="0" smtClean="0"/>
              <a:t>, ваги</a:t>
            </a:r>
            <a:endParaRPr lang="ru-RU" sz="1100" dirty="0" smtClean="0"/>
          </a:p>
          <a:p>
            <a:r>
              <a:rPr lang="ru-RU" sz="1100" dirty="0" smtClean="0"/>
              <a:t>Маска (для </a:t>
            </a:r>
            <a:r>
              <a:rPr lang="ru-RU" sz="1100" dirty="0" err="1" smtClean="0"/>
              <a:t>безпеки</a:t>
            </a:r>
            <a:r>
              <a:rPr lang="ru-RU" sz="1100" dirty="0" smtClean="0"/>
              <a:t>)</a:t>
            </a:r>
          </a:p>
          <a:p>
            <a:r>
              <a:rPr lang="ru-RU" sz="1100" b="1" dirty="0" err="1" smtClean="0"/>
              <a:t>Безпека</a:t>
            </a:r>
            <a:r>
              <a:rPr lang="ru-RU" sz="1100" b="1" dirty="0" smtClean="0"/>
              <a:t>:</a:t>
            </a:r>
            <a:endParaRPr lang="ru-RU" sz="1100" dirty="0" smtClean="0"/>
          </a:p>
          <a:p>
            <a:pPr lvl="1"/>
            <a:r>
              <a:rPr lang="ru-RU" sz="1100" dirty="0" err="1" smtClean="0">
                <a:solidFill>
                  <a:schemeClr val="tx1"/>
                </a:solidFill>
              </a:rPr>
              <a:t>Проводити</a:t>
            </a:r>
            <a:r>
              <a:rPr lang="ru-RU" sz="1100" dirty="0" smtClean="0">
                <a:solidFill>
                  <a:schemeClr val="tx1"/>
                </a:solidFill>
              </a:rPr>
              <a:t> у </a:t>
            </a:r>
            <a:r>
              <a:rPr lang="ru-RU" sz="1100" dirty="0" err="1" smtClean="0">
                <a:solidFill>
                  <a:schemeClr val="tx1"/>
                </a:solidFill>
              </a:rPr>
              <a:t>провітрюваному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err="1" smtClean="0">
                <a:solidFill>
                  <a:schemeClr val="tx1"/>
                </a:solidFill>
              </a:rPr>
              <a:t>приміщенні</a:t>
            </a:r>
            <a:r>
              <a:rPr lang="ru-RU" sz="1100" dirty="0" smtClean="0">
                <a:solidFill>
                  <a:schemeClr val="tx1"/>
                </a:solidFill>
              </a:rPr>
              <a:t>, </a:t>
            </a:r>
            <a:r>
              <a:rPr lang="ru-RU" sz="1100" dirty="0" err="1" smtClean="0">
                <a:solidFill>
                  <a:schemeClr val="tx1"/>
                </a:solidFill>
              </a:rPr>
              <a:t>використовувати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dirty="0" smtClean="0">
                <a:solidFill>
                  <a:schemeClr val="tx1"/>
                </a:solidFill>
              </a:rPr>
              <a:t>маску.</a:t>
            </a:r>
            <a:endParaRPr lang="ru-RU" sz="1100" dirty="0" smtClean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0520" y="678180"/>
            <a:ext cx="833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Експериментальна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частина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: Модель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атмосфери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Марсу (1)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50520" y="5897433"/>
            <a:ext cx="4225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Рис. 7. Схема моделі марсіанської пилової бурі для дослідження руху частинок пилу в атмосфері.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15840" y="1143000"/>
            <a:ext cx="41986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err="1" smtClean="0"/>
              <a:t>Хід</a:t>
            </a:r>
            <a:r>
              <a:rPr lang="ru-RU" sz="1100" b="1" dirty="0" smtClean="0"/>
              <a:t> </a:t>
            </a:r>
            <a:r>
              <a:rPr lang="ru-RU" sz="1100" b="1" dirty="0" err="1" smtClean="0"/>
              <a:t>експерименту</a:t>
            </a:r>
            <a:r>
              <a:rPr lang="ru-RU" sz="1100" b="1" dirty="0" smtClean="0"/>
              <a:t>:</a:t>
            </a:r>
          </a:p>
          <a:p>
            <a:pPr lvl="1"/>
            <a:r>
              <a:rPr lang="ru-RU" sz="1100" dirty="0" err="1" smtClean="0"/>
              <a:t>Насипати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пісок</a:t>
            </a:r>
            <a:r>
              <a:rPr lang="ru-RU" sz="1100" dirty="0" smtClean="0"/>
              <a:t> на дно коробки тонким шаром.</a:t>
            </a:r>
          </a:p>
          <a:p>
            <a:pPr lvl="1"/>
            <a:r>
              <a:rPr lang="ru-RU" sz="1100" dirty="0" err="1" smtClean="0"/>
              <a:t>Розташувати</a:t>
            </a:r>
            <a:r>
              <a:rPr lang="ru-RU" sz="1100" dirty="0" smtClean="0"/>
              <a:t> вентилятор </a:t>
            </a:r>
            <a:r>
              <a:rPr lang="ru-RU" sz="1100" dirty="0" err="1" smtClean="0"/>
              <a:t>з</a:t>
            </a:r>
            <a:r>
              <a:rPr lang="ru-RU" sz="1100" dirty="0" smtClean="0"/>
              <a:t> одного боку коробки, </a:t>
            </a:r>
            <a:r>
              <a:rPr lang="ru-RU" sz="1100" dirty="0" err="1" smtClean="0"/>
              <a:t>спрямовуючи</a:t>
            </a:r>
            <a:r>
              <a:rPr lang="ru-RU" sz="1100" dirty="0" smtClean="0"/>
              <a:t> </a:t>
            </a:r>
            <a:r>
              <a:rPr lang="ru-RU" sz="1100" dirty="0" err="1" smtClean="0"/>
              <a:t>потік</a:t>
            </a:r>
            <a:r>
              <a:rPr lang="ru-RU" sz="1100" dirty="0" smtClean="0"/>
              <a:t> </a:t>
            </a:r>
            <a:r>
              <a:rPr lang="ru-RU" sz="1100" dirty="0" err="1" smtClean="0"/>
              <a:t>повітря</a:t>
            </a:r>
            <a:r>
              <a:rPr lang="ru-RU" sz="1100" dirty="0" smtClean="0"/>
              <a:t> горизонтально.</a:t>
            </a:r>
          </a:p>
          <a:p>
            <a:pPr lvl="1"/>
            <a:r>
              <a:rPr lang="ru-RU" sz="1100" dirty="0" err="1" smtClean="0"/>
              <a:t>Встановити</a:t>
            </a:r>
            <a:r>
              <a:rPr lang="ru-RU" sz="1100" dirty="0" smtClean="0"/>
              <a:t> </a:t>
            </a:r>
            <a:r>
              <a:rPr lang="ru-RU" sz="1100" dirty="0" err="1" smtClean="0"/>
              <a:t>тарілки</a:t>
            </a:r>
            <a:r>
              <a:rPr lang="ru-RU" sz="1100" dirty="0" smtClean="0"/>
              <a:t> по </a:t>
            </a:r>
            <a:r>
              <a:rPr lang="ru-RU" sz="1100" dirty="0" err="1" smtClean="0"/>
              <a:t>діагоналі</a:t>
            </a:r>
            <a:r>
              <a:rPr lang="ru-RU" sz="1100" dirty="0" smtClean="0"/>
              <a:t> в </a:t>
            </a:r>
            <a:r>
              <a:rPr lang="ru-RU" sz="1100" dirty="0" err="1" smtClean="0"/>
              <a:t>коробці</a:t>
            </a:r>
            <a:r>
              <a:rPr lang="ru-RU" sz="1100" dirty="0" smtClean="0"/>
              <a:t> для </a:t>
            </a:r>
            <a:r>
              <a:rPr lang="ru-RU" sz="1100" dirty="0" err="1" smtClean="0"/>
              <a:t>збору</a:t>
            </a:r>
            <a:r>
              <a:rPr lang="ru-RU" sz="1100" dirty="0" smtClean="0"/>
              <a:t> </a:t>
            </a:r>
            <a:r>
              <a:rPr lang="ru-RU" sz="1100" dirty="0" err="1" smtClean="0"/>
              <a:t>осідання</a:t>
            </a:r>
            <a:r>
              <a:rPr lang="ru-RU" sz="1100" dirty="0" smtClean="0"/>
              <a:t>.</a:t>
            </a:r>
          </a:p>
          <a:p>
            <a:pPr lvl="1"/>
            <a:r>
              <a:rPr lang="ru-RU" sz="1100" dirty="0" err="1" smtClean="0"/>
              <a:t>Увімкнути</a:t>
            </a:r>
            <a:r>
              <a:rPr lang="ru-RU" sz="1100" dirty="0" smtClean="0"/>
              <a:t> вентилятор на 1 </a:t>
            </a:r>
            <a:r>
              <a:rPr lang="ru-RU" sz="1100" dirty="0" err="1" smtClean="0"/>
              <a:t>хвилину</a:t>
            </a:r>
            <a:r>
              <a:rPr lang="ru-RU" sz="1100" dirty="0" smtClean="0"/>
              <a:t>.</a:t>
            </a:r>
          </a:p>
          <a:p>
            <a:pPr lvl="1"/>
            <a:r>
              <a:rPr lang="ru-RU" sz="1100" dirty="0" err="1" smtClean="0"/>
              <a:t>Вимкнути</a:t>
            </a:r>
            <a:r>
              <a:rPr lang="ru-RU" sz="1100" dirty="0" smtClean="0"/>
              <a:t>, </a:t>
            </a:r>
            <a:r>
              <a:rPr lang="ru-RU" sz="1100" dirty="0" err="1" smtClean="0"/>
              <a:t>зафіксувати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кількість</a:t>
            </a:r>
            <a:r>
              <a:rPr lang="ru-RU" sz="1100" dirty="0" smtClean="0"/>
              <a:t> пилу на </a:t>
            </a:r>
            <a:r>
              <a:rPr lang="ru-RU" sz="1100" dirty="0" err="1" smtClean="0"/>
              <a:t>кожній</a:t>
            </a:r>
            <a:r>
              <a:rPr lang="ru-RU" sz="1100" dirty="0" smtClean="0"/>
              <a:t> </a:t>
            </a:r>
            <a:r>
              <a:rPr lang="ru-RU" sz="1100" dirty="0" err="1" smtClean="0"/>
              <a:t>тарілці</a:t>
            </a:r>
            <a:r>
              <a:rPr lang="ru-RU" sz="1100" dirty="0" smtClean="0"/>
              <a:t>.</a:t>
            </a:r>
            <a:endParaRPr lang="ru-RU" sz="1100" dirty="0" smtClean="0"/>
          </a:p>
          <a:p>
            <a:pPr lvl="1"/>
            <a:r>
              <a:rPr lang="ru-RU" sz="1100" dirty="0" err="1" smtClean="0"/>
              <a:t>Повторити</a:t>
            </a:r>
            <a:r>
              <a:rPr lang="ru-RU" sz="1100" dirty="0" smtClean="0"/>
              <a:t> для </a:t>
            </a:r>
            <a:r>
              <a:rPr lang="ru-RU" sz="1100" dirty="0" smtClean="0"/>
              <a:t>15, 30, 45, 60, 75, 90, 105, 120 секунд.</a:t>
            </a:r>
            <a:endParaRPr lang="ru-RU" sz="1100" dirty="0" smtClean="0"/>
          </a:p>
          <a:p>
            <a:pPr lvl="1"/>
            <a:r>
              <a:rPr lang="ru-RU" sz="1100" dirty="0" err="1" smtClean="0"/>
              <a:t>Зафіксувати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дані</a:t>
            </a:r>
            <a:r>
              <a:rPr lang="ru-RU" sz="1100" dirty="0" smtClean="0"/>
              <a:t>: час — </a:t>
            </a:r>
            <a:r>
              <a:rPr lang="ru-RU" sz="1100" dirty="0" err="1" smtClean="0"/>
              <a:t>кількість</a:t>
            </a:r>
            <a:r>
              <a:rPr lang="ru-RU" sz="1100" dirty="0" smtClean="0"/>
              <a:t> осаду</a:t>
            </a:r>
            <a:r>
              <a:rPr lang="ru-RU" sz="1100" dirty="0" smtClean="0"/>
              <a:t>.</a:t>
            </a:r>
          </a:p>
          <a:p>
            <a:r>
              <a:rPr lang="ru-RU" sz="1100" b="1" dirty="0" err="1" smtClean="0"/>
              <a:t>Результати</a:t>
            </a:r>
            <a:r>
              <a:rPr lang="ru-RU" sz="1100" b="1" dirty="0" smtClean="0"/>
              <a:t>:</a:t>
            </a:r>
            <a:endParaRPr lang="ru-RU" sz="1100" b="1" dirty="0" smtClean="0"/>
          </a:p>
          <a:p>
            <a:r>
              <a:rPr lang="ru-RU" sz="1100" dirty="0" err="1" smtClean="0"/>
              <a:t>Осідання</a:t>
            </a:r>
            <a:r>
              <a:rPr lang="ru-RU" sz="1100" dirty="0" smtClean="0"/>
              <a:t> пилу </a:t>
            </a:r>
            <a:r>
              <a:rPr lang="ru-RU" sz="1100" dirty="0" err="1" smtClean="0"/>
              <a:t>зростає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часом </a:t>
            </a:r>
            <a:r>
              <a:rPr lang="ru-RU" sz="1100" dirty="0" err="1" smtClean="0"/>
              <a:t>роботи</a:t>
            </a:r>
            <a:r>
              <a:rPr lang="ru-RU" sz="1100" dirty="0" smtClean="0"/>
              <a:t> вентилятора.</a:t>
            </a:r>
          </a:p>
          <a:p>
            <a:r>
              <a:rPr lang="ru-RU" sz="1100" dirty="0" err="1" smtClean="0"/>
              <a:t>Моделювання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підтверджує</a:t>
            </a:r>
            <a:r>
              <a:rPr lang="ru-RU" sz="1100" dirty="0" smtClean="0"/>
              <a:t>, </a:t>
            </a:r>
            <a:r>
              <a:rPr lang="ru-RU" sz="1100" dirty="0" err="1" smtClean="0"/>
              <a:t>що</a:t>
            </a:r>
            <a:r>
              <a:rPr lang="ru-RU" sz="1100" dirty="0" smtClean="0"/>
              <a:t> </a:t>
            </a:r>
            <a:r>
              <a:rPr lang="ru-RU" sz="1100" dirty="0" err="1" smtClean="0"/>
              <a:t>навіть</a:t>
            </a:r>
            <a:r>
              <a:rPr lang="ru-RU" sz="1100" dirty="0" smtClean="0"/>
              <a:t> </a:t>
            </a:r>
            <a:r>
              <a:rPr lang="ru-RU" sz="1100" dirty="0" err="1" smtClean="0"/>
              <a:t>слабкий</a:t>
            </a:r>
            <a:r>
              <a:rPr lang="ru-RU" sz="1100" dirty="0" smtClean="0"/>
              <a:t> </a:t>
            </a:r>
            <a:r>
              <a:rPr lang="ru-RU" sz="1100" dirty="0" err="1" smtClean="0"/>
              <a:t>повітряний</a:t>
            </a:r>
            <a:r>
              <a:rPr lang="ru-RU" sz="1100" dirty="0" smtClean="0"/>
              <a:t> </a:t>
            </a:r>
            <a:r>
              <a:rPr lang="ru-RU" sz="1100" dirty="0" err="1" smtClean="0"/>
              <a:t>потік</a:t>
            </a:r>
            <a:r>
              <a:rPr lang="ru-RU" sz="1100" dirty="0" smtClean="0"/>
              <a:t> </a:t>
            </a:r>
            <a:r>
              <a:rPr lang="ru-RU" sz="1100" dirty="0" err="1" smtClean="0"/>
              <a:t>здатний</a:t>
            </a:r>
            <a:r>
              <a:rPr lang="ru-RU" sz="1100" dirty="0" smtClean="0"/>
              <a:t> </a:t>
            </a:r>
            <a:r>
              <a:rPr lang="ru-RU" sz="1100" dirty="0" err="1" smtClean="0"/>
              <a:t>створювати</a:t>
            </a:r>
            <a:r>
              <a:rPr lang="ru-RU" sz="1100" dirty="0" smtClean="0"/>
              <a:t> </a:t>
            </a:r>
            <a:r>
              <a:rPr lang="ru-RU" sz="1100" dirty="0" err="1" smtClean="0"/>
              <a:t>умови</a:t>
            </a:r>
            <a:r>
              <a:rPr lang="ru-RU" sz="1100" dirty="0" smtClean="0"/>
              <a:t>, </a:t>
            </a:r>
            <a:r>
              <a:rPr lang="ru-RU" sz="1100" dirty="0" err="1" smtClean="0"/>
              <a:t>подібні</a:t>
            </a:r>
            <a:r>
              <a:rPr lang="ru-RU" sz="1100" dirty="0" smtClean="0"/>
              <a:t> до </a:t>
            </a:r>
            <a:r>
              <a:rPr lang="ru-RU" sz="1100" dirty="0" err="1" smtClean="0"/>
              <a:t>марсіанської</a:t>
            </a:r>
            <a:r>
              <a:rPr lang="ru-RU" sz="1100" dirty="0" smtClean="0"/>
              <a:t> </a:t>
            </a:r>
            <a:r>
              <a:rPr lang="ru-RU" sz="1100" dirty="0" err="1" smtClean="0"/>
              <a:t>бурі</a:t>
            </a:r>
            <a:r>
              <a:rPr lang="ru-RU" sz="1100" dirty="0" smtClean="0"/>
              <a:t>.</a:t>
            </a:r>
          </a:p>
          <a:p>
            <a:pPr lvl="1"/>
            <a:endParaRPr lang="ru-RU" sz="1200" dirty="0" smtClean="0"/>
          </a:p>
          <a:p>
            <a:r>
              <a:rPr lang="ru-RU" sz="1200" b="1" dirty="0" smtClean="0"/>
              <a:t> </a:t>
            </a:r>
            <a:endParaRPr lang="ru-RU" sz="1200" dirty="0" smtClean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170" y="4118401"/>
            <a:ext cx="4554322" cy="177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118401"/>
            <a:ext cx="3581400" cy="208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771492" y="6143655"/>
            <a:ext cx="4225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Рис. </a:t>
            </a:r>
            <a:r>
              <a:rPr lang="uk-UA" sz="1600" dirty="0" smtClean="0"/>
              <a:t>8. Графік залежності маси </a:t>
            </a:r>
            <a:r>
              <a:rPr lang="uk-UA" sz="1600" dirty="0" err="1" smtClean="0"/>
              <a:t>осівшого</a:t>
            </a:r>
            <a:r>
              <a:rPr lang="uk-UA" sz="1600" dirty="0" smtClean="0"/>
              <a:t> піску від часу пилової бурі</a:t>
            </a:r>
            <a:endParaRPr lang="ru-RU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047512"/>
            <a:ext cx="4328160" cy="52654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b="1" dirty="0" smtClean="0"/>
              <a:t> </a:t>
            </a:r>
            <a:r>
              <a:rPr lang="ru-RU" sz="1100" b="1" dirty="0" smtClean="0"/>
              <a:t>Мета </a:t>
            </a:r>
            <a:r>
              <a:rPr lang="ru-RU" sz="1100" b="1" dirty="0" err="1" smtClean="0"/>
              <a:t>експерименту</a:t>
            </a:r>
            <a:r>
              <a:rPr lang="ru-RU" sz="1100" b="1" dirty="0" smtClean="0"/>
              <a:t>:</a:t>
            </a:r>
          </a:p>
          <a:p>
            <a:pPr>
              <a:buNone/>
            </a:pPr>
            <a:r>
              <a:rPr lang="ru-RU" sz="1100" dirty="0" smtClean="0"/>
              <a:t>	</a:t>
            </a:r>
            <a:r>
              <a:rPr lang="ru-RU" sz="1100" dirty="0" err="1" smtClean="0"/>
              <a:t>Дослідити</a:t>
            </a:r>
            <a:r>
              <a:rPr lang="ru-RU" sz="1100" dirty="0" smtClean="0"/>
              <a:t>, як </a:t>
            </a:r>
            <a:r>
              <a:rPr lang="ru-RU" sz="1100" dirty="0" err="1" smtClean="0"/>
              <a:t>змінюється</a:t>
            </a:r>
            <a:r>
              <a:rPr lang="ru-RU" sz="1100" dirty="0" smtClean="0"/>
              <a:t> </a:t>
            </a:r>
            <a:r>
              <a:rPr lang="ru-RU" sz="1100" dirty="0" err="1" smtClean="0"/>
              <a:t>розчинність</a:t>
            </a:r>
            <a:r>
              <a:rPr lang="ru-RU" sz="1100" dirty="0" smtClean="0"/>
              <a:t> </a:t>
            </a:r>
            <a:r>
              <a:rPr lang="ru-RU" sz="1100" dirty="0" err="1" smtClean="0"/>
              <a:t>вуглекислого</a:t>
            </a:r>
            <a:r>
              <a:rPr lang="ru-RU" sz="1100" dirty="0" smtClean="0"/>
              <a:t> газу (</a:t>
            </a:r>
            <a:r>
              <a:rPr lang="en-US" sz="1100" dirty="0" smtClean="0"/>
              <a:t>CO₂) </a:t>
            </a:r>
            <a:r>
              <a:rPr lang="ru-RU" sz="1100" dirty="0" smtClean="0"/>
              <a:t>у </a:t>
            </a:r>
            <a:r>
              <a:rPr lang="ru-RU" sz="1100" dirty="0" err="1" smtClean="0"/>
              <a:t>воді</a:t>
            </a:r>
            <a:r>
              <a:rPr lang="ru-RU" sz="1100" dirty="0" smtClean="0"/>
              <a:t> при </a:t>
            </a:r>
            <a:r>
              <a:rPr lang="ru-RU" sz="1100" dirty="0" err="1" smtClean="0"/>
              <a:t>зміні</a:t>
            </a:r>
            <a:r>
              <a:rPr lang="ru-RU" sz="1100" dirty="0" smtClean="0"/>
              <a:t> </a:t>
            </a:r>
            <a:r>
              <a:rPr lang="ru-RU" sz="1100" dirty="0" err="1" smtClean="0"/>
              <a:t>температури</a:t>
            </a:r>
            <a:r>
              <a:rPr lang="ru-RU" sz="1100" dirty="0" smtClean="0"/>
              <a:t> — </a:t>
            </a:r>
            <a:r>
              <a:rPr lang="ru-RU" sz="1100" dirty="0" err="1" smtClean="0"/>
              <a:t>умовно</a:t>
            </a:r>
            <a:r>
              <a:rPr lang="ru-RU" sz="1100" dirty="0" smtClean="0"/>
              <a:t> </a:t>
            </a:r>
            <a:r>
              <a:rPr lang="ru-RU" sz="1100" dirty="0" err="1" smtClean="0"/>
              <a:t>моделюючи</a:t>
            </a:r>
            <a:r>
              <a:rPr lang="ru-RU" sz="1100" dirty="0" smtClean="0"/>
              <a:t> </a:t>
            </a:r>
            <a:r>
              <a:rPr lang="ru-RU" sz="1100" dirty="0" err="1" smtClean="0"/>
              <a:t>процеси</a:t>
            </a:r>
            <a:r>
              <a:rPr lang="ru-RU" sz="1100" dirty="0" smtClean="0"/>
              <a:t>, </a:t>
            </a:r>
            <a:r>
              <a:rPr lang="ru-RU" sz="1100" dirty="0" err="1" smtClean="0"/>
              <a:t>що</a:t>
            </a:r>
            <a:r>
              <a:rPr lang="ru-RU" sz="1100" dirty="0" smtClean="0"/>
              <a:t> </a:t>
            </a:r>
            <a:r>
              <a:rPr lang="ru-RU" sz="1100" dirty="0" err="1" smtClean="0"/>
              <a:t>можливі</a:t>
            </a:r>
            <a:r>
              <a:rPr lang="ru-RU" sz="1100" dirty="0" smtClean="0"/>
              <a:t> в </a:t>
            </a:r>
            <a:r>
              <a:rPr lang="ru-RU" sz="1100" dirty="0" err="1" smtClean="0"/>
              <a:t>марсіанському</a:t>
            </a:r>
            <a:r>
              <a:rPr lang="ru-RU" sz="1100" dirty="0" smtClean="0"/>
              <a:t> </a:t>
            </a:r>
            <a:r>
              <a:rPr lang="ru-RU" sz="1100" dirty="0" err="1" smtClean="0"/>
              <a:t>середовищі</a:t>
            </a:r>
            <a:r>
              <a:rPr lang="ru-RU" sz="1100" dirty="0" smtClean="0"/>
              <a:t>.</a:t>
            </a:r>
          </a:p>
          <a:p>
            <a:pPr>
              <a:buNone/>
            </a:pPr>
            <a:r>
              <a:rPr lang="ru-RU" sz="1100" b="1" dirty="0" err="1" smtClean="0"/>
              <a:t>Обладнання</a:t>
            </a:r>
            <a:r>
              <a:rPr lang="ru-RU" sz="1100" b="1" dirty="0" smtClean="0"/>
              <a:t> </a:t>
            </a:r>
            <a:r>
              <a:rPr lang="ru-RU" sz="1100" b="1" dirty="0" smtClean="0"/>
              <a:t>та </a:t>
            </a:r>
            <a:r>
              <a:rPr lang="ru-RU" sz="1100" b="1" dirty="0" err="1" smtClean="0"/>
              <a:t>реактиви</a:t>
            </a:r>
            <a:r>
              <a:rPr lang="ru-RU" sz="1100" b="1" dirty="0" smtClean="0"/>
              <a:t>:</a:t>
            </a:r>
          </a:p>
          <a:p>
            <a:r>
              <a:rPr lang="ru-RU" sz="1100" dirty="0" err="1" smtClean="0"/>
              <a:t>Газований</a:t>
            </a:r>
            <a:r>
              <a:rPr lang="ru-RU" sz="1100" dirty="0" smtClean="0"/>
              <a:t> </a:t>
            </a:r>
            <a:r>
              <a:rPr lang="ru-RU" sz="1100" dirty="0" err="1" smtClean="0"/>
              <a:t>напій</a:t>
            </a:r>
            <a:r>
              <a:rPr lang="ru-RU" sz="1100" dirty="0" smtClean="0"/>
              <a:t> (</a:t>
            </a:r>
            <a:r>
              <a:rPr lang="ru-RU" sz="1100" dirty="0" err="1" smtClean="0"/>
              <a:t>джерело</a:t>
            </a:r>
            <a:r>
              <a:rPr lang="ru-RU" sz="1100" dirty="0" smtClean="0"/>
              <a:t> </a:t>
            </a:r>
            <a:r>
              <a:rPr lang="en-US" sz="1100" dirty="0" smtClean="0"/>
              <a:t>CO₂)</a:t>
            </a:r>
          </a:p>
          <a:p>
            <a:r>
              <a:rPr lang="ru-RU" sz="1100" dirty="0" err="1" smtClean="0"/>
              <a:t>Дистильована</a:t>
            </a:r>
            <a:r>
              <a:rPr lang="ru-RU" sz="1100" dirty="0" smtClean="0"/>
              <a:t> вода</a:t>
            </a:r>
          </a:p>
          <a:p>
            <a:r>
              <a:rPr lang="ru-RU" sz="1100" dirty="0" err="1" smtClean="0"/>
              <a:t>Скляні</a:t>
            </a:r>
            <a:r>
              <a:rPr lang="ru-RU" sz="1100" dirty="0" smtClean="0"/>
              <a:t> </a:t>
            </a:r>
            <a:r>
              <a:rPr lang="ru-RU" sz="1100" dirty="0" err="1" smtClean="0"/>
              <a:t>пробірки</a:t>
            </a:r>
            <a:r>
              <a:rPr lang="ru-RU" sz="1100" dirty="0" smtClean="0"/>
              <a:t>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колби</a:t>
            </a:r>
            <a:endParaRPr lang="ru-RU" sz="1100" dirty="0" smtClean="0"/>
          </a:p>
          <a:p>
            <a:r>
              <a:rPr lang="ru-RU" sz="1100" dirty="0" smtClean="0"/>
              <a:t>Холодильник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ємність</a:t>
            </a:r>
            <a:r>
              <a:rPr lang="ru-RU" sz="1100" dirty="0" smtClean="0"/>
              <a:t> </a:t>
            </a:r>
            <a:r>
              <a:rPr lang="ru-RU" sz="1100" dirty="0" err="1" smtClean="0"/>
              <a:t>з</a:t>
            </a:r>
            <a:r>
              <a:rPr lang="ru-RU" sz="1100" dirty="0" smtClean="0"/>
              <a:t> </a:t>
            </a:r>
            <a:r>
              <a:rPr lang="ru-RU" sz="1100" dirty="0" err="1" smtClean="0"/>
              <a:t>льодом</a:t>
            </a:r>
            <a:endParaRPr lang="ru-RU" sz="1100" dirty="0" smtClean="0"/>
          </a:p>
          <a:p>
            <a:r>
              <a:rPr lang="ru-RU" sz="1100" dirty="0" smtClean="0"/>
              <a:t>Термометр</a:t>
            </a:r>
          </a:p>
          <a:p>
            <a:r>
              <a:rPr lang="en-US" sz="1100" dirty="0" smtClean="0"/>
              <a:t>pH-</a:t>
            </a:r>
            <a:r>
              <a:rPr lang="ru-RU" sz="1100" dirty="0" smtClean="0"/>
              <a:t>метр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індикатор</a:t>
            </a:r>
            <a:endParaRPr lang="ru-RU" sz="1100" dirty="0" smtClean="0"/>
          </a:p>
          <a:p>
            <a:r>
              <a:rPr lang="ru-RU" sz="1100" dirty="0" smtClean="0"/>
              <a:t>Ваги (за потреби)</a:t>
            </a:r>
          </a:p>
          <a:p>
            <a:r>
              <a:rPr lang="ru-RU" sz="1100" dirty="0" err="1" smtClean="0"/>
              <a:t>Закупорені</a:t>
            </a:r>
            <a:r>
              <a:rPr lang="ru-RU" sz="1100" dirty="0" smtClean="0"/>
              <a:t> </a:t>
            </a:r>
            <a:r>
              <a:rPr lang="ru-RU" sz="1100" dirty="0" err="1" smtClean="0"/>
              <a:t>ємності</a:t>
            </a:r>
            <a:endParaRPr lang="ru-RU" sz="1100" dirty="0" smtClean="0"/>
          </a:p>
          <a:p>
            <a:r>
              <a:rPr lang="ru-RU" sz="1100" dirty="0" smtClean="0"/>
              <a:t>Таймер</a:t>
            </a:r>
          </a:p>
          <a:p>
            <a:r>
              <a:rPr lang="ru-RU" sz="1100" b="1" dirty="0" err="1" smtClean="0"/>
              <a:t>Хід</a:t>
            </a:r>
            <a:r>
              <a:rPr lang="ru-RU" sz="1100" b="1" dirty="0" smtClean="0"/>
              <a:t> </a:t>
            </a:r>
            <a:r>
              <a:rPr lang="ru-RU" sz="1100" b="1" dirty="0" err="1" smtClean="0"/>
              <a:t>роботи</a:t>
            </a:r>
            <a:r>
              <a:rPr lang="ru-RU" sz="1100" b="1" dirty="0" smtClean="0"/>
              <a:t>:</a:t>
            </a:r>
          </a:p>
          <a:p>
            <a:r>
              <a:rPr lang="ru-RU" sz="1100" dirty="0" err="1" smtClean="0"/>
              <a:t>Налити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однакову</a:t>
            </a:r>
            <a:r>
              <a:rPr lang="ru-RU" sz="1100" dirty="0" smtClean="0"/>
              <a:t> </a:t>
            </a:r>
            <a:r>
              <a:rPr lang="ru-RU" sz="1100" dirty="0" err="1" smtClean="0"/>
              <a:t>кількість</a:t>
            </a:r>
            <a:r>
              <a:rPr lang="ru-RU" sz="1100" dirty="0" smtClean="0"/>
              <a:t> </a:t>
            </a:r>
            <a:r>
              <a:rPr lang="ru-RU" sz="1100" dirty="0" err="1" smtClean="0"/>
              <a:t>газованої</a:t>
            </a:r>
            <a:r>
              <a:rPr lang="ru-RU" sz="1100" dirty="0" smtClean="0"/>
              <a:t> води у </a:t>
            </a:r>
            <a:r>
              <a:rPr lang="ru-RU" sz="1100" dirty="0" err="1" smtClean="0"/>
              <a:t>кілька</a:t>
            </a:r>
            <a:r>
              <a:rPr lang="ru-RU" sz="1100" dirty="0" smtClean="0"/>
              <a:t> колб.</a:t>
            </a:r>
          </a:p>
          <a:p>
            <a:r>
              <a:rPr lang="ru-RU" sz="1100" dirty="0" err="1" smtClean="0"/>
              <a:t>Охолодити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зразки</a:t>
            </a:r>
            <a:r>
              <a:rPr lang="ru-RU" sz="1100" dirty="0" smtClean="0"/>
              <a:t> до </a:t>
            </a:r>
            <a:r>
              <a:rPr lang="ru-RU" sz="1100" dirty="0" err="1" smtClean="0"/>
              <a:t>різних</a:t>
            </a:r>
            <a:r>
              <a:rPr lang="ru-RU" sz="1100" dirty="0" smtClean="0"/>
              <a:t> температур: 25°</a:t>
            </a:r>
            <a:r>
              <a:rPr lang="en-US" sz="1100" dirty="0" smtClean="0"/>
              <a:t>C, 15°C, 5°C, 0°C.</a:t>
            </a:r>
          </a:p>
          <a:p>
            <a:r>
              <a:rPr lang="ru-RU" sz="1100" dirty="0" err="1" smtClean="0"/>
              <a:t>Зафіксувати</a:t>
            </a:r>
            <a:r>
              <a:rPr lang="ru-RU" sz="1100" dirty="0" smtClean="0"/>
              <a:t> </a:t>
            </a:r>
            <a:r>
              <a:rPr lang="en-US" sz="1100" dirty="0" smtClean="0"/>
              <a:t>pH </a:t>
            </a:r>
            <a:r>
              <a:rPr lang="ru-RU" sz="1100" dirty="0" smtClean="0"/>
              <a:t>води в </a:t>
            </a:r>
            <a:r>
              <a:rPr lang="ru-RU" sz="1100" dirty="0" err="1" smtClean="0"/>
              <a:t>кожній</a:t>
            </a:r>
            <a:r>
              <a:rPr lang="ru-RU" sz="1100" dirty="0" smtClean="0"/>
              <a:t> </a:t>
            </a:r>
            <a:r>
              <a:rPr lang="ru-RU" sz="1100" dirty="0" err="1" smtClean="0"/>
              <a:t>колбі</a:t>
            </a:r>
            <a:r>
              <a:rPr lang="ru-RU" sz="1100" dirty="0" smtClean="0"/>
              <a:t> (</a:t>
            </a:r>
            <a:r>
              <a:rPr lang="ru-RU" sz="1100" dirty="0" err="1" smtClean="0"/>
              <a:t>низький</a:t>
            </a:r>
            <a:r>
              <a:rPr lang="ru-RU" sz="1100" dirty="0" smtClean="0"/>
              <a:t> </a:t>
            </a:r>
            <a:r>
              <a:rPr lang="en-US" sz="1100" dirty="0" smtClean="0"/>
              <a:t>pH </a:t>
            </a:r>
            <a:r>
              <a:rPr lang="ru-RU" sz="1100" dirty="0" err="1" smtClean="0"/>
              <a:t>свідчить</a:t>
            </a:r>
            <a:r>
              <a:rPr lang="ru-RU" sz="1100" dirty="0" smtClean="0"/>
              <a:t> про </a:t>
            </a:r>
            <a:r>
              <a:rPr lang="ru-RU" sz="1100" dirty="0" err="1" smtClean="0"/>
              <a:t>більшу</a:t>
            </a:r>
            <a:r>
              <a:rPr lang="ru-RU" sz="1100" dirty="0" smtClean="0"/>
              <a:t> </a:t>
            </a:r>
            <a:r>
              <a:rPr lang="ru-RU" sz="1100" dirty="0" err="1" smtClean="0"/>
              <a:t>концентрацію</a:t>
            </a:r>
            <a:r>
              <a:rPr lang="ru-RU" sz="1100" dirty="0" smtClean="0"/>
              <a:t> </a:t>
            </a:r>
            <a:r>
              <a:rPr lang="en-US" sz="1100" dirty="0" smtClean="0"/>
              <a:t>H₂CO₃).</a:t>
            </a:r>
          </a:p>
          <a:p>
            <a:r>
              <a:rPr lang="ru-RU" sz="1100" dirty="0" err="1" smtClean="0"/>
              <a:t>Записати</a:t>
            </a:r>
            <a:r>
              <a:rPr lang="ru-RU" sz="1100" dirty="0" smtClean="0"/>
              <a:t> температуру кожного </a:t>
            </a:r>
            <a:r>
              <a:rPr lang="ru-RU" sz="1100" dirty="0" err="1" smtClean="0"/>
              <a:t>зразка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Розчинність</a:t>
            </a:r>
            <a:r>
              <a:rPr lang="ru-RU" sz="1100" dirty="0" smtClean="0"/>
              <a:t> </a:t>
            </a:r>
            <a:r>
              <a:rPr lang="en-US" sz="1100" dirty="0" smtClean="0"/>
              <a:t>CO₂ </a:t>
            </a:r>
            <a:r>
              <a:rPr lang="ru-RU" sz="1100" dirty="0" err="1" smtClean="0"/>
              <a:t>збільшується</a:t>
            </a:r>
            <a:r>
              <a:rPr lang="ru-RU" sz="1100" dirty="0" smtClean="0"/>
              <a:t> при </a:t>
            </a:r>
            <a:r>
              <a:rPr lang="ru-RU" sz="1100" dirty="0" err="1" smtClean="0"/>
              <a:t>зниженні</a:t>
            </a:r>
            <a:r>
              <a:rPr lang="ru-RU" sz="1100" dirty="0" smtClean="0"/>
              <a:t> </a:t>
            </a:r>
            <a:r>
              <a:rPr lang="ru-RU" sz="1100" dirty="0" err="1" smtClean="0"/>
              <a:t>температури</a:t>
            </a:r>
            <a:r>
              <a:rPr lang="ru-RU" sz="1100" dirty="0" smtClean="0"/>
              <a:t> → </a:t>
            </a:r>
            <a:r>
              <a:rPr lang="en-US" sz="1100" dirty="0" smtClean="0"/>
              <a:t>pH </a:t>
            </a:r>
            <a:r>
              <a:rPr lang="ru-RU" sz="1100" dirty="0" err="1" smtClean="0"/>
              <a:t>зменшується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Порівняти</a:t>
            </a:r>
            <a:r>
              <a:rPr lang="ru-RU" sz="1100" dirty="0" smtClean="0"/>
              <a:t> </a:t>
            </a:r>
            <a:r>
              <a:rPr lang="ru-RU" sz="1100" dirty="0" err="1" smtClean="0"/>
              <a:t>отримані</a:t>
            </a:r>
            <a:r>
              <a:rPr lang="ru-RU" sz="1100" dirty="0" smtClean="0"/>
              <a:t> </a:t>
            </a:r>
            <a:r>
              <a:rPr lang="en-US" sz="1100" dirty="0" smtClean="0"/>
              <a:t>pH-</a:t>
            </a:r>
            <a:r>
              <a:rPr lang="ru-RU" sz="1100" dirty="0" err="1" smtClean="0"/>
              <a:t>значення</a:t>
            </a:r>
            <a:r>
              <a:rPr lang="ru-RU" sz="1100" dirty="0" smtClean="0"/>
              <a:t>.</a:t>
            </a:r>
          </a:p>
          <a:p>
            <a:pPr>
              <a:buNone/>
            </a:pPr>
            <a:r>
              <a:rPr lang="ru-RU" sz="1100" b="1" dirty="0" smtClean="0"/>
              <a:t>Результат: </a:t>
            </a:r>
          </a:p>
          <a:p>
            <a:pPr>
              <a:buNone/>
            </a:pPr>
            <a:r>
              <a:rPr lang="ru-RU" sz="1100" dirty="0" smtClean="0"/>
              <a:t>	</a:t>
            </a:r>
            <a:r>
              <a:rPr lang="ru-RU" sz="1100" dirty="0" smtClean="0"/>
              <a:t>При </a:t>
            </a:r>
            <a:r>
              <a:rPr lang="ru-RU" sz="1100" dirty="0" err="1" smtClean="0"/>
              <a:t>зниженні</a:t>
            </a:r>
            <a:r>
              <a:rPr lang="ru-RU" sz="1100" dirty="0" smtClean="0"/>
              <a:t> </a:t>
            </a:r>
            <a:r>
              <a:rPr lang="ru-RU" sz="1100" dirty="0" err="1" smtClean="0"/>
              <a:t>температури</a:t>
            </a:r>
            <a:r>
              <a:rPr lang="ru-RU" sz="1100" dirty="0" smtClean="0"/>
              <a:t> </a:t>
            </a:r>
            <a:r>
              <a:rPr lang="ru-RU" sz="1100" dirty="0" err="1" smtClean="0"/>
              <a:t>збільшується</a:t>
            </a:r>
            <a:r>
              <a:rPr lang="ru-RU" sz="1100" dirty="0" smtClean="0"/>
              <a:t> </a:t>
            </a:r>
            <a:r>
              <a:rPr lang="ru-RU" sz="1100" dirty="0" err="1" smtClean="0"/>
              <a:t>здатність</a:t>
            </a:r>
            <a:r>
              <a:rPr lang="ru-RU" sz="1100" dirty="0" smtClean="0"/>
              <a:t> води </a:t>
            </a:r>
            <a:r>
              <a:rPr lang="ru-RU" sz="1100" dirty="0" err="1" smtClean="0"/>
              <a:t>розчиняти</a:t>
            </a:r>
            <a:r>
              <a:rPr lang="ru-RU" sz="1100" dirty="0" smtClean="0"/>
              <a:t> CO₂, </a:t>
            </a:r>
            <a:r>
              <a:rPr lang="ru-RU" sz="1100" dirty="0" err="1" smtClean="0"/>
              <a:t>що</a:t>
            </a:r>
            <a:r>
              <a:rPr lang="ru-RU" sz="1100" dirty="0" smtClean="0"/>
              <a:t> </a:t>
            </a:r>
            <a:r>
              <a:rPr lang="ru-RU" sz="1100" dirty="0" err="1" smtClean="0"/>
              <a:t>призводить</a:t>
            </a:r>
            <a:r>
              <a:rPr lang="ru-RU" sz="1100" dirty="0" smtClean="0"/>
              <a:t> до </a:t>
            </a:r>
            <a:r>
              <a:rPr lang="ru-RU" sz="1100" dirty="0" err="1" smtClean="0"/>
              <a:t>зменшення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pH</a:t>
            </a:r>
            <a:r>
              <a:rPr lang="ru-RU" sz="1100" dirty="0" smtClean="0"/>
              <a:t>. Цей </a:t>
            </a:r>
            <a:r>
              <a:rPr lang="ru-RU" sz="1100" dirty="0" err="1" smtClean="0"/>
              <a:t>ефект</a:t>
            </a:r>
            <a:r>
              <a:rPr lang="ru-RU" sz="1100" dirty="0" smtClean="0"/>
              <a:t> </a:t>
            </a:r>
            <a:r>
              <a:rPr lang="ru-RU" sz="1100" dirty="0" err="1" smtClean="0"/>
              <a:t>важливий</a:t>
            </a:r>
            <a:r>
              <a:rPr lang="ru-RU" sz="1100" dirty="0" smtClean="0"/>
              <a:t> для </a:t>
            </a:r>
            <a:r>
              <a:rPr lang="ru-RU" sz="1100" dirty="0" err="1" smtClean="0"/>
              <a:t>розуміння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потенційного</a:t>
            </a:r>
            <a:r>
              <a:rPr lang="ru-RU" sz="1100" dirty="0" smtClean="0"/>
              <a:t> </a:t>
            </a:r>
            <a:r>
              <a:rPr lang="ru-RU" sz="1100" dirty="0" err="1" smtClean="0"/>
              <a:t>існування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кислотних</a:t>
            </a:r>
            <a:r>
              <a:rPr lang="ru-RU" sz="1100" dirty="0" smtClean="0"/>
              <a:t> </a:t>
            </a:r>
            <a:r>
              <a:rPr lang="ru-RU" sz="1100" dirty="0" err="1" smtClean="0"/>
              <a:t>середовищ</a:t>
            </a:r>
            <a:r>
              <a:rPr lang="ru-RU" sz="1100" dirty="0" smtClean="0"/>
              <a:t> на </a:t>
            </a:r>
            <a:r>
              <a:rPr lang="ru-RU" sz="1100" dirty="0" err="1" smtClean="0"/>
              <a:t>Марсі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0520" y="678180"/>
            <a:ext cx="833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Експериментальна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частина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: Модель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атмосфери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Марсу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(2)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57192" y="3790264"/>
            <a:ext cx="42252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/>
              <a:t>Рис. </a:t>
            </a:r>
            <a:r>
              <a:rPr lang="uk-UA" sz="1400" dirty="0" smtClean="0"/>
              <a:t>9</a:t>
            </a:r>
            <a:r>
              <a:rPr lang="uk-UA" sz="1400" dirty="0" smtClean="0"/>
              <a:t>. Графік залежності </a:t>
            </a:r>
            <a:r>
              <a:rPr lang="en-US" sz="1400" dirty="0" smtClean="0"/>
              <a:t>pH </a:t>
            </a:r>
            <a:r>
              <a:rPr lang="uk-UA" sz="1400" dirty="0" smtClean="0"/>
              <a:t>від температури для розчинення </a:t>
            </a:r>
            <a:r>
              <a:rPr lang="en-US" sz="1400" dirty="0" smtClean="0"/>
              <a:t>CO2 </a:t>
            </a:r>
            <a:r>
              <a:rPr lang="uk-UA" sz="1400" dirty="0" smtClean="0"/>
              <a:t>у воді</a:t>
            </a:r>
            <a:endParaRPr lang="ru-RU" sz="1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7192" y="1165860"/>
            <a:ext cx="4225290" cy="262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7192" y="4375039"/>
            <a:ext cx="2651760" cy="2405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7308952" y="4709160"/>
            <a:ext cx="17259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/>
              <a:t>Рис. </a:t>
            </a:r>
            <a:r>
              <a:rPr lang="uk-UA" sz="1400" dirty="0" smtClean="0"/>
              <a:t>10. Схема установки для дослідження зміни розчинності вуглекислого газу у воді подібно до атмосфери Марсу</a:t>
            </a:r>
            <a:endParaRPr lang="ru-RU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047512"/>
            <a:ext cx="5334000" cy="5265420"/>
          </a:xfrm>
        </p:spPr>
        <p:txBody>
          <a:bodyPr>
            <a:noAutofit/>
          </a:bodyPr>
          <a:lstStyle/>
          <a:p>
            <a:r>
              <a:rPr lang="ru-RU" sz="1100" b="1" dirty="0" smtClean="0"/>
              <a:t>Мета </a:t>
            </a:r>
            <a:r>
              <a:rPr lang="ru-RU" sz="1100" b="1" dirty="0" err="1" smtClean="0"/>
              <a:t>експерименту</a:t>
            </a:r>
            <a:r>
              <a:rPr lang="ru-RU" sz="1100" b="1" dirty="0" smtClean="0"/>
              <a:t>:</a:t>
            </a:r>
          </a:p>
          <a:p>
            <a:pPr>
              <a:buNone/>
            </a:pPr>
            <a:r>
              <a:rPr lang="ru-RU" sz="1100" dirty="0" smtClean="0"/>
              <a:t>	</a:t>
            </a:r>
            <a:r>
              <a:rPr lang="ru-RU" sz="1100" dirty="0" err="1" smtClean="0"/>
              <a:t>Відтворити</a:t>
            </a:r>
            <a:r>
              <a:rPr lang="ru-RU" sz="1100" dirty="0" smtClean="0"/>
              <a:t> </a:t>
            </a:r>
            <a:r>
              <a:rPr lang="ru-RU" sz="1100" dirty="0" smtClean="0"/>
              <a:t>в </a:t>
            </a:r>
            <a:r>
              <a:rPr lang="ru-RU" sz="1100" dirty="0" err="1" smtClean="0"/>
              <a:t>лабораторних</a:t>
            </a:r>
            <a:r>
              <a:rPr lang="ru-RU" sz="1100" dirty="0" smtClean="0"/>
              <a:t> </a:t>
            </a:r>
            <a:r>
              <a:rPr lang="ru-RU" sz="1100" dirty="0" err="1" smtClean="0"/>
              <a:t>умовах</a:t>
            </a:r>
            <a:r>
              <a:rPr lang="ru-RU" sz="1100" dirty="0" smtClean="0"/>
              <a:t> </a:t>
            </a:r>
            <a:r>
              <a:rPr lang="ru-RU" sz="1100" dirty="0" err="1" smtClean="0"/>
              <a:t>процеси</a:t>
            </a:r>
            <a:r>
              <a:rPr lang="ru-RU" sz="1100" dirty="0" smtClean="0"/>
              <a:t>:</a:t>
            </a:r>
          </a:p>
          <a:p>
            <a:r>
              <a:rPr lang="ru-RU" sz="1100" dirty="0" err="1" smtClean="0"/>
              <a:t>Конденсації</a:t>
            </a:r>
            <a:r>
              <a:rPr lang="ru-RU" sz="1100" dirty="0" smtClean="0"/>
              <a:t> «метану» (</a:t>
            </a:r>
            <a:r>
              <a:rPr lang="ru-RU" sz="1100" dirty="0" err="1" smtClean="0"/>
              <a:t>замість</a:t>
            </a:r>
            <a:r>
              <a:rPr lang="ru-RU" sz="1100" dirty="0" smtClean="0"/>
              <a:t> </a:t>
            </a:r>
            <a:r>
              <a:rPr lang="ru-RU" sz="1100" dirty="0" err="1" smtClean="0"/>
              <a:t>нього</a:t>
            </a:r>
            <a:r>
              <a:rPr lang="ru-RU" sz="1100" dirty="0" smtClean="0"/>
              <a:t> — метанол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етанол</a:t>
            </a:r>
            <a:r>
              <a:rPr lang="ru-RU" sz="1100" dirty="0" smtClean="0"/>
              <a:t>) при </a:t>
            </a:r>
            <a:r>
              <a:rPr lang="ru-RU" sz="1100" dirty="0" err="1" smtClean="0"/>
              <a:t>зниженні</a:t>
            </a:r>
            <a:r>
              <a:rPr lang="ru-RU" sz="1100" dirty="0" smtClean="0"/>
              <a:t> </a:t>
            </a:r>
            <a:r>
              <a:rPr lang="ru-RU" sz="1100" dirty="0" err="1" smtClean="0"/>
              <a:t>температури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Поведінки</a:t>
            </a:r>
            <a:r>
              <a:rPr lang="ru-RU" sz="1100" dirty="0" smtClean="0"/>
              <a:t> </a:t>
            </a:r>
            <a:r>
              <a:rPr lang="ru-RU" sz="1100" dirty="0" err="1" smtClean="0"/>
              <a:t>органічних</a:t>
            </a:r>
            <a:r>
              <a:rPr lang="ru-RU" sz="1100" dirty="0" smtClean="0"/>
              <a:t> </a:t>
            </a:r>
            <a:r>
              <a:rPr lang="ru-RU" sz="1100" dirty="0" err="1" smtClean="0"/>
              <a:t>рідин</a:t>
            </a:r>
            <a:r>
              <a:rPr lang="ru-RU" sz="1100" dirty="0" smtClean="0"/>
              <a:t> у </a:t>
            </a:r>
            <a:r>
              <a:rPr lang="ru-RU" sz="1100" dirty="0" err="1" smtClean="0"/>
              <a:t>воді</a:t>
            </a:r>
            <a:r>
              <a:rPr lang="ru-RU" sz="1100" dirty="0" smtClean="0"/>
              <a:t> (</a:t>
            </a:r>
            <a:r>
              <a:rPr lang="ru-RU" sz="1100" dirty="0" err="1" smtClean="0"/>
              <a:t>утворення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емульсій</a:t>
            </a:r>
            <a:r>
              <a:rPr lang="ru-RU" sz="1100" dirty="0" smtClean="0"/>
              <a:t>) — як </a:t>
            </a:r>
            <a:r>
              <a:rPr lang="ru-RU" sz="1100" dirty="0" err="1" smtClean="0"/>
              <a:t>імітація</a:t>
            </a:r>
            <a:r>
              <a:rPr lang="ru-RU" sz="1100" dirty="0" smtClean="0"/>
              <a:t> </a:t>
            </a:r>
            <a:r>
              <a:rPr lang="ru-RU" sz="1100" dirty="0" err="1" smtClean="0"/>
              <a:t>хімії</a:t>
            </a:r>
            <a:r>
              <a:rPr lang="ru-RU" sz="1100" dirty="0" smtClean="0"/>
              <a:t> Титану.</a:t>
            </a:r>
          </a:p>
          <a:p>
            <a:pPr>
              <a:buNone/>
            </a:pPr>
            <a:r>
              <a:rPr lang="ru-RU" sz="1100" b="1" dirty="0" err="1" smtClean="0"/>
              <a:t>Матеріали</a:t>
            </a:r>
            <a:r>
              <a:rPr lang="ru-RU" sz="1100" b="1" dirty="0" smtClean="0"/>
              <a:t> </a:t>
            </a:r>
            <a:r>
              <a:rPr lang="ru-RU" sz="1100" b="1" dirty="0" smtClean="0"/>
              <a:t>та </a:t>
            </a:r>
            <a:r>
              <a:rPr lang="ru-RU" sz="1100" b="1" dirty="0" err="1" smtClean="0"/>
              <a:t>обладнання</a:t>
            </a:r>
            <a:r>
              <a:rPr lang="ru-RU" sz="1100" b="1" dirty="0" smtClean="0"/>
              <a:t>:</a:t>
            </a:r>
          </a:p>
          <a:p>
            <a:r>
              <a:rPr lang="ru-RU" sz="1100" dirty="0" smtClean="0"/>
              <a:t>Метанол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етанол</a:t>
            </a:r>
            <a:r>
              <a:rPr lang="ru-RU" sz="1100" dirty="0" smtClean="0"/>
              <a:t> (</a:t>
            </a:r>
            <a:r>
              <a:rPr lang="ru-RU" sz="1100" dirty="0" err="1" smtClean="0"/>
              <a:t>небезпечний</a:t>
            </a:r>
            <a:r>
              <a:rPr lang="ru-RU" sz="1100" dirty="0" smtClean="0"/>
              <a:t> — </a:t>
            </a:r>
            <a:r>
              <a:rPr lang="ru-RU" sz="1100" dirty="0" err="1" smtClean="0"/>
              <a:t>під</a:t>
            </a:r>
            <a:r>
              <a:rPr lang="ru-RU" sz="1100" dirty="0" smtClean="0"/>
              <a:t> </a:t>
            </a:r>
            <a:r>
              <a:rPr lang="ru-RU" sz="1100" dirty="0" err="1" smtClean="0"/>
              <a:t>наглядом</a:t>
            </a:r>
            <a:r>
              <a:rPr lang="ru-RU" sz="1100" dirty="0" smtClean="0"/>
              <a:t>!)</a:t>
            </a:r>
          </a:p>
          <a:p>
            <a:r>
              <a:rPr lang="ru-RU" sz="1100" dirty="0" smtClean="0"/>
              <a:t>Вода, </a:t>
            </a:r>
            <a:r>
              <a:rPr lang="ru-RU" sz="1100" dirty="0" err="1" smtClean="0"/>
              <a:t>лід</a:t>
            </a:r>
            <a:endParaRPr lang="ru-RU" sz="1100" dirty="0" smtClean="0"/>
          </a:p>
          <a:p>
            <a:r>
              <a:rPr lang="ru-RU" sz="1100" dirty="0" smtClean="0"/>
              <a:t>Холодильник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морозильна</a:t>
            </a:r>
            <a:r>
              <a:rPr lang="ru-RU" sz="1100" dirty="0" smtClean="0"/>
              <a:t> камера</a:t>
            </a:r>
          </a:p>
          <a:p>
            <a:r>
              <a:rPr lang="ru-RU" sz="1100" dirty="0" err="1" smtClean="0"/>
              <a:t>Прозорі</a:t>
            </a:r>
            <a:r>
              <a:rPr lang="ru-RU" sz="1100" dirty="0" smtClean="0"/>
              <a:t> склянки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пробірки</a:t>
            </a:r>
            <a:endParaRPr lang="ru-RU" sz="1100" dirty="0" smtClean="0"/>
          </a:p>
          <a:p>
            <a:r>
              <a:rPr lang="ru-RU" sz="1100" dirty="0" err="1" smtClean="0"/>
              <a:t>Термоізоляційна</a:t>
            </a:r>
            <a:r>
              <a:rPr lang="ru-RU" sz="1100" dirty="0" smtClean="0"/>
              <a:t> </a:t>
            </a:r>
            <a:r>
              <a:rPr lang="ru-RU" sz="1100" dirty="0" err="1" smtClean="0"/>
              <a:t>ємність</a:t>
            </a:r>
            <a:endParaRPr lang="ru-RU" sz="1100" dirty="0" smtClean="0"/>
          </a:p>
          <a:p>
            <a:r>
              <a:rPr lang="ru-RU" sz="1100" dirty="0" smtClean="0"/>
              <a:t>Термометр</a:t>
            </a:r>
            <a:endParaRPr lang="ru-RU" sz="1100" dirty="0" smtClean="0"/>
          </a:p>
          <a:p>
            <a:r>
              <a:rPr lang="ru-RU" sz="1100" dirty="0" smtClean="0"/>
              <a:t>Лампа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тепле </a:t>
            </a:r>
            <a:r>
              <a:rPr lang="ru-RU" sz="1100" dirty="0" err="1" smtClean="0"/>
              <a:t>джерело</a:t>
            </a:r>
            <a:r>
              <a:rPr lang="ru-RU" sz="1100" dirty="0" smtClean="0"/>
              <a:t> (для «</a:t>
            </a:r>
            <a:r>
              <a:rPr lang="ru-RU" sz="1100" dirty="0" err="1" smtClean="0"/>
              <a:t>нагрівання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атмосфери</a:t>
            </a:r>
            <a:r>
              <a:rPr lang="ru-RU" sz="1100" dirty="0" smtClean="0"/>
              <a:t>»)</a:t>
            </a:r>
          </a:p>
          <a:p>
            <a:pPr>
              <a:buNone/>
            </a:pPr>
            <a:r>
              <a:rPr lang="ru-RU" sz="1100" b="1" dirty="0" err="1" smtClean="0"/>
              <a:t>Експеримент</a:t>
            </a:r>
            <a:r>
              <a:rPr lang="ru-RU" sz="1100" b="1" dirty="0" smtClean="0"/>
              <a:t> </a:t>
            </a:r>
            <a:r>
              <a:rPr lang="ru-RU" sz="1100" b="1" dirty="0" smtClean="0"/>
              <a:t>1: </a:t>
            </a:r>
            <a:r>
              <a:rPr lang="ru-RU" sz="1100" b="1" dirty="0" err="1" smtClean="0"/>
              <a:t>Метановий</a:t>
            </a:r>
            <a:r>
              <a:rPr lang="ru-RU" sz="1100" b="1" dirty="0" smtClean="0"/>
              <a:t> </a:t>
            </a:r>
            <a:r>
              <a:rPr lang="ru-RU" sz="1100" b="1" dirty="0" err="1" smtClean="0"/>
              <a:t>дощ</a:t>
            </a:r>
            <a:endParaRPr lang="ru-RU" sz="1100" b="1" dirty="0" smtClean="0"/>
          </a:p>
          <a:p>
            <a:r>
              <a:rPr lang="ru-RU" sz="1100" dirty="0" smtClean="0"/>
              <a:t>У склянку </a:t>
            </a:r>
            <a:r>
              <a:rPr lang="ru-RU" sz="1100" dirty="0" err="1" smtClean="0"/>
              <a:t>налити</a:t>
            </a:r>
            <a:r>
              <a:rPr lang="ru-RU" sz="1100" dirty="0" smtClean="0"/>
              <a:t> спирт.</a:t>
            </a:r>
          </a:p>
          <a:p>
            <a:r>
              <a:rPr lang="ru-RU" sz="1100" dirty="0" err="1" smtClean="0"/>
              <a:t>Охолодити</a:t>
            </a:r>
            <a:r>
              <a:rPr lang="ru-RU" sz="1100" dirty="0" smtClean="0"/>
              <a:t> до </a:t>
            </a:r>
            <a:r>
              <a:rPr lang="ru-RU" sz="1100" dirty="0" err="1" smtClean="0"/>
              <a:t>температури</a:t>
            </a:r>
            <a:r>
              <a:rPr lang="ru-RU" sz="1100" dirty="0" smtClean="0"/>
              <a:t> </a:t>
            </a:r>
            <a:r>
              <a:rPr lang="ru-RU" sz="1100" dirty="0" err="1" smtClean="0"/>
              <a:t>нижче</a:t>
            </a:r>
            <a:r>
              <a:rPr lang="ru-RU" sz="1100" dirty="0" smtClean="0"/>
              <a:t> 0 °</a:t>
            </a:r>
            <a:r>
              <a:rPr lang="en-US" sz="1100" dirty="0" smtClean="0"/>
              <a:t>C, </a:t>
            </a:r>
            <a:r>
              <a:rPr lang="ru-RU" sz="1100" dirty="0" err="1" smtClean="0"/>
              <a:t>спостерігати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появу</a:t>
            </a:r>
            <a:r>
              <a:rPr lang="ru-RU" sz="1100" dirty="0" smtClean="0"/>
              <a:t> </a:t>
            </a:r>
            <a:r>
              <a:rPr lang="ru-RU" sz="1100" dirty="0" smtClean="0"/>
              <a:t>конденсату.</a:t>
            </a:r>
            <a:endParaRPr lang="ru-RU" sz="1100" dirty="0" smtClean="0"/>
          </a:p>
          <a:p>
            <a:r>
              <a:rPr lang="ru-RU" sz="1100" dirty="0" err="1" smtClean="0"/>
              <a:t>Зафіксувати</a:t>
            </a:r>
            <a:r>
              <a:rPr lang="ru-RU" sz="1100" dirty="0" smtClean="0"/>
              <a:t> температуру, при </a:t>
            </a:r>
            <a:r>
              <a:rPr lang="ru-RU" sz="1100" dirty="0" err="1" smtClean="0"/>
              <a:t>якій</a:t>
            </a:r>
            <a:r>
              <a:rPr lang="ru-RU" sz="1100" dirty="0" smtClean="0"/>
              <a:t> </a:t>
            </a:r>
            <a:r>
              <a:rPr lang="ru-RU" sz="1100" dirty="0" err="1" smtClean="0"/>
              <a:t>з’являється</a:t>
            </a:r>
            <a:r>
              <a:rPr lang="ru-RU" sz="1100" dirty="0" smtClean="0"/>
              <a:t> </a:t>
            </a:r>
            <a:r>
              <a:rPr lang="ru-RU" sz="1100" dirty="0" err="1" smtClean="0"/>
              <a:t>конденсація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Повторити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дослід</a:t>
            </a:r>
            <a:r>
              <a:rPr lang="ru-RU" sz="1100" dirty="0" smtClean="0"/>
              <a:t> у </a:t>
            </a:r>
            <a:r>
              <a:rPr lang="ru-RU" sz="1100" dirty="0" smtClean="0"/>
              <a:t>5 </a:t>
            </a:r>
            <a:r>
              <a:rPr lang="ru-RU" sz="1100" dirty="0" err="1" smtClean="0"/>
              <a:t>і</a:t>
            </a:r>
            <a:r>
              <a:rPr lang="ru-RU" sz="1100" dirty="0" smtClean="0"/>
              <a:t> </a:t>
            </a:r>
            <a:r>
              <a:rPr lang="ru-RU" sz="1100" dirty="0" err="1" smtClean="0"/>
              <a:t>більше</a:t>
            </a:r>
            <a:r>
              <a:rPr lang="ru-RU" sz="1100" dirty="0" smtClean="0"/>
              <a:t> </a:t>
            </a:r>
            <a:r>
              <a:rPr lang="ru-RU" sz="1100" dirty="0" err="1" smtClean="0"/>
              <a:t>температурних</a:t>
            </a:r>
            <a:r>
              <a:rPr lang="ru-RU" sz="1100" dirty="0" smtClean="0"/>
              <a:t> </a:t>
            </a:r>
            <a:r>
              <a:rPr lang="ru-RU" sz="1100" dirty="0" smtClean="0"/>
              <a:t>режимах.</a:t>
            </a:r>
          </a:p>
          <a:p>
            <a:r>
              <a:rPr lang="ru-RU" sz="1100" dirty="0" err="1" smtClean="0"/>
              <a:t>Зробити</a:t>
            </a:r>
            <a:r>
              <a:rPr lang="ru-RU" sz="1100" dirty="0" smtClean="0"/>
              <a:t> </a:t>
            </a:r>
            <a:r>
              <a:rPr lang="ru-RU" sz="1100" dirty="0" err="1" smtClean="0"/>
              <a:t>висновки</a:t>
            </a:r>
            <a:r>
              <a:rPr lang="ru-RU" sz="1100" dirty="0" smtClean="0"/>
              <a:t> про </a:t>
            </a:r>
            <a:r>
              <a:rPr lang="ru-RU" sz="1100" dirty="0" err="1" smtClean="0"/>
              <a:t>подібність</a:t>
            </a:r>
            <a:r>
              <a:rPr lang="ru-RU" sz="1100" dirty="0" smtClean="0"/>
              <a:t> до метанового </a:t>
            </a:r>
            <a:r>
              <a:rPr lang="ru-RU" sz="1100" dirty="0" err="1" smtClean="0"/>
              <a:t>дощу</a:t>
            </a:r>
            <a:r>
              <a:rPr lang="ru-RU" sz="1100" dirty="0" smtClean="0"/>
              <a:t> на </a:t>
            </a:r>
            <a:r>
              <a:rPr lang="ru-RU" sz="1100" dirty="0" err="1" smtClean="0"/>
              <a:t>Титані</a:t>
            </a:r>
            <a:r>
              <a:rPr lang="ru-RU" sz="1100" dirty="0" smtClean="0"/>
              <a:t>.</a:t>
            </a:r>
          </a:p>
          <a:p>
            <a:pPr>
              <a:buNone/>
            </a:pPr>
            <a:r>
              <a:rPr lang="ru-RU" sz="1100" b="1" dirty="0" err="1" smtClean="0"/>
              <a:t>Результати</a:t>
            </a:r>
            <a:r>
              <a:rPr lang="ru-RU" sz="1100" b="1" dirty="0" smtClean="0"/>
              <a:t>:</a:t>
            </a:r>
            <a:r>
              <a:rPr lang="ru-RU" sz="1100" dirty="0" smtClean="0"/>
              <a:t> </a:t>
            </a:r>
            <a:r>
              <a:rPr lang="ru-RU" sz="1100" dirty="0" err="1" smtClean="0"/>
              <a:t>зниження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температури</a:t>
            </a:r>
            <a:r>
              <a:rPr lang="ru-RU" sz="1100" dirty="0" smtClean="0"/>
              <a:t> </a:t>
            </a:r>
            <a:r>
              <a:rPr lang="ru-RU" sz="1100" dirty="0" err="1" smtClean="0"/>
              <a:t>збільшує</a:t>
            </a:r>
            <a:r>
              <a:rPr lang="ru-RU" sz="1100" dirty="0" smtClean="0"/>
              <a:t> </a:t>
            </a:r>
            <a:r>
              <a:rPr lang="ru-RU" sz="1100" dirty="0" err="1" smtClean="0"/>
              <a:t>кількість</a:t>
            </a:r>
            <a:r>
              <a:rPr lang="ru-RU" sz="1100" dirty="0" smtClean="0"/>
              <a:t> «</a:t>
            </a:r>
            <a:r>
              <a:rPr lang="ru-RU" sz="1100" dirty="0" err="1" smtClean="0"/>
              <a:t>опадів</a:t>
            </a:r>
            <a:r>
              <a:rPr lang="ru-RU" sz="1100" dirty="0" smtClean="0"/>
              <a:t>».</a:t>
            </a:r>
          </a:p>
          <a:p>
            <a:r>
              <a:rPr lang="ru-RU" sz="1100" b="1" dirty="0" err="1" smtClean="0"/>
              <a:t>Експеримент</a:t>
            </a:r>
            <a:r>
              <a:rPr lang="ru-RU" sz="1100" b="1" dirty="0" smtClean="0"/>
              <a:t> 2: </a:t>
            </a:r>
            <a:r>
              <a:rPr lang="ru-RU" sz="1100" b="1" dirty="0" err="1" smtClean="0"/>
              <a:t>Поведінка</a:t>
            </a:r>
            <a:r>
              <a:rPr lang="ru-RU" sz="1100" b="1" dirty="0" smtClean="0"/>
              <a:t> </a:t>
            </a:r>
            <a:r>
              <a:rPr lang="ru-RU" sz="1100" b="1" dirty="0" err="1" smtClean="0"/>
              <a:t>органіки</a:t>
            </a:r>
            <a:r>
              <a:rPr lang="ru-RU" sz="1100" b="1" dirty="0" smtClean="0"/>
              <a:t> у </a:t>
            </a:r>
            <a:r>
              <a:rPr lang="ru-RU" sz="1100" b="1" dirty="0" err="1" smtClean="0"/>
              <a:t>воді</a:t>
            </a:r>
            <a:endParaRPr lang="ru-RU" sz="1100" b="1" dirty="0" smtClean="0"/>
          </a:p>
          <a:p>
            <a:r>
              <a:rPr lang="ru-RU" sz="1100" dirty="0" smtClean="0"/>
              <a:t>У склянку </a:t>
            </a:r>
            <a:r>
              <a:rPr lang="ru-RU" sz="1100" dirty="0" err="1" smtClean="0"/>
              <a:t>з</a:t>
            </a:r>
            <a:r>
              <a:rPr lang="ru-RU" sz="1100" dirty="0" smtClean="0"/>
              <a:t> водою </a:t>
            </a:r>
            <a:r>
              <a:rPr lang="ru-RU" sz="1100" dirty="0" err="1" smtClean="0"/>
              <a:t>додати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кілька</a:t>
            </a:r>
            <a:r>
              <a:rPr lang="ru-RU" sz="1100" dirty="0" smtClean="0"/>
              <a:t> </a:t>
            </a:r>
            <a:r>
              <a:rPr lang="ru-RU" sz="1100" dirty="0" err="1" smtClean="0"/>
              <a:t>крапель</a:t>
            </a:r>
            <a:r>
              <a:rPr lang="ru-RU" sz="1100" dirty="0" smtClean="0"/>
              <a:t> спирту, </a:t>
            </a:r>
            <a:r>
              <a:rPr lang="ru-RU" sz="1100" dirty="0" err="1" smtClean="0"/>
              <a:t>гасу</a:t>
            </a:r>
            <a:r>
              <a:rPr lang="ru-RU" sz="1100" dirty="0" smtClean="0"/>
              <a:t> </a:t>
            </a:r>
            <a:r>
              <a:rPr lang="ru-RU" sz="1100" dirty="0" err="1" smtClean="0"/>
              <a:t>або</a:t>
            </a:r>
            <a:r>
              <a:rPr lang="ru-RU" sz="1100" dirty="0" smtClean="0"/>
              <a:t> </a:t>
            </a:r>
            <a:r>
              <a:rPr lang="ru-RU" sz="1100" dirty="0" err="1" smtClean="0"/>
              <a:t>олії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Спостерігати</a:t>
            </a:r>
            <a:r>
              <a:rPr lang="ru-RU" sz="1100" dirty="0" smtClean="0"/>
              <a:t> </a:t>
            </a:r>
            <a:r>
              <a:rPr lang="ru-RU" sz="1100" dirty="0" err="1" smtClean="0"/>
              <a:t>утворення</a:t>
            </a:r>
            <a:r>
              <a:rPr lang="ru-RU" sz="1100" dirty="0" smtClean="0"/>
              <a:t> </a:t>
            </a:r>
            <a:r>
              <a:rPr lang="ru-RU" sz="1100" dirty="0" err="1" smtClean="0"/>
              <a:t>емульсій</a:t>
            </a:r>
            <a:r>
              <a:rPr lang="ru-RU" sz="1100" dirty="0" smtClean="0"/>
              <a:t>, </a:t>
            </a:r>
            <a:r>
              <a:rPr lang="ru-RU" sz="1100" dirty="0" err="1" smtClean="0"/>
              <a:t>розшарування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Збовтати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пробірку</a:t>
            </a:r>
            <a:r>
              <a:rPr lang="ru-RU" sz="1100" dirty="0" smtClean="0"/>
              <a:t> — </a:t>
            </a:r>
            <a:r>
              <a:rPr lang="ru-RU" sz="1100" dirty="0" err="1" smtClean="0"/>
              <a:t>зафіксувати</a:t>
            </a:r>
            <a:r>
              <a:rPr lang="ru-RU" sz="1100" dirty="0" smtClean="0"/>
              <a:t> </a:t>
            </a:r>
            <a:r>
              <a:rPr lang="ru-RU" sz="1100" dirty="0" err="1" smtClean="0"/>
              <a:t>тривалість</a:t>
            </a:r>
            <a:r>
              <a:rPr lang="ru-RU" sz="1100" dirty="0" smtClean="0"/>
              <a:t> </a:t>
            </a:r>
            <a:r>
              <a:rPr lang="ru-RU" sz="1100" dirty="0" err="1" smtClean="0"/>
              <a:t>стабільності</a:t>
            </a:r>
            <a:r>
              <a:rPr lang="ru-RU" sz="1100" dirty="0" smtClean="0"/>
              <a:t> </a:t>
            </a:r>
            <a:r>
              <a:rPr lang="ru-RU" sz="1100" dirty="0" err="1" smtClean="0"/>
              <a:t>емульсії</a:t>
            </a:r>
            <a:r>
              <a:rPr lang="ru-RU" sz="1100" dirty="0" smtClean="0"/>
              <a:t>.</a:t>
            </a:r>
          </a:p>
          <a:p>
            <a:r>
              <a:rPr lang="ru-RU" sz="1100" dirty="0" smtClean="0"/>
              <a:t>За потреби — </a:t>
            </a:r>
            <a:r>
              <a:rPr lang="ru-RU" sz="1100" dirty="0" err="1" smtClean="0"/>
              <a:t>додати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миючий</a:t>
            </a:r>
            <a:r>
              <a:rPr lang="ru-RU" sz="1100" dirty="0" smtClean="0"/>
              <a:t> </a:t>
            </a:r>
            <a:r>
              <a:rPr lang="ru-RU" sz="1100" dirty="0" err="1" smtClean="0"/>
              <a:t>засіб</a:t>
            </a:r>
            <a:r>
              <a:rPr lang="ru-RU" sz="1100" dirty="0" smtClean="0"/>
              <a:t> </a:t>
            </a:r>
            <a:r>
              <a:rPr lang="ru-RU" sz="1100" dirty="0" err="1" smtClean="0"/>
              <a:t>і</a:t>
            </a:r>
            <a:r>
              <a:rPr lang="ru-RU" sz="1100" dirty="0" smtClean="0"/>
              <a:t> </a:t>
            </a:r>
            <a:r>
              <a:rPr lang="ru-RU" sz="1100" dirty="0" err="1" smtClean="0"/>
              <a:t>проаналізувати</a:t>
            </a:r>
            <a:r>
              <a:rPr lang="ru-RU" sz="1100" dirty="0" smtClean="0"/>
              <a:t> </a:t>
            </a:r>
            <a:r>
              <a:rPr lang="ru-RU" sz="1100" dirty="0" err="1" smtClean="0"/>
              <a:t>зміни</a:t>
            </a:r>
            <a:r>
              <a:rPr lang="ru-RU" sz="1100" dirty="0" smtClean="0"/>
              <a:t>.</a:t>
            </a:r>
          </a:p>
          <a:p>
            <a:r>
              <a:rPr lang="ru-RU" sz="1100" b="1" dirty="0" smtClean="0"/>
              <a:t>Результат:</a:t>
            </a:r>
            <a:r>
              <a:rPr lang="ru-RU" sz="1100" dirty="0" smtClean="0"/>
              <a:t> </a:t>
            </a:r>
            <a:r>
              <a:rPr lang="ru-RU" sz="1100" dirty="0" err="1" smtClean="0"/>
              <a:t>формуються</a:t>
            </a:r>
            <a:r>
              <a:rPr lang="ru-RU" sz="1100" dirty="0" smtClean="0"/>
              <a:t> </a:t>
            </a:r>
            <a:r>
              <a:rPr lang="ru-RU" sz="1100" dirty="0" err="1" smtClean="0"/>
              <a:t>нестабільні</a:t>
            </a:r>
            <a:r>
              <a:rPr lang="ru-RU" sz="1100" dirty="0" smtClean="0"/>
              <a:t> </a:t>
            </a:r>
            <a:r>
              <a:rPr lang="ru-RU" sz="1100" dirty="0" err="1" smtClean="0"/>
              <a:t>системи</a:t>
            </a:r>
            <a:r>
              <a:rPr lang="ru-RU" sz="1100" dirty="0" smtClean="0"/>
              <a:t>, </a:t>
            </a:r>
            <a:r>
              <a:rPr lang="ru-RU" sz="1100" dirty="0" err="1" smtClean="0"/>
              <a:t>схожі</a:t>
            </a:r>
            <a:r>
              <a:rPr lang="ru-RU" sz="1100" dirty="0" smtClean="0"/>
              <a:t> на </a:t>
            </a:r>
            <a:r>
              <a:rPr lang="ru-RU" sz="1100" dirty="0" err="1" smtClean="0"/>
              <a:t>органічні</a:t>
            </a:r>
            <a:r>
              <a:rPr lang="ru-RU" sz="1100" dirty="0" smtClean="0"/>
              <a:t> </a:t>
            </a:r>
            <a:r>
              <a:rPr lang="ru-RU" sz="1100" dirty="0" err="1" smtClean="0"/>
              <a:t>явища</a:t>
            </a:r>
            <a:r>
              <a:rPr lang="ru-RU" sz="1100" dirty="0" smtClean="0"/>
              <a:t> Титану</a:t>
            </a:r>
            <a:r>
              <a:rPr lang="ru-RU" sz="1100" dirty="0" smtClean="0"/>
              <a:t>. </a:t>
            </a:r>
            <a:r>
              <a:rPr lang="ru-RU" sz="1100" dirty="0" smtClean="0"/>
              <a:t>З</a:t>
            </a:r>
            <a:r>
              <a:rPr lang="ru-RU" sz="1100" dirty="0" smtClean="0"/>
              <a:t> </a:t>
            </a:r>
            <a:r>
              <a:rPr lang="ru-RU" sz="1100" dirty="0" smtClean="0"/>
              <a:t>часом </a:t>
            </a:r>
            <a:r>
              <a:rPr lang="ru-RU" sz="1100" dirty="0" err="1" smtClean="0"/>
              <a:t>стабільність</a:t>
            </a:r>
            <a:r>
              <a:rPr lang="ru-RU" sz="1100" dirty="0" smtClean="0"/>
              <a:t> </a:t>
            </a:r>
            <a:r>
              <a:rPr lang="ru-RU" sz="1100" dirty="0" err="1" smtClean="0"/>
              <a:t>емульсії</a:t>
            </a:r>
            <a:r>
              <a:rPr lang="ru-RU" sz="1100" dirty="0" smtClean="0"/>
              <a:t> </a:t>
            </a:r>
            <a:r>
              <a:rPr lang="ru-RU" sz="1100" dirty="0" err="1" smtClean="0"/>
              <a:t>зменшується</a:t>
            </a:r>
            <a:r>
              <a:rPr lang="ru-RU" sz="1100" dirty="0" smtClean="0"/>
              <a:t>. </a:t>
            </a:r>
            <a:endParaRPr lang="ru-RU" sz="1100" dirty="0" smtClean="0"/>
          </a:p>
          <a:p>
            <a:pPr>
              <a:buNone/>
            </a:pPr>
            <a:endParaRPr lang="ru-RU" sz="1100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350520" y="678180"/>
            <a:ext cx="833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Експериментальна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частина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: Модель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атмосфери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Титану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03012" y="3078480"/>
            <a:ext cx="3511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/>
              <a:t>Рис. </a:t>
            </a:r>
            <a:r>
              <a:rPr lang="uk-UA" sz="1400" dirty="0" smtClean="0"/>
              <a:t>11. Графік залежності кількості конденсату від температури (модель метанового дощу)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42460" y="104751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/>
              <a:t> </a:t>
            </a:r>
            <a:endParaRPr lang="ru-RU" sz="1200" dirty="0" smtClean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1506" y="1047512"/>
            <a:ext cx="3882494" cy="203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2911" y="3916680"/>
            <a:ext cx="3153889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5532911" y="5943600"/>
            <a:ext cx="3511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/>
              <a:t>Рис. </a:t>
            </a:r>
            <a:r>
              <a:rPr lang="uk-UA" sz="1400" dirty="0" smtClean="0"/>
              <a:t>12. Графік залежності стабільності емульсії після збовтування (модель поведінки органіки у воді)</a:t>
            </a:r>
            <a:endParaRPr lang="ru-RU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753"/>
            <a:ext cx="8229600" cy="1066800"/>
          </a:xfrm>
        </p:spPr>
        <p:txBody>
          <a:bodyPr/>
          <a:lstStyle/>
          <a:p>
            <a:r>
              <a:rPr dirty="0" err="1"/>
              <a:t>Висновки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378" y="972589"/>
            <a:ext cx="8794866" cy="55936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err="1" smtClean="0"/>
              <a:t>Результати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роботи</a:t>
            </a:r>
            <a:endParaRPr lang="ru-RU" sz="1800" b="1" dirty="0" smtClean="0"/>
          </a:p>
          <a:p>
            <a:pPr>
              <a:buNone/>
            </a:pPr>
            <a:r>
              <a:rPr lang="ru-RU" sz="1300" dirty="0" smtClean="0"/>
              <a:t>       У </a:t>
            </a:r>
            <a:r>
              <a:rPr lang="ru-RU" sz="1300" dirty="0" err="1" smtClean="0"/>
              <a:t>процесі</a:t>
            </a:r>
            <a:r>
              <a:rPr lang="ru-RU" sz="1300" dirty="0" smtClean="0"/>
              <a:t> </a:t>
            </a:r>
            <a:r>
              <a:rPr lang="ru-RU" sz="1300" dirty="0" err="1" smtClean="0"/>
              <a:t>дослідження</a:t>
            </a:r>
            <a:r>
              <a:rPr lang="ru-RU" sz="1300" dirty="0" smtClean="0"/>
              <a:t> </a:t>
            </a:r>
            <a:r>
              <a:rPr lang="ru-RU" sz="1300" dirty="0" err="1" smtClean="0"/>
              <a:t>було</a:t>
            </a:r>
            <a:r>
              <a:rPr lang="ru-RU" sz="1300" dirty="0" smtClean="0"/>
              <a:t> </a:t>
            </a:r>
            <a:r>
              <a:rPr lang="ru-RU" sz="1300" dirty="0" err="1" smtClean="0"/>
              <a:t>досягнуто</a:t>
            </a:r>
            <a:r>
              <a:rPr lang="ru-RU" sz="1300" dirty="0" smtClean="0"/>
              <a:t> </a:t>
            </a:r>
            <a:r>
              <a:rPr lang="ru-RU" sz="1300" dirty="0" err="1" smtClean="0"/>
              <a:t>поставленої</a:t>
            </a:r>
            <a:r>
              <a:rPr lang="ru-RU" sz="1300" dirty="0" smtClean="0"/>
              <a:t> мети — </a:t>
            </a:r>
            <a:r>
              <a:rPr lang="ru-RU" sz="1300" dirty="0" err="1" smtClean="0"/>
              <a:t>змодельовано</a:t>
            </a:r>
            <a:r>
              <a:rPr lang="ru-RU" sz="1300" dirty="0" smtClean="0"/>
              <a:t> </a:t>
            </a:r>
            <a:r>
              <a:rPr lang="ru-RU" sz="1300" dirty="0" err="1" smtClean="0"/>
              <a:t>основні</a:t>
            </a:r>
            <a:r>
              <a:rPr lang="ru-RU" sz="1300" dirty="0" smtClean="0"/>
              <a:t> </a:t>
            </a:r>
            <a:r>
              <a:rPr lang="ru-RU" sz="1300" dirty="0" err="1" smtClean="0"/>
              <a:t>фізико-хімічні</a:t>
            </a:r>
            <a:r>
              <a:rPr lang="ru-RU" sz="1300" dirty="0" smtClean="0"/>
              <a:t> </a:t>
            </a:r>
            <a:r>
              <a:rPr lang="ru-RU" sz="1300" dirty="0" err="1" smtClean="0"/>
              <a:t>процеси</a:t>
            </a:r>
            <a:r>
              <a:rPr lang="ru-RU" sz="1300" dirty="0" smtClean="0"/>
              <a:t>, </a:t>
            </a:r>
            <a:r>
              <a:rPr lang="ru-RU" sz="1300" dirty="0" err="1" smtClean="0"/>
              <a:t>характерні</a:t>
            </a:r>
            <a:r>
              <a:rPr lang="ru-RU" sz="1300" dirty="0" smtClean="0"/>
              <a:t> для атмосфер </a:t>
            </a:r>
            <a:r>
              <a:rPr lang="ru-RU" sz="1300" dirty="0" err="1" smtClean="0"/>
              <a:t>Венери</a:t>
            </a:r>
            <a:r>
              <a:rPr lang="ru-RU" sz="1300" dirty="0" smtClean="0"/>
              <a:t>, Марса та Титану. </a:t>
            </a:r>
            <a:r>
              <a:rPr lang="ru-RU" sz="1300" dirty="0" err="1" smtClean="0"/>
              <a:t>Експериментально</a:t>
            </a:r>
            <a:r>
              <a:rPr lang="ru-RU" sz="1300" dirty="0" smtClean="0"/>
              <a:t> </a:t>
            </a:r>
            <a:r>
              <a:rPr lang="ru-RU" sz="1300" dirty="0" err="1" smtClean="0"/>
              <a:t>підтверджено</a:t>
            </a:r>
            <a:r>
              <a:rPr lang="ru-RU" sz="1300" dirty="0" smtClean="0"/>
              <a:t>, </a:t>
            </a:r>
            <a:r>
              <a:rPr lang="ru-RU" sz="1300" dirty="0" err="1" smtClean="0"/>
              <a:t>що</a:t>
            </a:r>
            <a:r>
              <a:rPr lang="ru-RU" sz="1300" dirty="0" smtClean="0"/>
              <a:t> </a:t>
            </a:r>
            <a:r>
              <a:rPr lang="ru-RU" sz="1300" dirty="0" err="1" smtClean="0"/>
              <a:t>навіть</a:t>
            </a:r>
            <a:r>
              <a:rPr lang="ru-RU" sz="1300" dirty="0" smtClean="0"/>
              <a:t> у </a:t>
            </a:r>
            <a:r>
              <a:rPr lang="ru-RU" sz="1300" dirty="0" err="1" smtClean="0"/>
              <a:t>шкільній</a:t>
            </a:r>
            <a:r>
              <a:rPr lang="ru-RU" sz="1300" dirty="0" smtClean="0"/>
              <a:t> </a:t>
            </a:r>
            <a:r>
              <a:rPr lang="ru-RU" sz="1300" dirty="0" err="1" smtClean="0"/>
              <a:t>лабораторії</a:t>
            </a:r>
            <a:r>
              <a:rPr lang="ru-RU" sz="1300" dirty="0" smtClean="0"/>
              <a:t> </a:t>
            </a:r>
            <a:r>
              <a:rPr lang="ru-RU" sz="1300" dirty="0" err="1" smtClean="0"/>
              <a:t>можливо</a:t>
            </a:r>
            <a:r>
              <a:rPr lang="ru-RU" sz="1300" dirty="0" smtClean="0"/>
              <a:t> </a:t>
            </a:r>
            <a:r>
              <a:rPr lang="ru-RU" sz="1300" dirty="0" err="1" smtClean="0"/>
              <a:t>відтворити</a:t>
            </a:r>
            <a:r>
              <a:rPr lang="ru-RU" sz="1300" dirty="0" smtClean="0"/>
              <a:t> </a:t>
            </a:r>
            <a:r>
              <a:rPr lang="ru-RU" sz="1300" dirty="0" err="1" smtClean="0"/>
              <a:t>ефекти</a:t>
            </a:r>
            <a:r>
              <a:rPr lang="ru-RU" sz="1300" dirty="0" smtClean="0"/>
              <a:t>, </a:t>
            </a:r>
            <a:r>
              <a:rPr lang="ru-RU" sz="1300" dirty="0" err="1" smtClean="0"/>
              <a:t>подібні</a:t>
            </a:r>
            <a:r>
              <a:rPr lang="ru-RU" sz="1300" dirty="0" smtClean="0"/>
              <a:t> до парникового </a:t>
            </a:r>
            <a:r>
              <a:rPr lang="ru-RU" sz="1300" dirty="0" err="1" smtClean="0"/>
              <a:t>нагрівання</a:t>
            </a:r>
            <a:r>
              <a:rPr lang="ru-RU" sz="1300" dirty="0" smtClean="0"/>
              <a:t>, кислотного </a:t>
            </a:r>
            <a:r>
              <a:rPr lang="ru-RU" sz="1300" dirty="0" err="1" smtClean="0"/>
              <a:t>дощу</a:t>
            </a:r>
            <a:r>
              <a:rPr lang="ru-RU" sz="1300" dirty="0" smtClean="0"/>
              <a:t>, </a:t>
            </a:r>
            <a:r>
              <a:rPr lang="ru-RU" sz="1300" dirty="0" err="1" smtClean="0"/>
              <a:t>розчинення</a:t>
            </a:r>
            <a:r>
              <a:rPr lang="ru-RU" sz="1300" dirty="0" smtClean="0"/>
              <a:t> </a:t>
            </a:r>
            <a:r>
              <a:rPr lang="ru-RU" sz="1300" dirty="0" err="1" smtClean="0"/>
              <a:t>вуглекислого</a:t>
            </a:r>
            <a:r>
              <a:rPr lang="ru-RU" sz="1300" dirty="0" smtClean="0"/>
              <a:t> газу, метанового конденсату та </a:t>
            </a:r>
            <a:r>
              <a:rPr lang="ru-RU" sz="1300" dirty="0" err="1" smtClean="0"/>
              <a:t>атмосферної</a:t>
            </a:r>
            <a:r>
              <a:rPr lang="ru-RU" sz="1300" dirty="0" smtClean="0"/>
              <a:t> </a:t>
            </a:r>
            <a:r>
              <a:rPr lang="ru-RU" sz="1300" dirty="0" err="1" smtClean="0"/>
              <a:t>нестабільності</a:t>
            </a:r>
            <a:r>
              <a:rPr lang="ru-RU" sz="1300" dirty="0" smtClean="0"/>
              <a:t>.</a:t>
            </a:r>
          </a:p>
          <a:p>
            <a:pPr>
              <a:buNone/>
            </a:pPr>
            <a:r>
              <a:rPr lang="ru-RU" sz="1300" dirty="0" smtClean="0"/>
              <a:t>У </a:t>
            </a:r>
            <a:r>
              <a:rPr lang="ru-RU" sz="1300" dirty="0" err="1" smtClean="0"/>
              <a:t>ході</a:t>
            </a:r>
            <a:r>
              <a:rPr lang="ru-RU" sz="1300" dirty="0" smtClean="0"/>
              <a:t> </a:t>
            </a:r>
            <a:r>
              <a:rPr lang="ru-RU" sz="1300" dirty="0" err="1" smtClean="0"/>
              <a:t>реалізації</a:t>
            </a:r>
            <a:r>
              <a:rPr lang="ru-RU" sz="1300" dirty="0" smtClean="0"/>
              <a:t> </a:t>
            </a:r>
            <a:r>
              <a:rPr lang="ru-RU" sz="1300" dirty="0" err="1" smtClean="0"/>
              <a:t>проєкту</a:t>
            </a:r>
            <a:r>
              <a:rPr lang="ru-RU" sz="1300" dirty="0" smtClean="0"/>
              <a:t>:</a:t>
            </a:r>
          </a:p>
          <a:p>
            <a:r>
              <a:rPr lang="ru-RU" sz="1300" b="1" dirty="0" err="1" smtClean="0"/>
              <a:t>Було</a:t>
            </a:r>
            <a:r>
              <a:rPr lang="ru-RU" sz="1300" b="1" dirty="0" smtClean="0"/>
              <a:t> проведено 7 </a:t>
            </a:r>
            <a:r>
              <a:rPr lang="ru-RU" sz="1300" b="1" dirty="0" err="1" smtClean="0"/>
              <a:t>лабораторних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експериментів</a:t>
            </a:r>
            <a:r>
              <a:rPr lang="ru-RU" sz="1300" dirty="0" smtClean="0"/>
              <a:t>, </a:t>
            </a:r>
            <a:r>
              <a:rPr lang="ru-RU" sz="1300" dirty="0" err="1" smtClean="0"/>
              <a:t>які</a:t>
            </a:r>
            <a:r>
              <a:rPr lang="ru-RU" sz="1300" dirty="0" smtClean="0"/>
              <a:t> </a:t>
            </a:r>
            <a:r>
              <a:rPr lang="ru-RU" sz="1300" dirty="0" err="1" smtClean="0"/>
              <a:t>імітують</a:t>
            </a:r>
            <a:r>
              <a:rPr lang="ru-RU" sz="1300" dirty="0" smtClean="0"/>
              <a:t> </a:t>
            </a:r>
            <a:r>
              <a:rPr lang="ru-RU" sz="1300" dirty="0" err="1" smtClean="0"/>
              <a:t>ключові</a:t>
            </a:r>
            <a:r>
              <a:rPr lang="ru-RU" sz="1300" dirty="0" smtClean="0"/>
              <a:t> </a:t>
            </a:r>
            <a:r>
              <a:rPr lang="ru-RU" sz="1300" dirty="0" err="1" smtClean="0"/>
              <a:t>хімічні</a:t>
            </a:r>
            <a:r>
              <a:rPr lang="ru-RU" sz="1300" dirty="0" smtClean="0"/>
              <a:t> </a:t>
            </a:r>
            <a:r>
              <a:rPr lang="ru-RU" sz="1300" dirty="0" err="1" smtClean="0"/>
              <a:t>реакції</a:t>
            </a:r>
            <a:r>
              <a:rPr lang="ru-RU" sz="1300" dirty="0" smtClean="0"/>
              <a:t> в атмосферах </a:t>
            </a:r>
            <a:r>
              <a:rPr lang="ru-RU" sz="1300" dirty="0" err="1" smtClean="0"/>
              <a:t>досліджуваних</a:t>
            </a:r>
            <a:r>
              <a:rPr lang="ru-RU" sz="1300" dirty="0" smtClean="0"/>
              <a:t> планет.</a:t>
            </a:r>
          </a:p>
          <a:p>
            <a:r>
              <a:rPr lang="ru-RU" sz="1300" b="1" dirty="0" err="1" smtClean="0"/>
              <a:t>Зафіксовано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кількісні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показники</a:t>
            </a:r>
            <a:r>
              <a:rPr lang="ru-RU" sz="1300" dirty="0" smtClean="0"/>
              <a:t>, </a:t>
            </a:r>
            <a:r>
              <a:rPr lang="ru-RU" sz="1300" dirty="0" err="1" smtClean="0"/>
              <a:t>зокрема</a:t>
            </a:r>
            <a:r>
              <a:rPr lang="ru-RU" sz="1300" dirty="0" smtClean="0"/>
              <a:t> </a:t>
            </a:r>
            <a:r>
              <a:rPr lang="ru-RU" sz="1300" dirty="0" err="1" smtClean="0"/>
              <a:t>зміни</a:t>
            </a:r>
            <a:r>
              <a:rPr lang="ru-RU" sz="1300" dirty="0" smtClean="0"/>
              <a:t> </a:t>
            </a:r>
            <a:r>
              <a:rPr lang="ru-RU" sz="1300" dirty="0" err="1" smtClean="0"/>
              <a:t>температури</a:t>
            </a:r>
            <a:r>
              <a:rPr lang="ru-RU" sz="1300" dirty="0" smtClean="0"/>
              <a:t> (до +6 °</a:t>
            </a:r>
            <a:r>
              <a:rPr lang="en-US" sz="1300" dirty="0" smtClean="0"/>
              <a:t>C </a:t>
            </a:r>
            <a:r>
              <a:rPr lang="ru-RU" sz="1300" dirty="0" err="1" smtClean="0"/>
              <a:t>під</a:t>
            </a:r>
            <a:r>
              <a:rPr lang="ru-RU" sz="1300" dirty="0" smtClean="0"/>
              <a:t> </a:t>
            </a:r>
            <a:r>
              <a:rPr lang="ru-RU" sz="1300" dirty="0" err="1" smtClean="0"/>
              <a:t>впливом</a:t>
            </a:r>
            <a:r>
              <a:rPr lang="ru-RU" sz="1300" dirty="0" smtClean="0"/>
              <a:t> </a:t>
            </a:r>
            <a:r>
              <a:rPr lang="en-US" sz="1300" dirty="0" smtClean="0"/>
              <a:t>CO₂), pH </a:t>
            </a:r>
            <a:r>
              <a:rPr lang="ru-RU" sz="1300" dirty="0" err="1" smtClean="0"/>
              <a:t>середовища</a:t>
            </a:r>
            <a:r>
              <a:rPr lang="ru-RU" sz="1300" dirty="0" smtClean="0"/>
              <a:t> (до 4,0 у </a:t>
            </a:r>
            <a:r>
              <a:rPr lang="ru-RU" sz="1300" dirty="0" err="1" smtClean="0"/>
              <a:t>присутності</a:t>
            </a:r>
            <a:r>
              <a:rPr lang="ru-RU" sz="1300" dirty="0" smtClean="0"/>
              <a:t> </a:t>
            </a:r>
            <a:r>
              <a:rPr lang="ru-RU" sz="1300" dirty="0" err="1" smtClean="0"/>
              <a:t>кислотних</a:t>
            </a:r>
            <a:r>
              <a:rPr lang="ru-RU" sz="1300" dirty="0" smtClean="0"/>
              <a:t> </a:t>
            </a:r>
            <a:r>
              <a:rPr lang="ru-RU" sz="1300" dirty="0" err="1" smtClean="0"/>
              <a:t>газів</a:t>
            </a:r>
            <a:r>
              <a:rPr lang="ru-RU" sz="1300" dirty="0" smtClean="0"/>
              <a:t>), </a:t>
            </a:r>
            <a:r>
              <a:rPr lang="ru-RU" sz="1300" dirty="0" err="1" smtClean="0"/>
              <a:t>конденсацію</a:t>
            </a:r>
            <a:r>
              <a:rPr lang="ru-RU" sz="1300" dirty="0" smtClean="0"/>
              <a:t> </a:t>
            </a:r>
            <a:r>
              <a:rPr lang="ru-RU" sz="1300" dirty="0" err="1" smtClean="0"/>
              <a:t>парів</a:t>
            </a:r>
            <a:r>
              <a:rPr lang="ru-RU" sz="1300" dirty="0" smtClean="0"/>
              <a:t> метану.</a:t>
            </a:r>
          </a:p>
          <a:p>
            <a:r>
              <a:rPr lang="ru-RU" sz="1300" b="1" dirty="0" err="1" smtClean="0"/>
              <a:t>Зроблено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порівняльний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аналіз</a:t>
            </a:r>
            <a:r>
              <a:rPr lang="ru-RU" sz="1300" b="1" dirty="0" smtClean="0"/>
              <a:t> атмосфер</a:t>
            </a:r>
            <a:r>
              <a:rPr lang="ru-RU" sz="1300" dirty="0" smtClean="0"/>
              <a:t>, </a:t>
            </a:r>
            <a:r>
              <a:rPr lang="ru-RU" sz="1300" dirty="0" err="1" smtClean="0"/>
              <a:t>що</a:t>
            </a:r>
            <a:r>
              <a:rPr lang="ru-RU" sz="1300" dirty="0" smtClean="0"/>
              <a:t> дозволило </a:t>
            </a:r>
            <a:r>
              <a:rPr lang="ru-RU" sz="1300" dirty="0" err="1" smtClean="0"/>
              <a:t>виявити</a:t>
            </a:r>
            <a:r>
              <a:rPr lang="ru-RU" sz="1300" dirty="0" smtClean="0"/>
              <a:t> </a:t>
            </a:r>
            <a:r>
              <a:rPr lang="ru-RU" sz="1300" dirty="0" err="1" smtClean="0"/>
              <a:t>спільні</a:t>
            </a:r>
            <a:r>
              <a:rPr lang="ru-RU" sz="1300" dirty="0" smtClean="0"/>
              <a:t> та </a:t>
            </a:r>
            <a:r>
              <a:rPr lang="ru-RU" sz="1300" dirty="0" err="1" smtClean="0"/>
              <a:t>унікальні</a:t>
            </a:r>
            <a:r>
              <a:rPr lang="ru-RU" sz="1300" dirty="0" smtClean="0"/>
              <a:t> </a:t>
            </a:r>
            <a:r>
              <a:rPr lang="ru-RU" sz="1300" dirty="0" err="1" smtClean="0"/>
              <a:t>хімічні</a:t>
            </a:r>
            <a:r>
              <a:rPr lang="ru-RU" sz="1300" dirty="0" smtClean="0"/>
              <a:t> характеристики кожного </a:t>
            </a:r>
            <a:r>
              <a:rPr lang="ru-RU" sz="1300" dirty="0" err="1" smtClean="0"/>
              <a:t>об’єкта</a:t>
            </a:r>
            <a:r>
              <a:rPr lang="ru-RU" sz="1300" dirty="0" smtClean="0"/>
              <a:t>.</a:t>
            </a:r>
            <a:endParaRPr lang="ru-RU" sz="1300" b="1" dirty="0" smtClean="0"/>
          </a:p>
          <a:p>
            <a:pPr>
              <a:buNone/>
            </a:pPr>
            <a:r>
              <a:rPr lang="ru-RU" sz="1800" b="1" dirty="0" err="1" smtClean="0"/>
              <a:t>Особистий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внесок</a:t>
            </a:r>
            <a:r>
              <a:rPr lang="ru-RU" sz="1800" b="1" dirty="0" smtClean="0"/>
              <a:t> автора </a:t>
            </a:r>
            <a:r>
              <a:rPr lang="ru-RU" sz="1800" b="1" dirty="0" err="1" smtClean="0"/>
              <a:t>проєкту</a:t>
            </a:r>
            <a:r>
              <a:rPr lang="ru-RU" sz="1800" b="1" dirty="0" smtClean="0"/>
              <a:t>:</a:t>
            </a:r>
          </a:p>
          <a:p>
            <a:r>
              <a:rPr lang="ru-RU" sz="1300" dirty="0" err="1" smtClean="0"/>
              <a:t>Самостійно</a:t>
            </a:r>
            <a:r>
              <a:rPr lang="ru-RU" sz="1300" dirty="0" smtClean="0"/>
              <a:t> </a:t>
            </a:r>
            <a:r>
              <a:rPr lang="ru-RU" sz="1300" dirty="0" err="1" smtClean="0"/>
              <a:t>зібрано</a:t>
            </a:r>
            <a:r>
              <a:rPr lang="ru-RU" sz="1300" dirty="0" smtClean="0"/>
              <a:t>, </a:t>
            </a:r>
            <a:r>
              <a:rPr lang="ru-RU" sz="1300" dirty="0" err="1" smtClean="0"/>
              <a:t>систематизовано</a:t>
            </a:r>
            <a:r>
              <a:rPr lang="ru-RU" sz="1300" dirty="0" smtClean="0"/>
              <a:t> та </a:t>
            </a:r>
            <a:r>
              <a:rPr lang="ru-RU" sz="1300" dirty="0" err="1" smtClean="0"/>
              <a:t>проаналізовано</a:t>
            </a:r>
            <a:r>
              <a:rPr lang="ru-RU" sz="1300" dirty="0" smtClean="0"/>
              <a:t> </a:t>
            </a:r>
            <a:r>
              <a:rPr lang="ru-RU" sz="1300" dirty="0" err="1" smtClean="0"/>
              <a:t>теоретичні</a:t>
            </a:r>
            <a:r>
              <a:rPr lang="ru-RU" sz="1300" dirty="0" smtClean="0"/>
              <a:t> </a:t>
            </a:r>
            <a:r>
              <a:rPr lang="ru-RU" sz="1300" dirty="0" err="1" smtClean="0"/>
              <a:t>дані</a:t>
            </a:r>
            <a:r>
              <a:rPr lang="ru-RU" sz="1300" dirty="0" smtClean="0"/>
              <a:t> про </a:t>
            </a:r>
            <a:r>
              <a:rPr lang="ru-RU" sz="1300" dirty="0" err="1" smtClean="0"/>
              <a:t>хімічний</a:t>
            </a:r>
            <a:r>
              <a:rPr lang="ru-RU" sz="1300" dirty="0" smtClean="0"/>
              <a:t> склад атмосфер </a:t>
            </a:r>
            <a:r>
              <a:rPr lang="ru-RU" sz="1300" dirty="0" err="1" smtClean="0"/>
              <a:t>Венери</a:t>
            </a:r>
            <a:r>
              <a:rPr lang="ru-RU" sz="1300" dirty="0" smtClean="0"/>
              <a:t>, Марса та Титану.</a:t>
            </a:r>
          </a:p>
          <a:p>
            <a:r>
              <a:rPr lang="ru-RU" sz="1300" dirty="0" err="1" smtClean="0"/>
              <a:t>Розроблено</a:t>
            </a:r>
            <a:r>
              <a:rPr lang="ru-RU" sz="1300" dirty="0" smtClean="0"/>
              <a:t> методику лабораторного </a:t>
            </a:r>
            <a:r>
              <a:rPr lang="ru-RU" sz="1300" dirty="0" err="1" smtClean="0"/>
              <a:t>моделювання</a:t>
            </a:r>
            <a:r>
              <a:rPr lang="ru-RU" sz="1300" dirty="0" smtClean="0"/>
              <a:t>, </a:t>
            </a:r>
            <a:r>
              <a:rPr lang="ru-RU" sz="1300" dirty="0" err="1" smtClean="0"/>
              <a:t>підібрано</a:t>
            </a:r>
            <a:r>
              <a:rPr lang="ru-RU" sz="1300" dirty="0" smtClean="0"/>
              <a:t> </a:t>
            </a:r>
            <a:r>
              <a:rPr lang="ru-RU" sz="1300" dirty="0" err="1" smtClean="0"/>
              <a:t>доступні</a:t>
            </a:r>
            <a:r>
              <a:rPr lang="ru-RU" sz="1300" dirty="0" smtClean="0"/>
              <a:t> </a:t>
            </a:r>
            <a:r>
              <a:rPr lang="ru-RU" sz="1300" dirty="0" err="1" smtClean="0"/>
              <a:t>речовини</a:t>
            </a:r>
            <a:r>
              <a:rPr lang="ru-RU" sz="1300" dirty="0" smtClean="0"/>
              <a:t> для </a:t>
            </a:r>
            <a:r>
              <a:rPr lang="ru-RU" sz="1300" dirty="0" err="1" smtClean="0"/>
              <a:t>імітацій</a:t>
            </a:r>
            <a:r>
              <a:rPr lang="ru-RU" sz="1300" dirty="0" smtClean="0"/>
              <a:t>.</a:t>
            </a:r>
          </a:p>
          <a:p>
            <a:r>
              <a:rPr lang="ru-RU" sz="1300" dirty="0" smtClean="0"/>
              <a:t>Проведено </a:t>
            </a:r>
            <a:r>
              <a:rPr lang="ru-RU" sz="1300" dirty="0" err="1" smtClean="0"/>
              <a:t>власні</a:t>
            </a:r>
            <a:r>
              <a:rPr lang="ru-RU" sz="1300" dirty="0" smtClean="0"/>
              <a:t> </a:t>
            </a:r>
            <a:r>
              <a:rPr lang="ru-RU" sz="1300" dirty="0" err="1" smtClean="0"/>
              <a:t>експерименти</a:t>
            </a:r>
            <a:r>
              <a:rPr lang="ru-RU" sz="1300" dirty="0" smtClean="0"/>
              <a:t>, ведено </a:t>
            </a:r>
            <a:r>
              <a:rPr lang="ru-RU" sz="1300" dirty="0" err="1" smtClean="0"/>
              <a:t>облік</a:t>
            </a:r>
            <a:r>
              <a:rPr lang="ru-RU" sz="1300" dirty="0" smtClean="0"/>
              <a:t> </a:t>
            </a:r>
            <a:r>
              <a:rPr lang="ru-RU" sz="1300" dirty="0" err="1" smtClean="0"/>
              <a:t>результатів</a:t>
            </a:r>
            <a:r>
              <a:rPr lang="ru-RU" sz="1300" dirty="0" smtClean="0"/>
              <a:t>, оформлено </a:t>
            </a:r>
            <a:r>
              <a:rPr lang="ru-RU" sz="1300" dirty="0" err="1" smtClean="0"/>
              <a:t>графіки</a:t>
            </a:r>
            <a:r>
              <a:rPr lang="ru-RU" sz="1300" dirty="0" smtClean="0"/>
              <a:t> </a:t>
            </a:r>
            <a:r>
              <a:rPr lang="ru-RU" sz="1300" dirty="0" err="1" smtClean="0"/>
              <a:t>і</a:t>
            </a:r>
            <a:r>
              <a:rPr lang="ru-RU" sz="1300" dirty="0" smtClean="0"/>
              <a:t> </a:t>
            </a:r>
            <a:r>
              <a:rPr lang="ru-RU" sz="1300" dirty="0" err="1" smtClean="0"/>
              <a:t>таблиці</a:t>
            </a:r>
            <a:r>
              <a:rPr lang="ru-RU" sz="1300" dirty="0" smtClean="0"/>
              <a:t>.</a:t>
            </a:r>
          </a:p>
          <a:p>
            <a:pPr>
              <a:buNone/>
            </a:pPr>
            <a:r>
              <a:rPr lang="ru-RU" sz="1800" b="1" dirty="0" err="1" smtClean="0"/>
              <a:t>Елементи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наукової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новизни</a:t>
            </a:r>
            <a:r>
              <a:rPr lang="ru-RU" sz="1800" b="1" dirty="0" smtClean="0"/>
              <a:t>:</a:t>
            </a:r>
          </a:p>
          <a:p>
            <a:r>
              <a:rPr lang="ru-RU" sz="1300" dirty="0" err="1" smtClean="0"/>
              <a:t>Уперше</a:t>
            </a:r>
            <a:r>
              <a:rPr lang="ru-RU" sz="1300" dirty="0" smtClean="0"/>
              <a:t> на </a:t>
            </a:r>
            <a:r>
              <a:rPr lang="ru-RU" sz="1300" dirty="0" err="1" smtClean="0"/>
              <a:t>рівні</a:t>
            </a:r>
            <a:r>
              <a:rPr lang="ru-RU" sz="1300" dirty="0" smtClean="0"/>
              <a:t> </a:t>
            </a:r>
            <a:r>
              <a:rPr lang="ru-RU" sz="1300" dirty="0" err="1" smtClean="0"/>
              <a:t>шкільної</a:t>
            </a:r>
            <a:r>
              <a:rPr lang="ru-RU" sz="1300" dirty="0" smtClean="0"/>
              <a:t> </a:t>
            </a:r>
            <a:r>
              <a:rPr lang="ru-RU" sz="1300" dirty="0" err="1" smtClean="0"/>
              <a:t>лабораторії</a:t>
            </a:r>
            <a:r>
              <a:rPr lang="ru-RU" sz="1300" dirty="0" smtClean="0"/>
              <a:t> </a:t>
            </a:r>
            <a:r>
              <a:rPr lang="ru-RU" sz="1300" dirty="0" err="1" smtClean="0"/>
              <a:t>реалізовано</a:t>
            </a:r>
            <a:r>
              <a:rPr lang="ru-RU" sz="1300" dirty="0" smtClean="0"/>
              <a:t> </a:t>
            </a:r>
            <a:r>
              <a:rPr lang="ru-RU" sz="1300" b="1" dirty="0" err="1" smtClean="0"/>
              <a:t>цілісну</a:t>
            </a:r>
            <a:r>
              <a:rPr lang="ru-RU" sz="1300" b="1" dirty="0" smtClean="0"/>
              <a:t> систему </a:t>
            </a:r>
            <a:r>
              <a:rPr lang="ru-RU" sz="1300" b="1" dirty="0" err="1" smtClean="0"/>
              <a:t>хімічного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моделювання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трьох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різних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планетарних</a:t>
            </a:r>
            <a:r>
              <a:rPr lang="ru-RU" sz="1300" b="1" dirty="0" smtClean="0"/>
              <a:t> атмосфер</a:t>
            </a:r>
            <a:r>
              <a:rPr lang="ru-RU" sz="1300" dirty="0" smtClean="0"/>
              <a:t>.</a:t>
            </a:r>
          </a:p>
          <a:p>
            <a:r>
              <a:rPr lang="ru-RU" sz="1300" dirty="0" err="1" smtClean="0"/>
              <a:t>Запропоновано</a:t>
            </a:r>
            <a:r>
              <a:rPr lang="ru-RU" sz="1300" dirty="0" smtClean="0"/>
              <a:t> </a:t>
            </a:r>
            <a:r>
              <a:rPr lang="ru-RU" sz="1300" b="1" dirty="0" err="1" smtClean="0"/>
              <a:t>авторську</a:t>
            </a:r>
            <a:r>
              <a:rPr lang="ru-RU" sz="1300" b="1" dirty="0" smtClean="0"/>
              <a:t> методику </a:t>
            </a:r>
            <a:r>
              <a:rPr lang="ru-RU" sz="1300" b="1" dirty="0" err="1" smtClean="0"/>
              <a:t>імітації</a:t>
            </a:r>
            <a:r>
              <a:rPr lang="ru-RU" sz="1300" b="1" dirty="0" smtClean="0"/>
              <a:t> метанового </a:t>
            </a:r>
            <a:r>
              <a:rPr lang="ru-RU" sz="1300" b="1" dirty="0" err="1" smtClean="0"/>
              <a:t>дощу</a:t>
            </a:r>
            <a:r>
              <a:rPr lang="ru-RU" sz="1300" dirty="0" smtClean="0"/>
              <a:t> на </a:t>
            </a:r>
            <a:r>
              <a:rPr lang="ru-RU" sz="1300" dirty="0" err="1" smtClean="0"/>
              <a:t>основі</a:t>
            </a:r>
            <a:r>
              <a:rPr lang="ru-RU" sz="1300" dirty="0" smtClean="0"/>
              <a:t> </a:t>
            </a:r>
            <a:r>
              <a:rPr lang="ru-RU" sz="1300" dirty="0" err="1" smtClean="0"/>
              <a:t>органічних</a:t>
            </a:r>
            <a:r>
              <a:rPr lang="ru-RU" sz="1300" dirty="0" smtClean="0"/>
              <a:t> </a:t>
            </a:r>
            <a:r>
              <a:rPr lang="ru-RU" sz="1300" dirty="0" err="1" smtClean="0"/>
              <a:t>рідин</a:t>
            </a:r>
            <a:r>
              <a:rPr lang="ru-RU" sz="1300" dirty="0" smtClean="0"/>
              <a:t>, </a:t>
            </a:r>
            <a:r>
              <a:rPr lang="ru-RU" sz="1300" dirty="0" err="1" smtClean="0"/>
              <a:t>адаптовану</a:t>
            </a:r>
            <a:r>
              <a:rPr lang="ru-RU" sz="1300" dirty="0" smtClean="0"/>
              <a:t> для </a:t>
            </a:r>
            <a:r>
              <a:rPr lang="ru-RU" sz="1300" dirty="0" err="1" smtClean="0"/>
              <a:t>використання</a:t>
            </a:r>
            <a:r>
              <a:rPr lang="ru-RU" sz="1300" dirty="0" smtClean="0"/>
              <a:t> в </a:t>
            </a:r>
            <a:r>
              <a:rPr lang="ru-RU" sz="1300" dirty="0" err="1" smtClean="0"/>
              <a:t>умовах</a:t>
            </a:r>
            <a:r>
              <a:rPr lang="ru-RU" sz="1300" dirty="0" smtClean="0"/>
              <a:t> </a:t>
            </a:r>
            <a:r>
              <a:rPr lang="ru-RU" sz="1300" dirty="0" err="1" smtClean="0"/>
              <a:t>кабінету</a:t>
            </a:r>
            <a:r>
              <a:rPr lang="ru-RU" sz="1300" dirty="0" smtClean="0"/>
              <a:t> </a:t>
            </a:r>
            <a:r>
              <a:rPr lang="ru-RU" sz="1300" dirty="0" err="1" smtClean="0"/>
              <a:t>хімії</a:t>
            </a:r>
            <a:r>
              <a:rPr lang="ru-RU" sz="1300" dirty="0" smtClean="0"/>
              <a:t> </a:t>
            </a:r>
            <a:r>
              <a:rPr lang="ru-RU" sz="1300" dirty="0" err="1" smtClean="0"/>
              <a:t>і</a:t>
            </a:r>
            <a:r>
              <a:rPr lang="ru-RU" sz="1300" dirty="0" smtClean="0"/>
              <a:t> </a:t>
            </a:r>
            <a:r>
              <a:rPr lang="ru-RU" sz="1300" dirty="0" err="1" smtClean="0"/>
              <a:t>фізики</a:t>
            </a:r>
            <a:r>
              <a:rPr lang="ru-RU" sz="1300" dirty="0" smtClean="0"/>
              <a:t>.</a:t>
            </a:r>
            <a:endParaRPr lang="ru-RU" sz="1300" dirty="0" smtClean="0"/>
          </a:p>
          <a:p>
            <a:r>
              <a:rPr lang="ru-RU" sz="1300" dirty="0" err="1" smtClean="0"/>
              <a:t>Підготовлено</a:t>
            </a:r>
            <a:r>
              <a:rPr lang="ru-RU" sz="1300" dirty="0" smtClean="0"/>
              <a:t> </a:t>
            </a:r>
            <a:r>
              <a:rPr lang="ru-RU" sz="1300" b="1" dirty="0" err="1" smtClean="0"/>
              <a:t>практичну</a:t>
            </a:r>
            <a:r>
              <a:rPr lang="ru-RU" sz="1300" b="1" dirty="0" smtClean="0"/>
              <a:t> базу</a:t>
            </a:r>
            <a:r>
              <a:rPr lang="ru-RU" sz="1300" dirty="0" smtClean="0"/>
              <a:t>, яку </a:t>
            </a:r>
            <a:r>
              <a:rPr lang="ru-RU" sz="1300" dirty="0" err="1" smtClean="0"/>
              <a:t>можуть</a:t>
            </a:r>
            <a:r>
              <a:rPr lang="ru-RU" sz="1300" dirty="0" smtClean="0"/>
              <a:t> </a:t>
            </a:r>
            <a:r>
              <a:rPr lang="ru-RU" sz="1300" dirty="0" err="1" smtClean="0"/>
              <a:t>використовувати</a:t>
            </a:r>
            <a:r>
              <a:rPr lang="ru-RU" sz="1300" dirty="0" smtClean="0"/>
              <a:t> </a:t>
            </a:r>
            <a:r>
              <a:rPr lang="ru-RU" sz="1300" dirty="0" err="1" smtClean="0"/>
              <a:t>інші</a:t>
            </a:r>
            <a:r>
              <a:rPr lang="ru-RU" sz="1300" dirty="0" smtClean="0"/>
              <a:t> </a:t>
            </a:r>
            <a:r>
              <a:rPr lang="ru-RU" sz="1300" dirty="0" err="1" smtClean="0"/>
              <a:t>учні</a:t>
            </a:r>
            <a:r>
              <a:rPr lang="ru-RU" sz="1300" dirty="0" smtClean="0"/>
              <a:t> та </a:t>
            </a:r>
            <a:r>
              <a:rPr lang="ru-RU" sz="1300" dirty="0" err="1" smtClean="0"/>
              <a:t>вчителі</a:t>
            </a:r>
            <a:r>
              <a:rPr lang="ru-RU" sz="1300" dirty="0" smtClean="0"/>
              <a:t> для </a:t>
            </a:r>
            <a:r>
              <a:rPr lang="ru-RU" sz="1300" dirty="0" err="1" smtClean="0"/>
              <a:t>проведення</a:t>
            </a:r>
            <a:r>
              <a:rPr lang="ru-RU" sz="1300" dirty="0" smtClean="0"/>
              <a:t> </a:t>
            </a:r>
            <a:r>
              <a:rPr lang="ru-RU" sz="1300" dirty="0" err="1" smtClean="0"/>
              <a:t>подібних</a:t>
            </a:r>
            <a:r>
              <a:rPr lang="ru-RU" sz="1300" dirty="0" smtClean="0"/>
              <a:t> занять </a:t>
            </a:r>
            <a:r>
              <a:rPr lang="ru-RU" sz="1300" dirty="0" err="1" smtClean="0"/>
              <a:t>із</a:t>
            </a:r>
            <a:r>
              <a:rPr lang="ru-RU" sz="1300" dirty="0" smtClean="0"/>
              <a:t> </a:t>
            </a:r>
            <a:r>
              <a:rPr lang="ru-RU" sz="1300" dirty="0" err="1" smtClean="0"/>
              <a:t>хімії</a:t>
            </a:r>
            <a:r>
              <a:rPr lang="ru-RU" sz="1300" dirty="0" smtClean="0"/>
              <a:t>, </a:t>
            </a:r>
            <a:r>
              <a:rPr lang="ru-RU" sz="1300" dirty="0" err="1" smtClean="0"/>
              <a:t>астрономії</a:t>
            </a:r>
            <a:r>
              <a:rPr lang="ru-RU" sz="1300" dirty="0" smtClean="0"/>
              <a:t> </a:t>
            </a:r>
            <a:r>
              <a:rPr lang="ru-RU" sz="1300" dirty="0" err="1" smtClean="0"/>
              <a:t>або</a:t>
            </a:r>
            <a:r>
              <a:rPr lang="ru-RU" sz="1300" dirty="0" smtClean="0"/>
              <a:t> </a:t>
            </a:r>
            <a:r>
              <a:rPr lang="ru-RU" sz="1300" dirty="0" err="1" smtClean="0"/>
              <a:t>природничих</a:t>
            </a:r>
            <a:r>
              <a:rPr lang="ru-RU" sz="1300" dirty="0" smtClean="0"/>
              <a:t> наук.</a:t>
            </a:r>
            <a:endParaRPr lang="ru-RU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2020"/>
            <a:ext cx="8229600" cy="1066800"/>
          </a:xfrm>
        </p:spPr>
        <p:txBody>
          <a:bodyPr/>
          <a:lstStyle/>
          <a:p>
            <a:r>
              <a:rPr dirty="0" err="1"/>
              <a:t>Джерела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dirty="0"/>
              <a:t>1. </a:t>
            </a:r>
            <a:r>
              <a:rPr lang="en-US" dirty="0" err="1" smtClean="0"/>
              <a:t>Marcq</a:t>
            </a:r>
            <a:r>
              <a:rPr lang="en-US" dirty="0" smtClean="0"/>
              <a:t>, E., Mills, F. P., Parkinson, C. D., &amp; </a:t>
            </a:r>
            <a:r>
              <a:rPr lang="en-US" dirty="0" err="1" smtClean="0"/>
              <a:t>Vandaele</a:t>
            </a:r>
            <a:r>
              <a:rPr lang="en-US" dirty="0" smtClean="0"/>
              <a:t>, A. C. (2018). Composition and chemistry of the neutral atmosphere of Venus. </a:t>
            </a:r>
            <a:r>
              <a:rPr lang="en-US" i="1" dirty="0" smtClean="0"/>
              <a:t>Space Science Reviews</a:t>
            </a:r>
            <a:r>
              <a:rPr lang="en-US" dirty="0" smtClean="0"/>
              <a:t>, </a:t>
            </a:r>
            <a:r>
              <a:rPr lang="en-US" i="1" dirty="0" smtClean="0"/>
              <a:t>214</a:t>
            </a:r>
            <a:r>
              <a:rPr lang="en-US" dirty="0" smtClean="0"/>
              <a:t>(1), 10.</a:t>
            </a:r>
            <a:endParaRPr dirty="0"/>
          </a:p>
          <a:p>
            <a:pPr>
              <a:buNone/>
            </a:pPr>
            <a:r>
              <a:rPr dirty="0"/>
              <a:t>2. </a:t>
            </a:r>
            <a:r>
              <a:rPr lang="en-US" dirty="0" err="1" smtClean="0"/>
              <a:t>Banfield</a:t>
            </a:r>
            <a:r>
              <a:rPr lang="en-US" dirty="0" smtClean="0"/>
              <a:t>, D., </a:t>
            </a:r>
            <a:r>
              <a:rPr lang="en-US" dirty="0" err="1" smtClean="0"/>
              <a:t>Spiga</a:t>
            </a:r>
            <a:r>
              <a:rPr lang="en-US" dirty="0" smtClean="0"/>
              <a:t>, A., Newman, C., Forget, F., Lemmon, M., Lorenz, R., ... &amp; </a:t>
            </a:r>
            <a:r>
              <a:rPr lang="en-US" dirty="0" err="1" smtClean="0"/>
              <a:t>Banerdt</a:t>
            </a:r>
            <a:r>
              <a:rPr lang="en-US" dirty="0" smtClean="0"/>
              <a:t>, W. B. (2020). The atmosphere of Mars as observed by </a:t>
            </a:r>
            <a:r>
              <a:rPr lang="en-US" dirty="0" err="1" smtClean="0"/>
              <a:t>InSight</a:t>
            </a:r>
            <a:r>
              <a:rPr lang="en-US" dirty="0" smtClean="0"/>
              <a:t>. </a:t>
            </a:r>
            <a:r>
              <a:rPr lang="en-US" i="1" dirty="0" smtClean="0"/>
              <a:t>Nature </a:t>
            </a:r>
            <a:r>
              <a:rPr lang="en-US" i="1" dirty="0" err="1" smtClean="0"/>
              <a:t>Geoscience</a:t>
            </a:r>
            <a:r>
              <a:rPr lang="en-US" dirty="0" smtClean="0"/>
              <a:t>, </a:t>
            </a:r>
            <a:r>
              <a:rPr lang="en-US" i="1" dirty="0" smtClean="0"/>
              <a:t>13</a:t>
            </a:r>
            <a:r>
              <a:rPr lang="en-US" dirty="0" smtClean="0"/>
              <a:t>(3), 190-198.</a:t>
            </a:r>
            <a:endParaRPr dirty="0"/>
          </a:p>
          <a:p>
            <a:pPr>
              <a:buNone/>
            </a:pPr>
            <a:r>
              <a:rPr dirty="0"/>
              <a:t>3. </a:t>
            </a:r>
            <a:r>
              <a:rPr lang="en-US" dirty="0" smtClean="0"/>
              <a:t>Willacy, K., Allen, M., &amp; Yung, Y. (2016). A new </a:t>
            </a:r>
            <a:r>
              <a:rPr lang="en-US" dirty="0" err="1" smtClean="0"/>
              <a:t>astrobiological</a:t>
            </a:r>
            <a:r>
              <a:rPr lang="en-US" dirty="0" smtClean="0"/>
              <a:t> model of the atmosphere of Titan. </a:t>
            </a:r>
            <a:r>
              <a:rPr lang="en-US" i="1" dirty="0" smtClean="0"/>
              <a:t>The Astrophysical Journal</a:t>
            </a:r>
            <a:r>
              <a:rPr lang="en-US" dirty="0" smtClean="0"/>
              <a:t>, </a:t>
            </a:r>
            <a:r>
              <a:rPr lang="en-US" i="1" dirty="0" smtClean="0"/>
              <a:t>829</a:t>
            </a:r>
            <a:r>
              <a:rPr lang="en-US" dirty="0" smtClean="0"/>
              <a:t>(2), 79.</a:t>
            </a:r>
          </a:p>
          <a:p>
            <a:pPr>
              <a:buNone/>
            </a:pPr>
            <a:r>
              <a:rPr lang="en-US" dirty="0" smtClean="0"/>
              <a:t>4. Liu, W. S. (2020). Comparison of the greenhouse effect between Earth and Venus using multiple atmospheric layer models. In </a:t>
            </a:r>
            <a:r>
              <a:rPr lang="en-US" i="1" dirty="0" smtClean="0"/>
              <a:t>E3S Web of Conferences</a:t>
            </a:r>
            <a:r>
              <a:rPr lang="en-US" dirty="0" smtClean="0"/>
              <a:t> (Vol. 167, p. 04002). EDP Sciences.</a:t>
            </a:r>
          </a:p>
          <a:p>
            <a:pPr>
              <a:buNone/>
            </a:pPr>
            <a:r>
              <a:rPr lang="en-US" dirty="0" smtClean="0"/>
              <a:t>5. </a:t>
            </a:r>
            <a:r>
              <a:rPr lang="en-US" dirty="0" err="1" smtClean="0"/>
              <a:t>McGouldrick</a:t>
            </a:r>
            <a:r>
              <a:rPr lang="en-US" dirty="0" smtClean="0"/>
              <a:t>, K., </a:t>
            </a:r>
            <a:r>
              <a:rPr lang="en-US" dirty="0" err="1" smtClean="0"/>
              <a:t>Toon</a:t>
            </a:r>
            <a:r>
              <a:rPr lang="en-US" dirty="0" smtClean="0"/>
              <a:t>, O. B., &amp; </a:t>
            </a:r>
            <a:r>
              <a:rPr lang="en-US" dirty="0" err="1" smtClean="0"/>
              <a:t>Grinspoon</a:t>
            </a:r>
            <a:r>
              <a:rPr lang="en-US" dirty="0" smtClean="0"/>
              <a:t>, D. H. (2011). Sulfuric acid aerosols in the atmospheres of the terrestrial planets. </a:t>
            </a:r>
            <a:r>
              <a:rPr lang="en-US" i="1" dirty="0" smtClean="0"/>
              <a:t>Planetary and Space Science</a:t>
            </a:r>
            <a:r>
              <a:rPr lang="en-US" dirty="0" smtClean="0"/>
              <a:t>, </a:t>
            </a:r>
            <a:r>
              <a:rPr lang="en-US" i="1" dirty="0" smtClean="0"/>
              <a:t>59</a:t>
            </a:r>
            <a:r>
              <a:rPr lang="en-US" dirty="0" smtClean="0"/>
              <a:t>(10), 934-941.</a:t>
            </a:r>
          </a:p>
          <a:p>
            <a:pPr>
              <a:buNone/>
            </a:pPr>
            <a:r>
              <a:rPr lang="en-US" dirty="0" smtClean="0"/>
              <a:t>6. Roe, H. G. (2012). Titan's methane weather. </a:t>
            </a:r>
            <a:r>
              <a:rPr lang="en-US" i="1" dirty="0" smtClean="0"/>
              <a:t>Annual Review of Earth and Planetary Sciences</a:t>
            </a:r>
            <a:r>
              <a:rPr lang="en-US" dirty="0" smtClean="0"/>
              <a:t>, </a:t>
            </a:r>
            <a:r>
              <a:rPr lang="en-US" i="1" dirty="0" smtClean="0"/>
              <a:t>40</a:t>
            </a:r>
            <a:r>
              <a:rPr lang="en-US" dirty="0" smtClean="0"/>
              <a:t>(1), 355-382.</a:t>
            </a:r>
          </a:p>
          <a:p>
            <a:pPr>
              <a:buNone/>
            </a:pPr>
            <a:r>
              <a:rPr lang="en-US" dirty="0" smtClean="0"/>
              <a:t>7. </a:t>
            </a:r>
            <a:r>
              <a:rPr lang="ru-RU" dirty="0" err="1" smtClean="0"/>
              <a:t>Відьмаченко</a:t>
            </a:r>
            <a:r>
              <a:rPr lang="ru-RU" dirty="0" smtClean="0"/>
              <a:t> А.П., </a:t>
            </a:r>
            <a:r>
              <a:rPr lang="ru-RU" dirty="0" err="1" smtClean="0"/>
              <a:t>Мороженко</a:t>
            </a:r>
            <a:r>
              <a:rPr lang="ru-RU" dirty="0" smtClean="0"/>
              <a:t> О.В. </a:t>
            </a:r>
            <a:r>
              <a:rPr lang="ru-RU" dirty="0" err="1" smtClean="0"/>
              <a:t>Порівняльна</a:t>
            </a:r>
            <a:r>
              <a:rPr lang="ru-RU" dirty="0" smtClean="0"/>
              <a:t> </a:t>
            </a:r>
            <a:r>
              <a:rPr lang="ru-RU" dirty="0" err="1" smtClean="0"/>
              <a:t>планетологія</a:t>
            </a:r>
            <a:r>
              <a:rPr lang="ru-RU" dirty="0" smtClean="0"/>
              <a:t>. </a:t>
            </a:r>
            <a:r>
              <a:rPr lang="ru-RU" dirty="0" err="1" smtClean="0"/>
              <a:t>Навчальний</a:t>
            </a:r>
            <a:r>
              <a:rPr lang="ru-RU" dirty="0" smtClean="0"/>
              <a:t> </a:t>
            </a:r>
            <a:r>
              <a:rPr lang="ru-RU" dirty="0" err="1" smtClean="0"/>
              <a:t>посібник</a:t>
            </a:r>
            <a:r>
              <a:rPr lang="ru-RU" dirty="0" smtClean="0"/>
              <a:t> // </a:t>
            </a:r>
            <a:r>
              <a:rPr lang="ru-RU" dirty="0" err="1" smtClean="0"/>
              <a:t>Київ</a:t>
            </a:r>
            <a:r>
              <a:rPr lang="ru-RU" dirty="0" smtClean="0"/>
              <a:t>: </a:t>
            </a:r>
            <a:r>
              <a:rPr lang="ru-RU" dirty="0" err="1" smtClean="0"/>
              <a:t>Національна</a:t>
            </a:r>
            <a:r>
              <a:rPr lang="ru-RU" dirty="0" smtClean="0"/>
              <a:t> </a:t>
            </a:r>
            <a:r>
              <a:rPr lang="ru-RU" dirty="0" err="1" smtClean="0"/>
              <a:t>академія</a:t>
            </a:r>
            <a:r>
              <a:rPr lang="ru-RU" dirty="0" smtClean="0"/>
              <a:t> наук </a:t>
            </a:r>
            <a:r>
              <a:rPr lang="ru-RU" dirty="0" err="1" smtClean="0"/>
              <a:t>України</a:t>
            </a:r>
            <a:r>
              <a:rPr lang="ru-RU" dirty="0" smtClean="0"/>
              <a:t>, Головна </a:t>
            </a:r>
            <a:r>
              <a:rPr lang="ru-RU" dirty="0" err="1" smtClean="0"/>
              <a:t>астрономічна</a:t>
            </a:r>
            <a:r>
              <a:rPr lang="ru-RU" dirty="0" smtClean="0"/>
              <a:t> </a:t>
            </a:r>
            <a:r>
              <a:rPr lang="ru-RU" dirty="0" err="1" smtClean="0"/>
              <a:t>обсерваторія</a:t>
            </a:r>
            <a:r>
              <a:rPr lang="ru-RU" dirty="0" smtClean="0"/>
              <a:t>. ТОВ ДІА. - 2013. – 552 с. </a:t>
            </a:r>
            <a:r>
              <a:rPr lang="en-US" dirty="0" smtClean="0"/>
              <a:t>[</a:t>
            </a:r>
            <a:r>
              <a:rPr lang="uk-UA" dirty="0" smtClean="0"/>
              <a:t>стор. 243</a:t>
            </a:r>
            <a:r>
              <a:rPr lang="en-US" dirty="0" smtClean="0"/>
              <a:t>].</a:t>
            </a:r>
            <a:endParaRPr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466</TotalTime>
  <Words>1261</Words>
  <Application>Microsoft Office PowerPoint</Application>
  <PresentationFormat>Экран (4:3)</PresentationFormat>
  <Paragraphs>224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МОДЕЛЮВАННЯ ФІЗИКО-ХІМІЧНИХ ПРОЦЕСІВ В АТМОСФЕРАХ ПЛАНЕТ СОНЯЧНОЇ СИСТЕМИ В УМОВАХ ШКІЛЬНОЇ ЛАБОРАТОРІЇ        Виконав: Гулюк Павло Павлович Комунальний заклад «Ліцей №29» Кам’янської міської ради (8 клас) м. Кам’янське (Дніпропетровська область)  Дніпропетровське обласне відділення МАНУ   Науковий керівник – Ткаченко Еліна Едуардівна, вчитель хімії </vt:lpstr>
      <vt:lpstr>Актуальність теми</vt:lpstr>
      <vt:lpstr>Мета і завдання</vt:lpstr>
      <vt:lpstr>Теоретичні основи</vt:lpstr>
      <vt:lpstr>Методика дослідження</vt:lpstr>
      <vt:lpstr>Експериментальна частина: Модель атмосфери Венери (1)</vt:lpstr>
      <vt:lpstr>Результати</vt:lpstr>
      <vt:lpstr>Слайд 8</vt:lpstr>
      <vt:lpstr>Слайд 9</vt:lpstr>
      <vt:lpstr>Слайд 10</vt:lpstr>
      <vt:lpstr>Слайд 11</vt:lpstr>
      <vt:lpstr>Слайд 12</vt:lpstr>
      <vt:lpstr>Слайд 13</vt:lpstr>
      <vt:lpstr>Висновки</vt:lpstr>
      <vt:lpstr>Джерела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МОДЕЛЮВАННЯ ФІЗИКО-ХІМІЧНИХ ПРОЦЕСІВ В АТМОСФЕРАХ ПЛАНЕТ СОНЯЧНОЇ СИСТЕМИ В УМОВАХ ШКІЛЬНОЇ ЛАБОРАТОРІЇ        Виконав: Гулюк Павло Павлович Комунальний заклад «Ліцей №29» Кам’янської міської ради (8 клас) м. Кам’янське (Дніпропетровська область)  Дніпропетровське обласне відділення МАНУ   Науковий керівник – Ткаченко Еліна Едуардівна, вчитель хімії</dc:title>
  <dc:creator>Элина</dc:creator>
  <dc:description>generated using python-pptx</dc:description>
  <cp:lastModifiedBy>Элина</cp:lastModifiedBy>
  <cp:revision>6</cp:revision>
  <dcterms:created xsi:type="dcterms:W3CDTF">2013-01-27T09:14:16Z</dcterms:created>
  <dcterms:modified xsi:type="dcterms:W3CDTF">2025-04-15T20:32:50Z</dcterms:modified>
</cp:coreProperties>
</file>