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 Bold" panose="020B0604020202020204" charset="0"/>
      <p:regular r:id="rId21"/>
    </p:embeddedFont>
    <p:embeddedFont>
      <p:font typeface="Raleway Bold" panose="020B0604020202020204" charset="-52"/>
      <p:regular r:id="rId22"/>
    </p:embeddedFont>
    <p:embeddedFont>
      <p:font typeface="Raleway" panose="020B0604020202020204" charset="-52"/>
      <p:regular r:id="rId23"/>
    </p:embeddedFont>
    <p:embeddedFont>
      <p:font typeface="Open Sans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1541" y="23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40;&#1053;\&#1052;&#1040;&#1053;%202023-2024\&#1043;&#1091;&#1073;&#1072;%20&#1052;&#1080;&#1082;&#1080;&#1090;&#1072;\&#1044;&#1077;&#1075;&#1091;&#1089;&#1090;&#1072;&#1094;&#1080;&#1103;\&#1090;&#1072;&#1073;&#1083;&#1080;&#1094;&#1072;%20&#1076;&#1077;&#1075;&#1091;&#1089;&#1090;&#1072;&#1094;&#1080;&#1103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605230074379728"/>
          <c:y val="5.685718480994071E-2"/>
          <c:w val="0.77744669485024975"/>
          <c:h val="0.639568155616062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Лист1!$H$28</c:f>
              <c:strCache>
                <c:ptCount val="1"/>
                <c:pt idx="0">
                  <c:v>Оцінка якості відповідно до ДСТУ</c:v>
                </c:pt>
              </c:strCache>
            </c:strRef>
          </c:tx>
          <c:spPr>
            <a:solidFill>
              <a:schemeClr val="accent1"/>
            </a:solidFill>
            <a:ln w="50800">
              <a:solidFill>
                <a:schemeClr val="accent1">
                  <a:lumMod val="75000"/>
                  <a:alpha val="63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Лист1!$H$30:$H$33</c:f>
              <c:strCache>
                <c:ptCount val="4"/>
                <c:pt idx="0">
                  <c:v>Кисломолочний йогурт</c:v>
                </c:pt>
                <c:pt idx="1">
                  <c:v>Яблучне пюре</c:v>
                </c:pt>
                <c:pt idx="2">
                  <c:v>Хліб на заквасці без заморожування</c:v>
                </c:pt>
                <c:pt idx="3">
                  <c:v>Хліб на заквасці після заморожування</c:v>
                </c:pt>
              </c:strCache>
            </c:strRef>
          </c:cat>
          <c:val>
            <c:numRef>
              <c:f>Лист1!$H$27:$K$27</c:f>
              <c:numCache>
                <c:formatCode>0.00</c:formatCode>
                <c:ptCount val="4"/>
                <c:pt idx="0">
                  <c:v>91.481481481481509</c:v>
                </c:pt>
                <c:pt idx="1">
                  <c:v>87.037037037037052</c:v>
                </c:pt>
                <c:pt idx="2">
                  <c:v>88.518518518518519</c:v>
                </c:pt>
                <c:pt idx="3">
                  <c:v>93.13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BC-44BC-8143-5FAA6D69265F}"/>
            </c:ext>
          </c:extLst>
        </c:ser>
        <c:ser>
          <c:idx val="1"/>
          <c:order val="1"/>
          <c:tx>
            <c:strRef>
              <c:f>Лист1!$M$21</c:f>
              <c:strCache>
                <c:ptCount val="1"/>
                <c:pt idx="0">
                  <c:v>Оцінка органолептичних показників 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 w="50800">
              <a:solidFill>
                <a:schemeClr val="accent2">
                  <a:lumMod val="60000"/>
                  <a:lumOff val="40000"/>
                  <a:alpha val="86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Лист1!$H$30:$H$33</c:f>
              <c:strCache>
                <c:ptCount val="4"/>
                <c:pt idx="0">
                  <c:v>Кисломолочний йогурт</c:v>
                </c:pt>
                <c:pt idx="1">
                  <c:v>Яблучне пюре</c:v>
                </c:pt>
                <c:pt idx="2">
                  <c:v>Хліб на заквасці без заморожування</c:v>
                </c:pt>
                <c:pt idx="3">
                  <c:v>Хліб на заквасці після заморожування</c:v>
                </c:pt>
              </c:strCache>
            </c:strRef>
          </c:cat>
          <c:val>
            <c:numRef>
              <c:f>Лист1!$M$20:$P$20</c:f>
              <c:numCache>
                <c:formatCode>0.0</c:formatCode>
                <c:ptCount val="4"/>
                <c:pt idx="0">
                  <c:v>84.999999999999986</c:v>
                </c:pt>
                <c:pt idx="1">
                  <c:v>90</c:v>
                </c:pt>
                <c:pt idx="2">
                  <c:v>87.09</c:v>
                </c:pt>
                <c:pt idx="3">
                  <c:v>92.02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BC-44BC-8143-5FAA6D69265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17678544"/>
        <c:axId val="417677232"/>
      </c:barChart>
      <c:catAx>
        <c:axId val="417678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@" sourceLinked="0"/>
        <c:majorTickMark val="out"/>
        <c:minorTickMark val="in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7677232"/>
        <c:crosses val="autoZero"/>
        <c:auto val="0"/>
        <c:lblAlgn val="ctr"/>
        <c:lblOffset val="100"/>
        <c:noMultiLvlLbl val="0"/>
      </c:catAx>
      <c:valAx>
        <c:axId val="417677232"/>
        <c:scaling>
          <c:orientation val="minMax"/>
          <c:max val="100"/>
          <c:min val="75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uk-UA"/>
                  <a:t>Усереднена оцінки виготовлених функціональних харчових продуктів, %</a:t>
                </a:r>
                <a:endParaRPr lang="ru-RU"/>
              </a:p>
            </c:rich>
          </c:tx>
          <c:layout>
            <c:manualLayout>
              <c:xMode val="edge"/>
              <c:yMode val="edge"/>
              <c:x val="3.0236623790820469E-2"/>
              <c:y val="3.130808531009095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7678544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416020671834625E-2"/>
          <c:y val="0.89474054540352266"/>
          <c:w val="0.88464922989277495"/>
          <c:h val="6.22083952792614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alpha val="98000"/>
        </a:schemeClr>
      </a:solidFill>
      <a:round/>
    </a:ln>
    <a:effectLst/>
  </c:spPr>
  <c:txPr>
    <a:bodyPr/>
    <a:lstStyle/>
    <a:p>
      <a:pPr>
        <a:defRPr sz="2400" b="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9">
  <cs:axisTitle>
    <cs:lnRef idx="0"/>
    <cs:fillRef idx="0"/>
    <cs:effectRef idx="0"/>
    <cs:fontRef idx="minor">
      <a:schemeClr val="dk1">
        <a:lumMod val="50000"/>
        <a:lumOff val="50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50000"/>
        <a:lumOff val="50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100000">
            <a:schemeClr val="lt1">
              <a:lumMod val="95000"/>
            </a:schemeClr>
          </a:gs>
          <a:gs pos="43000">
            <a:schemeClr val="lt1"/>
          </a:gs>
        </a:gsLst>
        <a:path path="circle">
          <a:fillToRect l="50000" t="50000" r="50000" b="50000"/>
        </a:path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10196"/>
        </a:schemeClr>
      </a:solidFill>
      <a:ln w="50800">
        <a:solidFill>
          <a:schemeClr val="phClr">
            <a:alpha val="30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10196"/>
        </a:schemeClr>
      </a:solidFill>
      <a:ln w="50800">
        <a:solidFill>
          <a:schemeClr val="phClr">
            <a:alpha val="30000"/>
          </a:schemeClr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50800" cap="rnd" cmpd="sng" algn="ctr">
        <a:solidFill>
          <a:schemeClr val="phClr">
            <a:alpha val="3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2700" cap="flat" cmpd="sng" algn="ctr">
        <a:solidFill>
          <a:schemeClr val="lt1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50000"/>
        <a:lumOff val="50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50000"/>
        <a:lumOff val="50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600" b="0" kern="1200" spc="70" baseline="0"/>
  </cs:title>
  <cs:trendline>
    <cs:lnRef idx="0">
      <cs:styleClr val="0"/>
    </cs:lnRef>
    <cs:fillRef idx="0"/>
    <cs:effectRef idx="0"/>
    <cs:fontRef idx="minor">
      <a:schemeClr val="tx1"/>
    </cs:fontRef>
    <cs:spPr>
      <a:ln w="63500" cap="rnd" cmpd="sng" algn="ctr">
        <a:solidFill>
          <a:schemeClr val="phClr">
            <a:alpha val="25000"/>
          </a:schemeClr>
        </a:solidFill>
        <a:round/>
      </a:ln>
    </cs:spPr>
  </cs:trendline>
  <cs:trendlineLabel>
    <cs:lnRef idx="0"/>
    <cs:fillRef idx="0"/>
    <cs:effectRef idx="0"/>
    <cs:fontRef idx="minor">
      <a:schemeClr val="dk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2022468">
            <a:off x="-2555574" y="-3111961"/>
            <a:ext cx="17443688" cy="15996309"/>
          </a:xfrm>
          <a:prstGeom prst="rect">
            <a:avLst/>
          </a:prstGeom>
          <a:solidFill>
            <a:srgbClr val="31356E"/>
          </a:solidFill>
        </p:spPr>
      </p:sp>
      <p:grpSp>
        <p:nvGrpSpPr>
          <p:cNvPr id="3" name="Group 3"/>
          <p:cNvGrpSpPr/>
          <p:nvPr/>
        </p:nvGrpSpPr>
        <p:grpSpPr>
          <a:xfrm rot="-2023640">
            <a:off x="-7004711" y="517080"/>
            <a:ext cx="12231269" cy="1023240"/>
            <a:chOff x="0" y="0"/>
            <a:chExt cx="3221404" cy="2694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21404" cy="269495"/>
            </a:xfrm>
            <a:custGeom>
              <a:avLst/>
              <a:gdLst/>
              <a:ahLst/>
              <a:cxnLst/>
              <a:rect l="l" t="t" r="r" b="b"/>
              <a:pathLst>
                <a:path w="3221404" h="269495">
                  <a:moveTo>
                    <a:pt x="0" y="0"/>
                  </a:moveTo>
                  <a:lnTo>
                    <a:pt x="3221404" y="0"/>
                  </a:lnTo>
                  <a:lnTo>
                    <a:pt x="3221404" y="269495"/>
                  </a:lnTo>
                  <a:lnTo>
                    <a:pt x="0" y="26949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21404" cy="326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38382" y="1181100"/>
            <a:ext cx="9311450" cy="4426004"/>
            <a:chOff x="0" y="0"/>
            <a:chExt cx="12415267" cy="5901338"/>
          </a:xfrm>
        </p:grpSpPr>
        <p:sp>
          <p:nvSpPr>
            <p:cNvPr id="7" name="TextBox 7"/>
            <p:cNvSpPr txBox="1"/>
            <p:nvPr/>
          </p:nvSpPr>
          <p:spPr>
            <a:xfrm>
              <a:off x="0" y="5376743"/>
              <a:ext cx="12415267" cy="5245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68"/>
                </a:lnSpc>
              </a:pPr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84612"/>
              <a:ext cx="12415267" cy="46808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96"/>
                </a:lnSpc>
              </a:pPr>
              <a:r>
                <a:rPr lang="en-US" sz="4178" spc="62" dirty="0">
                  <a:solidFill>
                    <a:srgbClr val="FFFFFF"/>
                  </a:solidFill>
                  <a:latin typeface="Raleway Bold"/>
                </a:rPr>
                <a:t>ТЕХНОЛОГІЯ ВИГОТОВЛЕННЯ ФУНКЦІОНАЛЬНОГО ХАРЧОВОГО ПРОДУКТУ ТА ОЦІНКА ЙОГО ФУНКЦІОНАЛЬНИХ ВЛАСТИВОСТЕЙ</a:t>
              </a:r>
            </a:p>
            <a:p>
              <a:pPr>
                <a:lnSpc>
                  <a:spcPts val="4596"/>
                </a:lnSpc>
              </a:pPr>
              <a:endParaRPr lang="en-US" sz="4178" spc="62" dirty="0">
                <a:solidFill>
                  <a:srgbClr val="FFFFFF"/>
                </a:solidFill>
                <a:latin typeface="Raleway Bold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 flipH="1">
            <a:off x="461889" y="1181100"/>
            <a:ext cx="0" cy="8331707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flipV="1">
            <a:off x="6767445" y="4541554"/>
            <a:ext cx="0" cy="4971253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 rot="-9252979">
            <a:off x="14967260" y="6981290"/>
            <a:ext cx="5786324" cy="5063033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27000" y="-6350"/>
              <a:ext cx="5588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2023640">
            <a:off x="10929949" y="8979159"/>
            <a:ext cx="12231269" cy="1361455"/>
            <a:chOff x="0" y="0"/>
            <a:chExt cx="3221404" cy="35857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221404" cy="358572"/>
            </a:xfrm>
            <a:custGeom>
              <a:avLst/>
              <a:gdLst/>
              <a:ahLst/>
              <a:cxnLst/>
              <a:rect l="l" t="t" r="r" b="b"/>
              <a:pathLst>
                <a:path w="3221404" h="358572">
                  <a:moveTo>
                    <a:pt x="0" y="0"/>
                  </a:moveTo>
                  <a:lnTo>
                    <a:pt x="3221404" y="0"/>
                  </a:lnTo>
                  <a:lnTo>
                    <a:pt x="3221404" y="358572"/>
                  </a:lnTo>
                  <a:lnTo>
                    <a:pt x="0" y="35857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221404" cy="415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243954">
            <a:off x="11399076" y="1241447"/>
            <a:ext cx="6110590" cy="3087359"/>
            <a:chOff x="0" y="0"/>
            <a:chExt cx="1609374" cy="81313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609374" cy="813132"/>
            </a:xfrm>
            <a:custGeom>
              <a:avLst/>
              <a:gdLst/>
              <a:ahLst/>
              <a:cxnLst/>
              <a:rect l="l" t="t" r="r" b="b"/>
              <a:pathLst>
                <a:path w="1609374" h="813132">
                  <a:moveTo>
                    <a:pt x="0" y="0"/>
                  </a:moveTo>
                  <a:lnTo>
                    <a:pt x="1609374" y="0"/>
                  </a:lnTo>
                  <a:lnTo>
                    <a:pt x="1609374" y="813132"/>
                  </a:lnTo>
                  <a:lnTo>
                    <a:pt x="0" y="81313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609374" cy="870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393314" y="1176221"/>
            <a:ext cx="6742286" cy="2995546"/>
            <a:chOff x="0" y="0"/>
            <a:chExt cx="1518727" cy="82510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18727" cy="825102"/>
            </a:xfrm>
            <a:custGeom>
              <a:avLst/>
              <a:gdLst/>
              <a:ahLst/>
              <a:cxnLst/>
              <a:rect l="l" t="t" r="r" b="b"/>
              <a:pathLst>
                <a:path w="1518727" h="825102">
                  <a:moveTo>
                    <a:pt x="0" y="0"/>
                  </a:moveTo>
                  <a:lnTo>
                    <a:pt x="1518727" y="0"/>
                  </a:lnTo>
                  <a:lnTo>
                    <a:pt x="1518727" y="825102"/>
                  </a:lnTo>
                  <a:lnTo>
                    <a:pt x="0" y="82510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1518727" cy="8822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38382" y="4455829"/>
            <a:ext cx="4646043" cy="239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83"/>
              </a:lnSpc>
            </a:pPr>
            <a:r>
              <a:rPr lang="en-US" sz="4559">
                <a:solidFill>
                  <a:srgbClr val="FFFFFF"/>
                </a:solidFill>
                <a:latin typeface="Open Sans"/>
                <a:ea typeface="Open Sans"/>
              </a:rPr>
              <a:t>Роботу вико﻿нав:</a:t>
            </a:r>
            <a:r>
              <a:rPr lang="en-US" sz="4559">
                <a:solidFill>
                  <a:srgbClr val="FFFFFF"/>
                </a:solidFill>
                <a:latin typeface="Open Sans"/>
              </a:rPr>
              <a:t> </a:t>
            </a:r>
          </a:p>
          <a:p>
            <a:pPr algn="ctr">
              <a:lnSpc>
                <a:spcPts val="6383"/>
              </a:lnSpc>
            </a:pPr>
            <a:endParaRPr lang="en-US" sz="4559">
              <a:solidFill>
                <a:srgbClr val="FFFFFF"/>
              </a:solidFill>
              <a:latin typeface="Open Sans"/>
            </a:endParaRPr>
          </a:p>
          <a:p>
            <a:pPr marL="0" lvl="0" indent="0" algn="ctr">
              <a:lnSpc>
                <a:spcPts val="6383"/>
              </a:lnSpc>
              <a:spcBef>
                <a:spcPct val="0"/>
              </a:spcBef>
            </a:pPr>
            <a:endParaRPr lang="en-US" sz="4559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028700" y="5432957"/>
            <a:ext cx="5422962" cy="4090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52"/>
              </a:lnSpc>
            </a:pPr>
            <a:r>
              <a:rPr lang="en-US" sz="2800" b="1" dirty="0" err="1">
                <a:solidFill>
                  <a:srgbClr val="FFFFFF"/>
                </a:solidFill>
                <a:latin typeface="Open Sans"/>
              </a:rPr>
              <a:t>Губа</a:t>
            </a:r>
            <a:r>
              <a:rPr lang="en-US" sz="2800" b="1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"/>
              </a:rPr>
              <a:t>Микита</a:t>
            </a:r>
            <a:r>
              <a:rPr lang="en-US" sz="2800" b="1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"/>
              </a:rPr>
              <a:t>Олександрович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,</a:t>
            </a:r>
          </a:p>
          <a:p>
            <a:pPr>
              <a:lnSpc>
                <a:spcPts val="2852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вихованець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гуртка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«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Юні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екологи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»</a:t>
            </a:r>
          </a:p>
          <a:p>
            <a:pPr>
              <a:lnSpc>
                <a:spcPts val="2852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комунального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закладу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endParaRPr lang="uk-UA" sz="2400" dirty="0" smtClean="0">
              <a:solidFill>
                <a:srgbClr val="FFFFFF"/>
              </a:solidFill>
              <a:latin typeface="Open Sans"/>
            </a:endParaRPr>
          </a:p>
          <a:p>
            <a:pPr>
              <a:lnSpc>
                <a:spcPts val="2852"/>
              </a:lnSpc>
            </a:pPr>
            <a:r>
              <a:rPr lang="en-US" sz="2400" dirty="0" smtClean="0">
                <a:solidFill>
                  <a:srgbClr val="FFFFFF"/>
                </a:solidFill>
                <a:latin typeface="Open Sans"/>
              </a:rPr>
              <a:t>«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Дитячий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екологічний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центр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»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Кам’янської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міської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ради</a:t>
            </a:r>
            <a:endParaRPr lang="en-US" sz="2400" dirty="0">
              <a:solidFill>
                <a:srgbClr val="FFFFFF"/>
              </a:solidFill>
              <a:latin typeface="Open Sans"/>
            </a:endParaRPr>
          </a:p>
          <a:p>
            <a:pPr>
              <a:lnSpc>
                <a:spcPts val="2852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</a:rPr>
              <a:t>учень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uk-UA" sz="2400" dirty="0" smtClean="0">
                <a:solidFill>
                  <a:srgbClr val="FFFFFF"/>
                </a:solidFill>
                <a:latin typeface="Open Sans"/>
              </a:rPr>
              <a:t>10</a:t>
            </a:r>
            <a:r>
              <a:rPr lang="en-US" sz="2400" dirty="0" smtClean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класу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endParaRPr lang="uk-UA" sz="2400" dirty="0" smtClean="0">
              <a:solidFill>
                <a:srgbClr val="FFFFFF"/>
              </a:solidFill>
              <a:latin typeface="Open Sans"/>
            </a:endParaRPr>
          </a:p>
          <a:p>
            <a:pPr>
              <a:lnSpc>
                <a:spcPts val="2852"/>
              </a:lnSpc>
            </a:pPr>
            <a:r>
              <a:rPr lang="en-US" sz="2400" dirty="0" err="1" smtClean="0">
                <a:solidFill>
                  <a:srgbClr val="FFFFFF"/>
                </a:solidFill>
                <a:latin typeface="Open Sans"/>
              </a:rPr>
              <a:t>комунального</a:t>
            </a:r>
            <a:r>
              <a:rPr lang="en-US" sz="2400" dirty="0" smtClean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закладу</a:t>
            </a:r>
            <a:endParaRPr lang="en-US" sz="2400" dirty="0">
              <a:solidFill>
                <a:srgbClr val="FFFFFF"/>
              </a:solidFill>
              <a:latin typeface="Open Sans"/>
            </a:endParaRPr>
          </a:p>
          <a:p>
            <a:pPr>
              <a:lnSpc>
                <a:spcPts val="2852"/>
              </a:lnSpc>
            </a:pPr>
            <a:r>
              <a:rPr lang="en-US" sz="2400" dirty="0">
                <a:solidFill>
                  <a:srgbClr val="FFFFFF"/>
                </a:solidFill>
                <a:latin typeface="Open Sans"/>
              </a:rPr>
              <a:t>«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Науковий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ліцей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endParaRPr lang="uk-UA" sz="2400" dirty="0" smtClean="0">
              <a:solidFill>
                <a:srgbClr val="FFFFFF"/>
              </a:solidFill>
              <a:latin typeface="Open Sans"/>
            </a:endParaRPr>
          </a:p>
          <a:p>
            <a:pPr>
              <a:lnSpc>
                <a:spcPts val="2852"/>
              </a:lnSpc>
            </a:pPr>
            <a:r>
              <a:rPr lang="en-US" sz="2400" dirty="0" err="1" smtClean="0">
                <a:solidFill>
                  <a:srgbClr val="FFFFFF"/>
                </a:solidFill>
                <a:latin typeface="Open Sans"/>
              </a:rPr>
              <a:t>імені</a:t>
            </a:r>
            <a:r>
              <a:rPr lang="en-US" sz="2400" dirty="0" smtClean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Анатолія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Лигуна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» </a:t>
            </a:r>
            <a:endParaRPr lang="uk-UA" sz="2400" dirty="0" smtClean="0">
              <a:solidFill>
                <a:srgbClr val="FFFFFF"/>
              </a:solidFill>
              <a:latin typeface="Open Sans"/>
            </a:endParaRPr>
          </a:p>
          <a:p>
            <a:pPr>
              <a:lnSpc>
                <a:spcPts val="2852"/>
              </a:lnSpc>
            </a:pPr>
            <a:r>
              <a:rPr lang="en-US" sz="2400" dirty="0" err="1" smtClean="0">
                <a:solidFill>
                  <a:srgbClr val="FFFFFF"/>
                </a:solidFill>
                <a:latin typeface="Open Sans"/>
              </a:rPr>
              <a:t>Кам’янської</a:t>
            </a:r>
            <a:r>
              <a:rPr lang="en-US" sz="2400" dirty="0" smtClean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міської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ради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</a:p>
          <a:p>
            <a:pPr>
              <a:lnSpc>
                <a:spcPts val="2852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Дніпропетровської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області</a:t>
            </a:r>
            <a:endParaRPr lang="en-US" sz="2400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6985443" y="6743704"/>
            <a:ext cx="5591996" cy="766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83"/>
              </a:lnSpc>
            </a:pPr>
            <a:r>
              <a:rPr lang="en-US" sz="4559" dirty="0" err="1">
                <a:solidFill>
                  <a:srgbClr val="FFFFFF"/>
                </a:solidFill>
                <a:latin typeface="Open Sans"/>
              </a:rPr>
              <a:t>Науковий</a:t>
            </a:r>
            <a:r>
              <a:rPr lang="en-US" sz="455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4559" dirty="0" err="1">
                <a:solidFill>
                  <a:srgbClr val="FFFFFF"/>
                </a:solidFill>
                <a:latin typeface="Open Sans"/>
              </a:rPr>
              <a:t>керівник</a:t>
            </a:r>
            <a:r>
              <a:rPr lang="en-US" sz="4559" dirty="0" smtClean="0">
                <a:solidFill>
                  <a:srgbClr val="FFFFFF"/>
                </a:solidFill>
                <a:latin typeface="Open Sans"/>
              </a:rPr>
              <a:t>:</a:t>
            </a:r>
            <a:endParaRPr lang="en-US" sz="4559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7047034" y="7782441"/>
            <a:ext cx="7505679" cy="20774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85"/>
              </a:lnSpc>
            </a:pPr>
            <a:r>
              <a:rPr lang="en-US" sz="2800" b="1" dirty="0" err="1">
                <a:solidFill>
                  <a:srgbClr val="FFFFFF"/>
                </a:solidFill>
                <a:latin typeface="Open Sans"/>
              </a:rPr>
              <a:t>Непошивайленко</a:t>
            </a:r>
            <a:r>
              <a:rPr lang="en-US" sz="2800" b="1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"/>
              </a:rPr>
              <a:t>Наталія</a:t>
            </a:r>
            <a:r>
              <a:rPr lang="en-US" sz="2800" b="1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Open Sans"/>
              </a:rPr>
              <a:t>Олександрівна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,</a:t>
            </a:r>
          </a:p>
          <a:p>
            <a:pPr>
              <a:lnSpc>
                <a:spcPts val="2685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к.т.н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.,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доцент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,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керівник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гуртка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«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Юні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екологи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»</a:t>
            </a:r>
          </a:p>
          <a:p>
            <a:pPr>
              <a:lnSpc>
                <a:spcPts val="2685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комунального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закладу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«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Дитячий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екологічний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центр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»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Кам’янської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міської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ради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Дніпропетровської</a:t>
            </a:r>
            <a:r>
              <a:rPr lang="en-US" sz="24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</a:rPr>
              <a:t>області</a:t>
            </a:r>
            <a:endParaRPr lang="en-US" sz="2400" dirty="0">
              <a:solidFill>
                <a:srgbClr val="FFFFFF"/>
              </a:solidFill>
              <a:latin typeface="Open Sans"/>
            </a:endParaRPr>
          </a:p>
          <a:p>
            <a:pPr>
              <a:lnSpc>
                <a:spcPts val="2685"/>
              </a:lnSpc>
            </a:pPr>
            <a:endParaRPr lang="en-US" sz="2400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1413901" y="1477116"/>
            <a:ext cx="7478063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79"/>
              </a:lnSpc>
            </a:pPr>
            <a:r>
              <a:rPr lang="en-US" sz="2800" dirty="0" err="1">
                <a:solidFill>
                  <a:srgbClr val="FFFFFF"/>
                </a:solidFill>
                <a:latin typeface="Open Sans Bold"/>
              </a:rPr>
              <a:t>Міністерство</a:t>
            </a:r>
            <a:r>
              <a:rPr lang="en-US" sz="2800" dirty="0">
                <a:solidFill>
                  <a:srgbClr val="FFFFFF"/>
                </a:solidFill>
                <a:latin typeface="Open Sans Bold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Open Sans Bold"/>
              </a:rPr>
              <a:t>освіти</a:t>
            </a:r>
            <a:r>
              <a:rPr lang="en-US" sz="2800" dirty="0">
                <a:solidFill>
                  <a:srgbClr val="FFFFFF"/>
                </a:solidFill>
                <a:latin typeface="Open Sans Bold"/>
              </a:rPr>
              <a:t> і </a:t>
            </a:r>
            <a:r>
              <a:rPr lang="en-US" sz="2800" dirty="0" err="1">
                <a:solidFill>
                  <a:srgbClr val="FFFFFF"/>
                </a:solidFill>
                <a:latin typeface="Open Sans Bold"/>
              </a:rPr>
              <a:t>науки</a:t>
            </a:r>
            <a:r>
              <a:rPr lang="en-US" sz="2800" dirty="0">
                <a:solidFill>
                  <a:srgbClr val="FFFFFF"/>
                </a:solidFill>
                <a:latin typeface="Open Sans Bold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Open Sans Bold"/>
              </a:rPr>
              <a:t>України</a:t>
            </a:r>
            <a:endParaRPr lang="en-US" sz="2800" dirty="0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81"/>
              </a:lnSpc>
            </a:pPr>
            <a:endParaRPr lang="en-US" sz="2800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1460825" y="2074730"/>
            <a:ext cx="6563109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dirty="0" err="1">
                <a:solidFill>
                  <a:srgbClr val="FFFFFF"/>
                </a:solidFill>
                <a:latin typeface="Open Sans Bold"/>
              </a:rPr>
              <a:t>Всеукраїнський</a:t>
            </a:r>
            <a:r>
              <a:rPr lang="ru-RU" sz="2800" dirty="0">
                <a:solidFill>
                  <a:srgbClr val="FFFFFF"/>
                </a:solidFill>
                <a:latin typeface="Open Sans Bold"/>
              </a:rPr>
              <a:t> </a:t>
            </a:r>
            <a:r>
              <a:rPr lang="ru-RU" sz="2800" dirty="0" err="1">
                <a:solidFill>
                  <a:srgbClr val="FFFFFF"/>
                </a:solidFill>
                <a:latin typeface="Open Sans Bold"/>
              </a:rPr>
              <a:t>інтерактивний</a:t>
            </a:r>
            <a:r>
              <a:rPr lang="ru-RU" sz="2800" dirty="0">
                <a:solidFill>
                  <a:srgbClr val="FFFFFF"/>
                </a:solidFill>
                <a:latin typeface="Open Sans Bold"/>
              </a:rPr>
              <a:t> конкурс «МАН-</a:t>
            </a:r>
            <a:r>
              <a:rPr lang="ru-RU" sz="2800" dirty="0" err="1">
                <a:solidFill>
                  <a:srgbClr val="FFFFFF"/>
                </a:solidFill>
                <a:latin typeface="Open Sans Bold"/>
              </a:rPr>
              <a:t>Юніор</a:t>
            </a:r>
            <a:r>
              <a:rPr lang="ru-RU" sz="2800" dirty="0">
                <a:solidFill>
                  <a:srgbClr val="FFFFFF"/>
                </a:solidFill>
                <a:latin typeface="Open Sans Bold"/>
              </a:rPr>
              <a:t> </a:t>
            </a:r>
            <a:r>
              <a:rPr lang="ru-RU" sz="2800" dirty="0" err="1">
                <a:solidFill>
                  <a:srgbClr val="FFFFFF"/>
                </a:solidFill>
                <a:latin typeface="Open Sans Bold"/>
              </a:rPr>
              <a:t>Дослідник</a:t>
            </a:r>
            <a:r>
              <a:rPr lang="ru-RU" sz="2800" dirty="0" smtClean="0">
                <a:solidFill>
                  <a:srgbClr val="FFFFFF"/>
                </a:solidFill>
                <a:latin typeface="Open Sans Bold"/>
              </a:rPr>
              <a:t>»</a:t>
            </a:r>
          </a:p>
          <a:p>
            <a:r>
              <a:rPr lang="ru-RU" sz="2800" dirty="0" smtClean="0">
                <a:solidFill>
                  <a:srgbClr val="FFFFFF"/>
                </a:solidFill>
                <a:latin typeface="Open Sans Bold"/>
              </a:rPr>
              <a:t> </a:t>
            </a:r>
            <a:endParaRPr lang="en-US" sz="2400" dirty="0">
              <a:solidFill>
                <a:srgbClr val="FFFFFF"/>
              </a:solidFill>
              <a:latin typeface="Open Sans Bold"/>
            </a:endParaRPr>
          </a:p>
          <a:p>
            <a:r>
              <a:rPr lang="ru-RU" sz="2800" dirty="0" err="1">
                <a:solidFill>
                  <a:srgbClr val="FFFFFF"/>
                </a:solidFill>
                <a:latin typeface="Open Sans Bold"/>
              </a:rPr>
              <a:t>Номінація</a:t>
            </a:r>
            <a:r>
              <a:rPr lang="ru-RU" sz="2800" dirty="0">
                <a:solidFill>
                  <a:srgbClr val="FFFFFF"/>
                </a:solidFill>
                <a:latin typeface="Open Sans Bold"/>
              </a:rPr>
              <a:t> «</a:t>
            </a:r>
            <a:r>
              <a:rPr lang="ru-RU" sz="2800" dirty="0" err="1">
                <a:solidFill>
                  <a:srgbClr val="FFFFFF"/>
                </a:solidFill>
                <a:latin typeface="Open Sans Bold"/>
              </a:rPr>
              <a:t>Технік-Юніор</a:t>
            </a:r>
            <a:r>
              <a:rPr lang="ru-RU" sz="2800" dirty="0">
                <a:solidFill>
                  <a:srgbClr val="FFFFFF"/>
                </a:solidFill>
                <a:latin typeface="Open Sans Bold"/>
              </a:rPr>
              <a:t>»</a:t>
            </a:r>
            <a:endParaRPr lang="en-US" sz="1828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7045623" y="8623600"/>
            <a:ext cx="604202" cy="1421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67"/>
              </a:lnSpc>
            </a:pPr>
            <a:r>
              <a:rPr lang="en-US" sz="8334">
                <a:solidFill>
                  <a:srgbClr val="FFFFFF"/>
                </a:solidFill>
                <a:latin typeface="Open Sans Bold"/>
              </a:rPr>
              <a:t>1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083229" y="4689273"/>
            <a:ext cx="9144000" cy="148348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685"/>
              </a:lnSpc>
              <a:spcAft>
                <a:spcPts val="0"/>
              </a:spcAft>
            </a:pPr>
            <a:r>
              <a:rPr lang="uk-UA" sz="2800" b="1" dirty="0">
                <a:solidFill>
                  <a:srgbClr val="FFFFFF"/>
                </a:solidFill>
                <a:latin typeface="Open Sans"/>
              </a:rPr>
              <a:t>Комунальний позашкільний навчальний заклад</a:t>
            </a:r>
            <a:endParaRPr lang="en-US" sz="2800" b="1" dirty="0">
              <a:solidFill>
                <a:srgbClr val="FFFFFF"/>
              </a:solidFill>
              <a:latin typeface="Open Sans"/>
            </a:endParaRPr>
          </a:p>
          <a:p>
            <a:pPr>
              <a:lnSpc>
                <a:spcPts val="2685"/>
              </a:lnSpc>
              <a:spcAft>
                <a:spcPts val="0"/>
              </a:spcAft>
            </a:pPr>
            <a:r>
              <a:rPr lang="uk-UA" sz="2800" b="1" dirty="0">
                <a:solidFill>
                  <a:srgbClr val="FFFFFF"/>
                </a:solidFill>
                <a:latin typeface="Open Sans"/>
              </a:rPr>
              <a:t>«Мала академія наук учнівської молоді» Дніпропетровської обласної ради»,</a:t>
            </a:r>
            <a:endParaRPr lang="en-US" sz="2800" b="1" dirty="0">
              <a:solidFill>
                <a:srgbClr val="FFFFFF"/>
              </a:solidFill>
              <a:latin typeface="Open Sans"/>
            </a:endParaRPr>
          </a:p>
          <a:p>
            <a:pPr>
              <a:lnSpc>
                <a:spcPts val="2685"/>
              </a:lnSpc>
              <a:spcAft>
                <a:spcPts val="0"/>
              </a:spcAft>
            </a:pPr>
            <a:r>
              <a:rPr lang="uk-UA" sz="2800" b="1" dirty="0">
                <a:solidFill>
                  <a:srgbClr val="FFFFFF"/>
                </a:solidFill>
                <a:latin typeface="Open Sans"/>
              </a:rPr>
              <a:t>м. Кам’янське</a:t>
            </a:r>
            <a:endParaRPr lang="en-US" sz="2800" b="1" dirty="0">
              <a:solidFill>
                <a:srgbClr val="FFFFFF"/>
              </a:solidFill>
              <a:latin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23535" y="209465"/>
            <a:ext cx="6111617" cy="10287000"/>
          </a:xfrm>
          <a:prstGeom prst="rect">
            <a:avLst/>
          </a:prstGeom>
          <a:solidFill>
            <a:srgbClr val="6464D6"/>
          </a:solidFill>
        </p:spPr>
      </p:sp>
      <p:sp>
        <p:nvSpPr>
          <p:cNvPr id="3" name="AutoShape 3"/>
          <p:cNvSpPr/>
          <p:nvPr/>
        </p:nvSpPr>
        <p:spPr>
          <a:xfrm rot="221788">
            <a:off x="6380408" y="0"/>
            <a:ext cx="6111617" cy="10287000"/>
          </a:xfrm>
          <a:prstGeom prst="rect">
            <a:avLst/>
          </a:prstGeom>
          <a:solidFill>
            <a:srgbClr val="31356E"/>
          </a:solidFill>
        </p:spPr>
      </p:sp>
      <p:grpSp>
        <p:nvGrpSpPr>
          <p:cNvPr id="4" name="Group 4"/>
          <p:cNvGrpSpPr/>
          <p:nvPr/>
        </p:nvGrpSpPr>
        <p:grpSpPr>
          <a:xfrm rot="5400000">
            <a:off x="855071" y="1083946"/>
            <a:ext cx="999338" cy="997739"/>
            <a:chOff x="0" y="0"/>
            <a:chExt cx="6350000" cy="63398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6464D6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527569" y="1324929"/>
            <a:ext cx="4262489" cy="703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31356E"/>
                </a:solidFill>
                <a:latin typeface="Raleway Bold"/>
              </a:rPr>
              <a:t>МЕТА РОБОТИ</a:t>
            </a:r>
          </a:p>
        </p:txBody>
      </p:sp>
      <p:grpSp>
        <p:nvGrpSpPr>
          <p:cNvPr id="7" name="Group 7"/>
          <p:cNvGrpSpPr/>
          <p:nvPr/>
        </p:nvGrpSpPr>
        <p:grpSpPr>
          <a:xfrm rot="5400000">
            <a:off x="1027901" y="1029499"/>
            <a:ext cx="999338" cy="997739"/>
            <a:chOff x="0" y="0"/>
            <a:chExt cx="6350000" cy="63398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31356E"/>
            </a:solidFill>
          </p:spPr>
        </p:sp>
      </p:grpSp>
      <p:sp>
        <p:nvSpPr>
          <p:cNvPr id="9" name="AutoShape 9"/>
          <p:cNvSpPr/>
          <p:nvPr/>
        </p:nvSpPr>
        <p:spPr>
          <a:xfrm flipV="1">
            <a:off x="1028700" y="3124115"/>
            <a:ext cx="0" cy="4038769"/>
          </a:xfrm>
          <a:prstGeom prst="line">
            <a:avLst/>
          </a:prstGeom>
          <a:ln w="38100" cap="flat">
            <a:solidFill>
              <a:srgbClr val="31356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1028700" y="7458608"/>
            <a:ext cx="2135869" cy="2222934"/>
          </a:xfrm>
          <a:custGeom>
            <a:avLst/>
            <a:gdLst/>
            <a:ahLst/>
            <a:cxnLst/>
            <a:rect l="l" t="t" r="r" b="b"/>
            <a:pathLst>
              <a:path w="2135869" h="2222934">
                <a:moveTo>
                  <a:pt x="0" y="0"/>
                </a:moveTo>
                <a:lnTo>
                  <a:pt x="2135869" y="0"/>
                </a:lnTo>
                <a:lnTo>
                  <a:pt x="2135869" y="2222934"/>
                </a:lnTo>
                <a:lnTo>
                  <a:pt x="0" y="22229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893332" y="7458608"/>
            <a:ext cx="2092337" cy="2222934"/>
          </a:xfrm>
          <a:custGeom>
            <a:avLst/>
            <a:gdLst/>
            <a:ahLst/>
            <a:cxnLst/>
            <a:rect l="l" t="t" r="r" b="b"/>
            <a:pathLst>
              <a:path w="2092337" h="2222934">
                <a:moveTo>
                  <a:pt x="0" y="0"/>
                </a:moveTo>
                <a:lnTo>
                  <a:pt x="2092337" y="0"/>
                </a:lnTo>
                <a:lnTo>
                  <a:pt x="2092337" y="2222934"/>
                </a:lnTo>
                <a:lnTo>
                  <a:pt x="0" y="22229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373829" y="1324929"/>
            <a:ext cx="4047839" cy="1429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FFFFFF"/>
                </a:solidFill>
                <a:latin typeface="Raleway Bold"/>
              </a:rPr>
              <a:t>О’БЄКТ ДОСЛІДЖЕННЯ</a:t>
            </a:r>
          </a:p>
        </p:txBody>
      </p:sp>
      <p:sp>
        <p:nvSpPr>
          <p:cNvPr id="13" name="AutoShape 13"/>
          <p:cNvSpPr/>
          <p:nvPr/>
        </p:nvSpPr>
        <p:spPr>
          <a:xfrm flipV="1">
            <a:off x="6912382" y="3124115"/>
            <a:ext cx="0" cy="4038769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 rot="-2023640">
            <a:off x="10929949" y="8979159"/>
            <a:ext cx="12231269" cy="1361455"/>
            <a:chOff x="0" y="0"/>
            <a:chExt cx="3221404" cy="35857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221404" cy="358572"/>
            </a:xfrm>
            <a:custGeom>
              <a:avLst/>
              <a:gdLst/>
              <a:ahLst/>
              <a:cxnLst/>
              <a:rect l="l" t="t" r="r" b="b"/>
              <a:pathLst>
                <a:path w="3221404" h="358572">
                  <a:moveTo>
                    <a:pt x="0" y="0"/>
                  </a:moveTo>
                  <a:lnTo>
                    <a:pt x="3221404" y="0"/>
                  </a:lnTo>
                  <a:lnTo>
                    <a:pt x="3221404" y="358572"/>
                  </a:lnTo>
                  <a:lnTo>
                    <a:pt x="0" y="35857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221404" cy="415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2023640">
            <a:off x="-7004711" y="517080"/>
            <a:ext cx="12231269" cy="1023240"/>
            <a:chOff x="0" y="0"/>
            <a:chExt cx="3221404" cy="26949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221404" cy="269495"/>
            </a:xfrm>
            <a:custGeom>
              <a:avLst/>
              <a:gdLst/>
              <a:ahLst/>
              <a:cxnLst/>
              <a:rect l="l" t="t" r="r" b="b"/>
              <a:pathLst>
                <a:path w="3221404" h="269495">
                  <a:moveTo>
                    <a:pt x="0" y="0"/>
                  </a:moveTo>
                  <a:lnTo>
                    <a:pt x="3221404" y="0"/>
                  </a:lnTo>
                  <a:lnTo>
                    <a:pt x="3221404" y="269495"/>
                  </a:lnTo>
                  <a:lnTo>
                    <a:pt x="0" y="26949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3221404" cy="326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5400000">
            <a:off x="6911583" y="1029499"/>
            <a:ext cx="999338" cy="997739"/>
            <a:chOff x="0" y="0"/>
            <a:chExt cx="6350000" cy="633984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2" name="Group 22"/>
          <p:cNvGrpSpPr/>
          <p:nvPr/>
        </p:nvGrpSpPr>
        <p:grpSpPr>
          <a:xfrm rot="5400000">
            <a:off x="13214473" y="1029499"/>
            <a:ext cx="999338" cy="997739"/>
            <a:chOff x="0" y="0"/>
            <a:chExt cx="6350000" cy="63398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6464D6"/>
            </a:solidFill>
          </p:spPr>
        </p:sp>
      </p:grpSp>
      <p:sp>
        <p:nvSpPr>
          <p:cNvPr id="24" name="AutoShape 24"/>
          <p:cNvSpPr/>
          <p:nvPr/>
        </p:nvSpPr>
        <p:spPr>
          <a:xfrm flipV="1">
            <a:off x="13234322" y="3124115"/>
            <a:ext cx="0" cy="3874895"/>
          </a:xfrm>
          <a:prstGeom prst="line">
            <a:avLst/>
          </a:prstGeom>
          <a:ln w="38100" cap="flat">
            <a:solidFill>
              <a:srgbClr val="6464D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Freeform 25"/>
          <p:cNvSpPr/>
          <p:nvPr/>
        </p:nvSpPr>
        <p:spPr>
          <a:xfrm>
            <a:off x="13234322" y="7436953"/>
            <a:ext cx="2222934" cy="2222934"/>
          </a:xfrm>
          <a:custGeom>
            <a:avLst/>
            <a:gdLst/>
            <a:ahLst/>
            <a:cxnLst/>
            <a:rect l="l" t="t" r="r" b="b"/>
            <a:pathLst>
              <a:path w="2222934" h="2222934">
                <a:moveTo>
                  <a:pt x="0" y="0"/>
                </a:moveTo>
                <a:lnTo>
                  <a:pt x="2222934" y="0"/>
                </a:lnTo>
                <a:lnTo>
                  <a:pt x="2222934" y="2222934"/>
                </a:lnTo>
                <a:lnTo>
                  <a:pt x="0" y="22229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527569" y="3114590"/>
            <a:ext cx="3936183" cy="4048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39"/>
              </a:lnSpc>
              <a:spcBef>
                <a:spcPct val="0"/>
              </a:spcBef>
            </a:pPr>
            <a:r>
              <a:rPr lang="en-US" sz="2449">
                <a:solidFill>
                  <a:srgbClr val="31356E"/>
                </a:solidFill>
                <a:latin typeface="Raleway Bold"/>
              </a:rPr>
              <a:t>Опрацювання технології та рецептури харчових продуктів щоденного раціону людини, що володіють функціональними ознаками за рахунок додаткового збагачення пробіотичними культурами молочнокислих бактерій.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11252" y="3114590"/>
            <a:ext cx="3936183" cy="2579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39"/>
              </a:lnSpc>
              <a:spcBef>
                <a:spcPct val="0"/>
              </a:spcBef>
            </a:pPr>
            <a:r>
              <a:rPr lang="en-US" sz="2449">
                <a:solidFill>
                  <a:srgbClr val="FFFFFF"/>
                </a:solidFill>
                <a:latin typeface="Raleway Bold"/>
              </a:rPr>
              <a:t>Оцінка функціональних властивостей харчових продуктів, які відрізняються рецептурою та технологічним режимом їх виготовлення.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714142" y="1324929"/>
            <a:ext cx="4262489" cy="1429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6464D6"/>
                </a:solidFill>
                <a:latin typeface="Raleway Bold"/>
              </a:rPr>
              <a:t>ПРЕДМЕТ ДОСЛІДЖЕНЯ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714142" y="3114590"/>
            <a:ext cx="3936183" cy="223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39"/>
              </a:lnSpc>
              <a:spcBef>
                <a:spcPct val="0"/>
              </a:spcBef>
            </a:pPr>
            <a:r>
              <a:rPr lang="en-US" sz="2449">
                <a:solidFill>
                  <a:srgbClr val="6464D6"/>
                </a:solidFill>
                <a:latin typeface="Raleway Bold"/>
              </a:rPr>
              <a:t>Виробничий температурний режим та мікробіологічний склад досліджених зразків функціональних харчових продуктів.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7045623" y="8623600"/>
            <a:ext cx="604202" cy="1421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67"/>
              </a:lnSpc>
            </a:pPr>
            <a:r>
              <a:rPr lang="en-US" sz="8334">
                <a:solidFill>
                  <a:srgbClr val="FFFFFF"/>
                </a:solidFill>
                <a:latin typeface="Open Sans Bold"/>
              </a:rPr>
              <a:t>2</a:t>
            </a:r>
          </a:p>
        </p:txBody>
      </p:sp>
      <p:grpSp>
        <p:nvGrpSpPr>
          <p:cNvPr id="31" name="Group 31"/>
          <p:cNvGrpSpPr/>
          <p:nvPr/>
        </p:nvGrpSpPr>
        <p:grpSpPr>
          <a:xfrm rot="-5520080">
            <a:off x="10787554" y="8883037"/>
            <a:ext cx="1587506" cy="1584966"/>
            <a:chOff x="0" y="0"/>
            <a:chExt cx="6350000" cy="633984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6464D6"/>
            </a:solid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023640">
            <a:off x="-5129299" y="-529014"/>
            <a:ext cx="12231269" cy="3091617"/>
            <a:chOff x="0" y="0"/>
            <a:chExt cx="3221404" cy="8142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21404" cy="814253"/>
            </a:xfrm>
            <a:custGeom>
              <a:avLst/>
              <a:gdLst/>
              <a:ahLst/>
              <a:cxnLst/>
              <a:rect l="l" t="t" r="r" b="b"/>
              <a:pathLst>
                <a:path w="3221404" h="814253">
                  <a:moveTo>
                    <a:pt x="0" y="0"/>
                  </a:moveTo>
                  <a:lnTo>
                    <a:pt x="3221404" y="0"/>
                  </a:lnTo>
                  <a:lnTo>
                    <a:pt x="3221404" y="814253"/>
                  </a:lnTo>
                  <a:lnTo>
                    <a:pt x="0" y="814253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221404" cy="871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rot="7186307">
            <a:off x="-2979942" y="-4464886"/>
            <a:ext cx="18822226" cy="15081846"/>
          </a:xfrm>
          <a:prstGeom prst="rect">
            <a:avLst/>
          </a:prstGeom>
          <a:solidFill>
            <a:srgbClr val="6464D6"/>
          </a:solidFill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1128070" y="2071947"/>
            <a:ext cx="9486204" cy="8215053"/>
            <a:chOff x="0" y="0"/>
            <a:chExt cx="6350000" cy="54991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31356E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2255938" y="1007270"/>
            <a:ext cx="10441611" cy="1356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608"/>
              </a:lnSpc>
            </a:pPr>
            <a:r>
              <a:rPr lang="en-US" sz="8840">
                <a:solidFill>
                  <a:srgbClr val="FFFFFF"/>
                </a:solidFill>
                <a:latin typeface="Raleway"/>
              </a:rPr>
              <a:t>Задачі дослідження</a:t>
            </a:r>
          </a:p>
        </p:txBody>
      </p:sp>
      <p:grpSp>
        <p:nvGrpSpPr>
          <p:cNvPr id="9" name="Group 9"/>
          <p:cNvGrpSpPr/>
          <p:nvPr/>
        </p:nvGrpSpPr>
        <p:grpSpPr>
          <a:xfrm rot="-2023640">
            <a:off x="10929949" y="8979159"/>
            <a:ext cx="12231269" cy="1361455"/>
            <a:chOff x="0" y="0"/>
            <a:chExt cx="3221404" cy="35857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21404" cy="358572"/>
            </a:xfrm>
            <a:custGeom>
              <a:avLst/>
              <a:gdLst/>
              <a:ahLst/>
              <a:cxnLst/>
              <a:rect l="l" t="t" r="r" b="b"/>
              <a:pathLst>
                <a:path w="3221404" h="358572">
                  <a:moveTo>
                    <a:pt x="0" y="0"/>
                  </a:moveTo>
                  <a:lnTo>
                    <a:pt x="3221404" y="0"/>
                  </a:lnTo>
                  <a:lnTo>
                    <a:pt x="3221404" y="358572"/>
                  </a:lnTo>
                  <a:lnTo>
                    <a:pt x="0" y="35857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3221404" cy="415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2023640">
            <a:off x="9166977" y="8464778"/>
            <a:ext cx="12231269" cy="883778"/>
            <a:chOff x="0" y="0"/>
            <a:chExt cx="3221404" cy="2327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221404" cy="232765"/>
            </a:xfrm>
            <a:custGeom>
              <a:avLst/>
              <a:gdLst/>
              <a:ahLst/>
              <a:cxnLst/>
              <a:rect l="l" t="t" r="r" b="b"/>
              <a:pathLst>
                <a:path w="3221404" h="232765">
                  <a:moveTo>
                    <a:pt x="0" y="0"/>
                  </a:moveTo>
                  <a:lnTo>
                    <a:pt x="3221404" y="0"/>
                  </a:lnTo>
                  <a:lnTo>
                    <a:pt x="3221404" y="232765"/>
                  </a:lnTo>
                  <a:lnTo>
                    <a:pt x="0" y="23276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3221404" cy="2899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8827113">
            <a:off x="-5759563" y="-1359525"/>
            <a:ext cx="12231269" cy="3459984"/>
            <a:chOff x="0" y="0"/>
            <a:chExt cx="3221404" cy="91127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221404" cy="911271"/>
            </a:xfrm>
            <a:custGeom>
              <a:avLst/>
              <a:gdLst/>
              <a:ahLst/>
              <a:cxnLst/>
              <a:rect l="l" t="t" r="r" b="b"/>
              <a:pathLst>
                <a:path w="3221404" h="911271">
                  <a:moveTo>
                    <a:pt x="0" y="0"/>
                  </a:moveTo>
                  <a:lnTo>
                    <a:pt x="3221404" y="0"/>
                  </a:lnTo>
                  <a:lnTo>
                    <a:pt x="3221404" y="911271"/>
                  </a:lnTo>
                  <a:lnTo>
                    <a:pt x="0" y="911271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3221404" cy="9684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-2023640">
            <a:off x="-7004711" y="517080"/>
            <a:ext cx="12231269" cy="1023240"/>
            <a:chOff x="0" y="0"/>
            <a:chExt cx="3221404" cy="26949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221404" cy="269495"/>
            </a:xfrm>
            <a:custGeom>
              <a:avLst/>
              <a:gdLst/>
              <a:ahLst/>
              <a:cxnLst/>
              <a:rect l="l" t="t" r="r" b="b"/>
              <a:pathLst>
                <a:path w="3221404" h="269495">
                  <a:moveTo>
                    <a:pt x="0" y="0"/>
                  </a:moveTo>
                  <a:lnTo>
                    <a:pt x="3221404" y="0"/>
                  </a:lnTo>
                  <a:lnTo>
                    <a:pt x="3221404" y="269495"/>
                  </a:lnTo>
                  <a:lnTo>
                    <a:pt x="0" y="26949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3221404" cy="326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783774" y="3248906"/>
            <a:ext cx="169230" cy="169230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255938" y="2971861"/>
            <a:ext cx="9325370" cy="713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3"/>
              </a:lnSpc>
              <a:spcBef>
                <a:spcPct val="0"/>
              </a:spcBef>
            </a:pPr>
            <a:r>
              <a:rPr lang="en-US" sz="2352">
                <a:solidFill>
                  <a:srgbClr val="FFFFFF"/>
                </a:solidFill>
                <a:latin typeface="Raleway"/>
              </a:rPr>
              <a:t>Розглянути концепцію функціонального харчування з урахуванням складових функціонального харчового продукту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045623" y="8623600"/>
            <a:ext cx="604202" cy="1421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67"/>
              </a:lnSpc>
            </a:pPr>
            <a:r>
              <a:rPr lang="en-US" sz="8334">
                <a:solidFill>
                  <a:srgbClr val="FFFFFF"/>
                </a:solidFill>
                <a:latin typeface="Open Sans Bold"/>
              </a:rPr>
              <a:t>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255938" y="4178270"/>
            <a:ext cx="9325370" cy="864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41"/>
              </a:lnSpc>
              <a:spcBef>
                <a:spcPct val="0"/>
              </a:spcBef>
            </a:pPr>
            <a:r>
              <a:rPr lang="en-US" sz="2458">
                <a:solidFill>
                  <a:srgbClr val="FFFFFF"/>
                </a:solidFill>
                <a:latin typeface="Raleway"/>
              </a:rPr>
              <a:t>Відпрацювати технологію приготування функціональних харчових продуктів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268254" y="5634097"/>
            <a:ext cx="9325370" cy="864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41"/>
              </a:lnSpc>
              <a:spcBef>
                <a:spcPct val="0"/>
              </a:spcBef>
            </a:pPr>
            <a:r>
              <a:rPr lang="en-US" sz="2458">
                <a:solidFill>
                  <a:srgbClr val="FFFFFF"/>
                </a:solidFill>
                <a:latin typeface="Raleway"/>
              </a:rPr>
              <a:t>Провести мікробіологічні дослідження та оцінити результати розвитку молочнокислих бактерій для досліджених зразків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255938" y="7001164"/>
            <a:ext cx="9325370" cy="2168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41"/>
              </a:lnSpc>
              <a:spcBef>
                <a:spcPct val="0"/>
              </a:spcBef>
            </a:pPr>
            <a:r>
              <a:rPr lang="en-US" sz="2458">
                <a:solidFill>
                  <a:srgbClr val="FFFFFF"/>
                </a:solidFill>
                <a:latin typeface="Raleway"/>
              </a:rPr>
              <a:t>Провести дослідження органолептичних та якісних показників досліджених зразків згідно державних стандартів якості (ДСТУ) та надати середньостатистичну оцінку органолептичних показників та оцінку відповідності ДСТУ кожного з виготовлених функціональних продуктів.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783774" y="4469801"/>
            <a:ext cx="169230" cy="169230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783774" y="6010243"/>
            <a:ext cx="169230" cy="169230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783774" y="7944940"/>
            <a:ext cx="169230" cy="169230"/>
            <a:chOff x="0" y="0"/>
            <a:chExt cx="812800" cy="812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180766">
            <a:off x="461004" y="4835070"/>
            <a:ext cx="3086100" cy="11707273"/>
            <a:chOff x="0" y="0"/>
            <a:chExt cx="812800" cy="30833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3083397"/>
            </a:xfrm>
            <a:custGeom>
              <a:avLst/>
              <a:gdLst/>
              <a:ahLst/>
              <a:cxnLst/>
              <a:rect l="l" t="t" r="r" b="b"/>
              <a:pathLst>
                <a:path w="812800" h="3083397">
                  <a:moveTo>
                    <a:pt x="0" y="0"/>
                  </a:moveTo>
                  <a:lnTo>
                    <a:pt x="812800" y="0"/>
                  </a:lnTo>
                  <a:lnTo>
                    <a:pt x="812800" y="3083397"/>
                  </a:lnTo>
                  <a:lnTo>
                    <a:pt x="0" y="3083397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1405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319762">
            <a:off x="-511804" y="10064415"/>
            <a:ext cx="5031717" cy="3878821"/>
            <a:chOff x="0" y="0"/>
            <a:chExt cx="1325226" cy="102158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25226" cy="1021583"/>
            </a:xfrm>
            <a:custGeom>
              <a:avLst/>
              <a:gdLst/>
              <a:ahLst/>
              <a:cxnLst/>
              <a:rect l="l" t="t" r="r" b="b"/>
              <a:pathLst>
                <a:path w="1325226" h="1021583">
                  <a:moveTo>
                    <a:pt x="0" y="0"/>
                  </a:moveTo>
                  <a:lnTo>
                    <a:pt x="1325226" y="0"/>
                  </a:lnTo>
                  <a:lnTo>
                    <a:pt x="1325226" y="1021583"/>
                  </a:lnTo>
                  <a:lnTo>
                    <a:pt x="0" y="1021583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325226" cy="10787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2023640">
            <a:off x="-7004711" y="517080"/>
            <a:ext cx="12231269" cy="1023240"/>
            <a:chOff x="0" y="0"/>
            <a:chExt cx="3221404" cy="2694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21404" cy="269495"/>
            </a:xfrm>
            <a:custGeom>
              <a:avLst/>
              <a:gdLst/>
              <a:ahLst/>
              <a:cxnLst/>
              <a:rect l="l" t="t" r="r" b="b"/>
              <a:pathLst>
                <a:path w="3221404" h="269495">
                  <a:moveTo>
                    <a:pt x="0" y="0"/>
                  </a:moveTo>
                  <a:lnTo>
                    <a:pt x="3221404" y="0"/>
                  </a:lnTo>
                  <a:lnTo>
                    <a:pt x="3221404" y="269495"/>
                  </a:lnTo>
                  <a:lnTo>
                    <a:pt x="0" y="26949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3221404" cy="326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111844" y="-1290096"/>
            <a:ext cx="3086100" cy="11707273"/>
            <a:chOff x="0" y="0"/>
            <a:chExt cx="812800" cy="308339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3083397"/>
            </a:xfrm>
            <a:custGeom>
              <a:avLst/>
              <a:gdLst/>
              <a:ahLst/>
              <a:cxnLst/>
              <a:rect l="l" t="t" r="r" b="b"/>
              <a:pathLst>
                <a:path w="812800" h="3083397">
                  <a:moveTo>
                    <a:pt x="0" y="0"/>
                  </a:moveTo>
                  <a:lnTo>
                    <a:pt x="812800" y="0"/>
                  </a:lnTo>
                  <a:lnTo>
                    <a:pt x="812800" y="3083397"/>
                  </a:lnTo>
                  <a:lnTo>
                    <a:pt x="0" y="3083397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812800" cy="31405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319762">
            <a:off x="8358136" y="-4767770"/>
            <a:ext cx="9574839" cy="16784053"/>
            <a:chOff x="0" y="0"/>
            <a:chExt cx="2521768" cy="442049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521768" cy="4420491"/>
            </a:xfrm>
            <a:custGeom>
              <a:avLst/>
              <a:gdLst/>
              <a:ahLst/>
              <a:cxnLst/>
              <a:rect l="l" t="t" r="r" b="b"/>
              <a:pathLst>
                <a:path w="2521768" h="4420491">
                  <a:moveTo>
                    <a:pt x="0" y="0"/>
                  </a:moveTo>
                  <a:lnTo>
                    <a:pt x="2521768" y="0"/>
                  </a:lnTo>
                  <a:lnTo>
                    <a:pt x="2521768" y="4420491"/>
                  </a:lnTo>
                  <a:lnTo>
                    <a:pt x="0" y="4420491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2521768" cy="44776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2023640">
            <a:off x="10929949" y="8979159"/>
            <a:ext cx="12231269" cy="1361455"/>
            <a:chOff x="0" y="0"/>
            <a:chExt cx="3221404" cy="35857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221404" cy="358572"/>
            </a:xfrm>
            <a:custGeom>
              <a:avLst/>
              <a:gdLst/>
              <a:ahLst/>
              <a:cxnLst/>
              <a:rect l="l" t="t" r="r" b="b"/>
              <a:pathLst>
                <a:path w="3221404" h="358572">
                  <a:moveTo>
                    <a:pt x="0" y="0"/>
                  </a:moveTo>
                  <a:lnTo>
                    <a:pt x="3221404" y="0"/>
                  </a:lnTo>
                  <a:lnTo>
                    <a:pt x="3221404" y="358572"/>
                  </a:lnTo>
                  <a:lnTo>
                    <a:pt x="0" y="35857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3221404" cy="415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3759532" y="7800607"/>
            <a:ext cx="1859280" cy="1859280"/>
          </a:xfrm>
          <a:custGeom>
            <a:avLst/>
            <a:gdLst/>
            <a:ahLst/>
            <a:cxnLst/>
            <a:rect l="l" t="t" r="r" b="b"/>
            <a:pathLst>
              <a:path w="1859280" h="1859280">
                <a:moveTo>
                  <a:pt x="0" y="0"/>
                </a:moveTo>
                <a:lnTo>
                  <a:pt x="1859280" y="0"/>
                </a:lnTo>
                <a:lnTo>
                  <a:pt x="1859280" y="1859280"/>
                </a:lnTo>
                <a:lnTo>
                  <a:pt x="0" y="185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319149" y="2117552"/>
            <a:ext cx="6740046" cy="2285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4184" lvl="1" indent="-232092">
              <a:lnSpc>
                <a:spcPts val="3009"/>
              </a:lnSpc>
              <a:buFont typeface="Arial"/>
              <a:buChar char="•"/>
            </a:pPr>
            <a:r>
              <a:rPr lang="en-US" sz="2149">
                <a:solidFill>
                  <a:srgbClr val="6464D6"/>
                </a:solidFill>
                <a:latin typeface="Raleway Bold"/>
              </a:rPr>
              <a:t>Визначена ідентичність колоній молочнокислих бактерій та їх життєздатність у зразках виготовлених харчових продуктів, що мають різне біологічне походження та різний температурний режим їх виготовлення;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045623" y="8623600"/>
            <a:ext cx="604202" cy="1421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67"/>
              </a:lnSpc>
            </a:pPr>
            <a:r>
              <a:rPr lang="en-US" sz="8334">
                <a:solidFill>
                  <a:srgbClr val="FFFFFF"/>
                </a:solidFill>
                <a:latin typeface="Open Sans Bold"/>
              </a:rPr>
              <a:t>4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45970" y="952500"/>
            <a:ext cx="5790520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2"/>
              </a:lnSpc>
            </a:pPr>
            <a:r>
              <a:rPr lang="en-US" sz="4494" dirty="0" err="1">
                <a:solidFill>
                  <a:srgbClr val="6464D6"/>
                </a:solidFill>
                <a:latin typeface="Open Sans Bold"/>
              </a:rPr>
              <a:t>Наукова</a:t>
            </a:r>
            <a:r>
              <a:rPr lang="en-US" sz="4494" dirty="0">
                <a:solidFill>
                  <a:srgbClr val="6464D6"/>
                </a:solidFill>
                <a:latin typeface="Open Sans Bold"/>
              </a:rPr>
              <a:t> </a:t>
            </a:r>
            <a:r>
              <a:rPr lang="en-US" sz="4494" dirty="0" err="1">
                <a:solidFill>
                  <a:srgbClr val="6464D6"/>
                </a:solidFill>
                <a:latin typeface="Open Sans Bold"/>
              </a:rPr>
              <a:t>новизна</a:t>
            </a:r>
            <a:endParaRPr lang="en-US" sz="4494" dirty="0">
              <a:solidFill>
                <a:srgbClr val="6464D6"/>
              </a:solidFill>
              <a:latin typeface="Open Sans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291264" y="4542519"/>
            <a:ext cx="6820580" cy="2666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4184" lvl="1" indent="-232092">
              <a:lnSpc>
                <a:spcPts val="3009"/>
              </a:lnSpc>
              <a:buFont typeface="Arial"/>
              <a:buChar char="•"/>
            </a:pPr>
            <a:r>
              <a:rPr lang="en-US" sz="2149">
                <a:solidFill>
                  <a:srgbClr val="6464D6"/>
                </a:solidFill>
                <a:latin typeface="Raleway Bold"/>
                <a:ea typeface="Raleway Bold"/>
              </a:rPr>
              <a:t>Встановлено, що незалежно від технологічного режиму (від -5°С до +230°С) обробки вихідної сировини, що містить пробіотичині культури молочнокислих бактерій, у готовому до споживання харчовому продукті зберігається високий титр молочнокислих бактерій до 5,5*10    кл/г.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188558" y="952500"/>
            <a:ext cx="6346841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2"/>
              </a:lnSpc>
            </a:pPr>
            <a:r>
              <a:rPr lang="en-US" sz="4494" dirty="0" err="1">
                <a:solidFill>
                  <a:srgbClr val="FFFFFF"/>
                </a:solidFill>
                <a:latin typeface="Open Sans Bold"/>
              </a:rPr>
              <a:t>Практична</a:t>
            </a:r>
            <a:r>
              <a:rPr lang="en-US" sz="4494" dirty="0">
                <a:solidFill>
                  <a:srgbClr val="FFFFFF"/>
                </a:solidFill>
                <a:latin typeface="Open Sans Bold"/>
              </a:rPr>
              <a:t> </a:t>
            </a:r>
            <a:r>
              <a:rPr lang="en-US" sz="4494" dirty="0" err="1">
                <a:solidFill>
                  <a:srgbClr val="FFFFFF"/>
                </a:solidFill>
                <a:latin typeface="Open Sans Bold"/>
              </a:rPr>
              <a:t>цінність</a:t>
            </a:r>
            <a:endParaRPr lang="en-US" sz="4494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957425" y="1912973"/>
            <a:ext cx="6376261" cy="3905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4859" lvl="1" indent="-242429">
              <a:lnSpc>
                <a:spcPts val="3144"/>
              </a:lnSpc>
              <a:buFont typeface="Arial"/>
              <a:buChar char="•"/>
            </a:pPr>
            <a:r>
              <a:rPr lang="en-US" sz="2245">
                <a:solidFill>
                  <a:srgbClr val="FFFFFF"/>
                </a:solidFill>
                <a:latin typeface="Raleway Bold"/>
              </a:rPr>
              <a:t>Запропоновано в якості сировини для виготовлення функціонального харчового продукту застосувати окрім традиційного молока тваринного походження, сировину рослинного походження – фруктове пюре та борошняну суміш, збагачену пробіотиком, що надає функціональних властивостей готовому для споживання харчовому продукту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908980" y="6009507"/>
            <a:ext cx="6191670" cy="3608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Raleway Bold"/>
              </a:rPr>
              <a:t>Доведено, що введення пробіотичних культур молочнокислих бактерій до складу харчового раціону людини можна реалізувати не тільки шляхом вживання кисломолочних продуктів, а також через альтернативний вибір продуктів щоденного раціону, серед яких є цільнозерновий хліб на хлібній заквасці.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387859" y="6748477"/>
            <a:ext cx="122237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31356E"/>
                </a:solidFill>
                <a:latin typeface="Raleway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6428230" y="0"/>
            <a:ext cx="1859770" cy="1856795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31356E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8430205"/>
            <a:ext cx="1859770" cy="1856795"/>
            <a:chOff x="0" y="0"/>
            <a:chExt cx="6350000" cy="63398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6464D6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340705" y="838303"/>
            <a:ext cx="12331588" cy="3427367"/>
            <a:chOff x="0" y="0"/>
            <a:chExt cx="3247826" cy="90268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47826" cy="902681"/>
            </a:xfrm>
            <a:custGeom>
              <a:avLst/>
              <a:gdLst/>
              <a:ahLst/>
              <a:cxnLst/>
              <a:rect l="l" t="t" r="r" b="b"/>
              <a:pathLst>
                <a:path w="3247826" h="902681">
                  <a:moveTo>
                    <a:pt x="0" y="0"/>
                  </a:moveTo>
                  <a:lnTo>
                    <a:pt x="3247826" y="0"/>
                  </a:lnTo>
                  <a:lnTo>
                    <a:pt x="3247826" y="902681"/>
                  </a:lnTo>
                  <a:lnTo>
                    <a:pt x="0" y="902681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3247826" cy="959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0591193">
            <a:off x="8898693" y="5956387"/>
            <a:ext cx="567911" cy="496922"/>
            <a:chOff x="0" y="0"/>
            <a:chExt cx="812800" cy="7112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127000" y="273050"/>
              <a:ext cx="5588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070945" y="4561195"/>
            <a:ext cx="223408" cy="1378414"/>
            <a:chOff x="0" y="0"/>
            <a:chExt cx="58840" cy="36303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8840" cy="363039"/>
            </a:xfrm>
            <a:custGeom>
              <a:avLst/>
              <a:gdLst/>
              <a:ahLst/>
              <a:cxnLst/>
              <a:rect l="l" t="t" r="r" b="b"/>
              <a:pathLst>
                <a:path w="58840" h="363039">
                  <a:moveTo>
                    <a:pt x="0" y="0"/>
                  </a:moveTo>
                  <a:lnTo>
                    <a:pt x="58840" y="0"/>
                  </a:lnTo>
                  <a:lnTo>
                    <a:pt x="58840" y="363039"/>
                  </a:lnTo>
                  <a:lnTo>
                    <a:pt x="0" y="363039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58840" cy="420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-85580">
            <a:off x="2840132" y="992898"/>
            <a:ext cx="12461626" cy="3237017"/>
            <a:chOff x="0" y="0"/>
            <a:chExt cx="3282074" cy="85254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282074" cy="852548"/>
            </a:xfrm>
            <a:custGeom>
              <a:avLst/>
              <a:gdLst/>
              <a:ahLst/>
              <a:cxnLst/>
              <a:rect l="l" t="t" r="r" b="b"/>
              <a:pathLst>
                <a:path w="3282074" h="852548">
                  <a:moveTo>
                    <a:pt x="0" y="0"/>
                  </a:moveTo>
                  <a:lnTo>
                    <a:pt x="3282074" y="0"/>
                  </a:lnTo>
                  <a:lnTo>
                    <a:pt x="3282074" y="852548"/>
                  </a:lnTo>
                  <a:lnTo>
                    <a:pt x="0" y="852548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3282074" cy="909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7982132">
            <a:off x="4402399" y="5151092"/>
            <a:ext cx="1518757" cy="639856"/>
            <a:chOff x="0" y="0"/>
            <a:chExt cx="1270016" cy="53506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70016" cy="535061"/>
            </a:xfrm>
            <a:custGeom>
              <a:avLst/>
              <a:gdLst/>
              <a:ahLst/>
              <a:cxnLst/>
              <a:rect l="l" t="t" r="r" b="b"/>
              <a:pathLst>
                <a:path w="1270016" h="535061">
                  <a:moveTo>
                    <a:pt x="1270016" y="267531"/>
                  </a:moveTo>
                  <a:lnTo>
                    <a:pt x="863616" y="0"/>
                  </a:lnTo>
                  <a:lnTo>
                    <a:pt x="863616" y="203200"/>
                  </a:lnTo>
                  <a:lnTo>
                    <a:pt x="0" y="203200"/>
                  </a:lnTo>
                  <a:lnTo>
                    <a:pt x="0" y="331861"/>
                  </a:lnTo>
                  <a:lnTo>
                    <a:pt x="863616" y="331861"/>
                  </a:lnTo>
                  <a:lnTo>
                    <a:pt x="863616" y="535061"/>
                  </a:lnTo>
                  <a:lnTo>
                    <a:pt x="1270016" y="267531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146050"/>
              <a:ext cx="1168416" cy="1858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7982132">
            <a:off x="4324195" y="5009784"/>
            <a:ext cx="1693593" cy="639856"/>
            <a:chOff x="0" y="0"/>
            <a:chExt cx="1416218" cy="53506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16218" cy="535061"/>
            </a:xfrm>
            <a:custGeom>
              <a:avLst/>
              <a:gdLst/>
              <a:ahLst/>
              <a:cxnLst/>
              <a:rect l="l" t="t" r="r" b="b"/>
              <a:pathLst>
                <a:path w="1416218" h="535061">
                  <a:moveTo>
                    <a:pt x="1416218" y="267531"/>
                  </a:moveTo>
                  <a:lnTo>
                    <a:pt x="1009818" y="0"/>
                  </a:lnTo>
                  <a:lnTo>
                    <a:pt x="1009818" y="203200"/>
                  </a:lnTo>
                  <a:lnTo>
                    <a:pt x="0" y="203200"/>
                  </a:lnTo>
                  <a:lnTo>
                    <a:pt x="0" y="331861"/>
                  </a:lnTo>
                  <a:lnTo>
                    <a:pt x="1009818" y="331861"/>
                  </a:lnTo>
                  <a:lnTo>
                    <a:pt x="1009818" y="535061"/>
                  </a:lnTo>
                  <a:lnTo>
                    <a:pt x="1416218" y="267531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146050"/>
              <a:ext cx="1314618" cy="1858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136727" y="6630929"/>
            <a:ext cx="4635023" cy="1799276"/>
            <a:chOff x="0" y="0"/>
            <a:chExt cx="1220747" cy="47388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220747" cy="473883"/>
            </a:xfrm>
            <a:custGeom>
              <a:avLst/>
              <a:gdLst/>
              <a:ahLst/>
              <a:cxnLst/>
              <a:rect l="l" t="t" r="r" b="b"/>
              <a:pathLst>
                <a:path w="1220747" h="473883">
                  <a:moveTo>
                    <a:pt x="0" y="0"/>
                  </a:moveTo>
                  <a:lnTo>
                    <a:pt x="1220747" y="0"/>
                  </a:lnTo>
                  <a:lnTo>
                    <a:pt x="1220747" y="473883"/>
                  </a:lnTo>
                  <a:lnTo>
                    <a:pt x="0" y="473883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57150"/>
              <a:ext cx="1220747" cy="531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846563" y="6330134"/>
            <a:ext cx="3317896" cy="2659248"/>
            <a:chOff x="0" y="0"/>
            <a:chExt cx="873849" cy="70037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73849" cy="700378"/>
            </a:xfrm>
            <a:custGeom>
              <a:avLst/>
              <a:gdLst/>
              <a:ahLst/>
              <a:cxnLst/>
              <a:rect l="l" t="t" r="r" b="b"/>
              <a:pathLst>
                <a:path w="873849" h="700378">
                  <a:moveTo>
                    <a:pt x="0" y="0"/>
                  </a:moveTo>
                  <a:lnTo>
                    <a:pt x="873849" y="0"/>
                  </a:lnTo>
                  <a:lnTo>
                    <a:pt x="873849" y="700378"/>
                  </a:lnTo>
                  <a:lnTo>
                    <a:pt x="0" y="700378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873849" cy="757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 rot="1934205">
            <a:off x="5609741" y="7585438"/>
            <a:ext cx="1087462" cy="1962209"/>
            <a:chOff x="0" y="0"/>
            <a:chExt cx="286410" cy="51679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86410" cy="516796"/>
            </a:xfrm>
            <a:custGeom>
              <a:avLst/>
              <a:gdLst/>
              <a:ahLst/>
              <a:cxnLst/>
              <a:rect l="l" t="t" r="r" b="b"/>
              <a:pathLst>
                <a:path w="286410" h="516796">
                  <a:moveTo>
                    <a:pt x="0" y="0"/>
                  </a:moveTo>
                  <a:lnTo>
                    <a:pt x="286410" y="0"/>
                  </a:lnTo>
                  <a:lnTo>
                    <a:pt x="286410" y="516796"/>
                  </a:lnTo>
                  <a:lnTo>
                    <a:pt x="0" y="51679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57150"/>
              <a:ext cx="286410" cy="573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657985" y="6166998"/>
            <a:ext cx="3255877" cy="2559281"/>
            <a:chOff x="0" y="0"/>
            <a:chExt cx="857515" cy="67404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57515" cy="674049"/>
            </a:xfrm>
            <a:custGeom>
              <a:avLst/>
              <a:gdLst/>
              <a:ahLst/>
              <a:cxnLst/>
              <a:rect l="l" t="t" r="r" b="b"/>
              <a:pathLst>
                <a:path w="857515" h="674049">
                  <a:moveTo>
                    <a:pt x="0" y="0"/>
                  </a:moveTo>
                  <a:lnTo>
                    <a:pt x="857515" y="0"/>
                  </a:lnTo>
                  <a:lnTo>
                    <a:pt x="857515" y="674049"/>
                  </a:lnTo>
                  <a:lnTo>
                    <a:pt x="0" y="674049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57150"/>
              <a:ext cx="857515" cy="731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 rot="5474983">
            <a:off x="8146962" y="5122232"/>
            <a:ext cx="1885959" cy="639856"/>
            <a:chOff x="0" y="0"/>
            <a:chExt cx="1577078" cy="53506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577078" cy="535061"/>
            </a:xfrm>
            <a:custGeom>
              <a:avLst/>
              <a:gdLst/>
              <a:ahLst/>
              <a:cxnLst/>
              <a:rect l="l" t="t" r="r" b="b"/>
              <a:pathLst>
                <a:path w="1577078" h="535061">
                  <a:moveTo>
                    <a:pt x="1577078" y="267531"/>
                  </a:moveTo>
                  <a:lnTo>
                    <a:pt x="1170678" y="0"/>
                  </a:lnTo>
                  <a:lnTo>
                    <a:pt x="1170678" y="203200"/>
                  </a:lnTo>
                  <a:lnTo>
                    <a:pt x="0" y="203200"/>
                  </a:lnTo>
                  <a:lnTo>
                    <a:pt x="0" y="331861"/>
                  </a:lnTo>
                  <a:lnTo>
                    <a:pt x="1170678" y="331861"/>
                  </a:lnTo>
                  <a:lnTo>
                    <a:pt x="1170678" y="535061"/>
                  </a:lnTo>
                  <a:lnTo>
                    <a:pt x="1577078" y="267531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146050"/>
              <a:ext cx="1475478" cy="1858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 rot="-242922">
            <a:off x="7017977" y="6594432"/>
            <a:ext cx="4552752" cy="1538201"/>
            <a:chOff x="0" y="0"/>
            <a:chExt cx="1199079" cy="40512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199079" cy="405123"/>
            </a:xfrm>
            <a:custGeom>
              <a:avLst/>
              <a:gdLst/>
              <a:ahLst/>
              <a:cxnLst/>
              <a:rect l="l" t="t" r="r" b="b"/>
              <a:pathLst>
                <a:path w="1199079" h="405123">
                  <a:moveTo>
                    <a:pt x="0" y="0"/>
                  </a:moveTo>
                  <a:lnTo>
                    <a:pt x="1199079" y="0"/>
                  </a:lnTo>
                  <a:lnTo>
                    <a:pt x="1199079" y="405123"/>
                  </a:lnTo>
                  <a:lnTo>
                    <a:pt x="0" y="405123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0" y="-57150"/>
              <a:ext cx="1199079" cy="462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3050412" y="6513625"/>
            <a:ext cx="3702129" cy="2390032"/>
            <a:chOff x="0" y="0"/>
            <a:chExt cx="975046" cy="62947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975046" cy="629473"/>
            </a:xfrm>
            <a:custGeom>
              <a:avLst/>
              <a:gdLst/>
              <a:ahLst/>
              <a:cxnLst/>
              <a:rect l="l" t="t" r="r" b="b"/>
              <a:pathLst>
                <a:path w="975046" h="629473">
                  <a:moveTo>
                    <a:pt x="0" y="0"/>
                  </a:moveTo>
                  <a:lnTo>
                    <a:pt x="975046" y="0"/>
                  </a:lnTo>
                  <a:lnTo>
                    <a:pt x="975046" y="629473"/>
                  </a:lnTo>
                  <a:lnTo>
                    <a:pt x="0" y="629473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0" y="-57150"/>
              <a:ext cx="975046" cy="686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2905224" y="6098829"/>
            <a:ext cx="3688602" cy="2695618"/>
            <a:chOff x="0" y="0"/>
            <a:chExt cx="971484" cy="709957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971484" cy="709957"/>
            </a:xfrm>
            <a:custGeom>
              <a:avLst/>
              <a:gdLst/>
              <a:ahLst/>
              <a:cxnLst/>
              <a:rect l="l" t="t" r="r" b="b"/>
              <a:pathLst>
                <a:path w="971484" h="709957">
                  <a:moveTo>
                    <a:pt x="0" y="0"/>
                  </a:moveTo>
                  <a:lnTo>
                    <a:pt x="971484" y="0"/>
                  </a:lnTo>
                  <a:lnTo>
                    <a:pt x="971484" y="709957"/>
                  </a:lnTo>
                  <a:lnTo>
                    <a:pt x="0" y="709957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0" y="-57150"/>
              <a:ext cx="971484" cy="7671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 rot="2917235">
            <a:off x="13477393" y="4922067"/>
            <a:ext cx="1518757" cy="639856"/>
            <a:chOff x="0" y="0"/>
            <a:chExt cx="1270016" cy="535061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270016" cy="535061"/>
            </a:xfrm>
            <a:custGeom>
              <a:avLst/>
              <a:gdLst/>
              <a:ahLst/>
              <a:cxnLst/>
              <a:rect l="l" t="t" r="r" b="b"/>
              <a:pathLst>
                <a:path w="1270016" h="535061">
                  <a:moveTo>
                    <a:pt x="1270016" y="267531"/>
                  </a:moveTo>
                  <a:lnTo>
                    <a:pt x="863616" y="0"/>
                  </a:lnTo>
                  <a:lnTo>
                    <a:pt x="863616" y="203200"/>
                  </a:lnTo>
                  <a:lnTo>
                    <a:pt x="0" y="203200"/>
                  </a:lnTo>
                  <a:lnTo>
                    <a:pt x="0" y="331861"/>
                  </a:lnTo>
                  <a:lnTo>
                    <a:pt x="863616" y="331861"/>
                  </a:lnTo>
                  <a:lnTo>
                    <a:pt x="863616" y="535061"/>
                  </a:lnTo>
                  <a:lnTo>
                    <a:pt x="1270016" y="267531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50" name="TextBox 50"/>
            <p:cNvSpPr txBox="1"/>
            <p:nvPr/>
          </p:nvSpPr>
          <p:spPr>
            <a:xfrm>
              <a:off x="0" y="146050"/>
              <a:ext cx="1168416" cy="1858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 rot="2917235">
            <a:off x="13250234" y="4899143"/>
            <a:ext cx="1693593" cy="639856"/>
            <a:chOff x="0" y="0"/>
            <a:chExt cx="1416218" cy="535061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416218" cy="535061"/>
            </a:xfrm>
            <a:custGeom>
              <a:avLst/>
              <a:gdLst/>
              <a:ahLst/>
              <a:cxnLst/>
              <a:rect l="l" t="t" r="r" b="b"/>
              <a:pathLst>
                <a:path w="1416218" h="535061">
                  <a:moveTo>
                    <a:pt x="1416218" y="267531"/>
                  </a:moveTo>
                  <a:lnTo>
                    <a:pt x="1009818" y="0"/>
                  </a:lnTo>
                  <a:lnTo>
                    <a:pt x="1009818" y="203200"/>
                  </a:lnTo>
                  <a:lnTo>
                    <a:pt x="0" y="203200"/>
                  </a:lnTo>
                  <a:lnTo>
                    <a:pt x="0" y="331861"/>
                  </a:lnTo>
                  <a:lnTo>
                    <a:pt x="1009818" y="331861"/>
                  </a:lnTo>
                  <a:lnTo>
                    <a:pt x="1009818" y="535061"/>
                  </a:lnTo>
                  <a:lnTo>
                    <a:pt x="1416218" y="267531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53" name="TextBox 53"/>
            <p:cNvSpPr txBox="1"/>
            <p:nvPr/>
          </p:nvSpPr>
          <p:spPr>
            <a:xfrm>
              <a:off x="0" y="146050"/>
              <a:ext cx="1314618" cy="1858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3340705" y="942975"/>
            <a:ext cx="11606591" cy="3189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6"/>
              </a:lnSpc>
            </a:pPr>
            <a:r>
              <a:rPr lang="en-US" sz="4019">
                <a:solidFill>
                  <a:srgbClr val="FFFFFF"/>
                </a:solidFill>
                <a:latin typeface="Open Sans Bold"/>
              </a:rPr>
              <a:t>Функціональні продукти харчування</a:t>
            </a:r>
          </a:p>
          <a:p>
            <a:pPr algn="ctr">
              <a:lnSpc>
                <a:spcPts val="3946"/>
              </a:lnSpc>
            </a:pPr>
            <a:r>
              <a:rPr lang="en-US" sz="2819">
                <a:solidFill>
                  <a:srgbClr val="FFFFFF"/>
                </a:solidFill>
                <a:latin typeface="Open Sans Bold"/>
              </a:rPr>
              <a:t>продукти природного походження, які здатні нормалізувати та регулювати окремі функції й біохімічні реакції певних систем, органів та організму в цілому для вдосконалення здоров’я та самопочуття, а також зниження ризику захворювання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2990361" y="6187259"/>
            <a:ext cx="2494314" cy="209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продукти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харчування, що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приготовлені з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натуральних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інгредієнтів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7120792" y="6708213"/>
            <a:ext cx="4347121" cy="1253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продукти, які вживаються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постійно у складі щоденного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раціону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3115167" y="6289113"/>
            <a:ext cx="3382119" cy="209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при споживанні ці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продукти мають певну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дію, регулюючи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окремі процеси в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організмі</a:t>
            </a:r>
          </a:p>
        </p:txBody>
      </p:sp>
      <p:grpSp>
        <p:nvGrpSpPr>
          <p:cNvPr id="58" name="Group 58"/>
          <p:cNvGrpSpPr/>
          <p:nvPr/>
        </p:nvGrpSpPr>
        <p:grpSpPr>
          <a:xfrm rot="-2023640">
            <a:off x="10929949" y="8979159"/>
            <a:ext cx="12231269" cy="1361455"/>
            <a:chOff x="0" y="0"/>
            <a:chExt cx="3221404" cy="358572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3221404" cy="358572"/>
            </a:xfrm>
            <a:custGeom>
              <a:avLst/>
              <a:gdLst/>
              <a:ahLst/>
              <a:cxnLst/>
              <a:rect l="l" t="t" r="r" b="b"/>
              <a:pathLst>
                <a:path w="3221404" h="358572">
                  <a:moveTo>
                    <a:pt x="0" y="0"/>
                  </a:moveTo>
                  <a:lnTo>
                    <a:pt x="3221404" y="0"/>
                  </a:lnTo>
                  <a:lnTo>
                    <a:pt x="3221404" y="358572"/>
                  </a:lnTo>
                  <a:lnTo>
                    <a:pt x="0" y="35857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60" name="TextBox 60"/>
            <p:cNvSpPr txBox="1"/>
            <p:nvPr/>
          </p:nvSpPr>
          <p:spPr>
            <a:xfrm>
              <a:off x="0" y="-57150"/>
              <a:ext cx="3221404" cy="415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1" name="TextBox 61"/>
          <p:cNvSpPr txBox="1"/>
          <p:nvPr/>
        </p:nvSpPr>
        <p:spPr>
          <a:xfrm>
            <a:off x="17045623" y="8623600"/>
            <a:ext cx="604202" cy="1421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67"/>
              </a:lnSpc>
            </a:pPr>
            <a:r>
              <a:rPr lang="en-US" sz="8334">
                <a:solidFill>
                  <a:srgbClr val="FFFFFF"/>
                </a:solidFill>
                <a:latin typeface="Open Sans Bold"/>
              </a:rPr>
              <a:t>5</a:t>
            </a:r>
          </a:p>
        </p:txBody>
      </p:sp>
      <p:grpSp>
        <p:nvGrpSpPr>
          <p:cNvPr id="62" name="Group 62"/>
          <p:cNvGrpSpPr/>
          <p:nvPr/>
        </p:nvGrpSpPr>
        <p:grpSpPr>
          <a:xfrm rot="-2023640">
            <a:off x="-7004711" y="517080"/>
            <a:ext cx="12231269" cy="1023240"/>
            <a:chOff x="0" y="0"/>
            <a:chExt cx="3221404" cy="269495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3221404" cy="269495"/>
            </a:xfrm>
            <a:custGeom>
              <a:avLst/>
              <a:gdLst/>
              <a:ahLst/>
              <a:cxnLst/>
              <a:rect l="l" t="t" r="r" b="b"/>
              <a:pathLst>
                <a:path w="3221404" h="269495">
                  <a:moveTo>
                    <a:pt x="0" y="0"/>
                  </a:moveTo>
                  <a:lnTo>
                    <a:pt x="3221404" y="0"/>
                  </a:lnTo>
                  <a:lnTo>
                    <a:pt x="3221404" y="269495"/>
                  </a:lnTo>
                  <a:lnTo>
                    <a:pt x="0" y="26949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64" name="TextBox 64"/>
            <p:cNvSpPr txBox="1"/>
            <p:nvPr/>
          </p:nvSpPr>
          <p:spPr>
            <a:xfrm>
              <a:off x="0" y="-57150"/>
              <a:ext cx="3221404" cy="326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35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023640">
            <a:off x="10929949" y="8979159"/>
            <a:ext cx="12231269" cy="1361455"/>
            <a:chOff x="0" y="0"/>
            <a:chExt cx="3221404" cy="3585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21404" cy="358572"/>
            </a:xfrm>
            <a:custGeom>
              <a:avLst/>
              <a:gdLst/>
              <a:ahLst/>
              <a:cxnLst/>
              <a:rect l="l" t="t" r="r" b="b"/>
              <a:pathLst>
                <a:path w="3221404" h="358572">
                  <a:moveTo>
                    <a:pt x="0" y="0"/>
                  </a:moveTo>
                  <a:lnTo>
                    <a:pt x="3221404" y="0"/>
                  </a:lnTo>
                  <a:lnTo>
                    <a:pt x="3221404" y="358572"/>
                  </a:lnTo>
                  <a:lnTo>
                    <a:pt x="0" y="35857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221404" cy="415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2023640">
            <a:off x="9139606" y="9502226"/>
            <a:ext cx="12231269" cy="315321"/>
            <a:chOff x="0" y="0"/>
            <a:chExt cx="3221404" cy="830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21404" cy="83048"/>
            </a:xfrm>
            <a:custGeom>
              <a:avLst/>
              <a:gdLst/>
              <a:ahLst/>
              <a:cxnLst/>
              <a:rect l="l" t="t" r="r" b="b"/>
              <a:pathLst>
                <a:path w="3221404" h="83048">
                  <a:moveTo>
                    <a:pt x="0" y="0"/>
                  </a:moveTo>
                  <a:lnTo>
                    <a:pt x="3221404" y="0"/>
                  </a:lnTo>
                  <a:lnTo>
                    <a:pt x="3221404" y="83048"/>
                  </a:lnTo>
                  <a:lnTo>
                    <a:pt x="0" y="8304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3221404" cy="1401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2023640">
            <a:off x="-7004711" y="517080"/>
            <a:ext cx="12231269" cy="1023240"/>
            <a:chOff x="0" y="0"/>
            <a:chExt cx="3221404" cy="2694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21404" cy="269495"/>
            </a:xfrm>
            <a:custGeom>
              <a:avLst/>
              <a:gdLst/>
              <a:ahLst/>
              <a:cxnLst/>
              <a:rect l="l" t="t" r="r" b="b"/>
              <a:pathLst>
                <a:path w="3221404" h="269495">
                  <a:moveTo>
                    <a:pt x="0" y="0"/>
                  </a:moveTo>
                  <a:lnTo>
                    <a:pt x="3221404" y="0"/>
                  </a:lnTo>
                  <a:lnTo>
                    <a:pt x="3221404" y="269495"/>
                  </a:lnTo>
                  <a:lnTo>
                    <a:pt x="0" y="26949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3221404" cy="326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71446">
            <a:off x="-9347481" y="7178020"/>
            <a:ext cx="18530741" cy="4473275"/>
            <a:chOff x="0" y="0"/>
            <a:chExt cx="2946178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946178" cy="711200"/>
            </a:xfrm>
            <a:custGeom>
              <a:avLst/>
              <a:gdLst/>
              <a:ahLst/>
              <a:cxnLst/>
              <a:rect l="l" t="t" r="r" b="b"/>
              <a:pathLst>
                <a:path w="2946178" h="711200">
                  <a:moveTo>
                    <a:pt x="1473089" y="0"/>
                  </a:moveTo>
                  <a:lnTo>
                    <a:pt x="2946178" y="711200"/>
                  </a:lnTo>
                  <a:lnTo>
                    <a:pt x="0" y="711200"/>
                  </a:lnTo>
                  <a:lnTo>
                    <a:pt x="147308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460340" y="273050"/>
              <a:ext cx="2025497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37174" y="705968"/>
            <a:ext cx="8046161" cy="4992112"/>
            <a:chOff x="0" y="0"/>
            <a:chExt cx="2119154" cy="131479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19154" cy="1314795"/>
            </a:xfrm>
            <a:custGeom>
              <a:avLst/>
              <a:gdLst/>
              <a:ahLst/>
              <a:cxnLst/>
              <a:rect l="l" t="t" r="r" b="b"/>
              <a:pathLst>
                <a:path w="2119154" h="1314795">
                  <a:moveTo>
                    <a:pt x="0" y="0"/>
                  </a:moveTo>
                  <a:lnTo>
                    <a:pt x="2119154" y="0"/>
                  </a:lnTo>
                  <a:lnTo>
                    <a:pt x="2119154" y="1314795"/>
                  </a:lnTo>
                  <a:lnTo>
                    <a:pt x="0" y="131479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2119154" cy="1371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08761" y="844508"/>
            <a:ext cx="8351298" cy="4298992"/>
            <a:chOff x="0" y="0"/>
            <a:chExt cx="2199519" cy="113224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99519" cy="1132245"/>
            </a:xfrm>
            <a:custGeom>
              <a:avLst/>
              <a:gdLst/>
              <a:ahLst/>
              <a:cxnLst/>
              <a:rect l="l" t="t" r="r" b="b"/>
              <a:pathLst>
                <a:path w="2199519" h="1132245">
                  <a:moveTo>
                    <a:pt x="0" y="0"/>
                  </a:moveTo>
                  <a:lnTo>
                    <a:pt x="2199519" y="0"/>
                  </a:lnTo>
                  <a:lnTo>
                    <a:pt x="2199519" y="1132245"/>
                  </a:lnTo>
                  <a:lnTo>
                    <a:pt x="0" y="113224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2199519" cy="1189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076935" y="942975"/>
            <a:ext cx="9004458" cy="3766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11"/>
              </a:lnSpc>
              <a:spcBef>
                <a:spcPct val="0"/>
              </a:spcBef>
            </a:pPr>
            <a:r>
              <a:rPr lang="en-US" sz="3579">
                <a:solidFill>
                  <a:srgbClr val="FFFFFF"/>
                </a:solidFill>
                <a:latin typeface="Raleway Bold"/>
              </a:rPr>
              <a:t>Молочнокислі бактерії</a:t>
            </a:r>
          </a:p>
          <a:p>
            <a:pPr>
              <a:lnSpc>
                <a:spcPts val="5011"/>
              </a:lnSpc>
              <a:spcBef>
                <a:spcPct val="0"/>
              </a:spcBef>
            </a:pPr>
            <a:r>
              <a:rPr lang="en-US" sz="3579">
                <a:solidFill>
                  <a:srgbClr val="FFFFFF"/>
                </a:solidFill>
                <a:latin typeface="Raleway Bold"/>
              </a:rPr>
              <a:t>живі мікроорганізми, які позитивно впливають на здоров’я людини,</a:t>
            </a:r>
          </a:p>
          <a:p>
            <a:pPr>
              <a:lnSpc>
                <a:spcPts val="5011"/>
              </a:lnSpc>
              <a:spcBef>
                <a:spcPct val="0"/>
              </a:spcBef>
            </a:pPr>
            <a:r>
              <a:rPr lang="en-US" sz="3579">
                <a:solidFill>
                  <a:srgbClr val="FFFFFF"/>
                </a:solidFill>
                <a:latin typeface="Raleway Bold"/>
              </a:rPr>
              <a:t>нормалізують склад і функції мікрофлори шлунково-кишкового тракту</a:t>
            </a:r>
          </a:p>
        </p:txBody>
      </p:sp>
      <p:grpSp>
        <p:nvGrpSpPr>
          <p:cNvPr id="21" name="Group 21"/>
          <p:cNvGrpSpPr/>
          <p:nvPr/>
        </p:nvGrpSpPr>
        <p:grpSpPr>
          <a:xfrm rot="-2133953">
            <a:off x="7299699" y="4350271"/>
            <a:ext cx="3688602" cy="2695618"/>
            <a:chOff x="0" y="0"/>
            <a:chExt cx="971484" cy="70995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71484" cy="709957"/>
            </a:xfrm>
            <a:custGeom>
              <a:avLst/>
              <a:gdLst/>
              <a:ahLst/>
              <a:cxnLst/>
              <a:rect l="l" t="t" r="r" b="b"/>
              <a:pathLst>
                <a:path w="971484" h="709957">
                  <a:moveTo>
                    <a:pt x="0" y="0"/>
                  </a:moveTo>
                  <a:lnTo>
                    <a:pt x="971484" y="0"/>
                  </a:lnTo>
                  <a:lnTo>
                    <a:pt x="971484" y="709957"/>
                  </a:lnTo>
                  <a:lnTo>
                    <a:pt x="0" y="709957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971484" cy="7671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 rot="-251593">
            <a:off x="12566044" y="1908810"/>
            <a:ext cx="3321492" cy="2586429"/>
            <a:chOff x="0" y="0"/>
            <a:chExt cx="874796" cy="6812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74796" cy="681200"/>
            </a:xfrm>
            <a:custGeom>
              <a:avLst/>
              <a:gdLst/>
              <a:ahLst/>
              <a:cxnLst/>
              <a:rect l="l" t="t" r="r" b="b"/>
              <a:pathLst>
                <a:path w="874796" h="681200">
                  <a:moveTo>
                    <a:pt x="0" y="0"/>
                  </a:moveTo>
                  <a:lnTo>
                    <a:pt x="874796" y="0"/>
                  </a:lnTo>
                  <a:lnTo>
                    <a:pt x="874796" y="681200"/>
                  </a:lnTo>
                  <a:lnTo>
                    <a:pt x="0" y="6812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57150"/>
              <a:ext cx="874796" cy="738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 rot="-251593">
            <a:off x="11659997" y="556495"/>
            <a:ext cx="4697375" cy="1556833"/>
            <a:chOff x="0" y="0"/>
            <a:chExt cx="1237169" cy="41003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37169" cy="410030"/>
            </a:xfrm>
            <a:custGeom>
              <a:avLst/>
              <a:gdLst/>
              <a:ahLst/>
              <a:cxnLst/>
              <a:rect l="l" t="t" r="r" b="b"/>
              <a:pathLst>
                <a:path w="1237169" h="410030">
                  <a:moveTo>
                    <a:pt x="0" y="0"/>
                  </a:moveTo>
                  <a:lnTo>
                    <a:pt x="1237169" y="0"/>
                  </a:lnTo>
                  <a:lnTo>
                    <a:pt x="1237169" y="410030"/>
                  </a:lnTo>
                  <a:lnTo>
                    <a:pt x="0" y="4100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1237169" cy="467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1764356" y="705968"/>
            <a:ext cx="4488657" cy="1276629"/>
            <a:chOff x="0" y="0"/>
            <a:chExt cx="1182198" cy="33623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182198" cy="336232"/>
            </a:xfrm>
            <a:custGeom>
              <a:avLst/>
              <a:gdLst/>
              <a:ahLst/>
              <a:cxnLst/>
              <a:rect l="l" t="t" r="r" b="b"/>
              <a:pathLst>
                <a:path w="1182198" h="336232">
                  <a:moveTo>
                    <a:pt x="0" y="0"/>
                  </a:moveTo>
                  <a:lnTo>
                    <a:pt x="1182198" y="0"/>
                  </a:lnTo>
                  <a:lnTo>
                    <a:pt x="1182198" y="336232"/>
                  </a:lnTo>
                  <a:lnTo>
                    <a:pt x="0" y="33623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57150"/>
              <a:ext cx="1182198" cy="3933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 rot="341486">
            <a:off x="10593278" y="6543322"/>
            <a:ext cx="3896367" cy="3194148"/>
            <a:chOff x="0" y="0"/>
            <a:chExt cx="1026204" cy="84125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26204" cy="841257"/>
            </a:xfrm>
            <a:custGeom>
              <a:avLst/>
              <a:gdLst/>
              <a:ahLst/>
              <a:cxnLst/>
              <a:rect l="l" t="t" r="r" b="b"/>
              <a:pathLst>
                <a:path w="1026204" h="841257">
                  <a:moveTo>
                    <a:pt x="0" y="0"/>
                  </a:moveTo>
                  <a:lnTo>
                    <a:pt x="1026204" y="0"/>
                  </a:lnTo>
                  <a:lnTo>
                    <a:pt x="1026204" y="841257"/>
                  </a:lnTo>
                  <a:lnTo>
                    <a:pt x="0" y="84125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57150"/>
              <a:ext cx="1026204" cy="8984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 rot="341486">
            <a:off x="10198508" y="6176719"/>
            <a:ext cx="5015467" cy="1442902"/>
            <a:chOff x="0" y="0"/>
            <a:chExt cx="1320946" cy="38002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320946" cy="380024"/>
            </a:xfrm>
            <a:custGeom>
              <a:avLst/>
              <a:gdLst/>
              <a:ahLst/>
              <a:cxnLst/>
              <a:rect l="l" t="t" r="r" b="b"/>
              <a:pathLst>
                <a:path w="1320946" h="380024">
                  <a:moveTo>
                    <a:pt x="0" y="0"/>
                  </a:moveTo>
                  <a:lnTo>
                    <a:pt x="1320946" y="0"/>
                  </a:lnTo>
                  <a:lnTo>
                    <a:pt x="1320946" y="380024"/>
                  </a:lnTo>
                  <a:lnTo>
                    <a:pt x="0" y="38002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57150"/>
              <a:ext cx="1320946" cy="4371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 rot="86334">
            <a:off x="10459820" y="5991005"/>
            <a:ext cx="4488657" cy="1276629"/>
            <a:chOff x="0" y="0"/>
            <a:chExt cx="1182198" cy="33623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182198" cy="336232"/>
            </a:xfrm>
            <a:custGeom>
              <a:avLst/>
              <a:gdLst/>
              <a:ahLst/>
              <a:cxnLst/>
              <a:rect l="l" t="t" r="r" b="b"/>
              <a:pathLst>
                <a:path w="1182198" h="336232">
                  <a:moveTo>
                    <a:pt x="0" y="0"/>
                  </a:moveTo>
                  <a:lnTo>
                    <a:pt x="1182198" y="0"/>
                  </a:lnTo>
                  <a:lnTo>
                    <a:pt x="1182198" y="336232"/>
                  </a:lnTo>
                  <a:lnTo>
                    <a:pt x="0" y="33623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0" y="-57150"/>
              <a:ext cx="1182198" cy="3933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 rot="-739744">
            <a:off x="9532177" y="1607398"/>
            <a:ext cx="1482685" cy="750399"/>
            <a:chOff x="0" y="0"/>
            <a:chExt cx="1087464" cy="55037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087464" cy="550375"/>
            </a:xfrm>
            <a:custGeom>
              <a:avLst/>
              <a:gdLst/>
              <a:ahLst/>
              <a:cxnLst/>
              <a:rect l="l" t="t" r="r" b="b"/>
              <a:pathLst>
                <a:path w="1087464" h="550375">
                  <a:moveTo>
                    <a:pt x="1087464" y="275187"/>
                  </a:moveTo>
                  <a:lnTo>
                    <a:pt x="681064" y="0"/>
                  </a:lnTo>
                  <a:lnTo>
                    <a:pt x="681064" y="203200"/>
                  </a:lnTo>
                  <a:lnTo>
                    <a:pt x="0" y="203200"/>
                  </a:lnTo>
                  <a:lnTo>
                    <a:pt x="0" y="347175"/>
                  </a:lnTo>
                  <a:lnTo>
                    <a:pt x="681064" y="347175"/>
                  </a:lnTo>
                  <a:lnTo>
                    <a:pt x="681064" y="550375"/>
                  </a:lnTo>
                  <a:lnTo>
                    <a:pt x="1087464" y="27518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0" y="146050"/>
              <a:ext cx="985864" cy="201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 rot="1403202">
            <a:off x="8422231" y="5273379"/>
            <a:ext cx="1184323" cy="779612"/>
            <a:chOff x="0" y="0"/>
            <a:chExt cx="1023535" cy="673769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023535" cy="673769"/>
            </a:xfrm>
            <a:custGeom>
              <a:avLst/>
              <a:gdLst/>
              <a:ahLst/>
              <a:cxnLst/>
              <a:rect l="l" t="t" r="r" b="b"/>
              <a:pathLst>
                <a:path w="1023535" h="673769">
                  <a:moveTo>
                    <a:pt x="1023535" y="336885"/>
                  </a:moveTo>
                  <a:lnTo>
                    <a:pt x="617135" y="0"/>
                  </a:lnTo>
                  <a:lnTo>
                    <a:pt x="617135" y="203200"/>
                  </a:lnTo>
                  <a:lnTo>
                    <a:pt x="0" y="203200"/>
                  </a:lnTo>
                  <a:lnTo>
                    <a:pt x="0" y="470569"/>
                  </a:lnTo>
                  <a:lnTo>
                    <a:pt x="617135" y="470569"/>
                  </a:lnTo>
                  <a:lnTo>
                    <a:pt x="617135" y="673769"/>
                  </a:lnTo>
                  <a:lnTo>
                    <a:pt x="1023535" y="33688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0" y="146050"/>
              <a:ext cx="921935" cy="324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 rot="1152523">
            <a:off x="8467898" y="5249379"/>
            <a:ext cx="1184323" cy="567646"/>
            <a:chOff x="0" y="0"/>
            <a:chExt cx="1023535" cy="49058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023535" cy="490580"/>
            </a:xfrm>
            <a:custGeom>
              <a:avLst/>
              <a:gdLst/>
              <a:ahLst/>
              <a:cxnLst/>
              <a:rect l="l" t="t" r="r" b="b"/>
              <a:pathLst>
                <a:path w="1023535" h="490580">
                  <a:moveTo>
                    <a:pt x="1023535" y="245290"/>
                  </a:moveTo>
                  <a:lnTo>
                    <a:pt x="617135" y="0"/>
                  </a:lnTo>
                  <a:lnTo>
                    <a:pt x="617135" y="203200"/>
                  </a:lnTo>
                  <a:lnTo>
                    <a:pt x="0" y="203200"/>
                  </a:lnTo>
                  <a:lnTo>
                    <a:pt x="0" y="287380"/>
                  </a:lnTo>
                  <a:lnTo>
                    <a:pt x="617135" y="287380"/>
                  </a:lnTo>
                  <a:lnTo>
                    <a:pt x="617135" y="490580"/>
                  </a:lnTo>
                  <a:lnTo>
                    <a:pt x="1023535" y="2452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0" name="TextBox 50"/>
            <p:cNvSpPr txBox="1"/>
            <p:nvPr/>
          </p:nvSpPr>
          <p:spPr>
            <a:xfrm>
              <a:off x="0" y="146050"/>
              <a:ext cx="921935" cy="1413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 rot="-739744">
            <a:off x="9442518" y="1697365"/>
            <a:ext cx="1662004" cy="892959"/>
            <a:chOff x="0" y="0"/>
            <a:chExt cx="1023535" cy="549924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023535" cy="549924"/>
            </a:xfrm>
            <a:custGeom>
              <a:avLst/>
              <a:gdLst/>
              <a:ahLst/>
              <a:cxnLst/>
              <a:rect l="l" t="t" r="r" b="b"/>
              <a:pathLst>
                <a:path w="1023535" h="549924">
                  <a:moveTo>
                    <a:pt x="1023535" y="274962"/>
                  </a:moveTo>
                  <a:lnTo>
                    <a:pt x="617135" y="0"/>
                  </a:lnTo>
                  <a:lnTo>
                    <a:pt x="617135" y="203200"/>
                  </a:lnTo>
                  <a:lnTo>
                    <a:pt x="0" y="203200"/>
                  </a:lnTo>
                  <a:lnTo>
                    <a:pt x="0" y="346724"/>
                  </a:lnTo>
                  <a:lnTo>
                    <a:pt x="617135" y="346724"/>
                  </a:lnTo>
                  <a:lnTo>
                    <a:pt x="617135" y="549924"/>
                  </a:lnTo>
                  <a:lnTo>
                    <a:pt x="1023535" y="27496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53" name="TextBox 53"/>
            <p:cNvSpPr txBox="1"/>
            <p:nvPr/>
          </p:nvSpPr>
          <p:spPr>
            <a:xfrm>
              <a:off x="0" y="146050"/>
              <a:ext cx="921935" cy="200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2785904" y="2365089"/>
            <a:ext cx="2981016" cy="1973461"/>
            <a:chOff x="0" y="0"/>
            <a:chExt cx="785123" cy="519759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85123" cy="519759"/>
            </a:xfrm>
            <a:custGeom>
              <a:avLst/>
              <a:gdLst/>
              <a:ahLst/>
              <a:cxnLst/>
              <a:rect l="l" t="t" r="r" b="b"/>
              <a:pathLst>
                <a:path w="785123" h="519759">
                  <a:moveTo>
                    <a:pt x="0" y="0"/>
                  </a:moveTo>
                  <a:lnTo>
                    <a:pt x="785123" y="0"/>
                  </a:lnTo>
                  <a:lnTo>
                    <a:pt x="785123" y="519759"/>
                  </a:lnTo>
                  <a:lnTo>
                    <a:pt x="0" y="519759"/>
                  </a:lnTo>
                  <a:close/>
                </a:path>
              </a:pathLst>
            </a:custGeom>
            <a:solidFill>
              <a:srgbClr val="6464D6">
                <a:alpha val="98824"/>
              </a:srgbClr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0" y="-57150"/>
              <a:ext cx="785123" cy="5769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 rot="147834">
            <a:off x="10912628" y="7456744"/>
            <a:ext cx="2981016" cy="1973461"/>
            <a:chOff x="0" y="0"/>
            <a:chExt cx="785123" cy="519759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85123" cy="519759"/>
            </a:xfrm>
            <a:custGeom>
              <a:avLst/>
              <a:gdLst/>
              <a:ahLst/>
              <a:cxnLst/>
              <a:rect l="l" t="t" r="r" b="b"/>
              <a:pathLst>
                <a:path w="785123" h="519759">
                  <a:moveTo>
                    <a:pt x="0" y="0"/>
                  </a:moveTo>
                  <a:lnTo>
                    <a:pt x="785123" y="0"/>
                  </a:lnTo>
                  <a:lnTo>
                    <a:pt x="785123" y="519759"/>
                  </a:lnTo>
                  <a:lnTo>
                    <a:pt x="0" y="519759"/>
                  </a:lnTo>
                  <a:close/>
                </a:path>
              </a:pathLst>
            </a:custGeom>
            <a:solidFill>
              <a:srgbClr val="6464D6">
                <a:alpha val="98824"/>
              </a:srgbClr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0" y="-57150"/>
              <a:ext cx="785123" cy="5769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0" name="Freeform 60"/>
          <p:cNvSpPr/>
          <p:nvPr/>
        </p:nvSpPr>
        <p:spPr>
          <a:xfrm rot="152747">
            <a:off x="11217156" y="7653316"/>
            <a:ext cx="2371959" cy="1580318"/>
          </a:xfrm>
          <a:custGeom>
            <a:avLst/>
            <a:gdLst/>
            <a:ahLst/>
            <a:cxnLst/>
            <a:rect l="l" t="t" r="r" b="b"/>
            <a:pathLst>
              <a:path w="2371959" h="1580318">
                <a:moveTo>
                  <a:pt x="0" y="0"/>
                </a:moveTo>
                <a:lnTo>
                  <a:pt x="2371959" y="0"/>
                </a:lnTo>
                <a:lnTo>
                  <a:pt x="2371959" y="1580318"/>
                </a:lnTo>
                <a:lnTo>
                  <a:pt x="0" y="1580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1" name="Freeform 61"/>
          <p:cNvSpPr/>
          <p:nvPr/>
        </p:nvSpPr>
        <p:spPr>
          <a:xfrm>
            <a:off x="12985414" y="2507440"/>
            <a:ext cx="2483445" cy="1654595"/>
          </a:xfrm>
          <a:custGeom>
            <a:avLst/>
            <a:gdLst/>
            <a:ahLst/>
            <a:cxnLst/>
            <a:rect l="l" t="t" r="r" b="b"/>
            <a:pathLst>
              <a:path w="2483445" h="1654595">
                <a:moveTo>
                  <a:pt x="0" y="0"/>
                </a:moveTo>
                <a:lnTo>
                  <a:pt x="2483446" y="0"/>
                </a:lnTo>
                <a:lnTo>
                  <a:pt x="2483446" y="1654595"/>
                </a:lnTo>
                <a:lnTo>
                  <a:pt x="0" y="16545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2" name="Group 62"/>
          <p:cNvGrpSpPr/>
          <p:nvPr/>
        </p:nvGrpSpPr>
        <p:grpSpPr>
          <a:xfrm>
            <a:off x="12984211" y="2444880"/>
            <a:ext cx="2711895" cy="1717156"/>
            <a:chOff x="0" y="0"/>
            <a:chExt cx="714244" cy="452255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714244" cy="452255"/>
            </a:xfrm>
            <a:custGeom>
              <a:avLst/>
              <a:gdLst/>
              <a:ahLst/>
              <a:cxnLst/>
              <a:rect l="l" t="t" r="r" b="b"/>
              <a:pathLst>
                <a:path w="714244" h="452255">
                  <a:moveTo>
                    <a:pt x="0" y="0"/>
                  </a:moveTo>
                  <a:lnTo>
                    <a:pt x="714244" y="0"/>
                  </a:lnTo>
                  <a:lnTo>
                    <a:pt x="714244" y="452255"/>
                  </a:lnTo>
                  <a:lnTo>
                    <a:pt x="0" y="452255"/>
                  </a:lnTo>
                  <a:close/>
                </a:path>
              </a:pathLst>
            </a:custGeom>
            <a:solidFill>
              <a:srgbClr val="6464D6">
                <a:alpha val="30980"/>
              </a:srgbClr>
            </a:solidFill>
          </p:spPr>
        </p:sp>
        <p:sp>
          <p:nvSpPr>
            <p:cNvPr id="64" name="TextBox 64"/>
            <p:cNvSpPr txBox="1"/>
            <p:nvPr/>
          </p:nvSpPr>
          <p:spPr>
            <a:xfrm>
              <a:off x="0" y="-57150"/>
              <a:ext cx="714244" cy="509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1047188" y="7601417"/>
            <a:ext cx="2711895" cy="1717156"/>
            <a:chOff x="0" y="0"/>
            <a:chExt cx="714244" cy="452255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14244" cy="452255"/>
            </a:xfrm>
            <a:custGeom>
              <a:avLst/>
              <a:gdLst/>
              <a:ahLst/>
              <a:cxnLst/>
              <a:rect l="l" t="t" r="r" b="b"/>
              <a:pathLst>
                <a:path w="714244" h="452255">
                  <a:moveTo>
                    <a:pt x="0" y="0"/>
                  </a:moveTo>
                  <a:lnTo>
                    <a:pt x="714244" y="0"/>
                  </a:lnTo>
                  <a:lnTo>
                    <a:pt x="714244" y="452255"/>
                  </a:lnTo>
                  <a:lnTo>
                    <a:pt x="0" y="452255"/>
                  </a:lnTo>
                  <a:close/>
                </a:path>
              </a:pathLst>
            </a:custGeom>
            <a:solidFill>
              <a:srgbClr val="6464D6">
                <a:alpha val="30980"/>
              </a:srgbClr>
            </a:solidFill>
          </p:spPr>
        </p:sp>
        <p:sp>
          <p:nvSpPr>
            <p:cNvPr id="67" name="TextBox 67"/>
            <p:cNvSpPr txBox="1"/>
            <p:nvPr/>
          </p:nvSpPr>
          <p:spPr>
            <a:xfrm>
              <a:off x="0" y="-57150"/>
              <a:ext cx="714244" cy="509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8" name="Group 68"/>
          <p:cNvGrpSpPr/>
          <p:nvPr/>
        </p:nvGrpSpPr>
        <p:grpSpPr>
          <a:xfrm rot="1437344">
            <a:off x="-680702" y="8058964"/>
            <a:ext cx="10661976" cy="938721"/>
            <a:chOff x="0" y="0"/>
            <a:chExt cx="2808092" cy="247235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2808092" cy="247235"/>
            </a:xfrm>
            <a:custGeom>
              <a:avLst/>
              <a:gdLst/>
              <a:ahLst/>
              <a:cxnLst/>
              <a:rect l="l" t="t" r="r" b="b"/>
              <a:pathLst>
                <a:path w="2808092" h="247235">
                  <a:moveTo>
                    <a:pt x="0" y="0"/>
                  </a:moveTo>
                  <a:lnTo>
                    <a:pt x="2808092" y="0"/>
                  </a:lnTo>
                  <a:lnTo>
                    <a:pt x="2808092" y="247235"/>
                  </a:lnTo>
                  <a:lnTo>
                    <a:pt x="0" y="24723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0" name="TextBox 70"/>
            <p:cNvSpPr txBox="1"/>
            <p:nvPr/>
          </p:nvSpPr>
          <p:spPr>
            <a:xfrm>
              <a:off x="0" y="-57150"/>
              <a:ext cx="2808092" cy="3043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71" name="TextBox 71"/>
          <p:cNvSpPr txBox="1"/>
          <p:nvPr/>
        </p:nvSpPr>
        <p:spPr>
          <a:xfrm>
            <a:off x="17045655" y="8623600"/>
            <a:ext cx="604137" cy="1421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67"/>
              </a:lnSpc>
            </a:pPr>
            <a:r>
              <a:rPr lang="en-US" sz="8334">
                <a:solidFill>
                  <a:srgbClr val="FFFFFF"/>
                </a:solidFill>
                <a:latin typeface="Open Sans Bold"/>
              </a:rPr>
              <a:t>6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12307940" y="952500"/>
            <a:ext cx="3332210" cy="573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Raleway Bold"/>
              </a:rPr>
              <a:t>Віfidоbасtеrіum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1007948" y="6257197"/>
            <a:ext cx="3332210" cy="573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Raleway Bold"/>
              </a:rPr>
              <a:t>Lасtоbасillus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023640">
            <a:off x="14698987" y="9066237"/>
            <a:ext cx="4432327" cy="1361455"/>
            <a:chOff x="0" y="0"/>
            <a:chExt cx="1167362" cy="3585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67362" cy="358572"/>
            </a:xfrm>
            <a:custGeom>
              <a:avLst/>
              <a:gdLst/>
              <a:ahLst/>
              <a:cxnLst/>
              <a:rect l="l" t="t" r="r" b="b"/>
              <a:pathLst>
                <a:path w="1167362" h="358572">
                  <a:moveTo>
                    <a:pt x="0" y="0"/>
                  </a:moveTo>
                  <a:lnTo>
                    <a:pt x="1167362" y="0"/>
                  </a:lnTo>
                  <a:lnTo>
                    <a:pt x="1167362" y="358572"/>
                  </a:lnTo>
                  <a:lnTo>
                    <a:pt x="0" y="35857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167362" cy="415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2023640">
            <a:off x="-2374782" y="-1699741"/>
            <a:ext cx="5889788" cy="3399483"/>
            <a:chOff x="0" y="0"/>
            <a:chExt cx="1551220" cy="8953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51220" cy="895337"/>
            </a:xfrm>
            <a:custGeom>
              <a:avLst/>
              <a:gdLst/>
              <a:ahLst/>
              <a:cxnLst/>
              <a:rect l="l" t="t" r="r" b="b"/>
              <a:pathLst>
                <a:path w="1551220" h="895337">
                  <a:moveTo>
                    <a:pt x="0" y="0"/>
                  </a:moveTo>
                  <a:lnTo>
                    <a:pt x="1551220" y="0"/>
                  </a:lnTo>
                  <a:lnTo>
                    <a:pt x="1551220" y="895337"/>
                  </a:lnTo>
                  <a:lnTo>
                    <a:pt x="0" y="895337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551220" cy="9524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2023640">
            <a:off x="-1246719" y="-206971"/>
            <a:ext cx="2884377" cy="1023240"/>
            <a:chOff x="0" y="0"/>
            <a:chExt cx="759671" cy="2694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59671" cy="269495"/>
            </a:xfrm>
            <a:custGeom>
              <a:avLst/>
              <a:gdLst/>
              <a:ahLst/>
              <a:cxnLst/>
              <a:rect l="l" t="t" r="r" b="b"/>
              <a:pathLst>
                <a:path w="759671" h="269495">
                  <a:moveTo>
                    <a:pt x="0" y="0"/>
                  </a:moveTo>
                  <a:lnTo>
                    <a:pt x="759671" y="0"/>
                  </a:lnTo>
                  <a:lnTo>
                    <a:pt x="759671" y="269495"/>
                  </a:lnTo>
                  <a:lnTo>
                    <a:pt x="0" y="26949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759671" cy="326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273316" y="890052"/>
            <a:ext cx="10923415" cy="1907093"/>
            <a:chOff x="0" y="0"/>
            <a:chExt cx="2876949" cy="50228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876949" cy="502280"/>
            </a:xfrm>
            <a:custGeom>
              <a:avLst/>
              <a:gdLst/>
              <a:ahLst/>
              <a:cxnLst/>
              <a:rect l="l" t="t" r="r" b="b"/>
              <a:pathLst>
                <a:path w="2876949" h="502280">
                  <a:moveTo>
                    <a:pt x="0" y="0"/>
                  </a:moveTo>
                  <a:lnTo>
                    <a:pt x="2876949" y="0"/>
                  </a:lnTo>
                  <a:lnTo>
                    <a:pt x="2876949" y="502280"/>
                  </a:lnTo>
                  <a:lnTo>
                    <a:pt x="0" y="502280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876949" cy="559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30801">
            <a:off x="3695108" y="696098"/>
            <a:ext cx="10231390" cy="1778940"/>
            <a:chOff x="0" y="0"/>
            <a:chExt cx="2694687" cy="46852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694687" cy="468528"/>
            </a:xfrm>
            <a:custGeom>
              <a:avLst/>
              <a:gdLst/>
              <a:ahLst/>
              <a:cxnLst/>
              <a:rect l="l" t="t" r="r" b="b"/>
              <a:pathLst>
                <a:path w="2694687" h="468528">
                  <a:moveTo>
                    <a:pt x="0" y="0"/>
                  </a:moveTo>
                  <a:lnTo>
                    <a:pt x="2694687" y="0"/>
                  </a:lnTo>
                  <a:lnTo>
                    <a:pt x="2694687" y="468528"/>
                  </a:lnTo>
                  <a:lnTo>
                    <a:pt x="0" y="468528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2694687" cy="5256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2113680">
            <a:off x="-551909" y="446726"/>
            <a:ext cx="2675226" cy="110837"/>
            <a:chOff x="0" y="0"/>
            <a:chExt cx="704586" cy="291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04586" cy="29192"/>
            </a:xfrm>
            <a:custGeom>
              <a:avLst/>
              <a:gdLst/>
              <a:ahLst/>
              <a:cxnLst/>
              <a:rect l="l" t="t" r="r" b="b"/>
              <a:pathLst>
                <a:path w="704586" h="29192">
                  <a:moveTo>
                    <a:pt x="0" y="0"/>
                  </a:moveTo>
                  <a:lnTo>
                    <a:pt x="704586" y="0"/>
                  </a:lnTo>
                  <a:lnTo>
                    <a:pt x="704586" y="29192"/>
                  </a:lnTo>
                  <a:lnTo>
                    <a:pt x="0" y="29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704586" cy="86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96259">
            <a:off x="4995636" y="2939989"/>
            <a:ext cx="7421604" cy="7774897"/>
            <a:chOff x="0" y="0"/>
            <a:chExt cx="2304179" cy="241386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304179" cy="2413865"/>
            </a:xfrm>
            <a:custGeom>
              <a:avLst/>
              <a:gdLst/>
              <a:ahLst/>
              <a:cxnLst/>
              <a:rect l="l" t="t" r="r" b="b"/>
              <a:pathLst>
                <a:path w="2304179" h="2413865">
                  <a:moveTo>
                    <a:pt x="0" y="0"/>
                  </a:moveTo>
                  <a:lnTo>
                    <a:pt x="2304179" y="0"/>
                  </a:lnTo>
                  <a:lnTo>
                    <a:pt x="2304179" y="2413865"/>
                  </a:lnTo>
                  <a:lnTo>
                    <a:pt x="0" y="241386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2304179" cy="24710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379870" y="3048784"/>
            <a:ext cx="6959772" cy="7108564"/>
            <a:chOff x="0" y="0"/>
            <a:chExt cx="2160794" cy="220698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160794" cy="2206990"/>
            </a:xfrm>
            <a:custGeom>
              <a:avLst/>
              <a:gdLst/>
              <a:ahLst/>
              <a:cxnLst/>
              <a:rect l="l" t="t" r="r" b="b"/>
              <a:pathLst>
                <a:path w="2160794" h="2206990">
                  <a:moveTo>
                    <a:pt x="0" y="0"/>
                  </a:moveTo>
                  <a:lnTo>
                    <a:pt x="2160794" y="0"/>
                  </a:lnTo>
                  <a:lnTo>
                    <a:pt x="2160794" y="2206990"/>
                  </a:lnTo>
                  <a:lnTo>
                    <a:pt x="0" y="2206990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2160794" cy="22641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7045647" y="8623600"/>
            <a:ext cx="604154" cy="1421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67"/>
              </a:lnSpc>
            </a:pPr>
            <a:r>
              <a:rPr lang="en-US" sz="8334">
                <a:solidFill>
                  <a:srgbClr val="FFFFFF"/>
                </a:solidFill>
                <a:latin typeface="Open Sans Bold"/>
              </a:rPr>
              <a:t>7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888401" y="942975"/>
            <a:ext cx="9844803" cy="1199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Raleway Bold"/>
              </a:rPr>
              <a:t>Інгредієнти для виготовлення функціональних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Raleway Bold"/>
              </a:rPr>
              <a:t>харчових продуктів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5709" y="3148934"/>
            <a:ext cx="4710258" cy="606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6464D6"/>
                </a:solidFill>
                <a:latin typeface="Raleway Bold"/>
              </a:rPr>
              <a:t>Яблучне пюре: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85704" y="3918212"/>
            <a:ext cx="4117470" cy="4103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33"/>
              </a:lnSpc>
              <a:spcBef>
                <a:spcPct val="0"/>
              </a:spcBef>
            </a:pPr>
            <a:r>
              <a:rPr lang="en-US" sz="2881" dirty="0" err="1">
                <a:solidFill>
                  <a:srgbClr val="6464D6"/>
                </a:solidFill>
                <a:latin typeface="Raleway Bold"/>
              </a:rPr>
              <a:t>яблука</a:t>
            </a:r>
            <a:r>
              <a:rPr lang="en-US" sz="2881" dirty="0">
                <a:solidFill>
                  <a:srgbClr val="6464D6"/>
                </a:solidFill>
                <a:latin typeface="Raleway Bold"/>
              </a:rPr>
              <a:t>; </a:t>
            </a:r>
            <a:r>
              <a:rPr lang="en-US" sz="2881" dirty="0" err="1">
                <a:solidFill>
                  <a:srgbClr val="6464D6"/>
                </a:solidFill>
                <a:latin typeface="Raleway Bold"/>
              </a:rPr>
              <a:t>цукор</a:t>
            </a:r>
            <a:r>
              <a:rPr lang="en-US" sz="2881" dirty="0">
                <a:solidFill>
                  <a:srgbClr val="6464D6"/>
                </a:solidFill>
                <a:latin typeface="Raleway Bold"/>
              </a:rPr>
              <a:t>;</a:t>
            </a:r>
          </a:p>
          <a:p>
            <a:pPr algn="ctr">
              <a:lnSpc>
                <a:spcPts val="4033"/>
              </a:lnSpc>
              <a:spcBef>
                <a:spcPct val="0"/>
              </a:spcBef>
            </a:pPr>
            <a:r>
              <a:rPr lang="en-US" sz="2881" dirty="0" err="1">
                <a:solidFill>
                  <a:srgbClr val="6464D6"/>
                </a:solidFill>
                <a:latin typeface="Raleway Bold"/>
              </a:rPr>
              <a:t>очищена</a:t>
            </a:r>
            <a:r>
              <a:rPr lang="en-US" sz="2881" dirty="0">
                <a:solidFill>
                  <a:srgbClr val="6464D6"/>
                </a:solidFill>
                <a:latin typeface="Raleway Bold"/>
              </a:rPr>
              <a:t> </a:t>
            </a:r>
            <a:r>
              <a:rPr lang="en-US" sz="2881" dirty="0" err="1">
                <a:solidFill>
                  <a:srgbClr val="6464D6"/>
                </a:solidFill>
                <a:latin typeface="Raleway Bold"/>
              </a:rPr>
              <a:t>питна</a:t>
            </a:r>
            <a:r>
              <a:rPr lang="en-US" sz="2881" dirty="0">
                <a:solidFill>
                  <a:srgbClr val="6464D6"/>
                </a:solidFill>
                <a:latin typeface="Raleway Bold"/>
              </a:rPr>
              <a:t> </a:t>
            </a:r>
            <a:r>
              <a:rPr lang="en-US" sz="2881" dirty="0" err="1">
                <a:solidFill>
                  <a:srgbClr val="6464D6"/>
                </a:solidFill>
                <a:latin typeface="Raleway Bold"/>
              </a:rPr>
              <a:t>вода</a:t>
            </a:r>
            <a:r>
              <a:rPr lang="en-US" sz="2881" dirty="0">
                <a:solidFill>
                  <a:srgbClr val="6464D6"/>
                </a:solidFill>
                <a:latin typeface="Raleway Bold"/>
              </a:rPr>
              <a:t>;</a:t>
            </a:r>
          </a:p>
          <a:p>
            <a:pPr algn="ctr">
              <a:lnSpc>
                <a:spcPts val="4033"/>
              </a:lnSpc>
              <a:spcBef>
                <a:spcPct val="0"/>
              </a:spcBef>
            </a:pPr>
            <a:r>
              <a:rPr lang="en-US" sz="2881" dirty="0" err="1">
                <a:solidFill>
                  <a:srgbClr val="6464D6"/>
                </a:solidFill>
                <a:latin typeface="Raleway Bold"/>
              </a:rPr>
              <a:t>висококонцентрована</a:t>
            </a:r>
            <a:endParaRPr lang="en-US" sz="2881" dirty="0">
              <a:solidFill>
                <a:srgbClr val="6464D6"/>
              </a:solidFill>
              <a:latin typeface="Raleway Bold"/>
            </a:endParaRPr>
          </a:p>
          <a:p>
            <a:pPr algn="ctr">
              <a:lnSpc>
                <a:spcPts val="4033"/>
              </a:lnSpc>
              <a:spcBef>
                <a:spcPct val="0"/>
              </a:spcBef>
            </a:pPr>
            <a:r>
              <a:rPr lang="en-US" sz="2881" dirty="0" err="1">
                <a:solidFill>
                  <a:srgbClr val="6464D6"/>
                </a:solidFill>
                <a:latin typeface="Raleway Bold"/>
              </a:rPr>
              <a:t>закваска</a:t>
            </a:r>
            <a:r>
              <a:rPr lang="en-US" sz="2881" dirty="0">
                <a:solidFill>
                  <a:srgbClr val="6464D6"/>
                </a:solidFill>
                <a:latin typeface="Raleway Bold"/>
              </a:rPr>
              <a:t> «</a:t>
            </a:r>
            <a:r>
              <a:rPr lang="en-US" sz="2881" dirty="0" err="1">
                <a:solidFill>
                  <a:srgbClr val="6464D6"/>
                </a:solidFill>
                <a:latin typeface="Raleway Bold"/>
              </a:rPr>
              <a:t>Пробіо</a:t>
            </a:r>
            <a:endParaRPr lang="en-US" sz="2881" dirty="0">
              <a:solidFill>
                <a:srgbClr val="6464D6"/>
              </a:solidFill>
              <a:latin typeface="Raleway Bold"/>
            </a:endParaRPr>
          </a:p>
          <a:p>
            <a:pPr algn="ctr">
              <a:lnSpc>
                <a:spcPts val="4033"/>
              </a:lnSpc>
              <a:spcBef>
                <a:spcPct val="0"/>
              </a:spcBef>
            </a:pPr>
            <a:r>
              <a:rPr lang="en-US" sz="2881" dirty="0" err="1">
                <a:solidFill>
                  <a:srgbClr val="6464D6"/>
                </a:solidFill>
                <a:latin typeface="Raleway Bold"/>
              </a:rPr>
              <a:t>Йогурт</a:t>
            </a:r>
            <a:r>
              <a:rPr lang="en-US" sz="2881" dirty="0">
                <a:solidFill>
                  <a:srgbClr val="6464D6"/>
                </a:solidFill>
                <a:latin typeface="Raleway Bold"/>
              </a:rPr>
              <a:t> VIVO» з</a:t>
            </a:r>
          </a:p>
          <a:p>
            <a:pPr algn="ctr">
              <a:lnSpc>
                <a:spcPts val="4033"/>
              </a:lnSpc>
              <a:spcBef>
                <a:spcPct val="0"/>
              </a:spcBef>
            </a:pPr>
            <a:r>
              <a:rPr lang="en-US" sz="2881" dirty="0" err="1">
                <a:solidFill>
                  <a:srgbClr val="6464D6"/>
                </a:solidFill>
                <a:latin typeface="Raleway Bold"/>
              </a:rPr>
              <a:t>вмістом</a:t>
            </a:r>
            <a:endParaRPr lang="en-US" sz="2881" dirty="0">
              <a:solidFill>
                <a:srgbClr val="6464D6"/>
              </a:solidFill>
              <a:latin typeface="Raleway Bold"/>
            </a:endParaRPr>
          </a:p>
          <a:p>
            <a:pPr algn="ctr">
              <a:lnSpc>
                <a:spcPts val="4033"/>
              </a:lnSpc>
              <a:spcBef>
                <a:spcPct val="0"/>
              </a:spcBef>
            </a:pPr>
            <a:r>
              <a:rPr lang="en-US" sz="2881" dirty="0" err="1">
                <a:solidFill>
                  <a:srgbClr val="6464D6"/>
                </a:solidFill>
                <a:latin typeface="Raleway Bold"/>
              </a:rPr>
              <a:t>молочнокислих</a:t>
            </a:r>
            <a:endParaRPr lang="en-US" sz="2881" dirty="0">
              <a:solidFill>
                <a:srgbClr val="6464D6"/>
              </a:solidFill>
              <a:latin typeface="Raleway Bold"/>
            </a:endParaRPr>
          </a:p>
          <a:p>
            <a:pPr algn="ctr">
              <a:lnSpc>
                <a:spcPts val="4033"/>
              </a:lnSpc>
              <a:spcBef>
                <a:spcPct val="0"/>
              </a:spcBef>
            </a:pPr>
            <a:r>
              <a:rPr lang="en-US" sz="2881" dirty="0" err="1">
                <a:solidFill>
                  <a:srgbClr val="6464D6"/>
                </a:solidFill>
                <a:latin typeface="Raleway Bold"/>
              </a:rPr>
              <a:t>бактерій</a:t>
            </a:r>
            <a:endParaRPr lang="en-US" sz="2881" dirty="0">
              <a:solidFill>
                <a:srgbClr val="6464D6"/>
              </a:solidFill>
              <a:latin typeface="Raleway Bold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7110219" y="3248402"/>
            <a:ext cx="4953651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dirty="0" err="1">
                <a:solidFill>
                  <a:srgbClr val="FFFFFF"/>
                </a:solidFill>
                <a:latin typeface="Raleway Bold"/>
              </a:rPr>
              <a:t>Цільнозерновий</a:t>
            </a:r>
            <a:r>
              <a:rPr lang="en-US" sz="34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3499" dirty="0" err="1">
                <a:solidFill>
                  <a:srgbClr val="FFFFFF"/>
                </a:solidFill>
                <a:latin typeface="Raleway Bold"/>
              </a:rPr>
              <a:t>хліб</a:t>
            </a:r>
            <a:endParaRPr lang="en-US" sz="3499" dirty="0">
              <a:solidFill>
                <a:srgbClr val="FFFFFF"/>
              </a:solidFill>
              <a:latin typeface="Raleway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dirty="0" err="1">
                <a:solidFill>
                  <a:srgbClr val="FFFFFF"/>
                </a:solidFill>
                <a:latin typeface="Raleway Bold"/>
              </a:rPr>
              <a:t>на</a:t>
            </a:r>
            <a:r>
              <a:rPr lang="en-US" sz="34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3499" dirty="0" err="1">
                <a:solidFill>
                  <a:srgbClr val="FFFFFF"/>
                </a:solidFill>
                <a:latin typeface="Raleway Bold"/>
              </a:rPr>
              <a:t>хлібній</a:t>
            </a:r>
            <a:r>
              <a:rPr lang="en-US" sz="34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3499" dirty="0" err="1">
                <a:solidFill>
                  <a:srgbClr val="FFFFFF"/>
                </a:solidFill>
                <a:latin typeface="Raleway Bold"/>
              </a:rPr>
              <a:t>заквасці</a:t>
            </a:r>
            <a:r>
              <a:rPr lang="en-US" sz="3499" dirty="0">
                <a:solidFill>
                  <a:srgbClr val="FFFFFF"/>
                </a:solidFill>
                <a:latin typeface="Raleway Bold"/>
              </a:rPr>
              <a:t>: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643224" y="4583893"/>
            <a:ext cx="6492281" cy="1976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Raleway Bold"/>
              </a:rPr>
              <a:t>борошняна суміш (борошно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Raleway Bold"/>
              </a:rPr>
              <a:t>цільнозернове пшеничне, борошно пшеничне вищого ґатунку у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Raleway Bold"/>
              </a:rPr>
              <a:t>співвідношенні 1:1);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540305" y="7353545"/>
            <a:ext cx="5658808" cy="2472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FFFFFF"/>
                </a:solidFill>
                <a:latin typeface="Raleway Bold"/>
              </a:rPr>
              <a:t>хлібна</a:t>
            </a:r>
            <a:r>
              <a:rPr lang="en-US" sz="27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Raleway Bold"/>
              </a:rPr>
              <a:t>закваска</a:t>
            </a:r>
            <a:r>
              <a:rPr lang="en-US" sz="2799" dirty="0">
                <a:solidFill>
                  <a:srgbClr val="FFFFFF"/>
                </a:solidFill>
                <a:latin typeface="Raleway Bold"/>
              </a:rPr>
              <a:t>, </a:t>
            </a:r>
            <a:r>
              <a:rPr lang="en-US" sz="2799" dirty="0" err="1">
                <a:solidFill>
                  <a:srgbClr val="FFFFFF"/>
                </a:solidFill>
                <a:latin typeface="Raleway Bold"/>
              </a:rPr>
              <a:t>виготовлена</a:t>
            </a:r>
            <a:r>
              <a:rPr lang="en-US" sz="27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Raleway Bold"/>
              </a:rPr>
              <a:t>на</a:t>
            </a:r>
            <a:r>
              <a:rPr lang="en-US" sz="27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Raleway Bold"/>
              </a:rPr>
              <a:t>основі</a:t>
            </a:r>
            <a:r>
              <a:rPr lang="en-US" sz="27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Raleway Bold"/>
              </a:rPr>
              <a:t>висококонцентрованої</a:t>
            </a:r>
            <a:endParaRPr lang="en-US" sz="2799" dirty="0">
              <a:solidFill>
                <a:srgbClr val="FFFFFF"/>
              </a:solidFill>
              <a:latin typeface="Raleway Bold"/>
            </a:endParaRP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FFFFFF"/>
                </a:solidFill>
                <a:latin typeface="Raleway Bold"/>
              </a:rPr>
              <a:t>закваски</a:t>
            </a:r>
            <a:r>
              <a:rPr lang="en-US" sz="2799" dirty="0">
                <a:solidFill>
                  <a:srgbClr val="FFFFFF"/>
                </a:solidFill>
                <a:latin typeface="Raleway Bold"/>
              </a:rPr>
              <a:t> «</a:t>
            </a:r>
            <a:r>
              <a:rPr lang="en-US" sz="2799" dirty="0" err="1">
                <a:solidFill>
                  <a:srgbClr val="FFFFFF"/>
                </a:solidFill>
                <a:latin typeface="Raleway Bold"/>
              </a:rPr>
              <a:t>Пробіо</a:t>
            </a:r>
            <a:r>
              <a:rPr lang="en-US" sz="27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Raleway Bold"/>
              </a:rPr>
              <a:t>Йогурт</a:t>
            </a:r>
            <a:r>
              <a:rPr lang="en-US" sz="2799" dirty="0">
                <a:solidFill>
                  <a:srgbClr val="FFFFFF"/>
                </a:solidFill>
                <a:latin typeface="Raleway Bold"/>
              </a:rPr>
              <a:t> VIVO» з </a:t>
            </a:r>
            <a:r>
              <a:rPr lang="en-US" sz="2799" dirty="0" err="1">
                <a:solidFill>
                  <a:srgbClr val="FFFFFF"/>
                </a:solidFill>
                <a:latin typeface="Raleway Bold"/>
              </a:rPr>
              <a:t>вмістом</a:t>
            </a:r>
            <a:r>
              <a:rPr lang="en-US" sz="27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Raleway Bold"/>
              </a:rPr>
              <a:t>молочнокислих</a:t>
            </a:r>
            <a:r>
              <a:rPr lang="en-US" sz="27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Raleway Bold"/>
              </a:rPr>
              <a:t>бактерій</a:t>
            </a:r>
            <a:endParaRPr lang="en-US" sz="2799" dirty="0">
              <a:solidFill>
                <a:srgbClr val="FFFFFF"/>
              </a:solidFill>
              <a:latin typeface="Raleway Bold"/>
            </a:endParaRPr>
          </a:p>
        </p:txBody>
      </p:sp>
      <p:grpSp>
        <p:nvGrpSpPr>
          <p:cNvPr id="33" name="Group 33"/>
          <p:cNvGrpSpPr/>
          <p:nvPr/>
        </p:nvGrpSpPr>
        <p:grpSpPr>
          <a:xfrm rot="2700000">
            <a:off x="4025244" y="8977191"/>
            <a:ext cx="3588615" cy="669315"/>
            <a:chOff x="0" y="0"/>
            <a:chExt cx="945150" cy="17628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45150" cy="176280"/>
            </a:xfrm>
            <a:custGeom>
              <a:avLst/>
              <a:gdLst/>
              <a:ahLst/>
              <a:cxnLst/>
              <a:rect l="l" t="t" r="r" b="b"/>
              <a:pathLst>
                <a:path w="945150" h="176280">
                  <a:moveTo>
                    <a:pt x="0" y="0"/>
                  </a:moveTo>
                  <a:lnTo>
                    <a:pt x="945150" y="0"/>
                  </a:lnTo>
                  <a:lnTo>
                    <a:pt x="945150" y="176280"/>
                  </a:lnTo>
                  <a:lnTo>
                    <a:pt x="0" y="1762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57150"/>
              <a:ext cx="945150" cy="23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 rot="2616508">
            <a:off x="4277627" y="8987084"/>
            <a:ext cx="4235807" cy="75533"/>
            <a:chOff x="0" y="0"/>
            <a:chExt cx="1115604" cy="1989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115604" cy="19894"/>
            </a:xfrm>
            <a:custGeom>
              <a:avLst/>
              <a:gdLst/>
              <a:ahLst/>
              <a:cxnLst/>
              <a:rect l="l" t="t" r="r" b="b"/>
              <a:pathLst>
                <a:path w="1115604" h="19894">
                  <a:moveTo>
                    <a:pt x="0" y="0"/>
                  </a:moveTo>
                  <a:lnTo>
                    <a:pt x="1115604" y="0"/>
                  </a:lnTo>
                  <a:lnTo>
                    <a:pt x="1115604" y="19894"/>
                  </a:lnTo>
                  <a:lnTo>
                    <a:pt x="0" y="1989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57150"/>
              <a:ext cx="1115604" cy="770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3861703" y="3153682"/>
            <a:ext cx="3661344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dirty="0" err="1">
                <a:solidFill>
                  <a:srgbClr val="31356E"/>
                </a:solidFill>
                <a:latin typeface="Raleway Bold"/>
              </a:rPr>
              <a:t>Кисломолочний</a:t>
            </a:r>
            <a:endParaRPr lang="en-US" sz="3499" dirty="0">
              <a:solidFill>
                <a:srgbClr val="31356E"/>
              </a:solidFill>
              <a:latin typeface="Raleway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dirty="0" err="1">
                <a:solidFill>
                  <a:srgbClr val="31356E"/>
                </a:solidFill>
                <a:latin typeface="Raleway Bold"/>
              </a:rPr>
              <a:t>йогурт</a:t>
            </a:r>
            <a:r>
              <a:rPr lang="en-US" sz="3499" dirty="0">
                <a:solidFill>
                  <a:srgbClr val="31356E"/>
                </a:solidFill>
                <a:latin typeface="Raleway Bold"/>
              </a:rPr>
              <a:t>: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677103" y="4407277"/>
            <a:ext cx="3972698" cy="4385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29"/>
              </a:lnSpc>
              <a:spcBef>
                <a:spcPct val="0"/>
              </a:spcBef>
            </a:pPr>
            <a:r>
              <a:rPr lang="en-US" sz="2735" dirty="0" err="1">
                <a:solidFill>
                  <a:srgbClr val="31356E"/>
                </a:solidFill>
                <a:latin typeface="Raleway Bold"/>
              </a:rPr>
              <a:t>коров’яче</a:t>
            </a:r>
            <a:r>
              <a:rPr lang="en-US" sz="2735" dirty="0">
                <a:solidFill>
                  <a:srgbClr val="31356E"/>
                </a:solidFill>
                <a:latin typeface="Raleway Bold"/>
              </a:rPr>
              <a:t> </a:t>
            </a:r>
            <a:r>
              <a:rPr lang="en-US" sz="2735" dirty="0" err="1">
                <a:solidFill>
                  <a:srgbClr val="31356E"/>
                </a:solidFill>
                <a:latin typeface="Raleway Bold"/>
              </a:rPr>
              <a:t>молоко</a:t>
            </a:r>
            <a:endParaRPr lang="en-US" sz="2735" dirty="0">
              <a:solidFill>
                <a:srgbClr val="31356E"/>
              </a:solidFill>
              <a:latin typeface="Raleway Bold"/>
            </a:endParaRPr>
          </a:p>
          <a:p>
            <a:pPr algn="ctr">
              <a:lnSpc>
                <a:spcPts val="3829"/>
              </a:lnSpc>
              <a:spcBef>
                <a:spcPct val="0"/>
              </a:spcBef>
            </a:pPr>
            <a:r>
              <a:rPr lang="en-US" sz="2735" dirty="0">
                <a:solidFill>
                  <a:srgbClr val="31356E"/>
                </a:solidFill>
                <a:latin typeface="Raleway Bold"/>
              </a:rPr>
              <a:t>(</a:t>
            </a:r>
            <a:r>
              <a:rPr lang="en-US" sz="2735" dirty="0" err="1">
                <a:solidFill>
                  <a:srgbClr val="31356E"/>
                </a:solidFill>
                <a:latin typeface="Raleway Bold"/>
              </a:rPr>
              <a:t>пастеризоване</a:t>
            </a:r>
            <a:r>
              <a:rPr lang="en-US" sz="2735" dirty="0">
                <a:solidFill>
                  <a:srgbClr val="31356E"/>
                </a:solidFill>
                <a:latin typeface="Raleway Bold"/>
              </a:rPr>
              <a:t> у</a:t>
            </a:r>
          </a:p>
          <a:p>
            <a:pPr algn="ctr">
              <a:lnSpc>
                <a:spcPts val="3829"/>
              </a:lnSpc>
              <a:spcBef>
                <a:spcPct val="0"/>
              </a:spcBef>
            </a:pPr>
            <a:r>
              <a:rPr lang="en-US" sz="2735" dirty="0" err="1">
                <a:solidFill>
                  <a:srgbClr val="31356E"/>
                </a:solidFill>
                <a:latin typeface="Raleway Bold"/>
              </a:rPr>
              <a:t>виробничих</a:t>
            </a:r>
            <a:r>
              <a:rPr lang="en-US" sz="2735" dirty="0">
                <a:solidFill>
                  <a:srgbClr val="31356E"/>
                </a:solidFill>
                <a:latin typeface="Raleway Bold"/>
              </a:rPr>
              <a:t> </a:t>
            </a:r>
            <a:r>
              <a:rPr lang="en-US" sz="2735" dirty="0" err="1">
                <a:solidFill>
                  <a:srgbClr val="31356E"/>
                </a:solidFill>
                <a:latin typeface="Raleway Bold"/>
              </a:rPr>
              <a:t>умовах</a:t>
            </a:r>
            <a:r>
              <a:rPr lang="en-US" sz="2735" dirty="0">
                <a:solidFill>
                  <a:srgbClr val="31356E"/>
                </a:solidFill>
                <a:latin typeface="Raleway Bold"/>
              </a:rPr>
              <a:t>);</a:t>
            </a:r>
          </a:p>
          <a:p>
            <a:pPr algn="ctr">
              <a:lnSpc>
                <a:spcPts val="3829"/>
              </a:lnSpc>
              <a:spcBef>
                <a:spcPct val="0"/>
              </a:spcBef>
            </a:pPr>
            <a:r>
              <a:rPr lang="en-US" sz="2735" dirty="0" err="1">
                <a:solidFill>
                  <a:srgbClr val="31356E"/>
                </a:solidFill>
                <a:latin typeface="Raleway Bold"/>
              </a:rPr>
              <a:t>висококонцентрована</a:t>
            </a:r>
            <a:endParaRPr lang="en-US" sz="2735" dirty="0">
              <a:solidFill>
                <a:srgbClr val="31356E"/>
              </a:solidFill>
              <a:latin typeface="Raleway Bold"/>
            </a:endParaRPr>
          </a:p>
          <a:p>
            <a:pPr algn="ctr">
              <a:lnSpc>
                <a:spcPts val="3829"/>
              </a:lnSpc>
              <a:spcBef>
                <a:spcPct val="0"/>
              </a:spcBef>
            </a:pPr>
            <a:r>
              <a:rPr lang="en-US" sz="2735" dirty="0" err="1">
                <a:solidFill>
                  <a:srgbClr val="31356E"/>
                </a:solidFill>
                <a:latin typeface="Raleway Bold"/>
              </a:rPr>
              <a:t>закваска</a:t>
            </a:r>
            <a:r>
              <a:rPr lang="en-US" sz="2735" dirty="0">
                <a:solidFill>
                  <a:srgbClr val="31356E"/>
                </a:solidFill>
                <a:latin typeface="Raleway Bold"/>
              </a:rPr>
              <a:t> «</a:t>
            </a:r>
            <a:r>
              <a:rPr lang="en-US" sz="2735" dirty="0" err="1">
                <a:solidFill>
                  <a:srgbClr val="31356E"/>
                </a:solidFill>
                <a:latin typeface="Raleway Bold"/>
              </a:rPr>
              <a:t>Пробіо</a:t>
            </a:r>
            <a:endParaRPr lang="en-US" sz="2735" dirty="0">
              <a:solidFill>
                <a:srgbClr val="31356E"/>
              </a:solidFill>
              <a:latin typeface="Raleway Bold"/>
            </a:endParaRPr>
          </a:p>
          <a:p>
            <a:pPr algn="ctr">
              <a:lnSpc>
                <a:spcPts val="3829"/>
              </a:lnSpc>
              <a:spcBef>
                <a:spcPct val="0"/>
              </a:spcBef>
            </a:pPr>
            <a:r>
              <a:rPr lang="en-US" sz="2735" dirty="0" err="1">
                <a:solidFill>
                  <a:srgbClr val="31356E"/>
                </a:solidFill>
                <a:latin typeface="Raleway Bold"/>
              </a:rPr>
              <a:t>Йогурт</a:t>
            </a:r>
            <a:r>
              <a:rPr lang="en-US" sz="2735" dirty="0">
                <a:solidFill>
                  <a:srgbClr val="31356E"/>
                </a:solidFill>
                <a:latin typeface="Raleway Bold"/>
              </a:rPr>
              <a:t> VIVO» з</a:t>
            </a:r>
          </a:p>
          <a:p>
            <a:pPr algn="ctr">
              <a:lnSpc>
                <a:spcPts val="3829"/>
              </a:lnSpc>
              <a:spcBef>
                <a:spcPct val="0"/>
              </a:spcBef>
            </a:pPr>
            <a:r>
              <a:rPr lang="en-US" sz="2735" dirty="0" err="1">
                <a:solidFill>
                  <a:srgbClr val="31356E"/>
                </a:solidFill>
                <a:latin typeface="Raleway Bold"/>
              </a:rPr>
              <a:t>вмістом</a:t>
            </a:r>
            <a:endParaRPr lang="en-US" sz="2735" dirty="0">
              <a:solidFill>
                <a:srgbClr val="31356E"/>
              </a:solidFill>
              <a:latin typeface="Raleway Bold"/>
            </a:endParaRPr>
          </a:p>
          <a:p>
            <a:pPr algn="ctr">
              <a:lnSpc>
                <a:spcPts val="3829"/>
              </a:lnSpc>
              <a:spcBef>
                <a:spcPct val="0"/>
              </a:spcBef>
            </a:pPr>
            <a:r>
              <a:rPr lang="en-US" sz="2735" dirty="0" err="1">
                <a:solidFill>
                  <a:srgbClr val="31356E"/>
                </a:solidFill>
                <a:latin typeface="Raleway Bold"/>
              </a:rPr>
              <a:t>молочнокислих</a:t>
            </a:r>
            <a:endParaRPr lang="en-US" sz="2735" dirty="0">
              <a:solidFill>
                <a:srgbClr val="31356E"/>
              </a:solidFill>
              <a:latin typeface="Raleway Bold"/>
            </a:endParaRPr>
          </a:p>
          <a:p>
            <a:pPr algn="ctr">
              <a:lnSpc>
                <a:spcPts val="3829"/>
              </a:lnSpc>
              <a:spcBef>
                <a:spcPct val="0"/>
              </a:spcBef>
            </a:pPr>
            <a:r>
              <a:rPr lang="en-US" sz="2735" dirty="0" err="1">
                <a:solidFill>
                  <a:srgbClr val="31356E"/>
                </a:solidFill>
                <a:latin typeface="Raleway Bold"/>
              </a:rPr>
              <a:t>бактерій</a:t>
            </a:r>
            <a:endParaRPr lang="en-US" sz="2735" dirty="0">
              <a:solidFill>
                <a:srgbClr val="31356E"/>
              </a:solidFill>
              <a:latin typeface="Raleway Bold"/>
            </a:endParaRPr>
          </a:p>
        </p:txBody>
      </p:sp>
      <p:grpSp>
        <p:nvGrpSpPr>
          <p:cNvPr id="41" name="Group 41"/>
          <p:cNvGrpSpPr/>
          <p:nvPr/>
        </p:nvGrpSpPr>
        <p:grpSpPr>
          <a:xfrm rot="5400000">
            <a:off x="5541767" y="3268655"/>
            <a:ext cx="999338" cy="997739"/>
            <a:chOff x="0" y="0"/>
            <a:chExt cx="6350000" cy="633984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3" name="Group 43"/>
          <p:cNvGrpSpPr/>
          <p:nvPr/>
        </p:nvGrpSpPr>
        <p:grpSpPr>
          <a:xfrm rot="5400000">
            <a:off x="305085" y="3179328"/>
            <a:ext cx="999338" cy="997739"/>
            <a:chOff x="0" y="0"/>
            <a:chExt cx="6350000" cy="633984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6464D6"/>
            </a:solidFill>
          </p:spPr>
        </p:sp>
      </p:grpSp>
      <p:grpSp>
        <p:nvGrpSpPr>
          <p:cNvPr id="45" name="Group 45"/>
          <p:cNvGrpSpPr/>
          <p:nvPr/>
        </p:nvGrpSpPr>
        <p:grpSpPr>
          <a:xfrm rot="5400000">
            <a:off x="12863164" y="3179235"/>
            <a:ext cx="999338" cy="997739"/>
            <a:chOff x="0" y="0"/>
            <a:chExt cx="6350000" cy="633984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31356E"/>
            </a:solidFill>
          </p:spPr>
        </p:sp>
      </p:grpSp>
      <p:sp>
        <p:nvSpPr>
          <p:cNvPr id="47" name="AutoShape 47"/>
          <p:cNvSpPr/>
          <p:nvPr/>
        </p:nvSpPr>
        <p:spPr>
          <a:xfrm flipV="1">
            <a:off x="12863964" y="4655736"/>
            <a:ext cx="0" cy="4525187"/>
          </a:xfrm>
          <a:prstGeom prst="line">
            <a:avLst/>
          </a:prstGeom>
          <a:ln w="38100" cap="flat">
            <a:solidFill>
              <a:srgbClr val="31356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8" name="AutoShape 48"/>
          <p:cNvSpPr/>
          <p:nvPr/>
        </p:nvSpPr>
        <p:spPr>
          <a:xfrm flipV="1">
            <a:off x="305884" y="4655736"/>
            <a:ext cx="0" cy="3294569"/>
          </a:xfrm>
          <a:prstGeom prst="line">
            <a:avLst/>
          </a:prstGeom>
          <a:ln w="38100" cap="flat">
            <a:solidFill>
              <a:srgbClr val="6464D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9" name="Group 49"/>
          <p:cNvGrpSpPr/>
          <p:nvPr/>
        </p:nvGrpSpPr>
        <p:grpSpPr>
          <a:xfrm rot="7825878">
            <a:off x="-1794681" y="8766828"/>
            <a:ext cx="3980300" cy="3973931"/>
            <a:chOff x="0" y="0"/>
            <a:chExt cx="6350000" cy="633984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6464D6"/>
            </a:solidFill>
          </p:spPr>
        </p:sp>
      </p:grpSp>
      <p:sp>
        <p:nvSpPr>
          <p:cNvPr id="51" name="TextBox 51"/>
          <p:cNvSpPr txBox="1"/>
          <p:nvPr/>
        </p:nvSpPr>
        <p:spPr>
          <a:xfrm>
            <a:off x="5965288" y="6674948"/>
            <a:ext cx="6357424" cy="507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1"/>
              </a:lnSpc>
              <a:spcBef>
                <a:spcPct val="0"/>
              </a:spcBef>
            </a:pPr>
            <a:r>
              <a:rPr lang="en-US" sz="2894">
                <a:solidFill>
                  <a:srgbClr val="FFFFFF"/>
                </a:solidFill>
                <a:latin typeface="Raleway Bold"/>
              </a:rPr>
              <a:t>очищена питна вода;  сіль;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35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1190" y="7926167"/>
            <a:ext cx="16786442" cy="697434"/>
            <a:chOff x="0" y="0"/>
            <a:chExt cx="4185420" cy="2165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85420" cy="216525"/>
            </a:xfrm>
            <a:custGeom>
              <a:avLst/>
              <a:gdLst/>
              <a:ahLst/>
              <a:cxnLst/>
              <a:rect l="l" t="t" r="r" b="b"/>
              <a:pathLst>
                <a:path w="4185420" h="216525">
                  <a:moveTo>
                    <a:pt x="0" y="0"/>
                  </a:moveTo>
                  <a:lnTo>
                    <a:pt x="4185420" y="0"/>
                  </a:lnTo>
                  <a:lnTo>
                    <a:pt x="4185420" y="216525"/>
                  </a:lnTo>
                  <a:lnTo>
                    <a:pt x="0" y="21652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185420" cy="273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2023640">
            <a:off x="14698987" y="9066237"/>
            <a:ext cx="4432327" cy="1361455"/>
            <a:chOff x="0" y="0"/>
            <a:chExt cx="1167362" cy="3585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67362" cy="358572"/>
            </a:xfrm>
            <a:custGeom>
              <a:avLst/>
              <a:gdLst/>
              <a:ahLst/>
              <a:cxnLst/>
              <a:rect l="l" t="t" r="r" b="b"/>
              <a:pathLst>
                <a:path w="1167362" h="358572">
                  <a:moveTo>
                    <a:pt x="0" y="0"/>
                  </a:moveTo>
                  <a:lnTo>
                    <a:pt x="1167362" y="0"/>
                  </a:lnTo>
                  <a:lnTo>
                    <a:pt x="1167362" y="358572"/>
                  </a:lnTo>
                  <a:lnTo>
                    <a:pt x="0" y="35857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167362" cy="415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2023640">
            <a:off x="-1246719" y="-206971"/>
            <a:ext cx="2884377" cy="1023240"/>
            <a:chOff x="0" y="0"/>
            <a:chExt cx="759671" cy="2694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59671" cy="269495"/>
            </a:xfrm>
            <a:custGeom>
              <a:avLst/>
              <a:gdLst/>
              <a:ahLst/>
              <a:cxnLst/>
              <a:rect l="l" t="t" r="r" b="b"/>
              <a:pathLst>
                <a:path w="759671" h="269495">
                  <a:moveTo>
                    <a:pt x="0" y="0"/>
                  </a:moveTo>
                  <a:lnTo>
                    <a:pt x="759671" y="0"/>
                  </a:lnTo>
                  <a:lnTo>
                    <a:pt x="759671" y="269495"/>
                  </a:lnTo>
                  <a:lnTo>
                    <a:pt x="0" y="26949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759671" cy="326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5400000">
            <a:off x="5929169" y="2614771"/>
            <a:ext cx="1163347" cy="541311"/>
            <a:chOff x="0" y="0"/>
            <a:chExt cx="1116116" cy="51933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16116" cy="519334"/>
            </a:xfrm>
            <a:custGeom>
              <a:avLst/>
              <a:gdLst/>
              <a:ahLst/>
              <a:cxnLst/>
              <a:rect l="l" t="t" r="r" b="b"/>
              <a:pathLst>
                <a:path w="1116116" h="519334">
                  <a:moveTo>
                    <a:pt x="1116116" y="259667"/>
                  </a:moveTo>
                  <a:lnTo>
                    <a:pt x="709716" y="0"/>
                  </a:lnTo>
                  <a:lnTo>
                    <a:pt x="709716" y="203200"/>
                  </a:lnTo>
                  <a:lnTo>
                    <a:pt x="0" y="203200"/>
                  </a:lnTo>
                  <a:lnTo>
                    <a:pt x="0" y="316134"/>
                  </a:lnTo>
                  <a:lnTo>
                    <a:pt x="709716" y="316134"/>
                  </a:lnTo>
                  <a:lnTo>
                    <a:pt x="709716" y="519334"/>
                  </a:lnTo>
                  <a:lnTo>
                    <a:pt x="1116116" y="2596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146050"/>
              <a:ext cx="1014516" cy="170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5400000">
            <a:off x="9810735" y="2614771"/>
            <a:ext cx="1163347" cy="541311"/>
            <a:chOff x="0" y="0"/>
            <a:chExt cx="1116116" cy="51933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16116" cy="519334"/>
            </a:xfrm>
            <a:custGeom>
              <a:avLst/>
              <a:gdLst/>
              <a:ahLst/>
              <a:cxnLst/>
              <a:rect l="l" t="t" r="r" b="b"/>
              <a:pathLst>
                <a:path w="1116116" h="519334">
                  <a:moveTo>
                    <a:pt x="1116116" y="259667"/>
                  </a:moveTo>
                  <a:lnTo>
                    <a:pt x="709716" y="0"/>
                  </a:lnTo>
                  <a:lnTo>
                    <a:pt x="709716" y="203200"/>
                  </a:lnTo>
                  <a:lnTo>
                    <a:pt x="0" y="203200"/>
                  </a:lnTo>
                  <a:lnTo>
                    <a:pt x="0" y="316134"/>
                  </a:lnTo>
                  <a:lnTo>
                    <a:pt x="709716" y="316134"/>
                  </a:lnTo>
                  <a:lnTo>
                    <a:pt x="709716" y="519334"/>
                  </a:lnTo>
                  <a:lnTo>
                    <a:pt x="1116116" y="2596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146050"/>
              <a:ext cx="1014516" cy="170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13671" y="2128031"/>
            <a:ext cx="16602605" cy="768434"/>
            <a:chOff x="0" y="0"/>
            <a:chExt cx="4139583" cy="31068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139583" cy="310686"/>
            </a:xfrm>
            <a:custGeom>
              <a:avLst/>
              <a:gdLst/>
              <a:ahLst/>
              <a:cxnLst/>
              <a:rect l="l" t="t" r="r" b="b"/>
              <a:pathLst>
                <a:path w="4139583" h="310686">
                  <a:moveTo>
                    <a:pt x="0" y="0"/>
                  </a:moveTo>
                  <a:lnTo>
                    <a:pt x="4139583" y="0"/>
                  </a:lnTo>
                  <a:lnTo>
                    <a:pt x="4139583" y="310686"/>
                  </a:lnTo>
                  <a:lnTo>
                    <a:pt x="0" y="3106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4139583" cy="3678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5400000">
            <a:off x="5929169" y="4216923"/>
            <a:ext cx="1163347" cy="541311"/>
            <a:chOff x="0" y="0"/>
            <a:chExt cx="1116116" cy="51933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16116" cy="519334"/>
            </a:xfrm>
            <a:custGeom>
              <a:avLst/>
              <a:gdLst/>
              <a:ahLst/>
              <a:cxnLst/>
              <a:rect l="l" t="t" r="r" b="b"/>
              <a:pathLst>
                <a:path w="1116116" h="519334">
                  <a:moveTo>
                    <a:pt x="1116116" y="259667"/>
                  </a:moveTo>
                  <a:lnTo>
                    <a:pt x="709716" y="0"/>
                  </a:lnTo>
                  <a:lnTo>
                    <a:pt x="709716" y="203200"/>
                  </a:lnTo>
                  <a:lnTo>
                    <a:pt x="0" y="203200"/>
                  </a:lnTo>
                  <a:lnTo>
                    <a:pt x="0" y="316134"/>
                  </a:lnTo>
                  <a:lnTo>
                    <a:pt x="709716" y="316134"/>
                  </a:lnTo>
                  <a:lnTo>
                    <a:pt x="709716" y="519334"/>
                  </a:lnTo>
                  <a:lnTo>
                    <a:pt x="1116116" y="259667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146050"/>
              <a:ext cx="1014516" cy="170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5400000">
            <a:off x="1676959" y="4216923"/>
            <a:ext cx="1163347" cy="541311"/>
            <a:chOff x="0" y="0"/>
            <a:chExt cx="1116116" cy="51933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16116" cy="519334"/>
            </a:xfrm>
            <a:custGeom>
              <a:avLst/>
              <a:gdLst/>
              <a:ahLst/>
              <a:cxnLst/>
              <a:rect l="l" t="t" r="r" b="b"/>
              <a:pathLst>
                <a:path w="1116116" h="519334">
                  <a:moveTo>
                    <a:pt x="1116116" y="259667"/>
                  </a:moveTo>
                  <a:lnTo>
                    <a:pt x="709716" y="0"/>
                  </a:lnTo>
                  <a:lnTo>
                    <a:pt x="709716" y="203200"/>
                  </a:lnTo>
                  <a:lnTo>
                    <a:pt x="0" y="203200"/>
                  </a:lnTo>
                  <a:lnTo>
                    <a:pt x="0" y="316134"/>
                  </a:lnTo>
                  <a:lnTo>
                    <a:pt x="709716" y="316134"/>
                  </a:lnTo>
                  <a:lnTo>
                    <a:pt x="709716" y="519334"/>
                  </a:lnTo>
                  <a:lnTo>
                    <a:pt x="1116116" y="259667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146050"/>
              <a:ext cx="1014516" cy="170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60290" y="3379942"/>
            <a:ext cx="3843928" cy="1111512"/>
            <a:chOff x="0" y="0"/>
            <a:chExt cx="1075635" cy="31103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75635" cy="311031"/>
            </a:xfrm>
            <a:custGeom>
              <a:avLst/>
              <a:gdLst/>
              <a:ahLst/>
              <a:cxnLst/>
              <a:rect l="l" t="t" r="r" b="b"/>
              <a:pathLst>
                <a:path w="1075635" h="311031">
                  <a:moveTo>
                    <a:pt x="0" y="0"/>
                  </a:moveTo>
                  <a:lnTo>
                    <a:pt x="1075635" y="0"/>
                  </a:lnTo>
                  <a:lnTo>
                    <a:pt x="1075635" y="311031"/>
                  </a:lnTo>
                  <a:lnTo>
                    <a:pt x="0" y="311031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57150"/>
              <a:ext cx="1075635" cy="3681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908641" y="3400408"/>
            <a:ext cx="3287739" cy="1111512"/>
            <a:chOff x="0" y="0"/>
            <a:chExt cx="1072524" cy="362597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72524" cy="362597"/>
            </a:xfrm>
            <a:custGeom>
              <a:avLst/>
              <a:gdLst/>
              <a:ahLst/>
              <a:cxnLst/>
              <a:rect l="l" t="t" r="r" b="b"/>
              <a:pathLst>
                <a:path w="1072524" h="362597">
                  <a:moveTo>
                    <a:pt x="0" y="0"/>
                  </a:moveTo>
                  <a:lnTo>
                    <a:pt x="1072524" y="0"/>
                  </a:lnTo>
                  <a:lnTo>
                    <a:pt x="1072524" y="362597"/>
                  </a:lnTo>
                  <a:lnTo>
                    <a:pt x="0" y="362597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1072524" cy="4197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035226" y="3486220"/>
            <a:ext cx="2563571" cy="1111512"/>
            <a:chOff x="0" y="0"/>
            <a:chExt cx="623015" cy="2701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23015" cy="270127"/>
            </a:xfrm>
            <a:custGeom>
              <a:avLst/>
              <a:gdLst/>
              <a:ahLst/>
              <a:cxnLst/>
              <a:rect l="l" t="t" r="r" b="b"/>
              <a:pathLst>
                <a:path w="623015" h="270127">
                  <a:moveTo>
                    <a:pt x="0" y="0"/>
                  </a:moveTo>
                  <a:lnTo>
                    <a:pt x="623015" y="0"/>
                  </a:lnTo>
                  <a:lnTo>
                    <a:pt x="623015" y="270127"/>
                  </a:lnTo>
                  <a:lnTo>
                    <a:pt x="0" y="270127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-57150"/>
              <a:ext cx="623015" cy="3272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 rot="5400000">
            <a:off x="14304092" y="4216923"/>
            <a:ext cx="1163347" cy="541311"/>
            <a:chOff x="0" y="0"/>
            <a:chExt cx="1116116" cy="519334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116116" cy="519334"/>
            </a:xfrm>
            <a:custGeom>
              <a:avLst/>
              <a:gdLst/>
              <a:ahLst/>
              <a:cxnLst/>
              <a:rect l="l" t="t" r="r" b="b"/>
              <a:pathLst>
                <a:path w="1116116" h="519334">
                  <a:moveTo>
                    <a:pt x="1116116" y="259667"/>
                  </a:moveTo>
                  <a:lnTo>
                    <a:pt x="709716" y="0"/>
                  </a:lnTo>
                  <a:lnTo>
                    <a:pt x="709716" y="203200"/>
                  </a:lnTo>
                  <a:lnTo>
                    <a:pt x="0" y="203200"/>
                  </a:lnTo>
                  <a:lnTo>
                    <a:pt x="0" y="316134"/>
                  </a:lnTo>
                  <a:lnTo>
                    <a:pt x="709716" y="316134"/>
                  </a:lnTo>
                  <a:lnTo>
                    <a:pt x="709716" y="519334"/>
                  </a:lnTo>
                  <a:lnTo>
                    <a:pt x="1116116" y="259667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146050"/>
              <a:ext cx="1014516" cy="170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2607644" y="3420987"/>
            <a:ext cx="4556243" cy="1111512"/>
            <a:chOff x="0" y="0"/>
            <a:chExt cx="991215" cy="24181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91215" cy="241810"/>
            </a:xfrm>
            <a:custGeom>
              <a:avLst/>
              <a:gdLst/>
              <a:ahLst/>
              <a:cxnLst/>
              <a:rect l="l" t="t" r="r" b="b"/>
              <a:pathLst>
                <a:path w="991215" h="241810">
                  <a:moveTo>
                    <a:pt x="0" y="0"/>
                  </a:moveTo>
                  <a:lnTo>
                    <a:pt x="991215" y="0"/>
                  </a:lnTo>
                  <a:lnTo>
                    <a:pt x="991215" y="241810"/>
                  </a:lnTo>
                  <a:lnTo>
                    <a:pt x="0" y="241810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991215" cy="298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 rot="5400000">
            <a:off x="1676959" y="5454518"/>
            <a:ext cx="1163347" cy="541311"/>
            <a:chOff x="0" y="0"/>
            <a:chExt cx="1116116" cy="519334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116116" cy="519334"/>
            </a:xfrm>
            <a:custGeom>
              <a:avLst/>
              <a:gdLst/>
              <a:ahLst/>
              <a:cxnLst/>
              <a:rect l="l" t="t" r="r" b="b"/>
              <a:pathLst>
                <a:path w="1116116" h="519334">
                  <a:moveTo>
                    <a:pt x="1116116" y="259667"/>
                  </a:moveTo>
                  <a:lnTo>
                    <a:pt x="709716" y="0"/>
                  </a:lnTo>
                  <a:lnTo>
                    <a:pt x="709716" y="203200"/>
                  </a:lnTo>
                  <a:lnTo>
                    <a:pt x="0" y="203200"/>
                  </a:lnTo>
                  <a:lnTo>
                    <a:pt x="0" y="316134"/>
                  </a:lnTo>
                  <a:lnTo>
                    <a:pt x="709716" y="316134"/>
                  </a:lnTo>
                  <a:lnTo>
                    <a:pt x="709716" y="519334"/>
                  </a:lnTo>
                  <a:lnTo>
                    <a:pt x="1116116" y="2596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0" y="146050"/>
              <a:ext cx="1014516" cy="170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 rot="5400000">
            <a:off x="8106046" y="5454518"/>
            <a:ext cx="1163347" cy="541311"/>
            <a:chOff x="0" y="0"/>
            <a:chExt cx="1116116" cy="51933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116116" cy="519334"/>
            </a:xfrm>
            <a:custGeom>
              <a:avLst/>
              <a:gdLst/>
              <a:ahLst/>
              <a:cxnLst/>
              <a:rect l="l" t="t" r="r" b="b"/>
              <a:pathLst>
                <a:path w="1116116" h="519334">
                  <a:moveTo>
                    <a:pt x="1116116" y="259667"/>
                  </a:moveTo>
                  <a:lnTo>
                    <a:pt x="709716" y="0"/>
                  </a:lnTo>
                  <a:lnTo>
                    <a:pt x="709716" y="203200"/>
                  </a:lnTo>
                  <a:lnTo>
                    <a:pt x="0" y="203200"/>
                  </a:lnTo>
                  <a:lnTo>
                    <a:pt x="0" y="316134"/>
                  </a:lnTo>
                  <a:lnTo>
                    <a:pt x="709716" y="316134"/>
                  </a:lnTo>
                  <a:lnTo>
                    <a:pt x="709716" y="519334"/>
                  </a:lnTo>
                  <a:lnTo>
                    <a:pt x="1116116" y="2596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0" y="146050"/>
              <a:ext cx="1014516" cy="170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 rot="5400000">
            <a:off x="14304092" y="5454518"/>
            <a:ext cx="1163347" cy="541311"/>
            <a:chOff x="0" y="0"/>
            <a:chExt cx="1116116" cy="519334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116116" cy="519334"/>
            </a:xfrm>
            <a:custGeom>
              <a:avLst/>
              <a:gdLst/>
              <a:ahLst/>
              <a:cxnLst/>
              <a:rect l="l" t="t" r="r" b="b"/>
              <a:pathLst>
                <a:path w="1116116" h="519334">
                  <a:moveTo>
                    <a:pt x="1116116" y="259667"/>
                  </a:moveTo>
                  <a:lnTo>
                    <a:pt x="709716" y="0"/>
                  </a:lnTo>
                  <a:lnTo>
                    <a:pt x="709716" y="203200"/>
                  </a:lnTo>
                  <a:lnTo>
                    <a:pt x="0" y="203200"/>
                  </a:lnTo>
                  <a:lnTo>
                    <a:pt x="0" y="316134"/>
                  </a:lnTo>
                  <a:lnTo>
                    <a:pt x="709716" y="316134"/>
                  </a:lnTo>
                  <a:lnTo>
                    <a:pt x="709716" y="519334"/>
                  </a:lnTo>
                  <a:lnTo>
                    <a:pt x="1116116" y="2596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0" y="146050"/>
              <a:ext cx="1014516" cy="170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60290" y="4941999"/>
            <a:ext cx="16786442" cy="653029"/>
            <a:chOff x="0" y="0"/>
            <a:chExt cx="5561889" cy="29556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5561889" cy="295563"/>
            </a:xfrm>
            <a:custGeom>
              <a:avLst/>
              <a:gdLst/>
              <a:ahLst/>
              <a:cxnLst/>
              <a:rect l="l" t="t" r="r" b="b"/>
              <a:pathLst>
                <a:path w="5561889" h="295563">
                  <a:moveTo>
                    <a:pt x="0" y="0"/>
                  </a:moveTo>
                  <a:lnTo>
                    <a:pt x="5561889" y="0"/>
                  </a:lnTo>
                  <a:lnTo>
                    <a:pt x="5561889" y="295563"/>
                  </a:lnTo>
                  <a:lnTo>
                    <a:pt x="0" y="29556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57150"/>
              <a:ext cx="5561889" cy="3527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 rot="-1776399">
            <a:off x="16736582" y="-4249061"/>
            <a:ext cx="5605203" cy="11396383"/>
            <a:chOff x="0" y="0"/>
            <a:chExt cx="1476268" cy="3001517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476268" cy="3001517"/>
            </a:xfrm>
            <a:custGeom>
              <a:avLst/>
              <a:gdLst/>
              <a:ahLst/>
              <a:cxnLst/>
              <a:rect l="l" t="t" r="r" b="b"/>
              <a:pathLst>
                <a:path w="1476268" h="3001517">
                  <a:moveTo>
                    <a:pt x="0" y="0"/>
                  </a:moveTo>
                  <a:lnTo>
                    <a:pt x="1476268" y="0"/>
                  </a:lnTo>
                  <a:lnTo>
                    <a:pt x="1476268" y="3001517"/>
                  </a:lnTo>
                  <a:lnTo>
                    <a:pt x="0" y="3001517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57150"/>
              <a:ext cx="1476268" cy="30586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 rot="5400000">
            <a:off x="8141974" y="7054718"/>
            <a:ext cx="1163347" cy="541311"/>
            <a:chOff x="0" y="0"/>
            <a:chExt cx="1116116" cy="519334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116116" cy="519334"/>
            </a:xfrm>
            <a:custGeom>
              <a:avLst/>
              <a:gdLst/>
              <a:ahLst/>
              <a:cxnLst/>
              <a:rect l="l" t="t" r="r" b="b"/>
              <a:pathLst>
                <a:path w="1116116" h="519334">
                  <a:moveTo>
                    <a:pt x="1116116" y="259667"/>
                  </a:moveTo>
                  <a:lnTo>
                    <a:pt x="709716" y="0"/>
                  </a:lnTo>
                  <a:lnTo>
                    <a:pt x="709716" y="203200"/>
                  </a:lnTo>
                  <a:lnTo>
                    <a:pt x="0" y="203200"/>
                  </a:lnTo>
                  <a:lnTo>
                    <a:pt x="0" y="316134"/>
                  </a:lnTo>
                  <a:lnTo>
                    <a:pt x="709716" y="316134"/>
                  </a:lnTo>
                  <a:lnTo>
                    <a:pt x="709716" y="519334"/>
                  </a:lnTo>
                  <a:lnTo>
                    <a:pt x="1116116" y="259667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58" name="TextBox 58"/>
            <p:cNvSpPr txBox="1"/>
            <p:nvPr/>
          </p:nvSpPr>
          <p:spPr>
            <a:xfrm>
              <a:off x="0" y="146050"/>
              <a:ext cx="1014516" cy="170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 rot="5400000">
            <a:off x="1630917" y="7054718"/>
            <a:ext cx="1163347" cy="541311"/>
            <a:chOff x="0" y="0"/>
            <a:chExt cx="1116116" cy="519334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116116" cy="519334"/>
            </a:xfrm>
            <a:custGeom>
              <a:avLst/>
              <a:gdLst/>
              <a:ahLst/>
              <a:cxnLst/>
              <a:rect l="l" t="t" r="r" b="b"/>
              <a:pathLst>
                <a:path w="1116116" h="519334">
                  <a:moveTo>
                    <a:pt x="1116116" y="259667"/>
                  </a:moveTo>
                  <a:lnTo>
                    <a:pt x="709716" y="0"/>
                  </a:lnTo>
                  <a:lnTo>
                    <a:pt x="709716" y="203200"/>
                  </a:lnTo>
                  <a:lnTo>
                    <a:pt x="0" y="203200"/>
                  </a:lnTo>
                  <a:lnTo>
                    <a:pt x="0" y="316134"/>
                  </a:lnTo>
                  <a:lnTo>
                    <a:pt x="709716" y="316134"/>
                  </a:lnTo>
                  <a:lnTo>
                    <a:pt x="709716" y="519334"/>
                  </a:lnTo>
                  <a:lnTo>
                    <a:pt x="1116116" y="259667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61" name="TextBox 61"/>
            <p:cNvSpPr txBox="1"/>
            <p:nvPr/>
          </p:nvSpPr>
          <p:spPr>
            <a:xfrm>
              <a:off x="0" y="146050"/>
              <a:ext cx="1014516" cy="170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2" name="Group 62"/>
          <p:cNvGrpSpPr/>
          <p:nvPr/>
        </p:nvGrpSpPr>
        <p:grpSpPr>
          <a:xfrm rot="5400000">
            <a:off x="14304092" y="7054718"/>
            <a:ext cx="1163347" cy="541311"/>
            <a:chOff x="0" y="0"/>
            <a:chExt cx="1116116" cy="519334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116116" cy="519334"/>
            </a:xfrm>
            <a:custGeom>
              <a:avLst/>
              <a:gdLst/>
              <a:ahLst/>
              <a:cxnLst/>
              <a:rect l="l" t="t" r="r" b="b"/>
              <a:pathLst>
                <a:path w="1116116" h="519334">
                  <a:moveTo>
                    <a:pt x="1116116" y="259667"/>
                  </a:moveTo>
                  <a:lnTo>
                    <a:pt x="709716" y="0"/>
                  </a:lnTo>
                  <a:lnTo>
                    <a:pt x="709716" y="203200"/>
                  </a:lnTo>
                  <a:lnTo>
                    <a:pt x="0" y="203200"/>
                  </a:lnTo>
                  <a:lnTo>
                    <a:pt x="0" y="316134"/>
                  </a:lnTo>
                  <a:lnTo>
                    <a:pt x="709716" y="316134"/>
                  </a:lnTo>
                  <a:lnTo>
                    <a:pt x="709716" y="519334"/>
                  </a:lnTo>
                  <a:lnTo>
                    <a:pt x="1116116" y="259667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64" name="TextBox 64"/>
            <p:cNvSpPr txBox="1"/>
            <p:nvPr/>
          </p:nvSpPr>
          <p:spPr>
            <a:xfrm>
              <a:off x="0" y="146050"/>
              <a:ext cx="1014516" cy="170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606997" y="6253182"/>
            <a:ext cx="3752497" cy="1111512"/>
            <a:chOff x="0" y="0"/>
            <a:chExt cx="1050050" cy="31103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1050050" cy="311031"/>
            </a:xfrm>
            <a:custGeom>
              <a:avLst/>
              <a:gdLst/>
              <a:ahLst/>
              <a:cxnLst/>
              <a:rect l="l" t="t" r="r" b="b"/>
              <a:pathLst>
                <a:path w="1050050" h="311031">
                  <a:moveTo>
                    <a:pt x="0" y="0"/>
                  </a:moveTo>
                  <a:lnTo>
                    <a:pt x="1050050" y="0"/>
                  </a:lnTo>
                  <a:lnTo>
                    <a:pt x="1050050" y="311031"/>
                  </a:lnTo>
                  <a:lnTo>
                    <a:pt x="0" y="311031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67" name="TextBox 67"/>
            <p:cNvSpPr txBox="1"/>
            <p:nvPr/>
          </p:nvSpPr>
          <p:spPr>
            <a:xfrm>
              <a:off x="0" y="-57150"/>
              <a:ext cx="1050050" cy="3681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6000324" y="6297314"/>
            <a:ext cx="5533236" cy="1111512"/>
            <a:chOff x="0" y="0"/>
            <a:chExt cx="1231523" cy="311031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231523" cy="311031"/>
            </a:xfrm>
            <a:custGeom>
              <a:avLst/>
              <a:gdLst/>
              <a:ahLst/>
              <a:cxnLst/>
              <a:rect l="l" t="t" r="r" b="b"/>
              <a:pathLst>
                <a:path w="1231523" h="311031">
                  <a:moveTo>
                    <a:pt x="0" y="0"/>
                  </a:moveTo>
                  <a:lnTo>
                    <a:pt x="1231523" y="0"/>
                  </a:lnTo>
                  <a:lnTo>
                    <a:pt x="1231523" y="311031"/>
                  </a:lnTo>
                  <a:lnTo>
                    <a:pt x="0" y="311031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70" name="TextBox 70"/>
            <p:cNvSpPr txBox="1"/>
            <p:nvPr/>
          </p:nvSpPr>
          <p:spPr>
            <a:xfrm>
              <a:off x="0" y="-57150"/>
              <a:ext cx="1231523" cy="3681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2607644" y="6297314"/>
            <a:ext cx="4740080" cy="1111512"/>
            <a:chOff x="0" y="0"/>
            <a:chExt cx="1326403" cy="311031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326403" cy="311031"/>
            </a:xfrm>
            <a:custGeom>
              <a:avLst/>
              <a:gdLst/>
              <a:ahLst/>
              <a:cxnLst/>
              <a:rect l="l" t="t" r="r" b="b"/>
              <a:pathLst>
                <a:path w="1326403" h="311031">
                  <a:moveTo>
                    <a:pt x="0" y="0"/>
                  </a:moveTo>
                  <a:lnTo>
                    <a:pt x="1326403" y="0"/>
                  </a:lnTo>
                  <a:lnTo>
                    <a:pt x="1326403" y="311031"/>
                  </a:lnTo>
                  <a:lnTo>
                    <a:pt x="0" y="311031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73" name="TextBox 73"/>
            <p:cNvSpPr txBox="1"/>
            <p:nvPr/>
          </p:nvSpPr>
          <p:spPr>
            <a:xfrm>
              <a:off x="0" y="-57150"/>
              <a:ext cx="1326403" cy="3681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74" name="TextBox 74"/>
          <p:cNvSpPr txBox="1"/>
          <p:nvPr/>
        </p:nvSpPr>
        <p:spPr>
          <a:xfrm>
            <a:off x="4733893" y="1049505"/>
            <a:ext cx="9813624" cy="628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dirty="0" err="1">
                <a:solidFill>
                  <a:srgbClr val="FFFFFF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Кроки</a:t>
            </a:r>
            <a:r>
              <a:rPr lang="en-US" sz="3499" dirty="0">
                <a:solidFill>
                  <a:srgbClr val="FFFFFF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</a:t>
            </a:r>
            <a:r>
              <a:rPr lang="en-US" sz="3499" dirty="0" err="1">
                <a:solidFill>
                  <a:srgbClr val="FFFFFF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експериментальної</a:t>
            </a:r>
            <a:r>
              <a:rPr lang="en-US" sz="3499" dirty="0">
                <a:solidFill>
                  <a:srgbClr val="FFFFFF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</a:t>
            </a:r>
            <a:r>
              <a:rPr lang="en-US" sz="3499" dirty="0" err="1">
                <a:solidFill>
                  <a:srgbClr val="FFFFFF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процедури</a:t>
            </a:r>
            <a:endParaRPr lang="en-US" sz="3499" dirty="0">
              <a:solidFill>
                <a:srgbClr val="FFFFFF"/>
              </a:solidFill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</a:endParaRPr>
          </a:p>
        </p:txBody>
      </p:sp>
      <p:sp>
        <p:nvSpPr>
          <p:cNvPr id="75" name="TextBox 75"/>
          <p:cNvSpPr txBox="1"/>
          <p:nvPr/>
        </p:nvSpPr>
        <p:spPr>
          <a:xfrm>
            <a:off x="17045647" y="8623600"/>
            <a:ext cx="604154" cy="1421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67"/>
              </a:lnSpc>
            </a:pPr>
            <a:r>
              <a:rPr lang="en-US" sz="8334">
                <a:solidFill>
                  <a:srgbClr val="FFFFFF"/>
                </a:solidFill>
                <a:latin typeface="Open Sans Bold"/>
              </a:rPr>
              <a:t>8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713671" y="3527123"/>
            <a:ext cx="3309583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uk-UA" sz="2000" dirty="0" smtClean="0">
                <a:solidFill>
                  <a:srgbClr val="FFFFFF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Приготувати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uk-UA" sz="2000" dirty="0" smtClean="0">
                <a:solidFill>
                  <a:srgbClr val="FFFFFF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кисломолочний йогурт</a:t>
            </a:r>
            <a:endParaRPr lang="uk-UA" sz="2000" dirty="0">
              <a:solidFill>
                <a:srgbClr val="FFFFFF"/>
              </a:solidFill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</a:endParaRPr>
          </a:p>
        </p:txBody>
      </p:sp>
      <p:sp>
        <p:nvSpPr>
          <p:cNvPr id="78" name="TextBox 78"/>
          <p:cNvSpPr txBox="1"/>
          <p:nvPr/>
        </p:nvSpPr>
        <p:spPr>
          <a:xfrm>
            <a:off x="4953561" y="3560010"/>
            <a:ext cx="3242819" cy="761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uk-UA" sz="2000" dirty="0">
                <a:solidFill>
                  <a:srgbClr val="FFFFFF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Приготувати фруктове (яблучне) пюре 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9178515" y="3591709"/>
            <a:ext cx="2334578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uk-UA" sz="2000" dirty="0">
                <a:solidFill>
                  <a:srgbClr val="FFFFFF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Приготувати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uk-UA" sz="2000" dirty="0">
                <a:solidFill>
                  <a:srgbClr val="FFFFFF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хлібну закваску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12722668" y="3616600"/>
            <a:ext cx="4236172" cy="761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uk-UA" sz="2000" dirty="0">
                <a:solidFill>
                  <a:srgbClr val="FFFFFF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Спекти цільнозерновий хліб на хлібній заквасці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5409274" y="5073896"/>
            <a:ext cx="6414033" cy="4112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72"/>
              </a:lnSpc>
              <a:spcBef>
                <a:spcPct val="0"/>
              </a:spcBef>
            </a:pPr>
            <a:r>
              <a:rPr lang="uk-UA" sz="2200" dirty="0">
                <a:solidFill>
                  <a:srgbClr val="31356E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Виконати трикратне повторення дій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606997" y="6404157"/>
            <a:ext cx="3662689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uk-UA" sz="2000" dirty="0">
                <a:solidFill>
                  <a:srgbClr val="FFFFFF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Провести мікробіологічні дослідження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6150355" y="6461105"/>
            <a:ext cx="5250318" cy="761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uk-UA" sz="2000" dirty="0">
                <a:solidFill>
                  <a:srgbClr val="FFFFFF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Провести дослідження органолептичних показників 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12969644" y="6443641"/>
            <a:ext cx="3714266" cy="761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uk-UA" sz="2000" dirty="0">
                <a:solidFill>
                  <a:srgbClr val="FFFFFF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Провести дослідження якісних показників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6540627" y="7982880"/>
            <a:ext cx="4637842" cy="411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2"/>
              </a:lnSpc>
              <a:spcBef>
                <a:spcPct val="0"/>
              </a:spcBef>
            </a:pPr>
            <a:r>
              <a:rPr lang="uk-UA" sz="2200" dirty="0">
                <a:solidFill>
                  <a:srgbClr val="31356E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Оцінити отриманий результат</a:t>
            </a:r>
          </a:p>
        </p:txBody>
      </p:sp>
      <p:grpSp>
        <p:nvGrpSpPr>
          <p:cNvPr id="86" name="Group 86"/>
          <p:cNvGrpSpPr/>
          <p:nvPr/>
        </p:nvGrpSpPr>
        <p:grpSpPr>
          <a:xfrm rot="5400000">
            <a:off x="1676959" y="2614771"/>
            <a:ext cx="1163347" cy="541311"/>
            <a:chOff x="0" y="0"/>
            <a:chExt cx="1116116" cy="519334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1116116" cy="519334"/>
            </a:xfrm>
            <a:custGeom>
              <a:avLst/>
              <a:gdLst/>
              <a:ahLst/>
              <a:cxnLst/>
              <a:rect l="l" t="t" r="r" b="b"/>
              <a:pathLst>
                <a:path w="1116116" h="519334">
                  <a:moveTo>
                    <a:pt x="1116116" y="259667"/>
                  </a:moveTo>
                  <a:lnTo>
                    <a:pt x="709716" y="0"/>
                  </a:lnTo>
                  <a:lnTo>
                    <a:pt x="709716" y="203200"/>
                  </a:lnTo>
                  <a:lnTo>
                    <a:pt x="0" y="203200"/>
                  </a:lnTo>
                  <a:lnTo>
                    <a:pt x="0" y="316134"/>
                  </a:lnTo>
                  <a:lnTo>
                    <a:pt x="709716" y="316134"/>
                  </a:lnTo>
                  <a:lnTo>
                    <a:pt x="709716" y="519334"/>
                  </a:lnTo>
                  <a:lnTo>
                    <a:pt x="1116116" y="2596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8" name="TextBox 88"/>
            <p:cNvSpPr txBox="1"/>
            <p:nvPr/>
          </p:nvSpPr>
          <p:spPr>
            <a:xfrm>
              <a:off x="0" y="146050"/>
              <a:ext cx="1014516" cy="170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9" name="Group 89"/>
          <p:cNvGrpSpPr/>
          <p:nvPr/>
        </p:nvGrpSpPr>
        <p:grpSpPr>
          <a:xfrm rot="5400000">
            <a:off x="14304092" y="2614771"/>
            <a:ext cx="1163347" cy="541311"/>
            <a:chOff x="0" y="0"/>
            <a:chExt cx="1116116" cy="519334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1116116" cy="519334"/>
            </a:xfrm>
            <a:custGeom>
              <a:avLst/>
              <a:gdLst/>
              <a:ahLst/>
              <a:cxnLst/>
              <a:rect l="l" t="t" r="r" b="b"/>
              <a:pathLst>
                <a:path w="1116116" h="519334">
                  <a:moveTo>
                    <a:pt x="1116116" y="259667"/>
                  </a:moveTo>
                  <a:lnTo>
                    <a:pt x="709716" y="0"/>
                  </a:lnTo>
                  <a:lnTo>
                    <a:pt x="709716" y="203200"/>
                  </a:lnTo>
                  <a:lnTo>
                    <a:pt x="0" y="203200"/>
                  </a:lnTo>
                  <a:lnTo>
                    <a:pt x="0" y="316134"/>
                  </a:lnTo>
                  <a:lnTo>
                    <a:pt x="709716" y="316134"/>
                  </a:lnTo>
                  <a:lnTo>
                    <a:pt x="709716" y="519334"/>
                  </a:lnTo>
                  <a:lnTo>
                    <a:pt x="1116116" y="2596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1" name="TextBox 91"/>
            <p:cNvSpPr txBox="1"/>
            <p:nvPr/>
          </p:nvSpPr>
          <p:spPr>
            <a:xfrm>
              <a:off x="0" y="146050"/>
              <a:ext cx="1014516" cy="170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11444297" y="3568312"/>
            <a:ext cx="1163347" cy="541311"/>
            <a:chOff x="0" y="0"/>
            <a:chExt cx="1116116" cy="519334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1116116" cy="519334"/>
            </a:xfrm>
            <a:custGeom>
              <a:avLst/>
              <a:gdLst/>
              <a:ahLst/>
              <a:cxnLst/>
              <a:rect l="l" t="t" r="r" b="b"/>
              <a:pathLst>
                <a:path w="1116116" h="519334">
                  <a:moveTo>
                    <a:pt x="1116116" y="259667"/>
                  </a:moveTo>
                  <a:lnTo>
                    <a:pt x="709716" y="0"/>
                  </a:lnTo>
                  <a:lnTo>
                    <a:pt x="709716" y="203200"/>
                  </a:lnTo>
                  <a:lnTo>
                    <a:pt x="0" y="203200"/>
                  </a:lnTo>
                  <a:lnTo>
                    <a:pt x="0" y="316134"/>
                  </a:lnTo>
                  <a:lnTo>
                    <a:pt x="709716" y="316134"/>
                  </a:lnTo>
                  <a:lnTo>
                    <a:pt x="709716" y="519334"/>
                  </a:lnTo>
                  <a:lnTo>
                    <a:pt x="1116116" y="259667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94" name="TextBox 94"/>
            <p:cNvSpPr txBox="1"/>
            <p:nvPr/>
          </p:nvSpPr>
          <p:spPr>
            <a:xfrm>
              <a:off x="0" y="146050"/>
              <a:ext cx="1014516" cy="170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76" name="TextBox 76"/>
          <p:cNvSpPr txBox="1"/>
          <p:nvPr/>
        </p:nvSpPr>
        <p:spPr>
          <a:xfrm>
            <a:off x="1311620" y="2284208"/>
            <a:ext cx="15372290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75"/>
              </a:lnSpc>
              <a:spcBef>
                <a:spcPct val="0"/>
              </a:spcBef>
            </a:pPr>
            <a:r>
              <a:rPr lang="uk-UA" sz="2200" dirty="0" smtClean="0">
                <a:solidFill>
                  <a:srgbClr val="31356E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Відпрацювати рецептуру виготовлення харчового продукту</a:t>
            </a:r>
            <a:r>
              <a:rPr lang="en-US" sz="2200" dirty="0" smtClean="0">
                <a:solidFill>
                  <a:srgbClr val="31356E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, </a:t>
            </a:r>
            <a:r>
              <a:rPr lang="uk-UA" sz="2200" dirty="0" smtClean="0">
                <a:solidFill>
                  <a:srgbClr val="31356E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що</a:t>
            </a:r>
            <a:r>
              <a:rPr lang="en-US" sz="2200" dirty="0" smtClean="0">
                <a:solidFill>
                  <a:srgbClr val="31356E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</a:t>
            </a:r>
            <a:r>
              <a:rPr lang="uk-UA" sz="2200" dirty="0" smtClean="0">
                <a:solidFill>
                  <a:srgbClr val="31356E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володіє функціональними властивостями</a:t>
            </a:r>
            <a:endParaRPr lang="uk-UA" sz="2200" dirty="0">
              <a:solidFill>
                <a:srgbClr val="31356E"/>
              </a:solidFill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65073">
            <a:off x="8795320" y="6883432"/>
            <a:ext cx="8387793" cy="4980622"/>
            <a:chOff x="0" y="0"/>
            <a:chExt cx="2209131" cy="13117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09131" cy="1311769"/>
            </a:xfrm>
            <a:custGeom>
              <a:avLst/>
              <a:gdLst/>
              <a:ahLst/>
              <a:cxnLst/>
              <a:rect l="l" t="t" r="r" b="b"/>
              <a:pathLst>
                <a:path w="2209131" h="1311769">
                  <a:moveTo>
                    <a:pt x="0" y="0"/>
                  </a:moveTo>
                  <a:lnTo>
                    <a:pt x="2209131" y="0"/>
                  </a:lnTo>
                  <a:lnTo>
                    <a:pt x="2209131" y="1311769"/>
                  </a:lnTo>
                  <a:lnTo>
                    <a:pt x="0" y="1311769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209131" cy="1368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398715">
            <a:off x="13145708" y="334075"/>
            <a:ext cx="5815002" cy="10344633"/>
            <a:chOff x="0" y="0"/>
            <a:chExt cx="1531523" cy="27245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31523" cy="2724512"/>
            </a:xfrm>
            <a:custGeom>
              <a:avLst/>
              <a:gdLst/>
              <a:ahLst/>
              <a:cxnLst/>
              <a:rect l="l" t="t" r="r" b="b"/>
              <a:pathLst>
                <a:path w="1531523" h="2724512">
                  <a:moveTo>
                    <a:pt x="0" y="0"/>
                  </a:moveTo>
                  <a:lnTo>
                    <a:pt x="1531523" y="0"/>
                  </a:lnTo>
                  <a:lnTo>
                    <a:pt x="1531523" y="2724512"/>
                  </a:lnTo>
                  <a:lnTo>
                    <a:pt x="0" y="2724512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531523" cy="27816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2023640">
            <a:off x="14698987" y="9066237"/>
            <a:ext cx="4432327" cy="1361455"/>
            <a:chOff x="0" y="0"/>
            <a:chExt cx="1167362" cy="35857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67362" cy="358572"/>
            </a:xfrm>
            <a:custGeom>
              <a:avLst/>
              <a:gdLst/>
              <a:ahLst/>
              <a:cxnLst/>
              <a:rect l="l" t="t" r="r" b="b"/>
              <a:pathLst>
                <a:path w="1167362" h="358572">
                  <a:moveTo>
                    <a:pt x="0" y="0"/>
                  </a:moveTo>
                  <a:lnTo>
                    <a:pt x="1167362" y="0"/>
                  </a:lnTo>
                  <a:lnTo>
                    <a:pt x="1167362" y="358572"/>
                  </a:lnTo>
                  <a:lnTo>
                    <a:pt x="0" y="35857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167362" cy="415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2023640">
            <a:off x="-1246719" y="-206971"/>
            <a:ext cx="2884377" cy="1023240"/>
            <a:chOff x="0" y="0"/>
            <a:chExt cx="759671" cy="26949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59671" cy="269495"/>
            </a:xfrm>
            <a:custGeom>
              <a:avLst/>
              <a:gdLst/>
              <a:ahLst/>
              <a:cxnLst/>
              <a:rect l="l" t="t" r="r" b="b"/>
              <a:pathLst>
                <a:path w="759671" h="269495">
                  <a:moveTo>
                    <a:pt x="0" y="0"/>
                  </a:moveTo>
                  <a:lnTo>
                    <a:pt x="759671" y="0"/>
                  </a:lnTo>
                  <a:lnTo>
                    <a:pt x="759671" y="269495"/>
                  </a:lnTo>
                  <a:lnTo>
                    <a:pt x="0" y="26949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759671" cy="326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17039">
            <a:off x="525728" y="1435484"/>
            <a:ext cx="5815002" cy="10012072"/>
            <a:chOff x="0" y="0"/>
            <a:chExt cx="1531523" cy="263692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31523" cy="2636924"/>
            </a:xfrm>
            <a:custGeom>
              <a:avLst/>
              <a:gdLst/>
              <a:ahLst/>
              <a:cxnLst/>
              <a:rect l="l" t="t" r="r" b="b"/>
              <a:pathLst>
                <a:path w="1531523" h="2636924">
                  <a:moveTo>
                    <a:pt x="0" y="0"/>
                  </a:moveTo>
                  <a:lnTo>
                    <a:pt x="1531523" y="0"/>
                  </a:lnTo>
                  <a:lnTo>
                    <a:pt x="1531523" y="2636924"/>
                  </a:lnTo>
                  <a:lnTo>
                    <a:pt x="0" y="2636924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1531523" cy="26940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100640">
            <a:off x="1394209" y="1088069"/>
            <a:ext cx="4078040" cy="1469326"/>
            <a:chOff x="0" y="0"/>
            <a:chExt cx="1074052" cy="38698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74052" cy="386983"/>
            </a:xfrm>
            <a:custGeom>
              <a:avLst/>
              <a:gdLst/>
              <a:ahLst/>
              <a:cxnLst/>
              <a:rect l="l" t="t" r="r" b="b"/>
              <a:pathLst>
                <a:path w="1074052" h="386983">
                  <a:moveTo>
                    <a:pt x="0" y="0"/>
                  </a:moveTo>
                  <a:lnTo>
                    <a:pt x="1074052" y="0"/>
                  </a:lnTo>
                  <a:lnTo>
                    <a:pt x="1074052" y="386983"/>
                  </a:lnTo>
                  <a:lnTo>
                    <a:pt x="0" y="386983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074052" cy="444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100640">
            <a:off x="1605309" y="2723545"/>
            <a:ext cx="3471785" cy="2102894"/>
            <a:chOff x="0" y="0"/>
            <a:chExt cx="1376410" cy="83370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376410" cy="833705"/>
            </a:xfrm>
            <a:custGeom>
              <a:avLst/>
              <a:gdLst/>
              <a:ahLst/>
              <a:cxnLst/>
              <a:rect l="l" t="t" r="r" b="b"/>
              <a:pathLst>
                <a:path w="1376410" h="833705">
                  <a:moveTo>
                    <a:pt x="0" y="0"/>
                  </a:moveTo>
                  <a:lnTo>
                    <a:pt x="1376410" y="0"/>
                  </a:lnTo>
                  <a:lnTo>
                    <a:pt x="1376410" y="833705"/>
                  </a:lnTo>
                  <a:lnTo>
                    <a:pt x="0" y="83370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1376410" cy="8908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792247" y="2818512"/>
            <a:ext cx="3126249" cy="1888255"/>
          </a:xfrm>
          <a:custGeom>
            <a:avLst/>
            <a:gdLst/>
            <a:ahLst/>
            <a:cxnLst/>
            <a:rect l="l" t="t" r="r" b="b"/>
            <a:pathLst>
              <a:path w="3126249" h="1888255">
                <a:moveTo>
                  <a:pt x="0" y="0"/>
                </a:moveTo>
                <a:lnTo>
                  <a:pt x="3126249" y="0"/>
                </a:lnTo>
                <a:lnTo>
                  <a:pt x="3126249" y="1888255"/>
                </a:lnTo>
                <a:lnTo>
                  <a:pt x="0" y="18882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 rot="-148116">
            <a:off x="1633444" y="5218032"/>
            <a:ext cx="3505942" cy="2095390"/>
            <a:chOff x="0" y="0"/>
            <a:chExt cx="1238660" cy="74030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238660" cy="740308"/>
            </a:xfrm>
            <a:custGeom>
              <a:avLst/>
              <a:gdLst/>
              <a:ahLst/>
              <a:cxnLst/>
              <a:rect l="l" t="t" r="r" b="b"/>
              <a:pathLst>
                <a:path w="1238660" h="740308">
                  <a:moveTo>
                    <a:pt x="0" y="0"/>
                  </a:moveTo>
                  <a:lnTo>
                    <a:pt x="1238660" y="0"/>
                  </a:lnTo>
                  <a:lnTo>
                    <a:pt x="1238660" y="740308"/>
                  </a:lnTo>
                  <a:lnTo>
                    <a:pt x="0" y="740308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57150"/>
              <a:ext cx="1238660" cy="797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1774502" y="5143500"/>
            <a:ext cx="3223827" cy="1979361"/>
          </a:xfrm>
          <a:custGeom>
            <a:avLst/>
            <a:gdLst/>
            <a:ahLst/>
            <a:cxnLst/>
            <a:rect l="l" t="t" r="r" b="b"/>
            <a:pathLst>
              <a:path w="3223827" h="1979361">
                <a:moveTo>
                  <a:pt x="0" y="0"/>
                </a:moveTo>
                <a:lnTo>
                  <a:pt x="3223827" y="0"/>
                </a:lnTo>
                <a:lnTo>
                  <a:pt x="3223827" y="1979361"/>
                </a:lnTo>
                <a:lnTo>
                  <a:pt x="0" y="19793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 rot="111686">
            <a:off x="830499" y="7524911"/>
            <a:ext cx="2212782" cy="1999809"/>
            <a:chOff x="0" y="0"/>
            <a:chExt cx="1039538" cy="93948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39538" cy="939486"/>
            </a:xfrm>
            <a:custGeom>
              <a:avLst/>
              <a:gdLst/>
              <a:ahLst/>
              <a:cxnLst/>
              <a:rect l="l" t="t" r="r" b="b"/>
              <a:pathLst>
                <a:path w="1039538" h="939486">
                  <a:moveTo>
                    <a:pt x="0" y="0"/>
                  </a:moveTo>
                  <a:lnTo>
                    <a:pt x="1039538" y="0"/>
                  </a:lnTo>
                  <a:lnTo>
                    <a:pt x="1039538" y="939486"/>
                  </a:lnTo>
                  <a:lnTo>
                    <a:pt x="0" y="939486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039538" cy="9966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509445" y="0"/>
            <a:ext cx="3003664" cy="3363343"/>
            <a:chOff x="0" y="0"/>
            <a:chExt cx="1133030" cy="1268707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133030" cy="1268707"/>
            </a:xfrm>
            <a:custGeom>
              <a:avLst/>
              <a:gdLst/>
              <a:ahLst/>
              <a:cxnLst/>
              <a:rect l="l" t="t" r="r" b="b"/>
              <a:pathLst>
                <a:path w="1133030" h="1268707">
                  <a:moveTo>
                    <a:pt x="0" y="0"/>
                  </a:moveTo>
                  <a:lnTo>
                    <a:pt x="1133030" y="0"/>
                  </a:lnTo>
                  <a:lnTo>
                    <a:pt x="1133030" y="1268707"/>
                  </a:lnTo>
                  <a:lnTo>
                    <a:pt x="0" y="1268707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1133030" cy="1325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4" name="Freeform 34"/>
          <p:cNvSpPr/>
          <p:nvPr/>
        </p:nvSpPr>
        <p:spPr>
          <a:xfrm rot="-182898">
            <a:off x="6831289" y="98754"/>
            <a:ext cx="2579427" cy="3099940"/>
          </a:xfrm>
          <a:custGeom>
            <a:avLst/>
            <a:gdLst/>
            <a:ahLst/>
            <a:cxnLst/>
            <a:rect l="l" t="t" r="r" b="b"/>
            <a:pathLst>
              <a:path w="2579427" h="3099940">
                <a:moveTo>
                  <a:pt x="0" y="0"/>
                </a:moveTo>
                <a:lnTo>
                  <a:pt x="2579428" y="0"/>
                </a:lnTo>
                <a:lnTo>
                  <a:pt x="2579428" y="3099940"/>
                </a:lnTo>
                <a:lnTo>
                  <a:pt x="0" y="30999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1350"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6711745" y="3676016"/>
            <a:ext cx="3099973" cy="3136794"/>
            <a:chOff x="0" y="0"/>
            <a:chExt cx="1169360" cy="118324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169360" cy="1183249"/>
            </a:xfrm>
            <a:custGeom>
              <a:avLst/>
              <a:gdLst/>
              <a:ahLst/>
              <a:cxnLst/>
              <a:rect l="l" t="t" r="r" b="b"/>
              <a:pathLst>
                <a:path w="1169360" h="1183249">
                  <a:moveTo>
                    <a:pt x="0" y="0"/>
                  </a:moveTo>
                  <a:lnTo>
                    <a:pt x="1169360" y="0"/>
                  </a:lnTo>
                  <a:lnTo>
                    <a:pt x="1169360" y="1183249"/>
                  </a:lnTo>
                  <a:lnTo>
                    <a:pt x="0" y="1183249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-57150"/>
              <a:ext cx="1169360" cy="1240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8" name="Freeform 38"/>
          <p:cNvSpPr/>
          <p:nvPr/>
        </p:nvSpPr>
        <p:spPr>
          <a:xfrm>
            <a:off x="6928723" y="3590482"/>
            <a:ext cx="3090085" cy="3071757"/>
          </a:xfrm>
          <a:custGeom>
            <a:avLst/>
            <a:gdLst/>
            <a:ahLst/>
            <a:cxnLst/>
            <a:rect l="l" t="t" r="r" b="b"/>
            <a:pathLst>
              <a:path w="3090085" h="3071757">
                <a:moveTo>
                  <a:pt x="0" y="0"/>
                </a:moveTo>
                <a:lnTo>
                  <a:pt x="3090085" y="0"/>
                </a:lnTo>
                <a:lnTo>
                  <a:pt x="3090085" y="3071757"/>
                </a:lnTo>
                <a:lnTo>
                  <a:pt x="0" y="30717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311" t="-25388" r="-7463" b="-36224"/>
            </a:stretch>
          </a:blipFill>
        </p:spPr>
      </p:sp>
      <p:grpSp>
        <p:nvGrpSpPr>
          <p:cNvPr id="39" name="Group 39"/>
          <p:cNvGrpSpPr/>
          <p:nvPr/>
        </p:nvGrpSpPr>
        <p:grpSpPr>
          <a:xfrm rot="179457">
            <a:off x="10287716" y="3646808"/>
            <a:ext cx="2571998" cy="2707452"/>
            <a:chOff x="0" y="0"/>
            <a:chExt cx="1196339" cy="125934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196339" cy="1259344"/>
            </a:xfrm>
            <a:custGeom>
              <a:avLst/>
              <a:gdLst/>
              <a:ahLst/>
              <a:cxnLst/>
              <a:rect l="l" t="t" r="r" b="b"/>
              <a:pathLst>
                <a:path w="1196339" h="1259344">
                  <a:moveTo>
                    <a:pt x="0" y="0"/>
                  </a:moveTo>
                  <a:lnTo>
                    <a:pt x="1196339" y="0"/>
                  </a:lnTo>
                  <a:lnTo>
                    <a:pt x="1196339" y="1259344"/>
                  </a:lnTo>
                  <a:lnTo>
                    <a:pt x="0" y="1259344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0" y="-57150"/>
              <a:ext cx="1196339" cy="13164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42" name="Freeform 42"/>
          <p:cNvSpPr/>
          <p:nvPr/>
        </p:nvSpPr>
        <p:spPr>
          <a:xfrm rot="85756">
            <a:off x="10394000" y="3796344"/>
            <a:ext cx="2161876" cy="2744895"/>
          </a:xfrm>
          <a:custGeom>
            <a:avLst/>
            <a:gdLst/>
            <a:ahLst/>
            <a:cxnLst/>
            <a:rect l="l" t="t" r="r" b="b"/>
            <a:pathLst>
              <a:path w="2161876" h="2744895">
                <a:moveTo>
                  <a:pt x="0" y="0"/>
                </a:moveTo>
                <a:lnTo>
                  <a:pt x="2161875" y="0"/>
                </a:lnTo>
                <a:lnTo>
                  <a:pt x="2161875" y="2744895"/>
                </a:lnTo>
                <a:lnTo>
                  <a:pt x="0" y="27448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548" b="-1548"/>
            </a:stretch>
          </a:blipFill>
        </p:spPr>
      </p:sp>
      <p:grpSp>
        <p:nvGrpSpPr>
          <p:cNvPr id="43" name="Group 43"/>
          <p:cNvGrpSpPr/>
          <p:nvPr/>
        </p:nvGrpSpPr>
        <p:grpSpPr>
          <a:xfrm rot="-141516">
            <a:off x="9627816" y="1339850"/>
            <a:ext cx="3601799" cy="1957511"/>
            <a:chOff x="0" y="0"/>
            <a:chExt cx="1358657" cy="73840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358657" cy="738404"/>
            </a:xfrm>
            <a:custGeom>
              <a:avLst/>
              <a:gdLst/>
              <a:ahLst/>
              <a:cxnLst/>
              <a:rect l="l" t="t" r="r" b="b"/>
              <a:pathLst>
                <a:path w="1358657" h="738404">
                  <a:moveTo>
                    <a:pt x="0" y="0"/>
                  </a:moveTo>
                  <a:lnTo>
                    <a:pt x="1358657" y="0"/>
                  </a:lnTo>
                  <a:lnTo>
                    <a:pt x="1358657" y="738404"/>
                  </a:lnTo>
                  <a:lnTo>
                    <a:pt x="0" y="738404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1358657" cy="7955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 rot="-8180">
            <a:off x="14945041" y="3177505"/>
            <a:ext cx="2247596" cy="2527758"/>
            <a:chOff x="0" y="0"/>
            <a:chExt cx="1276245" cy="1435329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276245" cy="1435329"/>
            </a:xfrm>
            <a:custGeom>
              <a:avLst/>
              <a:gdLst/>
              <a:ahLst/>
              <a:cxnLst/>
              <a:rect l="l" t="t" r="r" b="b"/>
              <a:pathLst>
                <a:path w="1276245" h="1435329">
                  <a:moveTo>
                    <a:pt x="0" y="0"/>
                  </a:moveTo>
                  <a:lnTo>
                    <a:pt x="1276245" y="0"/>
                  </a:lnTo>
                  <a:lnTo>
                    <a:pt x="1276245" y="1435329"/>
                  </a:lnTo>
                  <a:lnTo>
                    <a:pt x="0" y="143532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1276245" cy="1492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49" name="Freeform 49"/>
          <p:cNvSpPr/>
          <p:nvPr/>
        </p:nvSpPr>
        <p:spPr>
          <a:xfrm rot="152555">
            <a:off x="15155864" y="3327657"/>
            <a:ext cx="2077153" cy="2635579"/>
          </a:xfrm>
          <a:custGeom>
            <a:avLst/>
            <a:gdLst/>
            <a:ahLst/>
            <a:cxnLst/>
            <a:rect l="l" t="t" r="r" b="b"/>
            <a:pathLst>
              <a:path w="2077153" h="2635579">
                <a:moveTo>
                  <a:pt x="0" y="0"/>
                </a:moveTo>
                <a:lnTo>
                  <a:pt x="2077153" y="0"/>
                </a:lnTo>
                <a:lnTo>
                  <a:pt x="2077153" y="2635579"/>
                </a:lnTo>
                <a:lnTo>
                  <a:pt x="0" y="26355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9679" r="-2151"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12864894" y="5244413"/>
            <a:ext cx="3658258" cy="2522693"/>
            <a:chOff x="0" y="0"/>
            <a:chExt cx="1379954" cy="9516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379954" cy="951600"/>
            </a:xfrm>
            <a:custGeom>
              <a:avLst/>
              <a:gdLst/>
              <a:ahLst/>
              <a:cxnLst/>
              <a:rect l="l" t="t" r="r" b="b"/>
              <a:pathLst>
                <a:path w="1379954" h="951600">
                  <a:moveTo>
                    <a:pt x="0" y="0"/>
                  </a:moveTo>
                  <a:lnTo>
                    <a:pt x="1379954" y="0"/>
                  </a:lnTo>
                  <a:lnTo>
                    <a:pt x="1379954" y="951600"/>
                  </a:lnTo>
                  <a:lnTo>
                    <a:pt x="0" y="9516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57150"/>
              <a:ext cx="1379954" cy="100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3" name="Freeform 53"/>
          <p:cNvSpPr/>
          <p:nvPr/>
        </p:nvSpPr>
        <p:spPr>
          <a:xfrm rot="-196333">
            <a:off x="12797304" y="5269246"/>
            <a:ext cx="3531296" cy="2344549"/>
          </a:xfrm>
          <a:custGeom>
            <a:avLst/>
            <a:gdLst/>
            <a:ahLst/>
            <a:cxnLst/>
            <a:rect l="l" t="t" r="r" b="b"/>
            <a:pathLst>
              <a:path w="3531296" h="2344549">
                <a:moveTo>
                  <a:pt x="0" y="0"/>
                </a:moveTo>
                <a:lnTo>
                  <a:pt x="3531296" y="0"/>
                </a:lnTo>
                <a:lnTo>
                  <a:pt x="3531296" y="2344549"/>
                </a:lnTo>
                <a:lnTo>
                  <a:pt x="0" y="23445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54" name="Group 54"/>
          <p:cNvGrpSpPr/>
          <p:nvPr/>
        </p:nvGrpSpPr>
        <p:grpSpPr>
          <a:xfrm rot="-5173654">
            <a:off x="6131737" y="9665076"/>
            <a:ext cx="9343664" cy="4980622"/>
            <a:chOff x="0" y="0"/>
            <a:chExt cx="2460883" cy="1311769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460883" cy="1311769"/>
            </a:xfrm>
            <a:custGeom>
              <a:avLst/>
              <a:gdLst/>
              <a:ahLst/>
              <a:cxnLst/>
              <a:rect l="l" t="t" r="r" b="b"/>
              <a:pathLst>
                <a:path w="2460883" h="1311769">
                  <a:moveTo>
                    <a:pt x="0" y="0"/>
                  </a:moveTo>
                  <a:lnTo>
                    <a:pt x="2460883" y="0"/>
                  </a:lnTo>
                  <a:lnTo>
                    <a:pt x="2460883" y="1311769"/>
                  </a:lnTo>
                  <a:lnTo>
                    <a:pt x="0" y="1311769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0" y="-57150"/>
              <a:ext cx="2460883" cy="1368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 rot="-160906">
            <a:off x="13141745" y="7653878"/>
            <a:ext cx="3103447" cy="2584455"/>
            <a:chOff x="0" y="0"/>
            <a:chExt cx="1170670" cy="97489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170670" cy="974898"/>
            </a:xfrm>
            <a:custGeom>
              <a:avLst/>
              <a:gdLst/>
              <a:ahLst/>
              <a:cxnLst/>
              <a:rect l="l" t="t" r="r" b="b"/>
              <a:pathLst>
                <a:path w="1170670" h="974898">
                  <a:moveTo>
                    <a:pt x="0" y="0"/>
                  </a:moveTo>
                  <a:lnTo>
                    <a:pt x="1170670" y="0"/>
                  </a:lnTo>
                  <a:lnTo>
                    <a:pt x="1170670" y="974898"/>
                  </a:lnTo>
                  <a:lnTo>
                    <a:pt x="0" y="97489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0" y="-57150"/>
              <a:ext cx="1170670" cy="10320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 rot="162003">
            <a:off x="7398325" y="7302530"/>
            <a:ext cx="1003308" cy="3086100"/>
            <a:chOff x="0" y="0"/>
            <a:chExt cx="264246" cy="8128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264246" cy="812800"/>
            </a:xfrm>
            <a:custGeom>
              <a:avLst/>
              <a:gdLst/>
              <a:ahLst/>
              <a:cxnLst/>
              <a:rect l="l" t="t" r="r" b="b"/>
              <a:pathLst>
                <a:path w="264246" h="812800">
                  <a:moveTo>
                    <a:pt x="0" y="0"/>
                  </a:moveTo>
                  <a:lnTo>
                    <a:pt x="264246" y="0"/>
                  </a:lnTo>
                  <a:lnTo>
                    <a:pt x="26424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62" name="TextBox 62"/>
            <p:cNvSpPr txBox="1"/>
            <p:nvPr/>
          </p:nvSpPr>
          <p:spPr>
            <a:xfrm>
              <a:off x="0" y="-57150"/>
              <a:ext cx="264246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 rot="111686">
            <a:off x="3333492" y="7914418"/>
            <a:ext cx="2717656" cy="1723163"/>
            <a:chOff x="0" y="0"/>
            <a:chExt cx="1276722" cy="809521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276722" cy="809521"/>
            </a:xfrm>
            <a:custGeom>
              <a:avLst/>
              <a:gdLst/>
              <a:ahLst/>
              <a:cxnLst/>
              <a:rect l="l" t="t" r="r" b="b"/>
              <a:pathLst>
                <a:path w="1276722" h="809521">
                  <a:moveTo>
                    <a:pt x="0" y="0"/>
                  </a:moveTo>
                  <a:lnTo>
                    <a:pt x="1276722" y="0"/>
                  </a:lnTo>
                  <a:lnTo>
                    <a:pt x="1276722" y="809521"/>
                  </a:lnTo>
                  <a:lnTo>
                    <a:pt x="0" y="809521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65" name="TextBox 65"/>
            <p:cNvSpPr txBox="1"/>
            <p:nvPr/>
          </p:nvSpPr>
          <p:spPr>
            <a:xfrm>
              <a:off x="0" y="-57150"/>
              <a:ext cx="1276722" cy="8666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6" name="Freeform 66"/>
          <p:cNvSpPr/>
          <p:nvPr/>
        </p:nvSpPr>
        <p:spPr>
          <a:xfrm>
            <a:off x="3510864" y="8034032"/>
            <a:ext cx="2362913" cy="1712932"/>
          </a:xfrm>
          <a:custGeom>
            <a:avLst/>
            <a:gdLst/>
            <a:ahLst/>
            <a:cxnLst/>
            <a:rect l="l" t="t" r="r" b="b"/>
            <a:pathLst>
              <a:path w="2362913" h="1712932">
                <a:moveTo>
                  <a:pt x="0" y="0"/>
                </a:moveTo>
                <a:lnTo>
                  <a:pt x="2362913" y="0"/>
                </a:lnTo>
                <a:lnTo>
                  <a:pt x="2362913" y="1712932"/>
                </a:lnTo>
                <a:lnTo>
                  <a:pt x="0" y="171293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67" name="Freeform 67"/>
          <p:cNvSpPr/>
          <p:nvPr/>
        </p:nvSpPr>
        <p:spPr>
          <a:xfrm>
            <a:off x="1021768" y="7740379"/>
            <a:ext cx="2113005" cy="1716816"/>
          </a:xfrm>
          <a:custGeom>
            <a:avLst/>
            <a:gdLst/>
            <a:ahLst/>
            <a:cxnLst/>
            <a:rect l="l" t="t" r="r" b="b"/>
            <a:pathLst>
              <a:path w="2113005" h="1716816">
                <a:moveTo>
                  <a:pt x="0" y="0"/>
                </a:moveTo>
                <a:lnTo>
                  <a:pt x="2113005" y="0"/>
                </a:lnTo>
                <a:lnTo>
                  <a:pt x="2113005" y="1716816"/>
                </a:lnTo>
                <a:lnTo>
                  <a:pt x="0" y="171681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grpSp>
        <p:nvGrpSpPr>
          <p:cNvPr id="68" name="Group 68"/>
          <p:cNvGrpSpPr/>
          <p:nvPr/>
        </p:nvGrpSpPr>
        <p:grpSpPr>
          <a:xfrm>
            <a:off x="9075011" y="7473112"/>
            <a:ext cx="3658258" cy="2522693"/>
            <a:chOff x="0" y="0"/>
            <a:chExt cx="1379954" cy="95160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379954" cy="951600"/>
            </a:xfrm>
            <a:custGeom>
              <a:avLst/>
              <a:gdLst/>
              <a:ahLst/>
              <a:cxnLst/>
              <a:rect l="l" t="t" r="r" b="b"/>
              <a:pathLst>
                <a:path w="1379954" h="951600">
                  <a:moveTo>
                    <a:pt x="0" y="0"/>
                  </a:moveTo>
                  <a:lnTo>
                    <a:pt x="1379954" y="0"/>
                  </a:lnTo>
                  <a:lnTo>
                    <a:pt x="1379954" y="951600"/>
                  </a:lnTo>
                  <a:lnTo>
                    <a:pt x="0" y="9516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0" name="TextBox 70"/>
            <p:cNvSpPr txBox="1"/>
            <p:nvPr/>
          </p:nvSpPr>
          <p:spPr>
            <a:xfrm>
              <a:off x="0" y="-57150"/>
              <a:ext cx="1379954" cy="100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71" name="Freeform 71"/>
          <p:cNvSpPr/>
          <p:nvPr/>
        </p:nvSpPr>
        <p:spPr>
          <a:xfrm rot="217893">
            <a:off x="9210398" y="7692995"/>
            <a:ext cx="3289898" cy="2200828"/>
          </a:xfrm>
          <a:custGeom>
            <a:avLst/>
            <a:gdLst/>
            <a:ahLst/>
            <a:cxnLst/>
            <a:rect l="l" t="t" r="r" b="b"/>
            <a:pathLst>
              <a:path w="3289898" h="2200828">
                <a:moveTo>
                  <a:pt x="0" y="0"/>
                </a:moveTo>
                <a:lnTo>
                  <a:pt x="3289897" y="0"/>
                </a:lnTo>
                <a:lnTo>
                  <a:pt x="3289897" y="2200828"/>
                </a:lnTo>
                <a:lnTo>
                  <a:pt x="0" y="220082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72" name="Freeform 72"/>
          <p:cNvSpPr/>
          <p:nvPr/>
        </p:nvSpPr>
        <p:spPr>
          <a:xfrm>
            <a:off x="12928597" y="7762936"/>
            <a:ext cx="3319940" cy="2366341"/>
          </a:xfrm>
          <a:custGeom>
            <a:avLst/>
            <a:gdLst/>
            <a:ahLst/>
            <a:cxnLst/>
            <a:rect l="l" t="t" r="r" b="b"/>
            <a:pathLst>
              <a:path w="3319940" h="2366341">
                <a:moveTo>
                  <a:pt x="0" y="0"/>
                </a:moveTo>
                <a:lnTo>
                  <a:pt x="3319940" y="0"/>
                </a:lnTo>
                <a:lnTo>
                  <a:pt x="3319940" y="2366340"/>
                </a:lnTo>
                <a:lnTo>
                  <a:pt x="0" y="236634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73" name="TextBox 73"/>
          <p:cNvSpPr txBox="1"/>
          <p:nvPr/>
        </p:nvSpPr>
        <p:spPr>
          <a:xfrm>
            <a:off x="17045647" y="8623600"/>
            <a:ext cx="604154" cy="1421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67"/>
              </a:lnSpc>
            </a:pPr>
            <a:r>
              <a:rPr lang="en-US" sz="8334">
                <a:solidFill>
                  <a:srgbClr val="FFFFFF"/>
                </a:solidFill>
                <a:latin typeface="Open Sans Bold"/>
              </a:rPr>
              <a:t>9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708639" y="1209416"/>
            <a:ext cx="3282196" cy="1253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Процес приготування</a:t>
            </a:r>
          </a:p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функціональних</a:t>
            </a:r>
          </a:p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харчових продуктів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9423285" y="1550984"/>
            <a:ext cx="4010863" cy="1468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3"/>
              </a:lnSpc>
              <a:spcBef>
                <a:spcPct val="0"/>
              </a:spcBef>
            </a:pPr>
            <a:r>
              <a:rPr lang="en-US" sz="2759">
                <a:solidFill>
                  <a:srgbClr val="FFFFFF"/>
                </a:solidFill>
                <a:latin typeface="Raleway Bold"/>
              </a:rPr>
              <a:t>Процес проведення</a:t>
            </a:r>
          </a:p>
          <a:p>
            <a:pPr algn="ctr">
              <a:lnSpc>
                <a:spcPts val="3863"/>
              </a:lnSpc>
              <a:spcBef>
                <a:spcPct val="0"/>
              </a:spcBef>
            </a:pPr>
            <a:r>
              <a:rPr lang="en-US" sz="2759">
                <a:solidFill>
                  <a:srgbClr val="FFFFFF"/>
                </a:solidFill>
                <a:latin typeface="Raleway Bold"/>
              </a:rPr>
              <a:t>мікробіологічних досліджень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4473689" y="1209416"/>
            <a:ext cx="3176111" cy="1672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Процес дослідження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органолептичних та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якісних показників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aleway Bold"/>
              </a:rPr>
              <a:t>готових продуктів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35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023640">
            <a:off x="-1246719" y="-206971"/>
            <a:ext cx="2884377" cy="1023240"/>
            <a:chOff x="0" y="0"/>
            <a:chExt cx="759671" cy="2694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59671" cy="269495"/>
            </a:xfrm>
            <a:custGeom>
              <a:avLst/>
              <a:gdLst/>
              <a:ahLst/>
              <a:cxnLst/>
              <a:rect l="l" t="t" r="r" b="b"/>
              <a:pathLst>
                <a:path w="759671" h="269495">
                  <a:moveTo>
                    <a:pt x="0" y="0"/>
                  </a:moveTo>
                  <a:lnTo>
                    <a:pt x="759671" y="0"/>
                  </a:lnTo>
                  <a:lnTo>
                    <a:pt x="759671" y="269495"/>
                  </a:lnTo>
                  <a:lnTo>
                    <a:pt x="0" y="26949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759671" cy="326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82753">
            <a:off x="3791097" y="-221236"/>
            <a:ext cx="12245315" cy="1901192"/>
            <a:chOff x="0" y="0"/>
            <a:chExt cx="3225103" cy="5007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25104" cy="500725"/>
            </a:xfrm>
            <a:custGeom>
              <a:avLst/>
              <a:gdLst/>
              <a:ahLst/>
              <a:cxnLst/>
              <a:rect l="l" t="t" r="r" b="b"/>
              <a:pathLst>
                <a:path w="3225104" h="500725">
                  <a:moveTo>
                    <a:pt x="0" y="0"/>
                  </a:moveTo>
                  <a:lnTo>
                    <a:pt x="3225104" y="0"/>
                  </a:lnTo>
                  <a:lnTo>
                    <a:pt x="3225104" y="500725"/>
                  </a:lnTo>
                  <a:lnTo>
                    <a:pt x="0" y="500725"/>
                  </a:lnTo>
                  <a:close/>
                </a:path>
              </a:pathLst>
            </a:custGeom>
            <a:solidFill>
              <a:srgbClr val="BB99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3225103" cy="557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89736">
            <a:off x="3551205" y="72201"/>
            <a:ext cx="12275428" cy="1458720"/>
            <a:chOff x="0" y="0"/>
            <a:chExt cx="3233034" cy="3841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33034" cy="384190"/>
            </a:xfrm>
            <a:custGeom>
              <a:avLst/>
              <a:gdLst/>
              <a:ahLst/>
              <a:cxnLst/>
              <a:rect l="l" t="t" r="r" b="b"/>
              <a:pathLst>
                <a:path w="3233034" h="384190">
                  <a:moveTo>
                    <a:pt x="0" y="0"/>
                  </a:moveTo>
                  <a:lnTo>
                    <a:pt x="3233034" y="0"/>
                  </a:lnTo>
                  <a:lnTo>
                    <a:pt x="3233034" y="384190"/>
                  </a:lnTo>
                  <a:lnTo>
                    <a:pt x="0" y="3841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3233034" cy="4413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936119" y="1745964"/>
          <a:ext cx="16323181" cy="8667748"/>
        </p:xfrm>
        <a:graphic>
          <a:graphicData uri="http://schemas.openxmlformats.org/drawingml/2006/table">
            <a:tbl>
              <a:tblPr/>
              <a:tblGrid>
                <a:gridCol w="3706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30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39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20253"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BB99FF"/>
                          </a:solidFill>
                          <a:latin typeface="Raleway Bold"/>
                        </a:rPr>
                        <a:t>Функціональний харчовий продукт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BB99FF"/>
                          </a:solidFill>
                          <a:latin typeface="Raleway Bold"/>
                        </a:rPr>
                        <a:t>Технологічна процедура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BB99FF"/>
                          </a:solidFill>
                          <a:latin typeface="Raleway Bold"/>
                        </a:rPr>
                        <a:t>Перемінні, що контролюються для кожної технологічної процедури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0253"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BB99FF"/>
                          </a:solidFill>
                          <a:latin typeface="Raleway Bold"/>
                        </a:rPr>
                        <a:t>Кисломолочний йогурт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BB99FF"/>
                          </a:solidFill>
                          <a:latin typeface="Raleway Bold"/>
                        </a:rPr>
                        <a:t>Сквашування </a:t>
                      </a:r>
                      <a:endParaRPr lang="en-US" sz="1100"/>
                    </a:p>
                    <a:p>
                      <a:pPr algn="ctr">
                        <a:lnSpc>
                          <a:spcPts val="3534"/>
                        </a:lnSpc>
                      </a:pPr>
                      <a:r>
                        <a:rPr lang="en-US" sz="2524">
                          <a:solidFill>
                            <a:srgbClr val="BB99FF"/>
                          </a:solidFill>
                          <a:latin typeface="Raleway Bold"/>
                          <a:ea typeface="Raleway Bold"/>
                        </a:rPr>
                        <a:t>за температури 40°С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BB99FF"/>
                          </a:solidFill>
                          <a:latin typeface="Raleway Bold"/>
                        </a:rPr>
                        <a:t>Молоко тваринного походження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0253"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BB99FF"/>
                          </a:solidFill>
                          <a:latin typeface="Raleway Bold"/>
                        </a:rPr>
                        <a:t>Фруктове (яблучне) пюре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BB99FF"/>
                          </a:solidFill>
                          <a:latin typeface="Raleway Bold"/>
                        </a:rPr>
                        <a:t>Ферментація </a:t>
                      </a:r>
                      <a:endParaRPr lang="en-US" sz="1100"/>
                    </a:p>
                    <a:p>
                      <a:pPr algn="ctr">
                        <a:lnSpc>
                          <a:spcPts val="3534"/>
                        </a:lnSpc>
                      </a:pPr>
                      <a:r>
                        <a:rPr lang="en-US" sz="2524">
                          <a:solidFill>
                            <a:srgbClr val="BB99FF"/>
                          </a:solidFill>
                          <a:latin typeface="Raleway Bold"/>
                          <a:ea typeface="Raleway Bold"/>
                        </a:rPr>
                        <a:t>за температури 35°С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BB99FF"/>
                          </a:solidFill>
                          <a:latin typeface="Raleway Bold"/>
                        </a:rPr>
                        <a:t>Фруктове пюре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0253"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BB99FF"/>
                          </a:solidFill>
                          <a:latin typeface="Raleway Bold"/>
                        </a:rPr>
                        <a:t>Цільнозерновий хліб на хлібній заквасці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BB99FF"/>
                          </a:solidFill>
                          <a:latin typeface="Raleway Bold"/>
                        </a:rPr>
                        <a:t>Випікання </a:t>
                      </a:r>
                      <a:endParaRPr lang="en-US" sz="1100"/>
                    </a:p>
                    <a:p>
                      <a:pPr algn="ctr">
                        <a:lnSpc>
                          <a:spcPts val="3534"/>
                        </a:lnSpc>
                      </a:pPr>
                      <a:r>
                        <a:rPr lang="en-US" sz="2524">
                          <a:solidFill>
                            <a:srgbClr val="BB99FF"/>
                          </a:solidFill>
                          <a:latin typeface="Raleway Bold"/>
                          <a:ea typeface="Raleway Bold"/>
                        </a:rPr>
                        <a:t>за температури 230°С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114"/>
                        </a:lnSpc>
                        <a:defRPr/>
                      </a:pPr>
                      <a:r>
                        <a:rPr lang="en-US" sz="2224">
                          <a:solidFill>
                            <a:srgbClr val="BB99FF"/>
                          </a:solidFill>
                          <a:latin typeface="Raleway Bold"/>
                        </a:rPr>
                        <a:t>Борошняна суміш (борошно цільнозернове пшеничне, борошно пшеничне вищого ґатунку в співвідношенні 1:1)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20253"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BB99FF"/>
                          </a:solidFill>
                          <a:latin typeface="Raleway Bold"/>
                        </a:rPr>
                        <a:t>Хлібна закваска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BB99FF"/>
                          </a:solidFill>
                          <a:latin typeface="Raleway Bold"/>
                        </a:rPr>
                        <a:t>Заморожування </a:t>
                      </a:r>
                      <a:endParaRPr lang="en-US" sz="1100"/>
                    </a:p>
                    <a:p>
                      <a:pPr algn="ctr">
                        <a:lnSpc>
                          <a:spcPts val="3534"/>
                        </a:lnSpc>
                      </a:pPr>
                      <a:r>
                        <a:rPr lang="en-US" sz="2524">
                          <a:solidFill>
                            <a:srgbClr val="BB99FF"/>
                          </a:solidFill>
                          <a:latin typeface="Raleway Bold"/>
                          <a:ea typeface="Raleway Bold"/>
                        </a:rPr>
                        <a:t>за температури -5°С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114"/>
                        </a:lnSpc>
                        <a:defRPr/>
                      </a:pPr>
                      <a:r>
                        <a:rPr lang="en-US" sz="2224">
                          <a:solidFill>
                            <a:srgbClr val="BB99FF"/>
                          </a:solidFill>
                          <a:latin typeface="Raleway Bold"/>
                        </a:rPr>
                        <a:t>Борошняна суміш (борошно цільнозернове пшеничне, борошно пшеничне вищого ґатунку в співвідношенні 1:1)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66483">
                <a:tc>
                  <a:txBody>
                    <a:bodyPr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1964" lvl="1" indent="-250982" algn="l">
                        <a:lnSpc>
                          <a:spcPts val="3254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324">
                          <a:solidFill>
                            <a:srgbClr val="BB99FF"/>
                          </a:solidFill>
                          <a:latin typeface="Raleway Bold"/>
                        </a:rPr>
                        <a:t>Кількість клітин пробіотичиних культур МКБ; </a:t>
                      </a:r>
                      <a:endParaRPr lang="en-US" sz="1100"/>
                    </a:p>
                    <a:p>
                      <a:pPr marL="501964" lvl="1" indent="-250982">
                        <a:lnSpc>
                          <a:spcPts val="3254"/>
                        </a:lnSpc>
                        <a:buFont typeface="Arial"/>
                        <a:buChar char="•"/>
                      </a:pPr>
                      <a:r>
                        <a:rPr lang="en-US" sz="2324">
                          <a:solidFill>
                            <a:srgbClr val="BB99FF"/>
                          </a:solidFill>
                          <a:latin typeface="Raleway Bold"/>
                        </a:rPr>
                        <a:t>Органолептичні та якісні показники, що відповідають державним стандартам відповідних харчових продуктів.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Group 12"/>
          <p:cNvGrpSpPr/>
          <p:nvPr/>
        </p:nvGrpSpPr>
        <p:grpSpPr>
          <a:xfrm rot="-2023640">
            <a:off x="14698987" y="9066237"/>
            <a:ext cx="4432327" cy="1361455"/>
            <a:chOff x="0" y="0"/>
            <a:chExt cx="1167362" cy="35857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67362" cy="358572"/>
            </a:xfrm>
            <a:custGeom>
              <a:avLst/>
              <a:gdLst/>
              <a:ahLst/>
              <a:cxnLst/>
              <a:rect l="l" t="t" r="r" b="b"/>
              <a:pathLst>
                <a:path w="1167362" h="358572">
                  <a:moveTo>
                    <a:pt x="0" y="0"/>
                  </a:moveTo>
                  <a:lnTo>
                    <a:pt x="1167362" y="0"/>
                  </a:lnTo>
                  <a:lnTo>
                    <a:pt x="1167362" y="358572"/>
                  </a:lnTo>
                  <a:lnTo>
                    <a:pt x="0" y="35857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167362" cy="415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955953" y="8366415"/>
            <a:ext cx="3112770" cy="1920585"/>
            <a:chOff x="0" y="0"/>
            <a:chExt cx="819824" cy="50583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9824" cy="505833"/>
            </a:xfrm>
            <a:custGeom>
              <a:avLst/>
              <a:gdLst/>
              <a:ahLst/>
              <a:cxnLst/>
              <a:rect l="l" t="t" r="r" b="b"/>
              <a:pathLst>
                <a:path w="819824" h="505833">
                  <a:moveTo>
                    <a:pt x="0" y="0"/>
                  </a:moveTo>
                  <a:lnTo>
                    <a:pt x="819824" y="0"/>
                  </a:lnTo>
                  <a:lnTo>
                    <a:pt x="819824" y="505833"/>
                  </a:lnTo>
                  <a:lnTo>
                    <a:pt x="0" y="505833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819824" cy="5629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-936583">
            <a:off x="17547638" y="-778469"/>
            <a:ext cx="3172504" cy="6411205"/>
            <a:chOff x="0" y="0"/>
            <a:chExt cx="835557" cy="168854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35557" cy="1688548"/>
            </a:xfrm>
            <a:custGeom>
              <a:avLst/>
              <a:gdLst/>
              <a:ahLst/>
              <a:cxnLst/>
              <a:rect l="l" t="t" r="r" b="b"/>
              <a:pathLst>
                <a:path w="835557" h="1688548">
                  <a:moveTo>
                    <a:pt x="0" y="0"/>
                  </a:moveTo>
                  <a:lnTo>
                    <a:pt x="835557" y="0"/>
                  </a:lnTo>
                  <a:lnTo>
                    <a:pt x="835557" y="1688548"/>
                  </a:lnTo>
                  <a:lnTo>
                    <a:pt x="0" y="168854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835557" cy="1745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4559972">
            <a:off x="14398196" y="2224242"/>
            <a:ext cx="8495826" cy="1449586"/>
            <a:chOff x="0" y="0"/>
            <a:chExt cx="2237584" cy="3817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237584" cy="381784"/>
            </a:xfrm>
            <a:custGeom>
              <a:avLst/>
              <a:gdLst/>
              <a:ahLst/>
              <a:cxnLst/>
              <a:rect l="l" t="t" r="r" b="b"/>
              <a:pathLst>
                <a:path w="2237584" h="381784">
                  <a:moveTo>
                    <a:pt x="0" y="0"/>
                  </a:moveTo>
                  <a:lnTo>
                    <a:pt x="2237584" y="0"/>
                  </a:lnTo>
                  <a:lnTo>
                    <a:pt x="2237584" y="381784"/>
                  </a:lnTo>
                  <a:lnTo>
                    <a:pt x="0" y="381784"/>
                  </a:lnTo>
                  <a:close/>
                </a:path>
              </a:pathLst>
            </a:custGeom>
            <a:solidFill>
              <a:srgbClr val="BB99FF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2237584" cy="438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6685181" y="8623600"/>
            <a:ext cx="1266697" cy="1500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67"/>
              </a:lnSpc>
            </a:pPr>
            <a:r>
              <a:rPr lang="en-US" sz="8334">
                <a:solidFill>
                  <a:srgbClr val="FFFFFF"/>
                </a:solidFill>
                <a:latin typeface="Open Sans Bold"/>
              </a:rPr>
              <a:t>10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22331" y="228450"/>
            <a:ext cx="12056643" cy="1225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6"/>
              </a:lnSpc>
              <a:spcBef>
                <a:spcPct val="0"/>
              </a:spcBef>
            </a:pPr>
            <a:r>
              <a:rPr lang="en-US" sz="3518" dirty="0" err="1">
                <a:solidFill>
                  <a:srgbClr val="6464D6"/>
                </a:solidFill>
                <a:latin typeface="Raleway Bold"/>
              </a:rPr>
              <a:t>Умови</a:t>
            </a:r>
            <a:r>
              <a:rPr lang="en-US" sz="3518" dirty="0">
                <a:solidFill>
                  <a:srgbClr val="6464D6"/>
                </a:solidFill>
                <a:latin typeface="Raleway Bold"/>
              </a:rPr>
              <a:t> </a:t>
            </a:r>
            <a:r>
              <a:rPr lang="en-US" sz="3518" dirty="0" err="1">
                <a:solidFill>
                  <a:srgbClr val="6464D6"/>
                </a:solidFill>
                <a:latin typeface="Raleway Bold"/>
              </a:rPr>
              <a:t>технологічного</a:t>
            </a:r>
            <a:r>
              <a:rPr lang="en-US" sz="3518" dirty="0">
                <a:solidFill>
                  <a:srgbClr val="6464D6"/>
                </a:solidFill>
                <a:latin typeface="Raleway Bold"/>
              </a:rPr>
              <a:t> </a:t>
            </a:r>
            <a:r>
              <a:rPr lang="en-US" sz="3518" dirty="0" err="1">
                <a:solidFill>
                  <a:srgbClr val="6464D6"/>
                </a:solidFill>
                <a:latin typeface="Raleway Bold"/>
              </a:rPr>
              <a:t>процесу</a:t>
            </a:r>
            <a:r>
              <a:rPr lang="en-US" sz="3518" dirty="0">
                <a:solidFill>
                  <a:srgbClr val="6464D6"/>
                </a:solidFill>
                <a:latin typeface="Raleway Bold"/>
              </a:rPr>
              <a:t> </a:t>
            </a:r>
          </a:p>
          <a:p>
            <a:pPr algn="ctr">
              <a:lnSpc>
                <a:spcPts val="4926"/>
              </a:lnSpc>
              <a:spcBef>
                <a:spcPct val="0"/>
              </a:spcBef>
            </a:pPr>
            <a:r>
              <a:rPr lang="en-US" sz="3518" dirty="0">
                <a:solidFill>
                  <a:srgbClr val="6464D6"/>
                </a:solidFill>
                <a:latin typeface="Raleway Bold"/>
              </a:rPr>
              <a:t>з </a:t>
            </a:r>
            <a:r>
              <a:rPr lang="en-US" sz="3518" dirty="0" err="1">
                <a:solidFill>
                  <a:srgbClr val="6464D6"/>
                </a:solidFill>
                <a:latin typeface="Raleway Bold"/>
              </a:rPr>
              <a:t>виготовлення</a:t>
            </a:r>
            <a:r>
              <a:rPr lang="en-US" sz="3518" dirty="0">
                <a:solidFill>
                  <a:srgbClr val="6464D6"/>
                </a:solidFill>
                <a:latin typeface="Raleway Bold"/>
              </a:rPr>
              <a:t> </a:t>
            </a:r>
            <a:r>
              <a:rPr lang="en-US" sz="3518" dirty="0" err="1">
                <a:solidFill>
                  <a:srgbClr val="6464D6"/>
                </a:solidFill>
                <a:latin typeface="Raleway Bold"/>
              </a:rPr>
              <a:t>функціональних</a:t>
            </a:r>
            <a:r>
              <a:rPr lang="en-US" sz="3518" dirty="0">
                <a:solidFill>
                  <a:srgbClr val="6464D6"/>
                </a:solidFill>
                <a:latin typeface="Raleway Bold"/>
              </a:rPr>
              <a:t> </a:t>
            </a:r>
            <a:r>
              <a:rPr lang="en-US" sz="3518" dirty="0" err="1">
                <a:solidFill>
                  <a:srgbClr val="6464D6"/>
                </a:solidFill>
                <a:latin typeface="Raleway Bold"/>
              </a:rPr>
              <a:t>харчових</a:t>
            </a:r>
            <a:r>
              <a:rPr lang="en-US" sz="3518" dirty="0">
                <a:solidFill>
                  <a:srgbClr val="6464D6"/>
                </a:solidFill>
                <a:latin typeface="Raleway Bold"/>
              </a:rPr>
              <a:t> </a:t>
            </a:r>
            <a:r>
              <a:rPr lang="en-US" sz="3518" dirty="0" err="1">
                <a:solidFill>
                  <a:srgbClr val="6464D6"/>
                </a:solidFill>
                <a:latin typeface="Raleway Bold"/>
              </a:rPr>
              <a:t>продуктів</a:t>
            </a:r>
            <a:r>
              <a:rPr lang="en-US" sz="3518" dirty="0">
                <a:solidFill>
                  <a:srgbClr val="6464D6"/>
                </a:solidFill>
                <a:latin typeface="Raleway Bold"/>
              </a:rPr>
              <a:t>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42162" y="8652174"/>
            <a:ext cx="8301838" cy="879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6"/>
              </a:lnSpc>
              <a:spcBef>
                <a:spcPct val="0"/>
              </a:spcBef>
            </a:pPr>
            <a:r>
              <a:rPr lang="en-US" sz="2511">
                <a:solidFill>
                  <a:srgbClr val="BB99FF"/>
                </a:solidFill>
                <a:latin typeface="Raleway Bold"/>
              </a:rPr>
              <a:t>Усі харчові продукти після застосованої технологічної процедури </a:t>
            </a:r>
          </a:p>
        </p:txBody>
      </p:sp>
      <p:grpSp>
        <p:nvGrpSpPr>
          <p:cNvPr id="27" name="Group 27"/>
          <p:cNvGrpSpPr/>
          <p:nvPr/>
        </p:nvGrpSpPr>
        <p:grpSpPr>
          <a:xfrm rot="-3190863">
            <a:off x="-2612233" y="6541362"/>
            <a:ext cx="3172504" cy="6411205"/>
            <a:chOff x="0" y="0"/>
            <a:chExt cx="835557" cy="168854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35557" cy="1688548"/>
            </a:xfrm>
            <a:custGeom>
              <a:avLst/>
              <a:gdLst/>
              <a:ahLst/>
              <a:cxnLst/>
              <a:rect l="l" t="t" r="r" b="b"/>
              <a:pathLst>
                <a:path w="835557" h="1688548">
                  <a:moveTo>
                    <a:pt x="0" y="0"/>
                  </a:moveTo>
                  <a:lnTo>
                    <a:pt x="835557" y="0"/>
                  </a:lnTo>
                  <a:lnTo>
                    <a:pt x="835557" y="1688548"/>
                  </a:lnTo>
                  <a:lnTo>
                    <a:pt x="0" y="168854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835557" cy="1745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6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023640">
            <a:off x="14698987" y="9066237"/>
            <a:ext cx="4432327" cy="1361455"/>
            <a:chOff x="0" y="0"/>
            <a:chExt cx="1167362" cy="3585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67362" cy="358572"/>
            </a:xfrm>
            <a:custGeom>
              <a:avLst/>
              <a:gdLst/>
              <a:ahLst/>
              <a:cxnLst/>
              <a:rect l="l" t="t" r="r" b="b"/>
              <a:pathLst>
                <a:path w="1167362" h="358572">
                  <a:moveTo>
                    <a:pt x="0" y="0"/>
                  </a:moveTo>
                  <a:lnTo>
                    <a:pt x="1167362" y="0"/>
                  </a:lnTo>
                  <a:lnTo>
                    <a:pt x="1167362" y="358572"/>
                  </a:lnTo>
                  <a:lnTo>
                    <a:pt x="0" y="35857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167362" cy="415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2023640">
            <a:off x="-1246719" y="-206971"/>
            <a:ext cx="2884377" cy="1023240"/>
            <a:chOff x="0" y="0"/>
            <a:chExt cx="759671" cy="26949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59671" cy="269495"/>
            </a:xfrm>
            <a:custGeom>
              <a:avLst/>
              <a:gdLst/>
              <a:ahLst/>
              <a:cxnLst/>
              <a:rect l="l" t="t" r="r" b="b"/>
              <a:pathLst>
                <a:path w="759671" h="269495">
                  <a:moveTo>
                    <a:pt x="0" y="0"/>
                  </a:moveTo>
                  <a:lnTo>
                    <a:pt x="759671" y="0"/>
                  </a:lnTo>
                  <a:lnTo>
                    <a:pt x="759671" y="269495"/>
                  </a:lnTo>
                  <a:lnTo>
                    <a:pt x="0" y="26949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759671" cy="326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4111" y="66323"/>
            <a:ext cx="17532728" cy="2011075"/>
            <a:chOff x="0" y="0"/>
            <a:chExt cx="4617673" cy="5296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617673" cy="529666"/>
            </a:xfrm>
            <a:custGeom>
              <a:avLst/>
              <a:gdLst/>
              <a:ahLst/>
              <a:cxnLst/>
              <a:rect l="l" t="t" r="r" b="b"/>
              <a:pathLst>
                <a:path w="4617673" h="529666">
                  <a:moveTo>
                    <a:pt x="0" y="0"/>
                  </a:moveTo>
                  <a:lnTo>
                    <a:pt x="4617673" y="0"/>
                  </a:lnTo>
                  <a:lnTo>
                    <a:pt x="4617673" y="529666"/>
                  </a:lnTo>
                  <a:lnTo>
                    <a:pt x="0" y="529666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4617673" cy="58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380774"/>
            <a:ext cx="17057710" cy="1598817"/>
            <a:chOff x="0" y="0"/>
            <a:chExt cx="4492566" cy="42108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92566" cy="421088"/>
            </a:xfrm>
            <a:custGeom>
              <a:avLst/>
              <a:gdLst/>
              <a:ahLst/>
              <a:cxnLst/>
              <a:rect l="l" t="t" r="r" b="b"/>
              <a:pathLst>
                <a:path w="4492566" h="421088">
                  <a:moveTo>
                    <a:pt x="0" y="0"/>
                  </a:moveTo>
                  <a:lnTo>
                    <a:pt x="4492566" y="0"/>
                  </a:lnTo>
                  <a:lnTo>
                    <a:pt x="4492566" y="421088"/>
                  </a:lnTo>
                  <a:lnTo>
                    <a:pt x="0" y="421088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4492566" cy="4782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570849" y="2345582"/>
          <a:ext cx="16172720" cy="7519548"/>
        </p:xfrm>
        <a:graphic>
          <a:graphicData uri="http://schemas.openxmlformats.org/drawingml/2006/table">
            <a:tbl>
              <a:tblPr/>
              <a:tblGrid>
                <a:gridCol w="7076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5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20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9569"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1144">
                <a:tc>
                  <a:txBody>
                    <a:bodyPr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000000"/>
                          </a:solidFill>
                          <a:latin typeface="Raleway Bold"/>
                        </a:rPr>
                        <a:t>Здобутий результат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000000"/>
                          </a:solidFill>
                          <a:latin typeface="Raleway Bold"/>
                        </a:rPr>
                        <a:t>Норма за ДСТУ 4343:2004 «Йогурти. Загальні технічні умови»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1189">
                <a:tc>
                  <a:txBody>
                    <a:bodyPr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000000"/>
                          </a:solidFill>
                          <a:latin typeface="Raleway"/>
                        </a:rPr>
                        <a:t>8,7*10 ^7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000000"/>
                          </a:solidFill>
                          <a:latin typeface="Raleway"/>
                        </a:rPr>
                        <a:t>1,0*10 ^7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4169"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000000"/>
                          </a:solidFill>
                          <a:latin typeface="Raleway"/>
                        </a:rPr>
                        <a:t>Яблучне пюре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000000"/>
                          </a:solidFill>
                          <a:latin typeface="Raleway"/>
                        </a:rPr>
                        <a:t>1,1*10 ^5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000000"/>
                          </a:solidFill>
                          <a:latin typeface="Raleway"/>
                        </a:rPr>
                        <a:t>Не нормуються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21144"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000000"/>
                          </a:solidFill>
                          <a:latin typeface="Raleway"/>
                        </a:rPr>
                        <a:t>Хліб на заквасці</a:t>
                      </a:r>
                      <a:endParaRPr lang="en-US" sz="1100"/>
                    </a:p>
                    <a:p>
                      <a:pPr algn="ctr">
                        <a:lnSpc>
                          <a:spcPts val="3534"/>
                        </a:lnSpc>
                      </a:pPr>
                      <a:r>
                        <a:rPr lang="en-US" sz="2524">
                          <a:solidFill>
                            <a:srgbClr val="000000"/>
                          </a:solidFill>
                          <a:latin typeface="Raleway"/>
                        </a:rPr>
                        <a:t> (без заморожування закваски)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000000"/>
                          </a:solidFill>
                          <a:latin typeface="Raleway"/>
                        </a:rPr>
                        <a:t>3,5*10 ^5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000000"/>
                          </a:solidFill>
                          <a:latin typeface="Raleway"/>
                        </a:rPr>
                        <a:t>Не нормуються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21144"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000000"/>
                          </a:solidFill>
                          <a:latin typeface="Raleway"/>
                        </a:rPr>
                        <a:t>Хліб на заквасці</a:t>
                      </a:r>
                      <a:endParaRPr lang="en-US" sz="1100"/>
                    </a:p>
                    <a:p>
                      <a:pPr algn="ctr">
                        <a:lnSpc>
                          <a:spcPts val="3534"/>
                        </a:lnSpc>
                      </a:pPr>
                      <a:r>
                        <a:rPr lang="en-US" sz="2524">
                          <a:solidFill>
                            <a:srgbClr val="000000"/>
                          </a:solidFill>
                          <a:latin typeface="Raleway"/>
                        </a:rPr>
                        <a:t>(з попереднім заморожуванням закваски)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000000"/>
                          </a:solidFill>
                          <a:latin typeface="Raleway"/>
                        </a:rPr>
                        <a:t>7,3*10 ^5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000000"/>
                          </a:solidFill>
                          <a:latin typeface="Raleway"/>
                        </a:rPr>
                        <a:t>Не нормуються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1189"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>
                          <a:solidFill>
                            <a:srgbClr val="000000"/>
                          </a:solidFill>
                          <a:latin typeface="Raleway"/>
                        </a:rPr>
                        <a:t>Хлібна закваска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 dirty="0">
                          <a:solidFill>
                            <a:srgbClr val="000000"/>
                          </a:solidFill>
                          <a:latin typeface="Raleway"/>
                        </a:rPr>
                        <a:t>5,7*10 ^7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34"/>
                        </a:lnSpc>
                        <a:defRPr/>
                      </a:pPr>
                      <a:r>
                        <a:rPr lang="en-US" sz="2524" dirty="0" err="1">
                          <a:solidFill>
                            <a:srgbClr val="000000"/>
                          </a:solidFill>
                          <a:latin typeface="Raleway"/>
                        </a:rPr>
                        <a:t>Не</a:t>
                      </a:r>
                      <a:r>
                        <a:rPr lang="en-US" sz="2524" dirty="0">
                          <a:solidFill>
                            <a:srgbClr val="000000"/>
                          </a:solidFill>
                          <a:latin typeface="Raleway"/>
                        </a:rPr>
                        <a:t> </a:t>
                      </a:r>
                      <a:r>
                        <a:rPr lang="en-US" sz="2524" dirty="0" err="1">
                          <a:solidFill>
                            <a:srgbClr val="000000"/>
                          </a:solidFill>
                          <a:latin typeface="Raleway"/>
                        </a:rPr>
                        <a:t>нормуються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5" name="Group 15"/>
          <p:cNvGrpSpPr/>
          <p:nvPr/>
        </p:nvGrpSpPr>
        <p:grpSpPr>
          <a:xfrm>
            <a:off x="8562106" y="2395775"/>
            <a:ext cx="3196854" cy="798540"/>
            <a:chOff x="0" y="0"/>
            <a:chExt cx="841970" cy="2103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41970" cy="210315"/>
            </a:xfrm>
            <a:custGeom>
              <a:avLst/>
              <a:gdLst/>
              <a:ahLst/>
              <a:cxnLst/>
              <a:rect l="l" t="t" r="r" b="b"/>
              <a:pathLst>
                <a:path w="841970" h="210315">
                  <a:moveTo>
                    <a:pt x="0" y="0"/>
                  </a:moveTo>
                  <a:lnTo>
                    <a:pt x="841970" y="0"/>
                  </a:lnTo>
                  <a:lnTo>
                    <a:pt x="841970" y="210315"/>
                  </a:lnTo>
                  <a:lnTo>
                    <a:pt x="0" y="210315"/>
                  </a:lnTo>
                  <a:close/>
                </a:path>
              </a:pathLst>
            </a:custGeom>
            <a:solidFill>
              <a:srgbClr val="BB99F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841970" cy="267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681170" y="8632903"/>
            <a:ext cx="1416604" cy="1500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67"/>
              </a:lnSpc>
            </a:pPr>
            <a:r>
              <a:rPr lang="en-US" sz="8334" dirty="0">
                <a:solidFill>
                  <a:srgbClr val="FFFFFF"/>
                </a:solidFill>
                <a:latin typeface="Open Sans Bold"/>
              </a:rPr>
              <a:t>11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512774" y="2503318"/>
            <a:ext cx="5803425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dirty="0" err="1">
                <a:solidFill>
                  <a:srgbClr val="000000"/>
                </a:solidFill>
                <a:latin typeface="Raleway Bold"/>
              </a:rPr>
              <a:t>Загальна</a:t>
            </a:r>
            <a:r>
              <a:rPr lang="en-US" sz="2499" dirty="0">
                <a:solidFill>
                  <a:srgbClr val="000000"/>
                </a:solidFill>
                <a:latin typeface="Raleway Bold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Raleway Bold"/>
              </a:rPr>
              <a:t>кількість</a:t>
            </a:r>
            <a:r>
              <a:rPr lang="en-US" sz="2499" dirty="0">
                <a:solidFill>
                  <a:srgbClr val="000000"/>
                </a:solidFill>
                <a:latin typeface="Raleway Bold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Raleway Bold"/>
              </a:rPr>
              <a:t>клітин</a:t>
            </a:r>
            <a:r>
              <a:rPr lang="en-US" sz="2499" dirty="0">
                <a:solidFill>
                  <a:srgbClr val="000000"/>
                </a:solidFill>
                <a:latin typeface="Raleway Bold"/>
              </a:rPr>
              <a:t> МКБ, </a:t>
            </a:r>
            <a:r>
              <a:rPr lang="en-US" sz="2499" dirty="0" err="1">
                <a:solidFill>
                  <a:srgbClr val="000000"/>
                </a:solidFill>
                <a:latin typeface="Raleway Bold"/>
              </a:rPr>
              <a:t>кл</a:t>
            </a:r>
            <a:r>
              <a:rPr lang="en-US" sz="2499" dirty="0">
                <a:solidFill>
                  <a:srgbClr val="000000"/>
                </a:solidFill>
                <a:latin typeface="Raleway Bold"/>
              </a:rPr>
              <a:t>/г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608949" y="2949035"/>
            <a:ext cx="7011981" cy="846161"/>
            <a:chOff x="0" y="0"/>
            <a:chExt cx="1846777" cy="22285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46777" cy="222857"/>
            </a:xfrm>
            <a:custGeom>
              <a:avLst/>
              <a:gdLst/>
              <a:ahLst/>
              <a:cxnLst/>
              <a:rect l="l" t="t" r="r" b="b"/>
              <a:pathLst>
                <a:path w="1846777" h="222857">
                  <a:moveTo>
                    <a:pt x="0" y="0"/>
                  </a:moveTo>
                  <a:lnTo>
                    <a:pt x="1846777" y="0"/>
                  </a:lnTo>
                  <a:lnTo>
                    <a:pt x="1846777" y="222857"/>
                  </a:lnTo>
                  <a:lnTo>
                    <a:pt x="0" y="222857"/>
                  </a:lnTo>
                  <a:close/>
                </a:path>
              </a:pathLst>
            </a:custGeom>
            <a:solidFill>
              <a:srgbClr val="BB99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1846777" cy="2800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2514600" y="4914535"/>
            <a:ext cx="3528967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dirty="0" err="1">
                <a:solidFill>
                  <a:srgbClr val="000000"/>
                </a:solidFill>
                <a:latin typeface="Raleway"/>
              </a:rPr>
              <a:t>Кисломолочний</a:t>
            </a:r>
            <a:r>
              <a:rPr lang="en-US" sz="2499" dirty="0">
                <a:solidFill>
                  <a:srgbClr val="000000"/>
                </a:solidFill>
                <a:latin typeface="Raleway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Raleway"/>
              </a:rPr>
              <a:t>йогурт</a:t>
            </a:r>
            <a:endParaRPr lang="en-US" sz="2499" dirty="0">
              <a:solidFill>
                <a:srgbClr val="000000"/>
              </a:solidFill>
              <a:latin typeface="Raleway"/>
            </a:endParaRPr>
          </a:p>
        </p:txBody>
      </p:sp>
      <p:grpSp>
        <p:nvGrpSpPr>
          <p:cNvPr id="24" name="Group 24"/>
          <p:cNvGrpSpPr/>
          <p:nvPr/>
        </p:nvGrpSpPr>
        <p:grpSpPr>
          <a:xfrm rot="-936583">
            <a:off x="17547638" y="-778469"/>
            <a:ext cx="3172504" cy="6411205"/>
            <a:chOff x="0" y="0"/>
            <a:chExt cx="835557" cy="16885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35557" cy="1688548"/>
            </a:xfrm>
            <a:custGeom>
              <a:avLst/>
              <a:gdLst/>
              <a:ahLst/>
              <a:cxnLst/>
              <a:rect l="l" t="t" r="r" b="b"/>
              <a:pathLst>
                <a:path w="835557" h="1688548">
                  <a:moveTo>
                    <a:pt x="0" y="0"/>
                  </a:moveTo>
                  <a:lnTo>
                    <a:pt x="835557" y="0"/>
                  </a:lnTo>
                  <a:lnTo>
                    <a:pt x="835557" y="1688548"/>
                  </a:lnTo>
                  <a:lnTo>
                    <a:pt x="0" y="168854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57150"/>
              <a:ext cx="835557" cy="1745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 rot="4559972">
            <a:off x="14398196" y="2224242"/>
            <a:ext cx="8495826" cy="1449586"/>
            <a:chOff x="0" y="0"/>
            <a:chExt cx="2237584" cy="38178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37584" cy="381784"/>
            </a:xfrm>
            <a:custGeom>
              <a:avLst/>
              <a:gdLst/>
              <a:ahLst/>
              <a:cxnLst/>
              <a:rect l="l" t="t" r="r" b="b"/>
              <a:pathLst>
                <a:path w="2237584" h="381784">
                  <a:moveTo>
                    <a:pt x="0" y="0"/>
                  </a:moveTo>
                  <a:lnTo>
                    <a:pt x="2237584" y="0"/>
                  </a:lnTo>
                  <a:lnTo>
                    <a:pt x="2237584" y="381784"/>
                  </a:lnTo>
                  <a:lnTo>
                    <a:pt x="0" y="381784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2237584" cy="438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 rot="-3190863">
            <a:off x="-2612233" y="6659528"/>
            <a:ext cx="3172504" cy="6411205"/>
            <a:chOff x="0" y="0"/>
            <a:chExt cx="835557" cy="168854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35557" cy="1688548"/>
            </a:xfrm>
            <a:custGeom>
              <a:avLst/>
              <a:gdLst/>
              <a:ahLst/>
              <a:cxnLst/>
              <a:rect l="l" t="t" r="r" b="b"/>
              <a:pathLst>
                <a:path w="835557" h="1688548">
                  <a:moveTo>
                    <a:pt x="0" y="0"/>
                  </a:moveTo>
                  <a:lnTo>
                    <a:pt x="835557" y="0"/>
                  </a:lnTo>
                  <a:lnTo>
                    <a:pt x="835557" y="1688548"/>
                  </a:lnTo>
                  <a:lnTo>
                    <a:pt x="0" y="168854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57150"/>
              <a:ext cx="835557" cy="1745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54111" y="554032"/>
            <a:ext cx="17015990" cy="1199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FFFFFF"/>
                </a:solidFill>
                <a:latin typeface="Raleway Bold"/>
              </a:rPr>
              <a:t>Усереднена</a:t>
            </a:r>
            <a:r>
              <a:rPr lang="en-US" sz="33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Raleway Bold"/>
              </a:rPr>
              <a:t>оцінка</a:t>
            </a:r>
            <a:r>
              <a:rPr lang="en-US" sz="33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Raleway Bold"/>
              </a:rPr>
              <a:t>мікробіологічних</a:t>
            </a:r>
            <a:r>
              <a:rPr lang="en-US" sz="33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Raleway Bold"/>
              </a:rPr>
              <a:t>показників</a:t>
            </a:r>
            <a:r>
              <a:rPr lang="en-US" sz="3399" dirty="0">
                <a:solidFill>
                  <a:srgbClr val="FFFFFF"/>
                </a:solidFill>
                <a:latin typeface="Raleway Bold"/>
              </a:rPr>
              <a:t> 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dirty="0">
                <a:solidFill>
                  <a:srgbClr val="FFFFFF"/>
                </a:solidFill>
                <a:latin typeface="Raleway Bold"/>
              </a:rPr>
              <a:t>у </a:t>
            </a:r>
            <a:r>
              <a:rPr lang="en-US" sz="3399" dirty="0" err="1">
                <a:solidFill>
                  <a:srgbClr val="FFFFFF"/>
                </a:solidFill>
                <a:latin typeface="Raleway Bold"/>
              </a:rPr>
              <a:t>зразках</a:t>
            </a:r>
            <a:r>
              <a:rPr lang="en-US" sz="33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Raleway Bold"/>
              </a:rPr>
              <a:t>виготовлених</a:t>
            </a:r>
            <a:r>
              <a:rPr lang="en-US" sz="33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Raleway Bold"/>
              </a:rPr>
              <a:t>функціональних</a:t>
            </a:r>
            <a:r>
              <a:rPr lang="en-US" sz="33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Raleway Bold"/>
              </a:rPr>
              <a:t>харчових</a:t>
            </a:r>
            <a:r>
              <a:rPr lang="en-US" sz="33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Raleway Bold"/>
              </a:rPr>
              <a:t>продуктів</a:t>
            </a:r>
            <a:r>
              <a:rPr lang="en-US" sz="33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Raleway Bold"/>
              </a:rPr>
              <a:t>та</a:t>
            </a:r>
            <a:r>
              <a:rPr lang="en-US" sz="33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Raleway Bold"/>
              </a:rPr>
              <a:t>хлібній</a:t>
            </a:r>
            <a:r>
              <a:rPr lang="en-US" sz="3399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Raleway Bold"/>
              </a:rPr>
              <a:t>заквасці</a:t>
            </a:r>
            <a:endParaRPr lang="en-US" sz="3399" dirty="0">
              <a:solidFill>
                <a:srgbClr val="FFFFFF"/>
              </a:solidFill>
              <a:latin typeface="Raleway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2744774" y="3280066"/>
            <a:ext cx="2527935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Raleway Bold"/>
              </a:rPr>
              <a:t>Дослідні зразки </a:t>
            </a:r>
          </a:p>
        </p:txBody>
      </p:sp>
      <p:grpSp>
        <p:nvGrpSpPr>
          <p:cNvPr id="35" name="Group 35"/>
          <p:cNvGrpSpPr/>
          <p:nvPr/>
        </p:nvGrpSpPr>
        <p:grpSpPr>
          <a:xfrm rot="7595308">
            <a:off x="-1657093" y="9064810"/>
            <a:ext cx="3197357" cy="3973931"/>
            <a:chOff x="0" y="0"/>
            <a:chExt cx="5100926" cy="633984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100926" cy="6339840"/>
            </a:xfrm>
            <a:custGeom>
              <a:avLst/>
              <a:gdLst/>
              <a:ahLst/>
              <a:cxnLst/>
              <a:rect l="l" t="t" r="r" b="b"/>
              <a:pathLst>
                <a:path w="5100926" h="6339840">
                  <a:moveTo>
                    <a:pt x="5100926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5100926" y="6339840"/>
                  </a:lnTo>
                  <a:close/>
                </a:path>
              </a:pathLst>
            </a:custGeom>
            <a:solidFill>
              <a:srgbClr val="6464D6"/>
            </a:solid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35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-936583">
            <a:off x="17547638" y="-778469"/>
            <a:ext cx="3172504" cy="6411205"/>
            <a:chOff x="0" y="0"/>
            <a:chExt cx="835557" cy="16885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35557" cy="1688548"/>
            </a:xfrm>
            <a:custGeom>
              <a:avLst/>
              <a:gdLst/>
              <a:ahLst/>
              <a:cxnLst/>
              <a:rect l="l" t="t" r="r" b="b"/>
              <a:pathLst>
                <a:path w="835557" h="1688548">
                  <a:moveTo>
                    <a:pt x="0" y="0"/>
                  </a:moveTo>
                  <a:lnTo>
                    <a:pt x="835557" y="0"/>
                  </a:lnTo>
                  <a:lnTo>
                    <a:pt x="835557" y="1688548"/>
                  </a:lnTo>
                  <a:lnTo>
                    <a:pt x="0" y="168854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35557" cy="1745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82753">
            <a:off x="1434661" y="392541"/>
            <a:ext cx="16290244" cy="2546193"/>
            <a:chOff x="0" y="0"/>
            <a:chExt cx="4290435" cy="6706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90435" cy="670602"/>
            </a:xfrm>
            <a:custGeom>
              <a:avLst/>
              <a:gdLst/>
              <a:ahLst/>
              <a:cxnLst/>
              <a:rect l="l" t="t" r="r" b="b"/>
              <a:pathLst>
                <a:path w="4290435" h="670602">
                  <a:moveTo>
                    <a:pt x="0" y="0"/>
                  </a:moveTo>
                  <a:lnTo>
                    <a:pt x="4290435" y="0"/>
                  </a:lnTo>
                  <a:lnTo>
                    <a:pt x="4290435" y="670602"/>
                  </a:lnTo>
                  <a:lnTo>
                    <a:pt x="0" y="670602"/>
                  </a:lnTo>
                  <a:close/>
                </a:path>
              </a:pathLst>
            </a:custGeom>
            <a:solidFill>
              <a:srgbClr val="BB99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90435" cy="727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89736">
            <a:off x="1706734" y="654424"/>
            <a:ext cx="16262495" cy="2007343"/>
            <a:chOff x="0" y="0"/>
            <a:chExt cx="4283126" cy="52868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83126" cy="528683"/>
            </a:xfrm>
            <a:custGeom>
              <a:avLst/>
              <a:gdLst/>
              <a:ahLst/>
              <a:cxnLst/>
              <a:rect l="l" t="t" r="r" b="b"/>
              <a:pathLst>
                <a:path w="4283126" h="528683">
                  <a:moveTo>
                    <a:pt x="0" y="0"/>
                  </a:moveTo>
                  <a:lnTo>
                    <a:pt x="4283126" y="0"/>
                  </a:lnTo>
                  <a:lnTo>
                    <a:pt x="4283126" y="528683"/>
                  </a:lnTo>
                  <a:lnTo>
                    <a:pt x="0" y="52868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4283126" cy="5858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683308" y="955907"/>
            <a:ext cx="16069879" cy="1318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6"/>
              </a:lnSpc>
              <a:spcBef>
                <a:spcPct val="0"/>
              </a:spcBef>
            </a:pPr>
            <a:r>
              <a:rPr lang="en-US" sz="3776">
                <a:solidFill>
                  <a:srgbClr val="6464D6"/>
                </a:solidFill>
                <a:latin typeface="Raleway Bold"/>
              </a:rPr>
              <a:t>Діаграма усередненої оцінки виготовлених функціональних харчових продуктів згідно з дегустацією респондентів, у відсотках</a:t>
            </a:r>
          </a:p>
        </p:txBody>
      </p:sp>
      <p:grpSp>
        <p:nvGrpSpPr>
          <p:cNvPr id="13" name="Group 13"/>
          <p:cNvGrpSpPr/>
          <p:nvPr/>
        </p:nvGrpSpPr>
        <p:grpSpPr>
          <a:xfrm rot="4559972">
            <a:off x="14398196" y="2224242"/>
            <a:ext cx="8495826" cy="1449586"/>
            <a:chOff x="0" y="0"/>
            <a:chExt cx="2237584" cy="38178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37584" cy="381784"/>
            </a:xfrm>
            <a:custGeom>
              <a:avLst/>
              <a:gdLst/>
              <a:ahLst/>
              <a:cxnLst/>
              <a:rect l="l" t="t" r="r" b="b"/>
              <a:pathLst>
                <a:path w="2237584" h="381784">
                  <a:moveTo>
                    <a:pt x="0" y="0"/>
                  </a:moveTo>
                  <a:lnTo>
                    <a:pt x="2237584" y="0"/>
                  </a:lnTo>
                  <a:lnTo>
                    <a:pt x="2237584" y="381784"/>
                  </a:lnTo>
                  <a:lnTo>
                    <a:pt x="0" y="381784"/>
                  </a:lnTo>
                  <a:close/>
                </a:path>
              </a:pathLst>
            </a:custGeom>
            <a:solidFill>
              <a:srgbClr val="BB99F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2237584" cy="438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-2023640">
            <a:off x="14698987" y="9066237"/>
            <a:ext cx="4432327" cy="1361455"/>
            <a:chOff x="0" y="0"/>
            <a:chExt cx="1167362" cy="35857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67362" cy="358572"/>
            </a:xfrm>
            <a:custGeom>
              <a:avLst/>
              <a:gdLst/>
              <a:ahLst/>
              <a:cxnLst/>
              <a:rect l="l" t="t" r="r" b="b"/>
              <a:pathLst>
                <a:path w="1167362" h="358572">
                  <a:moveTo>
                    <a:pt x="0" y="0"/>
                  </a:moveTo>
                  <a:lnTo>
                    <a:pt x="1167362" y="0"/>
                  </a:lnTo>
                  <a:lnTo>
                    <a:pt x="1167362" y="358572"/>
                  </a:lnTo>
                  <a:lnTo>
                    <a:pt x="0" y="35857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1167362" cy="415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6604692" y="8623600"/>
            <a:ext cx="1347312" cy="1500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67"/>
              </a:lnSpc>
            </a:pPr>
            <a:r>
              <a:rPr lang="en-US" sz="8334" dirty="0">
                <a:solidFill>
                  <a:srgbClr val="FFFFFF"/>
                </a:solidFill>
                <a:latin typeface="Open Sans Bold"/>
              </a:rPr>
              <a:t>12</a:t>
            </a:r>
          </a:p>
        </p:txBody>
      </p:sp>
      <p:grpSp>
        <p:nvGrpSpPr>
          <p:cNvPr id="20" name="Group 20"/>
          <p:cNvGrpSpPr/>
          <p:nvPr/>
        </p:nvGrpSpPr>
        <p:grpSpPr>
          <a:xfrm rot="-3190863">
            <a:off x="-2612233" y="6541362"/>
            <a:ext cx="3172504" cy="6411205"/>
            <a:chOff x="0" y="0"/>
            <a:chExt cx="835557" cy="168854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35557" cy="1688548"/>
            </a:xfrm>
            <a:custGeom>
              <a:avLst/>
              <a:gdLst/>
              <a:ahLst/>
              <a:cxnLst/>
              <a:rect l="l" t="t" r="r" b="b"/>
              <a:pathLst>
                <a:path w="835557" h="1688548">
                  <a:moveTo>
                    <a:pt x="0" y="0"/>
                  </a:moveTo>
                  <a:lnTo>
                    <a:pt x="835557" y="0"/>
                  </a:lnTo>
                  <a:lnTo>
                    <a:pt x="835557" y="1688548"/>
                  </a:lnTo>
                  <a:lnTo>
                    <a:pt x="0" y="168854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835557" cy="1745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2023640">
            <a:off x="-1246719" y="-206971"/>
            <a:ext cx="2884377" cy="1023240"/>
            <a:chOff x="0" y="0"/>
            <a:chExt cx="759671" cy="26949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59671" cy="269495"/>
            </a:xfrm>
            <a:custGeom>
              <a:avLst/>
              <a:gdLst/>
              <a:ahLst/>
              <a:cxnLst/>
              <a:rect l="l" t="t" r="r" b="b"/>
              <a:pathLst>
                <a:path w="759671" h="269495">
                  <a:moveTo>
                    <a:pt x="0" y="0"/>
                  </a:moveTo>
                  <a:lnTo>
                    <a:pt x="759671" y="0"/>
                  </a:lnTo>
                  <a:lnTo>
                    <a:pt x="759671" y="269495"/>
                  </a:lnTo>
                  <a:lnTo>
                    <a:pt x="0" y="26949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759671" cy="326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7668403">
            <a:off x="-1657093" y="9064810"/>
            <a:ext cx="3197357" cy="3973931"/>
            <a:chOff x="0" y="0"/>
            <a:chExt cx="5100926" cy="633984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100926" cy="6339840"/>
            </a:xfrm>
            <a:custGeom>
              <a:avLst/>
              <a:gdLst/>
              <a:ahLst/>
              <a:cxnLst/>
              <a:rect l="l" t="t" r="r" b="b"/>
              <a:pathLst>
                <a:path w="5100926" h="6339840">
                  <a:moveTo>
                    <a:pt x="5100926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5100926" y="6339840"/>
                  </a:lnTo>
                  <a:close/>
                </a:path>
              </a:pathLst>
            </a:custGeom>
            <a:solidFill>
              <a:srgbClr val="6464D6"/>
            </a:solidFill>
          </p:spPr>
        </p:sp>
      </p:grpSp>
      <p:graphicFrame>
        <p:nvGraphicFramePr>
          <p:cNvPr id="29" name="Диаграмма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2785205"/>
              </p:ext>
            </p:extLst>
          </p:nvPr>
        </p:nvGraphicFramePr>
        <p:xfrm>
          <a:off x="1981200" y="3264455"/>
          <a:ext cx="14158943" cy="6535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35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38127">
            <a:off x="6298500" y="5848"/>
            <a:ext cx="6367137" cy="1750278"/>
            <a:chOff x="0" y="0"/>
            <a:chExt cx="1676941" cy="4609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76941" cy="460978"/>
            </a:xfrm>
            <a:custGeom>
              <a:avLst/>
              <a:gdLst/>
              <a:ahLst/>
              <a:cxnLst/>
              <a:rect l="l" t="t" r="r" b="b"/>
              <a:pathLst>
                <a:path w="1676941" h="460978">
                  <a:moveTo>
                    <a:pt x="0" y="0"/>
                  </a:moveTo>
                  <a:lnTo>
                    <a:pt x="1676941" y="0"/>
                  </a:lnTo>
                  <a:lnTo>
                    <a:pt x="1676941" y="460978"/>
                  </a:lnTo>
                  <a:lnTo>
                    <a:pt x="0" y="460978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676941" cy="5181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89736">
            <a:off x="6540543" y="92218"/>
            <a:ext cx="5800947" cy="1458720"/>
            <a:chOff x="0" y="0"/>
            <a:chExt cx="1527821" cy="3841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27821" cy="384190"/>
            </a:xfrm>
            <a:custGeom>
              <a:avLst/>
              <a:gdLst/>
              <a:ahLst/>
              <a:cxnLst/>
              <a:rect l="l" t="t" r="r" b="b"/>
              <a:pathLst>
                <a:path w="1527821" h="384190">
                  <a:moveTo>
                    <a:pt x="0" y="0"/>
                  </a:moveTo>
                  <a:lnTo>
                    <a:pt x="1527821" y="0"/>
                  </a:lnTo>
                  <a:lnTo>
                    <a:pt x="1527821" y="384190"/>
                  </a:lnTo>
                  <a:lnTo>
                    <a:pt x="0" y="3841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527821" cy="4413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14350" y="1888646"/>
            <a:ext cx="17259300" cy="7324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2407" lvl="1" indent="-406203">
              <a:lnSpc>
                <a:spcPts val="5268"/>
              </a:lnSpc>
              <a:buFont typeface="Arial"/>
              <a:buChar char="•"/>
            </a:pPr>
            <a:r>
              <a:rPr lang="en-US" sz="3762">
                <a:solidFill>
                  <a:srgbClr val="FFFFFF"/>
                </a:solidFill>
                <a:latin typeface="Raleway Bold"/>
              </a:rPr>
              <a:t> Встановлено, що всі виготовлені харчові продукти, які попередньозбагачені пробіотичними культурами молочнокислих бактерій, відносяться до функціональних.</a:t>
            </a:r>
          </a:p>
          <a:p>
            <a:pPr marL="812407" lvl="1" indent="-406203">
              <a:lnSpc>
                <a:spcPts val="5268"/>
              </a:lnSpc>
              <a:buFont typeface="Arial"/>
              <a:buChar char="•"/>
            </a:pPr>
            <a:r>
              <a:rPr lang="en-US" sz="3762">
                <a:solidFill>
                  <a:srgbClr val="FFFFFF"/>
                </a:solidFill>
                <a:latin typeface="Raleway Bold"/>
              </a:rPr>
              <a:t>Доведено, що незалежно від температурного режиму та технології виготовлення досліджених продуктів, залишається значна кількість клітин молочнокислих бактерій.</a:t>
            </a:r>
          </a:p>
          <a:p>
            <a:pPr marL="812407" lvl="1" indent="-406203">
              <a:lnSpc>
                <a:spcPts val="5268"/>
              </a:lnSpc>
              <a:buFont typeface="Arial"/>
              <a:buChar char="•"/>
            </a:pPr>
            <a:r>
              <a:rPr lang="en-US" sz="3762">
                <a:solidFill>
                  <a:srgbClr val="FFFFFF"/>
                </a:solidFill>
                <a:latin typeface="Raleway Bold"/>
              </a:rPr>
              <a:t>Запропонована лінійка функціональних харчових продуктів дозволить без обтяжувань харчового раціону людини підтримувати здоровий спосіб життя та мати щоденний збалансований харчовий раціон зі смачних та корисних продуктів для людей будь-якої вікової категорії незалежно від медичних застережень.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15679" y="470978"/>
            <a:ext cx="12056643" cy="738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6"/>
              </a:lnSpc>
              <a:spcBef>
                <a:spcPct val="0"/>
              </a:spcBef>
            </a:pPr>
            <a:r>
              <a:rPr lang="en-US" sz="4318">
                <a:solidFill>
                  <a:srgbClr val="31356E"/>
                </a:solidFill>
                <a:latin typeface="Raleway Bold"/>
              </a:rPr>
              <a:t>ВИСНОВКИ</a:t>
            </a:r>
          </a:p>
        </p:txBody>
      </p:sp>
      <p:grpSp>
        <p:nvGrpSpPr>
          <p:cNvPr id="10" name="Group 10"/>
          <p:cNvGrpSpPr/>
          <p:nvPr/>
        </p:nvGrpSpPr>
        <p:grpSpPr>
          <a:xfrm rot="-2023640">
            <a:off x="14698987" y="9066237"/>
            <a:ext cx="4432327" cy="1361455"/>
            <a:chOff x="0" y="0"/>
            <a:chExt cx="1167362" cy="35857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67362" cy="358572"/>
            </a:xfrm>
            <a:custGeom>
              <a:avLst/>
              <a:gdLst/>
              <a:ahLst/>
              <a:cxnLst/>
              <a:rect l="l" t="t" r="r" b="b"/>
              <a:pathLst>
                <a:path w="1167362" h="358572">
                  <a:moveTo>
                    <a:pt x="0" y="0"/>
                  </a:moveTo>
                  <a:lnTo>
                    <a:pt x="1167362" y="0"/>
                  </a:lnTo>
                  <a:lnTo>
                    <a:pt x="1167362" y="358572"/>
                  </a:lnTo>
                  <a:lnTo>
                    <a:pt x="0" y="35857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167362" cy="415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535400" y="8623600"/>
            <a:ext cx="1416604" cy="1500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67"/>
              </a:lnSpc>
            </a:pPr>
            <a:r>
              <a:rPr lang="en-US" sz="8334" dirty="0">
                <a:solidFill>
                  <a:srgbClr val="FFFFFF"/>
                </a:solidFill>
                <a:latin typeface="Open Sans Bold"/>
              </a:rPr>
              <a:t>13</a:t>
            </a:r>
          </a:p>
        </p:txBody>
      </p:sp>
      <p:grpSp>
        <p:nvGrpSpPr>
          <p:cNvPr id="14" name="Group 14"/>
          <p:cNvGrpSpPr/>
          <p:nvPr/>
        </p:nvGrpSpPr>
        <p:grpSpPr>
          <a:xfrm rot="-936583">
            <a:off x="17547638" y="-778469"/>
            <a:ext cx="3172504" cy="6411205"/>
            <a:chOff x="0" y="0"/>
            <a:chExt cx="835557" cy="168854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35557" cy="1688548"/>
            </a:xfrm>
            <a:custGeom>
              <a:avLst/>
              <a:gdLst/>
              <a:ahLst/>
              <a:cxnLst/>
              <a:rect l="l" t="t" r="r" b="b"/>
              <a:pathLst>
                <a:path w="835557" h="1688548">
                  <a:moveTo>
                    <a:pt x="0" y="0"/>
                  </a:moveTo>
                  <a:lnTo>
                    <a:pt x="835557" y="0"/>
                  </a:lnTo>
                  <a:lnTo>
                    <a:pt x="835557" y="1688548"/>
                  </a:lnTo>
                  <a:lnTo>
                    <a:pt x="0" y="168854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835557" cy="1745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4559972">
            <a:off x="14398196" y="2224242"/>
            <a:ext cx="8495826" cy="1449586"/>
            <a:chOff x="0" y="0"/>
            <a:chExt cx="2237584" cy="38178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237584" cy="381784"/>
            </a:xfrm>
            <a:custGeom>
              <a:avLst/>
              <a:gdLst/>
              <a:ahLst/>
              <a:cxnLst/>
              <a:rect l="l" t="t" r="r" b="b"/>
              <a:pathLst>
                <a:path w="2237584" h="381784">
                  <a:moveTo>
                    <a:pt x="0" y="0"/>
                  </a:moveTo>
                  <a:lnTo>
                    <a:pt x="2237584" y="0"/>
                  </a:lnTo>
                  <a:lnTo>
                    <a:pt x="2237584" y="381784"/>
                  </a:lnTo>
                  <a:lnTo>
                    <a:pt x="0" y="381784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2237584" cy="438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-3190863">
            <a:off x="-2612233" y="6541362"/>
            <a:ext cx="3172504" cy="6411205"/>
            <a:chOff x="0" y="0"/>
            <a:chExt cx="835557" cy="168854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35557" cy="1688548"/>
            </a:xfrm>
            <a:custGeom>
              <a:avLst/>
              <a:gdLst/>
              <a:ahLst/>
              <a:cxnLst/>
              <a:rect l="l" t="t" r="r" b="b"/>
              <a:pathLst>
                <a:path w="835557" h="1688548">
                  <a:moveTo>
                    <a:pt x="0" y="0"/>
                  </a:moveTo>
                  <a:lnTo>
                    <a:pt x="835557" y="0"/>
                  </a:lnTo>
                  <a:lnTo>
                    <a:pt x="835557" y="1688548"/>
                  </a:lnTo>
                  <a:lnTo>
                    <a:pt x="0" y="168854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835557" cy="1745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7668403">
            <a:off x="-1657093" y="9064810"/>
            <a:ext cx="3197357" cy="3973931"/>
            <a:chOff x="0" y="0"/>
            <a:chExt cx="5100926" cy="63398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100926" cy="6339840"/>
            </a:xfrm>
            <a:custGeom>
              <a:avLst/>
              <a:gdLst/>
              <a:ahLst/>
              <a:cxnLst/>
              <a:rect l="l" t="t" r="r" b="b"/>
              <a:pathLst>
                <a:path w="5100926" h="6339840">
                  <a:moveTo>
                    <a:pt x="5100926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5100926" y="6339840"/>
                  </a:lnTo>
                  <a:close/>
                </a:path>
              </a:pathLst>
            </a:custGeom>
            <a:solidFill>
              <a:srgbClr val="6464D6"/>
            </a:solidFill>
          </p:spPr>
        </p:sp>
      </p:grpSp>
      <p:grpSp>
        <p:nvGrpSpPr>
          <p:cNvPr id="25" name="Group 25"/>
          <p:cNvGrpSpPr/>
          <p:nvPr/>
        </p:nvGrpSpPr>
        <p:grpSpPr>
          <a:xfrm rot="-2023640">
            <a:off x="-1246719" y="-206971"/>
            <a:ext cx="2884377" cy="1023240"/>
            <a:chOff x="0" y="0"/>
            <a:chExt cx="759671" cy="26949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59671" cy="269495"/>
            </a:xfrm>
            <a:custGeom>
              <a:avLst/>
              <a:gdLst/>
              <a:ahLst/>
              <a:cxnLst/>
              <a:rect l="l" t="t" r="r" b="b"/>
              <a:pathLst>
                <a:path w="759671" h="269495">
                  <a:moveTo>
                    <a:pt x="0" y="0"/>
                  </a:moveTo>
                  <a:lnTo>
                    <a:pt x="759671" y="0"/>
                  </a:lnTo>
                  <a:lnTo>
                    <a:pt x="759671" y="269495"/>
                  </a:lnTo>
                  <a:lnTo>
                    <a:pt x="0" y="26949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759671" cy="326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35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38127">
            <a:off x="6298500" y="5848"/>
            <a:ext cx="6367137" cy="1750278"/>
            <a:chOff x="0" y="0"/>
            <a:chExt cx="1676941" cy="4609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76941" cy="460978"/>
            </a:xfrm>
            <a:custGeom>
              <a:avLst/>
              <a:gdLst/>
              <a:ahLst/>
              <a:cxnLst/>
              <a:rect l="l" t="t" r="r" b="b"/>
              <a:pathLst>
                <a:path w="1676941" h="460978">
                  <a:moveTo>
                    <a:pt x="0" y="0"/>
                  </a:moveTo>
                  <a:lnTo>
                    <a:pt x="1676941" y="0"/>
                  </a:lnTo>
                  <a:lnTo>
                    <a:pt x="1676941" y="460978"/>
                  </a:lnTo>
                  <a:lnTo>
                    <a:pt x="0" y="460978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676941" cy="5181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89736">
            <a:off x="4037085" y="96997"/>
            <a:ext cx="10441811" cy="1458720"/>
            <a:chOff x="0" y="0"/>
            <a:chExt cx="1527821" cy="3841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27821" cy="384190"/>
            </a:xfrm>
            <a:custGeom>
              <a:avLst/>
              <a:gdLst/>
              <a:ahLst/>
              <a:cxnLst/>
              <a:rect l="l" t="t" r="r" b="b"/>
              <a:pathLst>
                <a:path w="1527821" h="384190">
                  <a:moveTo>
                    <a:pt x="0" y="0"/>
                  </a:moveTo>
                  <a:lnTo>
                    <a:pt x="1527821" y="0"/>
                  </a:lnTo>
                  <a:lnTo>
                    <a:pt x="1527821" y="384190"/>
                  </a:lnTo>
                  <a:lnTo>
                    <a:pt x="0" y="3841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527821" cy="4413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14350" y="1888646"/>
            <a:ext cx="17259300" cy="8617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6204" lvl="1"/>
            <a:r>
              <a:rPr lang="ru-RU" sz="2000" dirty="0" smtClean="0">
                <a:solidFill>
                  <a:srgbClr val="FFFFFF"/>
                </a:solidFill>
                <a:latin typeface="Raleway Bold"/>
              </a:rPr>
              <a:t>1. 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ДСТУ 4343:2004.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Йогурти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Загальні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технічні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умови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 БУДСТАНДАРТ. </a:t>
            </a:r>
            <a:r>
              <a:rPr lang="en-US" sz="2000" dirty="0">
                <a:solidFill>
                  <a:srgbClr val="FFFFFF"/>
                </a:solidFill>
                <a:latin typeface="Raleway Bold"/>
              </a:rPr>
              <a:t>https://online.budstandart.com/ua/catalog/doc-page.html?id_doc=72933</a:t>
            </a:r>
          </a:p>
          <a:p>
            <a:pPr marL="406204" lvl="1"/>
            <a:r>
              <a:rPr lang="en-US" sz="2000" dirty="0">
                <a:solidFill>
                  <a:srgbClr val="FFFFFF"/>
                </a:solidFill>
                <a:latin typeface="Raleway Bold"/>
              </a:rPr>
              <a:t>2. 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ДСТУ 4084-2001.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Консерви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фруктові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пюреподібні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для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дитячого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харчування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Технічні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умови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 БУДСТАНДАРТ. </a:t>
            </a:r>
            <a:r>
              <a:rPr lang="en-US" sz="2000" dirty="0">
                <a:solidFill>
                  <a:srgbClr val="FFFFFF"/>
                </a:solidFill>
                <a:latin typeface="Raleway Bold"/>
              </a:rPr>
              <a:t>https://online.budstandart.com/ua/catalog/doc-page?id_doc=72407</a:t>
            </a:r>
          </a:p>
          <a:p>
            <a:pPr marL="406204" lvl="1"/>
            <a:r>
              <a:rPr lang="en-US" sz="2000" dirty="0">
                <a:solidFill>
                  <a:srgbClr val="FFFFFF"/>
                </a:solidFill>
                <a:latin typeface="Raleway Bold"/>
              </a:rPr>
              <a:t>3. 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ДСТУ-П 4588:2006.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Вироби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хлібобулочні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для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спеціального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дієтичного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споживання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 ДНАОП. </a:t>
            </a:r>
            <a:r>
              <a:rPr lang="en-US" sz="2000" dirty="0">
                <a:solidFill>
                  <a:srgbClr val="FFFFFF"/>
                </a:solidFill>
                <a:latin typeface="Raleway Bold"/>
              </a:rPr>
              <a:t>https://dnaop.com/html/33877/doc-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ДСТУ-П_4588_2006 </a:t>
            </a:r>
          </a:p>
          <a:p>
            <a:pPr marL="406204" lvl="1"/>
            <a:r>
              <a:rPr lang="ru-RU" sz="2000" dirty="0">
                <a:solidFill>
                  <a:srgbClr val="FFFFFF"/>
                </a:solidFill>
                <a:latin typeface="Raleway Bold"/>
              </a:rPr>
              <a:t>4. ДСТУ 7517:2014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Хліб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із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пшеничного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борошна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Загальні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технічні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  <a:latin typeface="Raleway Bold"/>
              </a:rPr>
              <a:t>умови</a:t>
            </a:r>
            <a:r>
              <a:rPr lang="ru-RU" sz="2000" dirty="0" smtClean="0">
                <a:solidFill>
                  <a:srgbClr val="FFFFFF"/>
                </a:solidFill>
                <a:latin typeface="Raleway Bold"/>
              </a:rPr>
              <a:t>. БУДСТАНДАРТ.</a:t>
            </a:r>
            <a:r>
              <a:rPr lang="en-US" sz="2000" dirty="0">
                <a:solidFill>
                  <a:srgbClr val="FFFFFF"/>
                </a:solidFill>
                <a:latin typeface="Raleway Bold"/>
              </a:rPr>
              <a:t>http://online.budstandart.com/ua/catalog/docpage.html?id_doc=77546]</a:t>
            </a:r>
          </a:p>
          <a:p>
            <a:pPr marL="406204" lvl="1"/>
            <a:r>
              <a:rPr lang="en-US" sz="2000" dirty="0">
                <a:solidFill>
                  <a:srgbClr val="FFFFFF"/>
                </a:solidFill>
                <a:latin typeface="Raleway Bold"/>
              </a:rPr>
              <a:t>5. </a:t>
            </a:r>
            <a:r>
              <a:rPr lang="ru-RU" sz="2000" dirty="0" err="1" smtClean="0">
                <a:solidFill>
                  <a:srgbClr val="FFFFFF"/>
                </a:solidFill>
                <a:latin typeface="Raleway Bold"/>
              </a:rPr>
              <a:t>Мікробіологія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: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Підручник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для студ.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біол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спеціальностей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ВНЗ / М. В.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Гусєв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, Л.А.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Мінесва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Київ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: Нова книга, 2003. 464 с.</a:t>
            </a:r>
          </a:p>
          <a:p>
            <a:pPr marL="406204" lvl="1"/>
            <a:r>
              <a:rPr lang="ru-RU" sz="2000" dirty="0" smtClean="0">
                <a:solidFill>
                  <a:srgbClr val="FFFFFF"/>
                </a:solidFill>
                <a:latin typeface="Raleway Bold"/>
              </a:rPr>
              <a:t>6.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Моісєєв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, Д.В., Лукашов, Р.І.,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Веремчук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, О.А.,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Моисєєва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, А.М.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Фармацевтична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біотехнологія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: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посібник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/ Д.В.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Моісєєв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, Р.І. Лукашов, О.А.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Веремчук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, А.М.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Моісєєва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//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Під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ред. Д.В.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Моісєєва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Харків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: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Національний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фармацевтичний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університет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, 2019. 293 с.</a:t>
            </a:r>
          </a:p>
          <a:p>
            <a:pPr marL="406204" lvl="1"/>
            <a:r>
              <a:rPr lang="ru-RU" sz="2000" dirty="0" smtClean="0">
                <a:solidFill>
                  <a:srgbClr val="FFFFFF"/>
                </a:solidFill>
                <a:latin typeface="Raleway Bold"/>
              </a:rPr>
              <a:t>7.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Непошивайленко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Н.,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Корнієнко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І.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Актуальні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проблеми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індивідуального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здоров’я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підлітків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та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застосування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сучасних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біотехнологій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виробництва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функціональних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продуктів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харчування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з метою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їх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вирішення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 </a:t>
            </a:r>
            <a:r>
              <a:rPr lang="en-US" sz="2000" dirty="0">
                <a:solidFill>
                  <a:srgbClr val="FFFFFF"/>
                </a:solidFill>
                <a:latin typeface="Raleway Bold"/>
              </a:rPr>
              <a:t>Actual problems of natural sciences: modern scientific discussions: Collective monograph. Riga: </a:t>
            </a:r>
            <a:r>
              <a:rPr lang="en-US" sz="2000" dirty="0" err="1">
                <a:solidFill>
                  <a:srgbClr val="FFFFFF"/>
                </a:solidFill>
                <a:latin typeface="Raleway Bold"/>
              </a:rPr>
              <a:t>Izdevniecība</a:t>
            </a:r>
            <a:r>
              <a:rPr lang="en-US" sz="2000" dirty="0">
                <a:solidFill>
                  <a:srgbClr val="FFFFFF"/>
                </a:solidFill>
                <a:latin typeface="Raleway Bold"/>
              </a:rPr>
              <a:t> “</a:t>
            </a:r>
            <a:r>
              <a:rPr lang="en-US" sz="2000" dirty="0" err="1">
                <a:solidFill>
                  <a:srgbClr val="FFFFFF"/>
                </a:solidFill>
                <a:latin typeface="Raleway Bold"/>
              </a:rPr>
              <a:t>Baltija</a:t>
            </a:r>
            <a:r>
              <a:rPr lang="en-US" sz="2000" dirty="0">
                <a:solidFill>
                  <a:srgbClr val="FFFFFF"/>
                </a:solidFill>
                <a:latin typeface="Raleway Bold"/>
              </a:rPr>
              <a:t> Publishing”, 2020. P. 391–408.</a:t>
            </a:r>
          </a:p>
          <a:p>
            <a:pPr marL="406204" lvl="1"/>
            <a:r>
              <a:rPr lang="uk-UA" sz="2000" dirty="0" smtClean="0">
                <a:solidFill>
                  <a:srgbClr val="FFFFFF"/>
                </a:solidFill>
                <a:latin typeface="Raleway Bold"/>
              </a:rPr>
              <a:t>8</a:t>
            </a:r>
            <a:r>
              <a:rPr lang="en-US" sz="2000" dirty="0" smtClean="0">
                <a:solidFill>
                  <a:srgbClr val="FFFFFF"/>
                </a:solidFill>
                <a:latin typeface="Raleway Bold"/>
              </a:rPr>
              <a:t>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Непошивайленко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Н.,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Корнієнко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І.,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Анацький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А.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Удосконалення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рецептури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приготування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розсільного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сиру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типу «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Бринза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» з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підвищеним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титром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молочнокислих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бактерій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Збірник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наукових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праць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Дніпровського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державного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технічного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університету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(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технічні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науки). 2022. Т. 1, № 40. С. 164–174. </a:t>
            </a:r>
          </a:p>
          <a:p>
            <a:pPr marL="406204" lvl="1"/>
            <a:r>
              <a:rPr lang="ru-RU" sz="2000" dirty="0" smtClean="0">
                <a:solidFill>
                  <a:srgbClr val="FFFFFF"/>
                </a:solidFill>
                <a:latin typeface="Raleway Bold"/>
              </a:rPr>
              <a:t>9.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Полончук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Л.,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Корнієнко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І.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Адаптивні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властивості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молочнокислих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бактерій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до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несприятливих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умов та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факторів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навколишнього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середовища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Авіація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в </a:t>
            </a:r>
            <a:r>
              <a:rPr lang="en-US" sz="2000" dirty="0">
                <a:solidFill>
                  <a:srgbClr val="FFFFFF"/>
                </a:solidFill>
                <a:latin typeface="Raleway Bold"/>
              </a:rPr>
              <a:t>XXI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столітті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–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Безпека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в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авіації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та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космічні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технології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: Х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Всесвіт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конгр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., м.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Київ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, НАУ. 2022. С. 4.1.46–4.1.49. </a:t>
            </a:r>
          </a:p>
          <a:p>
            <a:pPr marL="406204" lvl="1"/>
            <a:r>
              <a:rPr lang="ru-RU" sz="2000" dirty="0" smtClean="0">
                <a:solidFill>
                  <a:srgbClr val="FFFFFF"/>
                </a:solidFill>
                <a:latin typeface="Raleway Bold"/>
              </a:rPr>
              <a:t>10.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Пошук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поживного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середовища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для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розвитку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молочнокислих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бактерій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з метою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виготовлення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функціонального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харчового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продукту / Н.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Непошивайленко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та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ін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Біотехнологія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ХХІ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століття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: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матеріали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Х</a:t>
            </a:r>
            <a:r>
              <a:rPr lang="en-US" sz="2000" dirty="0">
                <a:solidFill>
                  <a:srgbClr val="FFFFFF"/>
                </a:solidFill>
                <a:latin typeface="Raleway Bold"/>
              </a:rPr>
              <a:t>V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ІІ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Міжнар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науково-практ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конф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., м.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Київ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, КПІ, 2023. С. 141–143. </a:t>
            </a:r>
          </a:p>
          <a:p>
            <a:pPr marL="406204" lvl="1"/>
            <a:r>
              <a:rPr lang="ru-RU" sz="2000" dirty="0" smtClean="0">
                <a:solidFill>
                  <a:srgbClr val="FFFFFF"/>
                </a:solidFill>
                <a:latin typeface="Raleway Bold"/>
              </a:rPr>
              <a:t>11.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Функціонально-технологічні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властивості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заморожених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напівфабрикатів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,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кріоконсервація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готових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хлібопродуктів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/ І.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Корнієнко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та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ін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. </a:t>
            </a:r>
            <a:r>
              <a:rPr lang="ru-RU" sz="2000" dirty="0" err="1">
                <a:solidFill>
                  <a:srgbClr val="FFFFFF"/>
                </a:solidFill>
                <a:latin typeface="Raleway Bold"/>
              </a:rPr>
              <a:t>Київ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 : НАУ, 2021. 54 с. </a:t>
            </a:r>
          </a:p>
          <a:p>
            <a:pPr marL="406204" lvl="1"/>
            <a:r>
              <a:rPr lang="ru-RU" sz="2000" dirty="0" smtClean="0">
                <a:solidFill>
                  <a:srgbClr val="FFFFFF"/>
                </a:solidFill>
                <a:latin typeface="Raleway Bold"/>
              </a:rPr>
              <a:t>12. </a:t>
            </a:r>
            <a:r>
              <a:rPr lang="en-US" sz="2000" dirty="0">
                <a:solidFill>
                  <a:srgbClr val="FFFFFF"/>
                </a:solidFill>
                <a:latin typeface="Raleway Bold"/>
              </a:rPr>
              <a:t>Functional foods. European Commission. – Luxembourg: Publications Office of the European Union, 2010. 24 p. </a:t>
            </a:r>
          </a:p>
          <a:p>
            <a:pPr marL="406204" lvl="1"/>
            <a:r>
              <a:rPr lang="en-US" sz="2000" dirty="0" smtClean="0">
                <a:solidFill>
                  <a:srgbClr val="FFFFFF"/>
                </a:solidFill>
                <a:latin typeface="Raleway Bold"/>
              </a:rPr>
              <a:t>1</a:t>
            </a:r>
            <a:r>
              <a:rPr lang="uk-UA" sz="2000" dirty="0" smtClean="0">
                <a:solidFill>
                  <a:srgbClr val="FFFFFF"/>
                </a:solidFill>
                <a:latin typeface="Raleway Bold"/>
              </a:rPr>
              <a:t>3</a:t>
            </a:r>
            <a:r>
              <a:rPr lang="en-US" sz="2000" dirty="0" smtClean="0">
                <a:solidFill>
                  <a:srgbClr val="FFFFFF"/>
                </a:solidFill>
                <a:latin typeface="Raleway Bold"/>
              </a:rPr>
              <a:t>. </a:t>
            </a:r>
            <a:r>
              <a:rPr lang="en-US" sz="2000" dirty="0" err="1">
                <a:solidFill>
                  <a:srgbClr val="FFFFFF"/>
                </a:solidFill>
                <a:latin typeface="Raleway Bold"/>
              </a:rPr>
              <a:t>Korniienko</a:t>
            </a:r>
            <a:r>
              <a:rPr lang="en-US" sz="2000" dirty="0">
                <a:solidFill>
                  <a:srgbClr val="FFFFFF"/>
                </a:solidFill>
                <a:latin typeface="Raleway Bold"/>
              </a:rPr>
              <a:t> I., </a:t>
            </a:r>
            <a:r>
              <a:rPr lang="en-US" sz="2000" dirty="0" err="1">
                <a:solidFill>
                  <a:srgbClr val="FFFFFF"/>
                </a:solidFill>
                <a:latin typeface="Raleway Bold"/>
              </a:rPr>
              <a:t>Kuznietsova</a:t>
            </a:r>
            <a:r>
              <a:rPr lang="en-US" sz="2000" dirty="0">
                <a:solidFill>
                  <a:srgbClr val="FFFFFF"/>
                </a:solidFill>
                <a:latin typeface="Raleway Bold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Raleway Bold"/>
              </a:rPr>
              <a:t>О., </a:t>
            </a:r>
            <a:r>
              <a:rPr lang="en-US" sz="2000" dirty="0" err="1">
                <a:solidFill>
                  <a:srgbClr val="FFFFFF"/>
                </a:solidFill>
                <a:latin typeface="Raleway Bold"/>
              </a:rPr>
              <a:t>Garkava</a:t>
            </a:r>
            <a:r>
              <a:rPr lang="en-US" sz="2000" dirty="0">
                <a:solidFill>
                  <a:srgbClr val="FFFFFF"/>
                </a:solidFill>
                <a:latin typeface="Raleway Bold"/>
              </a:rPr>
              <a:t> K. Formation of individual human health: modern biotechnological trends in the use of probiotic microorganisms in functional sourdough bakery. Scientific and educational dimensions of natural sciences : Scientific monograph. Riga, Latvia, 2023. P. 375–403. https://</a:t>
            </a:r>
            <a:r>
              <a:rPr lang="en-US" sz="2000" dirty="0" smtClean="0">
                <a:solidFill>
                  <a:srgbClr val="FFFFFF"/>
                </a:solidFill>
                <a:latin typeface="Raleway Bold"/>
              </a:rPr>
              <a:t>doi.org/10.30525/978</a:t>
            </a:r>
            <a:endParaRPr lang="en-US" sz="2000" dirty="0">
              <a:solidFill>
                <a:srgbClr val="FFFFFF"/>
              </a:solidFill>
              <a:latin typeface="Raleway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15679" y="470978"/>
            <a:ext cx="12056643" cy="709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6"/>
              </a:lnSpc>
              <a:spcBef>
                <a:spcPct val="0"/>
              </a:spcBef>
            </a:pPr>
            <a:r>
              <a:rPr lang="ru-RU" sz="4318" dirty="0" smtClean="0">
                <a:solidFill>
                  <a:srgbClr val="31356E"/>
                </a:solidFill>
                <a:latin typeface="Raleway Bold"/>
              </a:rPr>
              <a:t>СПИСОК </a:t>
            </a:r>
            <a:r>
              <a:rPr lang="ru-RU" sz="4318" dirty="0">
                <a:solidFill>
                  <a:srgbClr val="31356E"/>
                </a:solidFill>
                <a:latin typeface="Raleway Bold"/>
              </a:rPr>
              <a:t>ВИКОРИСТАНИХ ДЖЕРЕЛ</a:t>
            </a:r>
            <a:endParaRPr lang="en-US" sz="4318" dirty="0">
              <a:solidFill>
                <a:srgbClr val="31356E"/>
              </a:solidFill>
              <a:latin typeface="Raleway Bold"/>
            </a:endParaRPr>
          </a:p>
        </p:txBody>
      </p:sp>
      <p:grpSp>
        <p:nvGrpSpPr>
          <p:cNvPr id="10" name="Group 10"/>
          <p:cNvGrpSpPr/>
          <p:nvPr/>
        </p:nvGrpSpPr>
        <p:grpSpPr>
          <a:xfrm rot="-2023640">
            <a:off x="14698987" y="9066237"/>
            <a:ext cx="4432327" cy="1361455"/>
            <a:chOff x="0" y="0"/>
            <a:chExt cx="1167362" cy="35857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67362" cy="358572"/>
            </a:xfrm>
            <a:custGeom>
              <a:avLst/>
              <a:gdLst/>
              <a:ahLst/>
              <a:cxnLst/>
              <a:rect l="l" t="t" r="r" b="b"/>
              <a:pathLst>
                <a:path w="1167362" h="358572">
                  <a:moveTo>
                    <a:pt x="0" y="0"/>
                  </a:moveTo>
                  <a:lnTo>
                    <a:pt x="1167362" y="0"/>
                  </a:lnTo>
                  <a:lnTo>
                    <a:pt x="1167362" y="358572"/>
                  </a:lnTo>
                  <a:lnTo>
                    <a:pt x="0" y="35857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167362" cy="415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535400" y="8623600"/>
            <a:ext cx="1416604" cy="1500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67"/>
              </a:lnSpc>
            </a:pPr>
            <a:r>
              <a:rPr lang="en-US" sz="8334" dirty="0">
                <a:solidFill>
                  <a:srgbClr val="FFFFFF"/>
                </a:solidFill>
                <a:latin typeface="Open Sans Bold"/>
              </a:rPr>
              <a:t>13</a:t>
            </a:r>
          </a:p>
        </p:txBody>
      </p:sp>
      <p:grpSp>
        <p:nvGrpSpPr>
          <p:cNvPr id="14" name="Group 14"/>
          <p:cNvGrpSpPr/>
          <p:nvPr/>
        </p:nvGrpSpPr>
        <p:grpSpPr>
          <a:xfrm rot="-936583">
            <a:off x="17547638" y="-778469"/>
            <a:ext cx="3172504" cy="6411205"/>
            <a:chOff x="0" y="0"/>
            <a:chExt cx="835557" cy="168854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35557" cy="1688548"/>
            </a:xfrm>
            <a:custGeom>
              <a:avLst/>
              <a:gdLst/>
              <a:ahLst/>
              <a:cxnLst/>
              <a:rect l="l" t="t" r="r" b="b"/>
              <a:pathLst>
                <a:path w="835557" h="1688548">
                  <a:moveTo>
                    <a:pt x="0" y="0"/>
                  </a:moveTo>
                  <a:lnTo>
                    <a:pt x="835557" y="0"/>
                  </a:lnTo>
                  <a:lnTo>
                    <a:pt x="835557" y="1688548"/>
                  </a:lnTo>
                  <a:lnTo>
                    <a:pt x="0" y="168854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835557" cy="1745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4559972">
            <a:off x="14398196" y="2224242"/>
            <a:ext cx="8495826" cy="1449586"/>
            <a:chOff x="0" y="0"/>
            <a:chExt cx="2237584" cy="38178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237584" cy="381784"/>
            </a:xfrm>
            <a:custGeom>
              <a:avLst/>
              <a:gdLst/>
              <a:ahLst/>
              <a:cxnLst/>
              <a:rect l="l" t="t" r="r" b="b"/>
              <a:pathLst>
                <a:path w="2237584" h="381784">
                  <a:moveTo>
                    <a:pt x="0" y="0"/>
                  </a:moveTo>
                  <a:lnTo>
                    <a:pt x="2237584" y="0"/>
                  </a:lnTo>
                  <a:lnTo>
                    <a:pt x="2237584" y="381784"/>
                  </a:lnTo>
                  <a:lnTo>
                    <a:pt x="0" y="381784"/>
                  </a:lnTo>
                  <a:close/>
                </a:path>
              </a:pathLst>
            </a:custGeom>
            <a:solidFill>
              <a:srgbClr val="31356E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2237584" cy="438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-3190863">
            <a:off x="-3098638" y="6918408"/>
            <a:ext cx="3172504" cy="6411205"/>
            <a:chOff x="0" y="0"/>
            <a:chExt cx="835557" cy="168854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35557" cy="1688548"/>
            </a:xfrm>
            <a:custGeom>
              <a:avLst/>
              <a:gdLst/>
              <a:ahLst/>
              <a:cxnLst/>
              <a:rect l="l" t="t" r="r" b="b"/>
              <a:pathLst>
                <a:path w="835557" h="1688548">
                  <a:moveTo>
                    <a:pt x="0" y="0"/>
                  </a:moveTo>
                  <a:lnTo>
                    <a:pt x="835557" y="0"/>
                  </a:lnTo>
                  <a:lnTo>
                    <a:pt x="835557" y="1688548"/>
                  </a:lnTo>
                  <a:lnTo>
                    <a:pt x="0" y="168854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835557" cy="1745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7668403">
            <a:off x="-1970400" y="9371433"/>
            <a:ext cx="3197357" cy="3973931"/>
            <a:chOff x="0" y="0"/>
            <a:chExt cx="5100926" cy="63398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100926" cy="6339840"/>
            </a:xfrm>
            <a:custGeom>
              <a:avLst/>
              <a:gdLst/>
              <a:ahLst/>
              <a:cxnLst/>
              <a:rect l="l" t="t" r="r" b="b"/>
              <a:pathLst>
                <a:path w="5100926" h="6339840">
                  <a:moveTo>
                    <a:pt x="5100926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5100926" y="6339840"/>
                  </a:lnTo>
                  <a:close/>
                </a:path>
              </a:pathLst>
            </a:custGeom>
            <a:solidFill>
              <a:srgbClr val="6464D6"/>
            </a:solidFill>
          </p:spPr>
        </p:sp>
      </p:grpSp>
      <p:grpSp>
        <p:nvGrpSpPr>
          <p:cNvPr id="25" name="Group 25"/>
          <p:cNvGrpSpPr/>
          <p:nvPr/>
        </p:nvGrpSpPr>
        <p:grpSpPr>
          <a:xfrm rot="-2023640">
            <a:off x="-1246719" y="-206971"/>
            <a:ext cx="2884377" cy="1023240"/>
            <a:chOff x="0" y="0"/>
            <a:chExt cx="759671" cy="26949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59671" cy="269495"/>
            </a:xfrm>
            <a:custGeom>
              <a:avLst/>
              <a:gdLst/>
              <a:ahLst/>
              <a:cxnLst/>
              <a:rect l="l" t="t" r="r" b="b"/>
              <a:pathLst>
                <a:path w="759671" h="269495">
                  <a:moveTo>
                    <a:pt x="0" y="0"/>
                  </a:moveTo>
                  <a:lnTo>
                    <a:pt x="759671" y="0"/>
                  </a:lnTo>
                  <a:lnTo>
                    <a:pt x="759671" y="269495"/>
                  </a:lnTo>
                  <a:lnTo>
                    <a:pt x="0" y="26949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759671" cy="326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5292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35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28748" y="3922749"/>
            <a:ext cx="3830505" cy="4114800"/>
          </a:xfrm>
          <a:custGeom>
            <a:avLst/>
            <a:gdLst/>
            <a:ahLst/>
            <a:cxnLst/>
            <a:rect l="l" t="t" r="r" b="b"/>
            <a:pathLst>
              <a:path w="3830505" h="4114800">
                <a:moveTo>
                  <a:pt x="0" y="0"/>
                </a:moveTo>
                <a:lnTo>
                  <a:pt x="3830504" y="0"/>
                </a:lnTo>
                <a:lnTo>
                  <a:pt x="3830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2023640">
            <a:off x="-1246719" y="-206971"/>
            <a:ext cx="2884377" cy="1023240"/>
            <a:chOff x="0" y="0"/>
            <a:chExt cx="759671" cy="2694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59671" cy="269495"/>
            </a:xfrm>
            <a:custGeom>
              <a:avLst/>
              <a:gdLst/>
              <a:ahLst/>
              <a:cxnLst/>
              <a:rect l="l" t="t" r="r" b="b"/>
              <a:pathLst>
                <a:path w="759671" h="269495">
                  <a:moveTo>
                    <a:pt x="0" y="0"/>
                  </a:moveTo>
                  <a:lnTo>
                    <a:pt x="759671" y="0"/>
                  </a:lnTo>
                  <a:lnTo>
                    <a:pt x="759671" y="269495"/>
                  </a:lnTo>
                  <a:lnTo>
                    <a:pt x="0" y="269495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759671" cy="326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2023640">
            <a:off x="14698987" y="9066237"/>
            <a:ext cx="4432327" cy="1361455"/>
            <a:chOff x="0" y="0"/>
            <a:chExt cx="1167362" cy="35857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67362" cy="358572"/>
            </a:xfrm>
            <a:custGeom>
              <a:avLst/>
              <a:gdLst/>
              <a:ahLst/>
              <a:cxnLst/>
              <a:rect l="l" t="t" r="r" b="b"/>
              <a:pathLst>
                <a:path w="1167362" h="358572">
                  <a:moveTo>
                    <a:pt x="0" y="0"/>
                  </a:moveTo>
                  <a:lnTo>
                    <a:pt x="1167362" y="0"/>
                  </a:lnTo>
                  <a:lnTo>
                    <a:pt x="1167362" y="358572"/>
                  </a:lnTo>
                  <a:lnTo>
                    <a:pt x="0" y="358572"/>
                  </a:lnTo>
                  <a:close/>
                </a:path>
              </a:pathLst>
            </a:custGeom>
            <a:solidFill>
              <a:srgbClr val="6464D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167362" cy="415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2518447">
            <a:off x="1038293" y="3074825"/>
            <a:ext cx="1281402" cy="9950546"/>
            <a:chOff x="0" y="0"/>
            <a:chExt cx="337489" cy="26207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37489" cy="2620720"/>
            </a:xfrm>
            <a:custGeom>
              <a:avLst/>
              <a:gdLst/>
              <a:ahLst/>
              <a:cxnLst/>
              <a:rect l="l" t="t" r="r" b="b"/>
              <a:pathLst>
                <a:path w="337489" h="2620720">
                  <a:moveTo>
                    <a:pt x="0" y="0"/>
                  </a:moveTo>
                  <a:lnTo>
                    <a:pt x="337489" y="0"/>
                  </a:lnTo>
                  <a:lnTo>
                    <a:pt x="337489" y="2620720"/>
                  </a:lnTo>
                  <a:lnTo>
                    <a:pt x="0" y="262072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337489" cy="2677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771900" y="2078001"/>
            <a:ext cx="10744200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FFFFFF"/>
                </a:solidFill>
                <a:latin typeface="Open Sans Bold"/>
              </a:rPr>
              <a:t>ДЯКУЮ ЗА УВАГУ!</a:t>
            </a:r>
          </a:p>
        </p:txBody>
      </p:sp>
      <p:grpSp>
        <p:nvGrpSpPr>
          <p:cNvPr id="13" name="Group 13"/>
          <p:cNvGrpSpPr/>
          <p:nvPr/>
        </p:nvGrpSpPr>
        <p:grpSpPr>
          <a:xfrm rot="-2518447">
            <a:off x="387999" y="4771691"/>
            <a:ext cx="1281402" cy="9950546"/>
            <a:chOff x="0" y="0"/>
            <a:chExt cx="337489" cy="262072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37489" cy="2620720"/>
            </a:xfrm>
            <a:custGeom>
              <a:avLst/>
              <a:gdLst/>
              <a:ahLst/>
              <a:cxnLst/>
              <a:rect l="l" t="t" r="r" b="b"/>
              <a:pathLst>
                <a:path w="337489" h="2620720">
                  <a:moveTo>
                    <a:pt x="0" y="0"/>
                  </a:moveTo>
                  <a:lnTo>
                    <a:pt x="337489" y="0"/>
                  </a:lnTo>
                  <a:lnTo>
                    <a:pt x="337489" y="2620720"/>
                  </a:lnTo>
                  <a:lnTo>
                    <a:pt x="0" y="262072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337489" cy="2677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-2518447">
            <a:off x="2334351" y="2439434"/>
            <a:ext cx="213250" cy="9950546"/>
            <a:chOff x="0" y="0"/>
            <a:chExt cx="56165" cy="26207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6165" cy="2620720"/>
            </a:xfrm>
            <a:custGeom>
              <a:avLst/>
              <a:gdLst/>
              <a:ahLst/>
              <a:cxnLst/>
              <a:rect l="l" t="t" r="r" b="b"/>
              <a:pathLst>
                <a:path w="56165" h="2620720">
                  <a:moveTo>
                    <a:pt x="0" y="0"/>
                  </a:moveTo>
                  <a:lnTo>
                    <a:pt x="56165" y="0"/>
                  </a:lnTo>
                  <a:lnTo>
                    <a:pt x="56165" y="2620720"/>
                  </a:lnTo>
                  <a:lnTo>
                    <a:pt x="0" y="262072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56165" cy="2677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 rot="-2518447">
            <a:off x="17386223" y="-4241038"/>
            <a:ext cx="400820" cy="9950546"/>
            <a:chOff x="0" y="0"/>
            <a:chExt cx="105566" cy="262072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5566" cy="2620720"/>
            </a:xfrm>
            <a:custGeom>
              <a:avLst/>
              <a:gdLst/>
              <a:ahLst/>
              <a:cxnLst/>
              <a:rect l="l" t="t" r="r" b="b"/>
              <a:pathLst>
                <a:path w="105566" h="2620720">
                  <a:moveTo>
                    <a:pt x="0" y="0"/>
                  </a:moveTo>
                  <a:lnTo>
                    <a:pt x="105566" y="0"/>
                  </a:lnTo>
                  <a:lnTo>
                    <a:pt x="105566" y="2620720"/>
                  </a:lnTo>
                  <a:lnTo>
                    <a:pt x="0" y="262072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05566" cy="2677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3214</TotalTime>
  <Words>1410</Words>
  <Application>Microsoft Office PowerPoint</Application>
  <PresentationFormat>Произвольный</PresentationFormat>
  <Paragraphs>195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Calibri</vt:lpstr>
      <vt:lpstr>Times New Roman</vt:lpstr>
      <vt:lpstr>Open Sans Bold</vt:lpstr>
      <vt:lpstr>Raleway Bold</vt:lpstr>
      <vt:lpstr>Raleway</vt:lpstr>
      <vt:lpstr>Open Sans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ТЕХНОЛОГІЯ ВИГОТОВЛЕННЯ ФУНКЦІОНАЛЬНОГО ХАРЧОВОГО ПРОДУКТУ ТА ОЦІНКА ЙОГО ФУНКЦІОНАЛЬНИХ ВЛАСТИВОСТЕЙ</dc:title>
  <dc:creator>Natali</dc:creator>
  <cp:lastModifiedBy>Natali</cp:lastModifiedBy>
  <cp:revision>13</cp:revision>
  <dcterms:created xsi:type="dcterms:W3CDTF">2006-08-16T00:00:00Z</dcterms:created>
  <dcterms:modified xsi:type="dcterms:W3CDTF">2025-04-07T20:04:24Z</dcterms:modified>
  <dc:identifier>DAF5CmbDOxk</dc:identifier>
</cp:coreProperties>
</file>