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aleway" panose="020B0604020202020204" charset="-52"/>
      <p:regular r:id="rId16"/>
    </p:embeddedFont>
    <p:embeddedFont>
      <p:font typeface="Prata" panose="020B0604020202020204" charset="-52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-516" y="-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DA52C-077E-4022-8E79-C1900E64364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FD061-5EFF-4E65-95E9-2B707736D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11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2118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Еволюція металів у кухонному начинні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578900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Дослідження еволюції використання металів у кухонному начинні, їхніх переваг і недоліків. Аналіз мікроструктури, спектрального складу та твердості для глибшого розуміння їхніх властивостей. Розгляд технологічних і естетичних трансформацій, взаємозв’язку між матеріалами, культурою, здоров’ям та екологією в умовах сучасних глобальних викликів.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270040" y="6011466"/>
            <a:ext cx="280535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uk-UA" sz="2200" b="1" dirty="0" smtClean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Поліна</a:t>
            </a:r>
            <a:r>
              <a:rPr lang="en-US" sz="2200" b="1" dirty="0" smtClean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 </a:t>
            </a:r>
            <a:r>
              <a:rPr lang="en-US" sz="22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Грузевич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931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4023" y="3285649"/>
            <a:ext cx="8362236" cy="673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 та завдання дослідження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54023" y="4524375"/>
            <a:ext cx="484703" cy="484703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834747" y="4564678"/>
            <a:ext cx="32313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454110" y="4524375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54110" y="4990148"/>
            <a:ext cx="5753457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Простежити еволюцію використання металів у кухонному начинні, дослідити їхні переваги та недоліки.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422952" y="4524375"/>
            <a:ext cx="484703" cy="484703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7503676" y="4564678"/>
            <a:ext cx="32313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8123039" y="4524375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Завдання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8123039" y="4990148"/>
            <a:ext cx="5753457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Дослідити історичну динаміку використання металів, провести аналіз мікроструктури, спектрального складу та твердості металів.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54023" y="6482239"/>
            <a:ext cx="484703" cy="484703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3" name="Text 10"/>
          <p:cNvSpPr/>
          <p:nvPr/>
        </p:nvSpPr>
        <p:spPr>
          <a:xfrm>
            <a:off x="834747" y="6522541"/>
            <a:ext cx="32313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454110" y="6482239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Оцінка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54110" y="6948011"/>
            <a:ext cx="5753457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Оцінити вплив властивостей металів на функціональність і довговічність кухонного начиння.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422952" y="6482239"/>
            <a:ext cx="484703" cy="484703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7503676" y="6522541"/>
            <a:ext cx="32313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8123039" y="6482239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Рекомендації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8123039" y="6948011"/>
            <a:ext cx="5753457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Розробити рекомендації щодо вибору та використання металевого кухонного начиння.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061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696" y="2692122"/>
            <a:ext cx="5731669" cy="551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Методологія дослідження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96" y="3508296"/>
            <a:ext cx="882372" cy="105882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4744" y="3684746"/>
            <a:ext cx="2210991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Літературний огляд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764744" y="4066342"/>
            <a:ext cx="1224795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Аналіз історичних, наукових і технічних джерел щодо використання металів у виробництві кухонного начиння.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96" y="4567118"/>
            <a:ext cx="882372" cy="10588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64744" y="4743569"/>
            <a:ext cx="3070860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Експериментальний аналіз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764744" y="5125164"/>
            <a:ext cx="1224795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Відбір зразків типових металів (мідь, сталь, алюміній тощо) та їх підготовка для подальшого аналізу.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96" y="5625941"/>
            <a:ext cx="882372" cy="105882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64744" y="5802392"/>
            <a:ext cx="2206109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Аналітичні методи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764744" y="6183987"/>
            <a:ext cx="1224795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Використання оптичної мікроскопії, спектрального аналізу та вимірювання твердості металів.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96" y="6684764"/>
            <a:ext cx="882372" cy="105882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64744" y="6861215"/>
            <a:ext cx="2350889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Порівняльний аналіз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1764744" y="7242810"/>
            <a:ext cx="1224795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Систематизація отриманих даних для порівняння різних металів та оцінка їхнього впливу на кухонне начиння.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434" y="622459"/>
            <a:ext cx="9454991" cy="549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Властивості міді та низьковуглецевої сталі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15434" y="1611392"/>
            <a:ext cx="2197894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Мідь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15434" y="2061805"/>
            <a:ext cx="6485334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Низька міцність (45-55HB) та висока теплопровідність (400 Вт/(м·К)). Ідеальна для рівномірного нагріву, але має низьку корозійну стійкість. Окислюється під впливом вологи та кислот.</a:t>
            </a:r>
            <a:endParaRPr lang="en-US" sz="13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34" y="3103602"/>
            <a:ext cx="5761315" cy="430577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37252" y="1611392"/>
            <a:ext cx="2593062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Низьковуглецева сталь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537252" y="2061805"/>
            <a:ext cx="6485334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Середня міцність (95-100HB) і низька теплопровідність (50 Вт/(м·К)). Схильна до іржі та деформації. Використовується для бюджетних приладів або як основа для емальованого посуду. Потребує захисних покриттів.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252" y="3103602"/>
            <a:ext cx="5196602" cy="43056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0832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Властивості нержавіючої сталі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66048"/>
            <a:ext cx="7556421" cy="2032754"/>
          </a:xfrm>
          <a:prstGeom prst="roundRect">
            <a:avLst>
              <a:gd name="adj" fmla="val 1674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8928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Х18Н12 (аустенітна)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3383280"/>
            <a:ext cx="71027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Найстійкіша до корозії завдяки хрому (18%) та нікелю (12%). Не іржавіє, легко миється, не взаємодіє з їжею. Середня міцність (100-110HB). Основний матеріал для сучасного посуду.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925616"/>
            <a:ext cx="7556421" cy="2395657"/>
          </a:xfrm>
          <a:prstGeom prst="roundRect">
            <a:avLst>
              <a:gd name="adj" fmla="val 1420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020604" y="51524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3Х13 (мартенситна)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5642848"/>
            <a:ext cx="710279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Висока твердість (50-55 HВ), ідеальна для ножів. Корозійна стійкість достатня для повсякденного використання, але тривалий контакт із сіллю або кислотами може призвести до пошкоджень.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4216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Властивості алюмінію та срібла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89988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6936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Алюміній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184094"/>
            <a:ext cx="360807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Висока теплопровідність (237 Вт/(м·К)) і легка вага. Зручний для сковорідок, кавоварок, форм для випічки. Реактивний, тому використовується анодований алюміній із захисним шаром. Низька твердість (30–35 HВ).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289988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36936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Срібло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4184094"/>
            <a:ext cx="3608189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Найвища теплопровідність (429 Вт/(м·К)) і антибактеріальні властивості. Рідко використовується через високу вартість та схильність до потемніння. Застосовується для елітного посуду або декоративних елементів.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820710" y="88701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uk-UA" sz="44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Обладнання та прилади</a:t>
            </a:r>
            <a:endParaRPr lang="en-US" sz="445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28" y="2011045"/>
            <a:ext cx="6345237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51" y="2301717"/>
            <a:ext cx="6643529" cy="307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4"/>
          <p:cNvSpPr/>
          <p:nvPr/>
        </p:nvSpPr>
        <p:spPr>
          <a:xfrm>
            <a:off x="2142292" y="6130885"/>
            <a:ext cx="10522148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uk-UA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Вик</a:t>
            </a:r>
            <a:r>
              <a:rPr lang="uk-UA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ористовувалося наступне </a:t>
            </a:r>
            <a:r>
              <a:rPr lang="uk-UA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обладнання: </a:t>
            </a:r>
            <a:r>
              <a:rPr lang="uk-UA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Оптико-емісійний спектрометр </a:t>
            </a:r>
            <a:r>
              <a:rPr lang="de-DE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PMI-MASTER Pro</a:t>
            </a:r>
            <a:r>
              <a:rPr lang="uk-UA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переносний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рентгенофлуоресцентний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спектрометр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Niton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XL GOLD,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портативні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твердоміри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динамічний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твердомір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ТДМ-1, </a:t>
            </a:r>
            <a:r>
              <a:rPr lang="ru-RU" sz="1200" dirty="0" err="1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ультразвуковий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твердомір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ТКМ 459 </a:t>
            </a:r>
            <a:r>
              <a:rPr lang="uk-UA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та </a:t>
            </a:r>
            <a:r>
              <a:rPr lang="ru-RU" sz="1200" dirty="0" err="1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стаціонарний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шариковий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твердомір</a:t>
            </a:r>
            <a:r>
              <a:rPr lang="ru-RU" sz="1200" dirty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CFCBBF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ТШ-2М</a:t>
            </a:r>
            <a:endParaRPr lang="ru-RU" sz="1200" dirty="0">
              <a:solidFill>
                <a:srgbClr val="CFCBBF"/>
              </a:solidFill>
              <a:latin typeface="Times New Roman" panose="02020603050405020304" pitchFamily="18" charset="0"/>
              <a:ea typeface="Raleway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</a:pPr>
            <a:r>
              <a:rPr lang="uk-UA" sz="1350" dirty="0" smtClean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endParaRPr lang="de-DE" sz="1350" dirty="0">
              <a:solidFill>
                <a:srgbClr val="CFCBBF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256568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473" y="607457"/>
            <a:ext cx="7597854" cy="2070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Історична еволюція металів у кухонному начинні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507956" y="3009305"/>
            <a:ext cx="30480" cy="4613077"/>
          </a:xfrm>
          <a:prstGeom prst="roundRect">
            <a:avLst>
              <a:gd name="adj" fmla="val 108709"/>
            </a:avLst>
          </a:prstGeom>
          <a:solidFill>
            <a:srgbClr val="535455"/>
          </a:solidFill>
          <a:ln/>
        </p:spPr>
      </p:sp>
      <p:sp>
        <p:nvSpPr>
          <p:cNvPr id="5" name="Shape 2"/>
          <p:cNvSpPr/>
          <p:nvPr/>
        </p:nvSpPr>
        <p:spPr>
          <a:xfrm>
            <a:off x="6725960" y="3491032"/>
            <a:ext cx="662583" cy="30480"/>
          </a:xfrm>
          <a:prstGeom prst="roundRect">
            <a:avLst>
              <a:gd name="adj" fmla="val 108709"/>
            </a:avLst>
          </a:prstGeom>
          <a:solidFill>
            <a:srgbClr val="535455"/>
          </a:solidFill>
          <a:ln/>
        </p:spPr>
      </p:sp>
      <p:sp>
        <p:nvSpPr>
          <p:cNvPr id="6" name="Shape 3"/>
          <p:cNvSpPr/>
          <p:nvPr/>
        </p:nvSpPr>
        <p:spPr>
          <a:xfrm>
            <a:off x="6259473" y="3257788"/>
            <a:ext cx="496967" cy="496967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6342340" y="3299222"/>
            <a:ext cx="331232" cy="414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612380" y="3230166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Стародавні часи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612380" y="3707725"/>
            <a:ext cx="6244947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Використання міді та бронзи для виготовлення кухонного начиння.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725960" y="5337929"/>
            <a:ext cx="662583" cy="30480"/>
          </a:xfrm>
          <a:prstGeom prst="roundRect">
            <a:avLst>
              <a:gd name="adj" fmla="val 108709"/>
            </a:avLst>
          </a:prstGeom>
          <a:solidFill>
            <a:srgbClr val="535455"/>
          </a:solidFill>
          <a:ln/>
        </p:spPr>
      </p:sp>
      <p:sp>
        <p:nvSpPr>
          <p:cNvPr id="11" name="Shape 8"/>
          <p:cNvSpPr/>
          <p:nvPr/>
        </p:nvSpPr>
        <p:spPr>
          <a:xfrm>
            <a:off x="6259473" y="5104686"/>
            <a:ext cx="496967" cy="496967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6342340" y="5146119"/>
            <a:ext cx="331232" cy="414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612380" y="5077063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Середні віки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7612380" y="5554623"/>
            <a:ext cx="624494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Поширення заліза у виробництві кухонних виробів.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725960" y="6831449"/>
            <a:ext cx="662583" cy="30480"/>
          </a:xfrm>
          <a:prstGeom prst="roundRect">
            <a:avLst>
              <a:gd name="adj" fmla="val 108709"/>
            </a:avLst>
          </a:prstGeom>
          <a:solidFill>
            <a:srgbClr val="535455"/>
          </a:solidFill>
          <a:ln/>
        </p:spPr>
      </p:sp>
      <p:sp>
        <p:nvSpPr>
          <p:cNvPr id="16" name="Shape 13"/>
          <p:cNvSpPr/>
          <p:nvPr/>
        </p:nvSpPr>
        <p:spPr>
          <a:xfrm>
            <a:off x="6259473" y="6598206"/>
            <a:ext cx="496967" cy="496967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6342340" y="6639639"/>
            <a:ext cx="331232" cy="414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612380" y="6570583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Новий час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7612380" y="7048143"/>
            <a:ext cx="6244947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Використання сталі, алюмінію та сучасних сплавів.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12401"/>
            <a:ext cx="74449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Висновки та перспективи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161342"/>
            <a:ext cx="170021" cy="1579126"/>
          </a:xfrm>
          <a:prstGeom prst="roundRect">
            <a:avLst>
              <a:gd name="adj" fmla="val 20012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6790373" y="2161342"/>
            <a:ext cx="29145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Властивості металів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2651760"/>
            <a:ext cx="704623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Дрібнозерниста структура (нержавіюча сталь) підвищує міцність, крупнозернисті (мідь, алюміній) краще проводять тепло. Хімічний склад впливає на безпеку.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967282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7130534" y="3967282"/>
            <a:ext cx="32383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Подальші дослідження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457700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Розробка нових сплавів та покриттів із покращеними характеристиками та екологічно чистих матеріалів.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280190" y="5665470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Дослідження показало, що еволюція металів у кухонному начинні пройшла довгий шлях від простих матеріалів до сучасних сплавів. Важливо враховувати властивості металів для оптимального вибору кухонного начиння.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568</Words>
  <Application>Microsoft Office PowerPoint</Application>
  <PresentationFormat>Произвольный</PresentationFormat>
  <Paragraphs>67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Raleway</vt:lpstr>
      <vt:lpstr>Prata</vt:lpstr>
      <vt:lpstr>Raleway 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Korch</cp:lastModifiedBy>
  <cp:revision>4</cp:revision>
  <dcterms:created xsi:type="dcterms:W3CDTF">2025-04-15T17:33:32Z</dcterms:created>
  <dcterms:modified xsi:type="dcterms:W3CDTF">2025-04-15T18:02:49Z</dcterms:modified>
</cp:coreProperties>
</file>