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91" r:id="rId3"/>
    <p:sldId id="279" r:id="rId4"/>
    <p:sldId id="270" r:id="rId5"/>
    <p:sldId id="288" r:id="rId6"/>
    <p:sldId id="289" r:id="rId7"/>
    <p:sldId id="286" r:id="rId8"/>
    <p:sldId id="287" r:id="rId9"/>
    <p:sldId id="281" r:id="rId10"/>
    <p:sldId id="282" r:id="rId11"/>
    <p:sldId id="29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86" autoAdjust="0"/>
  </p:normalViewPr>
  <p:slideViewPr>
    <p:cSldViewPr>
      <p:cViewPr varScale="1">
        <p:scale>
          <a:sx n="105" d="100"/>
          <a:sy n="105" d="100"/>
        </p:scale>
        <p:origin x="171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C47D9-498D-4A96-9FF0-276F45872B62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8E00F-60E8-42BE-AC0F-4017BEBE0A6E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15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E00F-60E8-42BE-AC0F-4017BEBE0A6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E00F-60E8-42BE-AC0F-4017BEBE0A6E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E00F-60E8-42BE-AC0F-4017BEBE0A6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E00F-60E8-42BE-AC0F-4017BEBE0A6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E00F-60E8-42BE-AC0F-4017BEBE0A6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E00F-60E8-42BE-AC0F-4017BEBE0A6E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E00F-60E8-42BE-AC0F-4017BEBE0A6E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8E00F-60E8-42BE-AC0F-4017BEBE0A6E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0E17B5C-12D2-4F92-88B0-CB08BC00F51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4232817-21BB-41AB-BD9E-C6B6B1FB320D}" type="slidenum">
              <a:rPr lang="en-US" smtClean="0"/>
              <a:t>‹№›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zahid.espreso.tv/kultura-mistichniy-sataniv-na-berezi-zbrucha-legendi-y-taemnitsi-zamku-unikalnogo-kurortnogo-mistechka" TargetMode="External"/><Relationship Id="rId7" Type="http://schemas.openxmlformats.org/officeDocument/2006/relationships/hyperlink" Target="https://ukrainaincognita.com/mista/satanivska-tverdynia-vid-koriatovychiv-ta-seniavskykh-i-dotepe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stpravda.com.ua/articles/4d4bf05c07af4/" TargetMode="External"/><Relationship Id="rId5" Type="http://schemas.openxmlformats.org/officeDocument/2006/relationships/hyperlink" Target="file:///D:\&#1056;&#1086;&#1073;&#1086;&#1090;&#1072;%20&#1083;&#1110;&#1094;&#1077;&#1081;%202024-2025\&#1050;&#1086;&#1085;&#1082;&#1091;&#1088;&#1089;%20&#1087;&#1088;&#1086;%20&#1082;&#1088;&#1072;&#1108;&#1079;&#1085;&#1072;&#1074;&#1089;&#1090;&#1074;&#1086;\:%20https:\ukrainaincognita.com\mista\sataniv" TargetMode="External"/><Relationship Id="rId4" Type="http://schemas.openxmlformats.org/officeDocument/2006/relationships/hyperlink" Target="https://odb.km.ua/?dep=1&amp;dep_up=439&amp;dep_cur=1018#gsc.tab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6464" y="2204864"/>
            <a:ext cx="8168584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ffectLst/>
              </a:rPr>
              <a:t> </a:t>
            </a:r>
            <a:br>
              <a:rPr lang="en-US" b="1" dirty="0">
                <a:effectLst/>
              </a:rPr>
            </a:br>
            <a:br>
              <a:rPr lang="en-US" b="1" dirty="0">
                <a:effectLst/>
              </a:rPr>
            </a:br>
            <a:br>
              <a:rPr lang="en-US" b="1" dirty="0">
                <a:effectLst/>
              </a:rPr>
            </a:br>
            <a:br>
              <a:rPr lang="en-US" b="1" dirty="0">
                <a:effectLst/>
              </a:rPr>
            </a:br>
            <a:br>
              <a:rPr lang="en-US" b="1" dirty="0">
                <a:effectLst/>
              </a:rPr>
            </a:br>
            <a:r>
              <a:rPr lang="uk-UA" sz="3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ІСТОРИЧНА ПАМ</a:t>
            </a:r>
            <a:r>
              <a:rPr lang="en-US" sz="3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ЯТЬ САТАНОВА, ЯК ОКРЕМА СТОРІНКА ЖИТТЯ МІСТА </a:t>
            </a:r>
            <a:endParaRPr lang="en-US" sz="3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322776" y="3648649"/>
            <a:ext cx="5360272" cy="286779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виконав: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ГРИЦАЙ Максим Андрійович,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Військовий ліцей Державної прикордонної служби України, 10 клас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Хмельницький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ДЗІЗІНСЬКИЙ Микола Сергійович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закладу загальної середньої освіти відділу педагогічного забезпечення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20" y="3648649"/>
            <a:ext cx="2369352" cy="2867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975D0B4-D30B-4482-89E0-6BFAA03B73E7}"/>
              </a:ext>
            </a:extLst>
          </p:cNvPr>
          <p:cNvSpPr txBox="1">
            <a:spLocks/>
          </p:cNvSpPr>
          <p:nvPr/>
        </p:nvSpPr>
        <p:spPr>
          <a:xfrm>
            <a:off x="539600" y="341558"/>
            <a:ext cx="8168584" cy="1575273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 fontScale="2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>
                <a:effectLst/>
              </a:rPr>
              <a:t> </a:t>
            </a:r>
            <a:br>
              <a:rPr lang="uk-UA" b="1" dirty="0">
                <a:effectLst/>
              </a:rPr>
            </a:br>
            <a:br>
              <a:rPr lang="uk-UA" b="1" dirty="0">
                <a:effectLst/>
              </a:rPr>
            </a:br>
            <a:br>
              <a:rPr lang="uk-UA" b="1" dirty="0">
                <a:effectLst/>
              </a:rPr>
            </a:br>
            <a:br>
              <a:rPr lang="uk-UA" b="1" dirty="0">
                <a:effectLst/>
              </a:rPr>
            </a:br>
            <a:br>
              <a:rPr lang="uk-UA" b="1" dirty="0">
                <a:effectLst/>
              </a:rPr>
            </a:br>
            <a:endParaRPr lang="uk-UA" b="1" dirty="0">
              <a:effectLst/>
            </a:endParaRPr>
          </a:p>
          <a:p>
            <a:pPr algn="ctr"/>
            <a:endParaRPr lang="uk-UA" sz="14400" b="1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400" b="1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400" b="1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400" b="1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400" b="1" dirty="0">
              <a:solidFill>
                <a:srgbClr val="8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14400" b="1" dirty="0">
                <a:solidFill>
                  <a:srgbClr val="8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Всеукраїнський інтерактивний конкурс «МАН-Юніор Дослідник»</a:t>
            </a:r>
            <a:br>
              <a:rPr lang="uk-UA" sz="14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44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1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номінація «Історик-Юніор»</a:t>
            </a:r>
            <a:endParaRPr lang="uk-UA" sz="1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67C92191-87E4-41B0-83C1-71D1A03CB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435280" cy="5508848"/>
          </a:xfrm>
        </p:spPr>
        <p:txBody>
          <a:bodyPr>
            <a:normAutofit fontScale="90000"/>
          </a:bodyPr>
          <a:lstStyle/>
          <a:p>
            <a:r>
              <a:rPr lang="uk-UA" sz="3600" dirty="0">
                <a:solidFill>
                  <a:srgbClr val="002060"/>
                </a:solidFill>
              </a:rPr>
              <a:t>Мета дослідження: </a:t>
            </a:r>
            <a:r>
              <a:rPr lang="uk-UA" sz="3200" dirty="0">
                <a:solidFill>
                  <a:schemeClr val="tx1"/>
                </a:solidFill>
              </a:rPr>
              <a:t>дослідити певні аспекти історії міста </a:t>
            </a:r>
            <a:r>
              <a:rPr lang="uk-UA" sz="3200" dirty="0" err="1">
                <a:solidFill>
                  <a:schemeClr val="tx1"/>
                </a:solidFill>
              </a:rPr>
              <a:t>Сатанова</a:t>
            </a:r>
            <a:r>
              <a:rPr lang="uk-UA" sz="3200" dirty="0">
                <a:solidFill>
                  <a:schemeClr val="tx1"/>
                </a:solidFill>
              </a:rPr>
              <a:t>.  </a:t>
            </a:r>
            <a:br>
              <a:rPr lang="uk-UA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uk-UA" sz="3600" dirty="0">
                <a:solidFill>
                  <a:srgbClr val="002060"/>
                </a:solidFill>
              </a:rPr>
              <a:t>Завдання дослідження: </a:t>
            </a:r>
            <a:br>
              <a:rPr lang="uk-UA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uk-UA" sz="3200" dirty="0">
                <a:solidFill>
                  <a:schemeClr val="tx1"/>
                </a:solidFill>
              </a:rPr>
              <a:t>- проаналізувати походження назви міста Сатанів; </a:t>
            </a:r>
            <a:br>
              <a:rPr lang="uk-UA" sz="3200" dirty="0">
                <a:solidFill>
                  <a:schemeClr val="tx1"/>
                </a:solidFill>
              </a:rPr>
            </a:br>
            <a:r>
              <a:rPr lang="uk-UA" sz="3200" dirty="0">
                <a:solidFill>
                  <a:schemeClr val="tx1"/>
                </a:solidFill>
              </a:rPr>
              <a:t>- виділити історичні </a:t>
            </a:r>
            <a:r>
              <a:rPr lang="uk-UA" sz="3200" dirty="0" err="1">
                <a:solidFill>
                  <a:schemeClr val="tx1"/>
                </a:solidFill>
              </a:rPr>
              <a:t>пам</a:t>
            </a:r>
            <a:r>
              <a:rPr lang="en-US" sz="3200" dirty="0">
                <a:solidFill>
                  <a:schemeClr val="tx1"/>
                </a:solidFill>
              </a:rPr>
              <a:t>’</a:t>
            </a:r>
            <a:r>
              <a:rPr lang="uk-UA" sz="3200" dirty="0">
                <a:solidFill>
                  <a:schemeClr val="tx1"/>
                </a:solidFill>
              </a:rPr>
              <a:t>ятки на території </a:t>
            </a:r>
            <a:r>
              <a:rPr lang="uk-UA" sz="3200" dirty="0" err="1">
                <a:solidFill>
                  <a:schemeClr val="tx1"/>
                </a:solidFill>
              </a:rPr>
              <a:t>Сатанова</a:t>
            </a:r>
            <a:r>
              <a:rPr lang="uk-UA" sz="3200" dirty="0">
                <a:solidFill>
                  <a:schemeClr val="tx1"/>
                </a:solidFill>
              </a:rPr>
              <a:t>; </a:t>
            </a:r>
            <a:br>
              <a:rPr lang="uk-UA" sz="3200" dirty="0">
                <a:solidFill>
                  <a:schemeClr val="tx1"/>
                </a:solidFill>
              </a:rPr>
            </a:br>
            <a:r>
              <a:rPr lang="uk-UA" sz="3200" dirty="0">
                <a:solidFill>
                  <a:schemeClr val="tx1"/>
                </a:solidFill>
              </a:rPr>
              <a:t>- охарактеризувати вплив історичних </a:t>
            </a:r>
            <a:r>
              <a:rPr lang="uk-UA" sz="3200" dirty="0" err="1">
                <a:solidFill>
                  <a:schemeClr val="tx1"/>
                </a:solidFill>
              </a:rPr>
              <a:t>пам</a:t>
            </a:r>
            <a:r>
              <a:rPr lang="en-US" sz="3200" dirty="0">
                <a:solidFill>
                  <a:schemeClr val="tx1"/>
                </a:solidFill>
              </a:rPr>
              <a:t>’</a:t>
            </a:r>
            <a:r>
              <a:rPr lang="uk-UA" sz="3200" dirty="0">
                <a:solidFill>
                  <a:schemeClr val="tx1"/>
                </a:solidFill>
              </a:rPr>
              <a:t>яток на минуле та сьогодення міста.  </a:t>
            </a:r>
            <a:br>
              <a:rPr lang="uk-UA" dirty="0">
                <a:solidFill>
                  <a:schemeClr val="tx1"/>
                </a:solidFill>
              </a:rPr>
            </a:br>
            <a:br>
              <a:rPr lang="uk-UA" dirty="0">
                <a:solidFill>
                  <a:schemeClr val="tx1"/>
                </a:solidFill>
              </a:rPr>
            </a:b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898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Сатанів 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згадка про місто в історичних джерелах датується 1404 року.  </a:t>
            </a: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1443 році здобуває статус містечка, а в1444 році - Магдебурзьке право.  </a:t>
            </a: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назв походження міста можна виділити: римське, язичницьке, молдавське. </a:t>
            </a:r>
          </a:p>
        </p:txBody>
      </p:sp>
      <p:pic>
        <p:nvPicPr>
          <p:cNvPr id="1026" name="Picture 2" descr="D:\Робота ліцей 2024-2025\Конкурс про краєзнавство\250px-Sataniv_ger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24000"/>
            <a:ext cx="405993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664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Сатанівський</a:t>
            </a: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замок 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half" idx="2"/>
          </p:nvPr>
        </p:nvSpPr>
        <p:spPr>
          <a:xfrm>
            <a:off x="755576" y="3861048"/>
            <a:ext cx="7952560" cy="22010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Побудований для захисту від набігів турків і татар. </a:t>
            </a: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Має форму неправильного 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ятикутника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залишилася лише бойова вежа.  </a:t>
            </a:r>
          </a:p>
        </p:txBody>
      </p:sp>
      <p:pic>
        <p:nvPicPr>
          <p:cNvPr id="4" name="Picture 2" descr="D:\Робота ліцей 2024-2025\Конкурс про краєзнавство\Сатанівський_замок._смт.Сатанів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40290"/>
            <a:ext cx="3744416" cy="239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Місце для вмісту 6">
            <a:extLst>
              <a:ext uri="{FF2B5EF4-FFF2-40B4-BE49-F238E27FC236}">
                <a16:creationId xmlns:a16="http://schemas.microsoft.com/office/drawing/2014/main" id="{6D6597AE-1DB7-C1DE-AC03-6AA9C76746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89" y="1640290"/>
            <a:ext cx="3668595" cy="239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5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Єврейська синагога 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59936" cy="37444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Побудована 1514 року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 іншими даними 1532), як кам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синагога оборонного типу для захисту від нападів татар і турків.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 року повністю відреставрована. </a:t>
            </a:r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EE21E1A8-D502-91EA-8E44-1B4B514D66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3936"/>
            <a:ext cx="4059238" cy="3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5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Костел святої Трійці  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1372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1581 року збудовано дерев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костел з двома стрімкими шпилястими вежами побудовано вже в роки незалежної України.    </a:t>
            </a:r>
          </a:p>
        </p:txBody>
      </p:sp>
      <p:sp>
        <p:nvSpPr>
          <p:cNvPr id="2" name="Місце для вмісту 1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137248"/>
          </a:xfrm>
        </p:spPr>
        <p:txBody>
          <a:bodyPr/>
          <a:lstStyle/>
          <a:p>
            <a:pPr marL="0" indent="0">
              <a:buNone/>
            </a:pPr>
            <a:endParaRPr lang="uk-UA" dirty="0"/>
          </a:p>
        </p:txBody>
      </p:sp>
      <p:pic>
        <p:nvPicPr>
          <p:cNvPr id="4098" name="Picture 2" descr="D:\Робота ліцей 2024-2025\Конкурс про краєзнавство\hmgosamc01a369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64" y="1524000"/>
            <a:ext cx="4059936" cy="413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367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Свято-Троїцький жіночий монастир 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760350" y="4221088"/>
            <a:ext cx="7332396" cy="18002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закладений невідомо, але вже на кінець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існував і був православним.  </a:t>
            </a: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1707 року став греко-католицьким. </a:t>
            </a: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1793 року став православним чоловічим, </a:t>
            </a: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з 1899 року – жіночим.  </a:t>
            </a:r>
          </a:p>
        </p:txBody>
      </p:sp>
      <p:pic>
        <p:nvPicPr>
          <p:cNvPr id="3074" name="Picture 2" descr="D:\Робота ліцей 2024-2025\Конкурс про краєзнавство\Троїцький_монастир._смт.сатані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98" y="1523999"/>
            <a:ext cx="3721598" cy="248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Робота ліцей 2024-2025\Конкурс про краєзнавство\Троїцький_монастир._Сатанів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517813"/>
            <a:ext cx="3728379" cy="248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597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ятник</a:t>
            </a: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«Скорботний Ісус» 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36518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ятник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присвячений драматичним подіям української боротьби під проводом Богдана Хмельницького.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1653 року його встановили поляки  і присвятили жертвам, які загинули від рук козацько-татарського війська. </a:t>
            </a:r>
          </a:p>
        </p:txBody>
      </p:sp>
      <p:pic>
        <p:nvPicPr>
          <p:cNvPr id="5122" name="Picture 2" descr="D:\Робота ліцей 2024-2025\Конкурс про краєзнавство\280px-Sataniv_I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24001"/>
            <a:ext cx="4284984" cy="3651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573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Цукровий завод і млин 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D:\Робота ліцей 2024-2025\Конкурс про краєзнавство\sataniv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560" y="1729102"/>
            <a:ext cx="4059934" cy="327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Робота ліцей 2024-2025\Конкурс про краєзнавство\sataniv_zamok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06" y="1729103"/>
            <a:ext cx="4176405" cy="327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490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357188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Сатанів як містечко постає у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і має декілька варіантів щодо власної назви. </a:t>
            </a:r>
          </a:p>
          <a:p>
            <a:pPr marL="0" indent="357188" algn="just">
              <a:lnSpc>
                <a:spcPct val="110000"/>
              </a:lnSpc>
              <a:spcBef>
                <a:spcPts val="0"/>
              </a:spcBef>
              <a:buNone/>
              <a:tabLst>
                <a:tab pos="539750" algn="l"/>
              </a:tabLs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ході дослідження використовували загальнонаукові методи аналізу, синтезу, порівняння, узагальнення та систематизації. </a:t>
            </a:r>
          </a:p>
          <a:p>
            <a:pPr marL="0" indent="357188" algn="just">
              <a:lnSpc>
                <a:spcPct val="110000"/>
              </a:lnSpc>
              <a:spcBef>
                <a:spcPts val="0"/>
              </a:spcBef>
              <a:buNone/>
              <a:tabLst>
                <a:tab pos="539750" algn="l"/>
              </a:tabLst>
            </a:pP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Сатанівський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замок, а також наявність релігійних культових споруд свідчить про те, що містечко протягом довгого часу залишалося важливим адміністративно-територіальним центром Поділля, де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проживало населення різних національностей та конфесій. </a:t>
            </a:r>
          </a:p>
          <a:p>
            <a:pPr marL="0" indent="357188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сучасному етапі історичне минуле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Сатанова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приваблює все нових і нових туристів.   </a:t>
            </a:r>
          </a:p>
          <a:p>
            <a:pPr marL="0" indent="0">
              <a:buNone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  </a:t>
            </a:r>
          </a:p>
        </p:txBody>
      </p:sp>
    </p:spTree>
    <p:extLst>
      <p:ext uri="{BB962C8B-B14F-4D97-AF65-F5344CB8AC3E}">
        <p14:creationId xmlns:p14="http://schemas.microsoft.com/office/powerpoint/2010/main" val="99731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Містичний Сатанів на березі Збруча: легенди й таємниці замку унікального курортного містечка.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https://zahid.espreso.tv/kultura-mistichniy-sataniv-na-berezi-zbrucha-legendi-y-taemnitsi-zamku-unikalnogo-kurortnogo-mistechka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(дата звернення 31.03.2025). </a:t>
            </a:r>
          </a:p>
          <a:p>
            <a:pPr marL="0" indent="0" algn="just">
              <a:buNone/>
            </a:pP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Прадавній Сатанів – місто-легенда.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https://odb.km.ua/?dep=1&amp;dep_up=439&amp;dep_cur=1018#gsc.tab=0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(дата звернення 31.03.2025). </a:t>
            </a:r>
          </a:p>
          <a:p>
            <a:pPr marL="0" indent="0" algn="just">
              <a:buNone/>
            </a:pP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Сатанів.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URL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file"/>
              </a:rPr>
              <a:t>: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file"/>
              </a:rPr>
              <a:t>https://ukrainaincognita.com/mista/sataniv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 31.03.2025). </a:t>
            </a:r>
          </a:p>
          <a:p>
            <a:pPr marL="0" indent="0" algn="just">
              <a:buNone/>
            </a:pP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Сатанів – маленький Кам'янець-Подільський. І навіть більше.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https://www.istpravda.com.ua/articles/4d4bf05c07af4/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(дата звернення 31.03.2025). </a:t>
            </a:r>
          </a:p>
          <a:p>
            <a:pPr marL="0" indent="0" algn="just">
              <a:buNone/>
            </a:pP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Сатанівська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твердиня. Від </a:t>
            </a:r>
            <a:r>
              <a:rPr lang="uk-UA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Корятовичів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uk-UA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Сенявських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дотепер.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https://ukrainaincognita.com/mista/satanivska-tverdynia-vid-koriatovychiv-ta-seniavskykh-i-doteper</a:t>
            </a:r>
            <a:r>
              <a:rPr lang="uk-UA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(дата звернення 31.03.2025). </a:t>
            </a:r>
          </a:p>
          <a:p>
            <a:pPr marL="0" indent="0" algn="just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   </a:t>
            </a:r>
          </a:p>
        </p:txBody>
      </p:sp>
    </p:spTree>
    <p:extLst>
      <p:ext uri="{BB962C8B-B14F-4D97-AF65-F5344CB8AC3E}">
        <p14:creationId xmlns:p14="http://schemas.microsoft.com/office/powerpoint/2010/main" val="21675257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1935</TotalTime>
  <Words>564</Words>
  <Application>Microsoft Office PowerPoint</Application>
  <PresentationFormat>Екран (4:3)</PresentationFormat>
  <Paragraphs>67</Paragraphs>
  <Slides>11</Slides>
  <Notes>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Constantia</vt:lpstr>
      <vt:lpstr>Times New Roman</vt:lpstr>
      <vt:lpstr>Wingdings 2</vt:lpstr>
      <vt:lpstr>Бумажная</vt:lpstr>
      <vt:lpstr>      ІСТОРИЧНА ПАМ’ЯТЬ САТАНОВА, ЯК ОКРЕМА СТОРІНКА ЖИТТЯ МІСТА </vt:lpstr>
      <vt:lpstr>Мета дослідження: дослідити певні аспекти історії міста Сатанова.   Завдання дослідження:  - проаналізувати походження назви міста Сатанів;  - виділити історичні пам’ятки на території Сатанова;  - охарактеризувати вплив історичних пам’яток на минуле та сьогодення міста.    </vt:lpstr>
      <vt:lpstr>Сатанів </vt:lpstr>
      <vt:lpstr>Сатанівський замок </vt:lpstr>
      <vt:lpstr>Єврейська синагога </vt:lpstr>
      <vt:lpstr>Костел святої Трійці  </vt:lpstr>
      <vt:lpstr>Свято-Троїцький жіночий монастир </vt:lpstr>
      <vt:lpstr>Пам’ятник «Скорботний Ісус» </vt:lpstr>
      <vt:lpstr>Цукровий завод і млин </vt:lpstr>
      <vt:lpstr>Висновки  </vt:lpstr>
      <vt:lpstr>Список використаних джерел   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Прихід до влади в Росії більшовиків: позиція УЦР.  ІІІ Універсал УЦР.</dc:title>
  <dc:creator>Laptop 4</dc:creator>
  <cp:lastModifiedBy>User</cp:lastModifiedBy>
  <cp:revision>111</cp:revision>
  <dcterms:created xsi:type="dcterms:W3CDTF">2019-10-06T06:51:29Z</dcterms:created>
  <dcterms:modified xsi:type="dcterms:W3CDTF">2025-04-11T14:07:54Z</dcterms:modified>
</cp:coreProperties>
</file>