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odec Pro ExtraBold" panose="020B0604020202020204" charset="0"/>
      <p:regular r:id="rId17"/>
    </p:embeddedFont>
    <p:embeddedFont>
      <p:font typeface="Open Sauce" panose="020B0604020202020204" charset="0"/>
      <p:regular r:id="rId18"/>
    </p:embeddedFont>
    <p:embeddedFont>
      <p:font typeface="Open Sauce Bold" panose="020B0604020202020204" charset="0"/>
      <p:regular r:id="rId19"/>
    </p:embeddedFont>
    <p:embeddedFont>
      <p:font typeface="Tex Gyre Bonum" panose="020B0604020202020204" charset="-5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8.sv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3.sv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3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09843" y="4686300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0757" y="-207071"/>
            <a:ext cx="110236" cy="2818996"/>
            <a:chOff x="0" y="0"/>
            <a:chExt cx="26312" cy="6728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200400" y="122077"/>
            <a:ext cx="12497772" cy="307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87"/>
              </a:lnSpc>
            </a:pPr>
            <a:r>
              <a:rPr lang="en-US" sz="6600" dirty="0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ЕКОЛОГІЧНИЙ ШРЕДЕР ДЛЯ ВТОРИННОЇ ПЕРЕРОБКИ</a:t>
            </a:r>
          </a:p>
        </p:txBody>
      </p:sp>
      <p:sp>
        <p:nvSpPr>
          <p:cNvPr id="10" name="Freeform 10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28800" y="5055567"/>
            <a:ext cx="8610600" cy="2427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99"/>
              </a:lnSpc>
            </a:pPr>
            <a:r>
              <a:rPr lang="en-US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Автори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 </a:t>
            </a:r>
            <a:r>
              <a:rPr lang="en-US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Гребенюк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Валентин</a:t>
            </a: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Юрійович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, </a:t>
            </a:r>
            <a:r>
              <a:rPr lang="en-US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Жиров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Станіслав</a:t>
            </a: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Валерійович,</a:t>
            </a:r>
          </a:p>
          <a:p>
            <a:pPr>
              <a:lnSpc>
                <a:spcPts val="3199"/>
              </a:lnSpc>
            </a:pP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учні 10-А класу</a:t>
            </a:r>
          </a:p>
          <a:p>
            <a:pPr>
              <a:lnSpc>
                <a:spcPts val="3199"/>
              </a:lnSpc>
            </a:pP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КЗЗСО «Луцький ліцей №27 Луцької міської ради»</a:t>
            </a:r>
            <a:endParaRPr lang="en-US" sz="2800" b="1" spc="227" dirty="0">
              <a:solidFill>
                <a:srgbClr val="1C573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  <a:spcBef>
                <a:spcPct val="0"/>
              </a:spcBef>
            </a:pPr>
            <a:endParaRPr lang="en-US" sz="2318" b="1" spc="227" dirty="0">
              <a:solidFill>
                <a:srgbClr val="1C573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2CAA27-4755-87E2-2FD3-652007A56B8C}"/>
              </a:ext>
            </a:extLst>
          </p:cNvPr>
          <p:cNvSpPr txBox="1"/>
          <p:nvPr/>
        </p:nvSpPr>
        <p:spPr>
          <a:xfrm>
            <a:off x="9707829" y="7489508"/>
            <a:ext cx="8610600" cy="3248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99"/>
              </a:lnSpc>
            </a:pP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Керівники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 </a:t>
            </a: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Деменік Людмила Ростиславівна, учитель фізики та астрономії</a:t>
            </a:r>
          </a:p>
          <a:p>
            <a:pPr>
              <a:lnSpc>
                <a:spcPts val="3199"/>
              </a:lnSpc>
            </a:pP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КЗЗСО «Луцький ліцей №27 Луцької міської ради»</a:t>
            </a:r>
            <a:r>
              <a:rPr lang="en-US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;</a:t>
            </a:r>
          </a:p>
          <a:p>
            <a:pPr>
              <a:lnSpc>
                <a:spcPts val="3199"/>
              </a:lnSpc>
            </a:pPr>
            <a:r>
              <a:rPr lang="uk-UA" sz="2800" b="1" spc="227" dirty="0" err="1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Седанов</a:t>
            </a:r>
            <a:r>
              <a:rPr lang="uk-UA" sz="2800" b="1" spc="227" dirty="0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Олексій Олександрович, керівник гуртка «Юні винахідники» Луцького міського ЦНТТУМ</a:t>
            </a:r>
            <a:endParaRPr lang="en-US" sz="2800" b="1" spc="227" dirty="0">
              <a:solidFill>
                <a:srgbClr val="1C573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  <a:spcBef>
                <a:spcPct val="0"/>
              </a:spcBef>
            </a:pPr>
            <a:endParaRPr lang="en-US" sz="2318" b="1" spc="227" dirty="0">
              <a:solidFill>
                <a:srgbClr val="1C573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09943" y="476265"/>
            <a:ext cx="11634608" cy="121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25"/>
              </a:lnSpc>
              <a:spcBef>
                <a:spcPct val="0"/>
              </a:spcBef>
            </a:pPr>
            <a:r>
              <a:rPr lang="en-US" sz="6540" spc="64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Актуальність проблеми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1013" y="1990725"/>
            <a:ext cx="17612872" cy="85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3"/>
              </a:lnSpc>
            </a:pP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живемо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у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час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стрімкого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технологічного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прогресу, але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паралельно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цим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зростає й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кількість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4533"/>
              </a:lnSpc>
            </a:pP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папір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упаковка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біовідходи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усе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це накопичується у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величезних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масштабах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4533"/>
              </a:lnSpc>
            </a:pP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Основні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проблеми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marL="709330" lvl="1" indent="-354665" algn="l">
              <a:lnSpc>
                <a:spcPts val="4533"/>
              </a:lnSpc>
              <a:buFont typeface="Arial"/>
              <a:buChar char="•"/>
            </a:pP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Щороку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людство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генерує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понад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2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мільярди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тонн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відходів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709330" lvl="1" indent="-354665" algn="l">
              <a:lnSpc>
                <a:spcPts val="4533"/>
              </a:lnSpc>
              <a:buFont typeface="Arial"/>
              <a:buChar char="•"/>
            </a:pP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Більшість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із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них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переробляється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а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просто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потрапляє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сміттєзвалища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або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спалюється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709330" lvl="1" indent="-354665" algn="l">
              <a:lnSpc>
                <a:spcPts val="4533"/>
              </a:lnSpc>
              <a:buFont typeface="Arial"/>
              <a:buChar char="•"/>
            </a:pP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Це призводить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забруднення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повітря,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води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ґрунтів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зрештою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впливає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здоров’я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людини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0" lvl="0" indent="0" algn="l">
              <a:lnSpc>
                <a:spcPts val="4533"/>
              </a:lnSpc>
              <a:spcBef>
                <a:spcPct val="0"/>
              </a:spcBef>
            </a:pP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Нам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потрібні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прості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доступні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інструменти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які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дозволяють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обробляти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відходи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локально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ефективно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використовуючи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вторинну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переробку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Саме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таким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рішенням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є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екологічний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компактний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пристрій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перетворює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сировину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нового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85" spc="32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життя</a:t>
            </a:r>
            <a:r>
              <a:rPr lang="en-US" sz="3285" spc="32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0" lvl="0" indent="0" algn="l">
              <a:lnSpc>
                <a:spcPts val="4533"/>
              </a:lnSpc>
              <a:spcBef>
                <a:spcPct val="0"/>
              </a:spcBef>
            </a:pPr>
            <a:endParaRPr lang="en-US" sz="3285" spc="321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Freeform 5"/>
          <p:cNvSpPr/>
          <p:nvPr/>
        </p:nvSpPr>
        <p:spPr>
          <a:xfrm flipH="1" flipV="1">
            <a:off x="0" y="89136"/>
            <a:ext cx="1525822" cy="1598491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4118444" y="3654182"/>
                </a:moveTo>
                <a:lnTo>
                  <a:pt x="0" y="3654182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350206" y="39781"/>
            <a:ext cx="1817521" cy="1631517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350206" y="0"/>
            <a:ext cx="1937794" cy="2171700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2"/>
                </a:lnTo>
                <a:lnTo>
                  <a:pt x="0" y="9348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38453" y="0"/>
            <a:ext cx="3621363" cy="10287366"/>
          </a:xfrm>
          <a:custGeom>
            <a:avLst/>
            <a:gdLst/>
            <a:ahLst/>
            <a:cxnLst/>
            <a:rect l="l" t="t" r="r" b="b"/>
            <a:pathLst>
              <a:path w="5337809" h="5337809">
                <a:moveTo>
                  <a:pt x="0" y="0"/>
                </a:moveTo>
                <a:lnTo>
                  <a:pt x="5337809" y="0"/>
                </a:lnTo>
                <a:lnTo>
                  <a:pt x="5337809" y="5337809"/>
                </a:lnTo>
                <a:lnTo>
                  <a:pt x="0" y="5337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22288" y="78347"/>
            <a:ext cx="4566727" cy="278937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20"/>
                </a:lnTo>
                <a:lnTo>
                  <a:pt x="0" y="4687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56472" y="55886"/>
            <a:ext cx="6134524" cy="286771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836202" y="651964"/>
            <a:ext cx="1326237" cy="2175528"/>
            <a:chOff x="0" y="0"/>
            <a:chExt cx="1451520" cy="2381040"/>
          </a:xfrm>
        </p:grpSpPr>
        <p:sp>
          <p:nvSpPr>
            <p:cNvPr id="8" name="Freeform 8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96061" y="1395341"/>
            <a:ext cx="371031" cy="689433"/>
            <a:chOff x="0" y="0"/>
            <a:chExt cx="406080" cy="754560"/>
          </a:xfrm>
        </p:grpSpPr>
        <p:sp>
          <p:nvSpPr>
            <p:cNvPr id="10" name="Freeform 10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344724" y="853926"/>
            <a:ext cx="6737757" cy="1751211"/>
            <a:chOff x="0" y="0"/>
            <a:chExt cx="7374240" cy="19166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31151" cy="1963166"/>
            </a:xfrm>
            <a:custGeom>
              <a:avLst/>
              <a:gdLst/>
              <a:ahLst/>
              <a:cxnLst/>
              <a:rect l="l" t="t" r="r" b="b"/>
              <a:pathLst>
                <a:path w="7431151" h="1963166">
                  <a:moveTo>
                    <a:pt x="6464935" y="0"/>
                  </a:moveTo>
                  <a:lnTo>
                    <a:pt x="0" y="0"/>
                  </a:lnTo>
                  <a:lnTo>
                    <a:pt x="837819" y="837565"/>
                  </a:lnTo>
                  <a:cubicBezTo>
                    <a:pt x="877316" y="877062"/>
                    <a:pt x="897636" y="929386"/>
                    <a:pt x="897636" y="981583"/>
                  </a:cubicBezTo>
                  <a:cubicBezTo>
                    <a:pt x="897636" y="1033780"/>
                    <a:pt x="877951" y="1085596"/>
                    <a:pt x="837819" y="1125601"/>
                  </a:cubicBezTo>
                  <a:lnTo>
                    <a:pt x="635" y="1963166"/>
                  </a:lnTo>
                  <a:lnTo>
                    <a:pt x="6464427" y="1963166"/>
                  </a:lnTo>
                  <a:lnTo>
                    <a:pt x="7431151" y="981583"/>
                  </a:lnTo>
                  <a:lnTo>
                    <a:pt x="6464935" y="0"/>
                  </a:ln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5640120" y="3010000"/>
            <a:ext cx="1326895" cy="2175528"/>
            <a:chOff x="0" y="0"/>
            <a:chExt cx="1452240" cy="2381040"/>
          </a:xfrm>
        </p:grpSpPr>
        <p:sp>
          <p:nvSpPr>
            <p:cNvPr id="14" name="Freeform 14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6422968" y="3753377"/>
            <a:ext cx="371031" cy="689433"/>
            <a:chOff x="0" y="0"/>
            <a:chExt cx="406080" cy="754560"/>
          </a:xfrm>
        </p:grpSpPr>
        <p:sp>
          <p:nvSpPr>
            <p:cNvPr id="16" name="Freeform 16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9668107" y="3211962"/>
            <a:ext cx="6740388" cy="1751211"/>
            <a:chOff x="0" y="0"/>
            <a:chExt cx="7377120" cy="19166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34580" cy="1963166"/>
            </a:xfrm>
            <a:custGeom>
              <a:avLst/>
              <a:gdLst/>
              <a:ahLst/>
              <a:cxnLst/>
              <a:rect l="l" t="t" r="r" b="b"/>
              <a:pathLst>
                <a:path w="7434580" h="1963166">
                  <a:moveTo>
                    <a:pt x="967105" y="1963166"/>
                  </a:moveTo>
                  <a:lnTo>
                    <a:pt x="7434580" y="1963166"/>
                  </a:lnTo>
                  <a:lnTo>
                    <a:pt x="6596380" y="1125601"/>
                  </a:lnTo>
                  <a:cubicBezTo>
                    <a:pt x="6556883" y="1086104"/>
                    <a:pt x="6536563" y="1033780"/>
                    <a:pt x="6536563" y="981583"/>
                  </a:cubicBezTo>
                  <a:cubicBezTo>
                    <a:pt x="6536563" y="929386"/>
                    <a:pt x="6556375" y="877570"/>
                    <a:pt x="6596380" y="837565"/>
                  </a:cubicBezTo>
                  <a:lnTo>
                    <a:pt x="7434072" y="0"/>
                  </a:lnTo>
                  <a:lnTo>
                    <a:pt x="967105" y="0"/>
                  </a:lnTo>
                  <a:lnTo>
                    <a:pt x="0" y="980948"/>
                  </a:lnTo>
                  <a:lnTo>
                    <a:pt x="967105" y="1963039"/>
                  </a:ln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0836202" y="5366503"/>
            <a:ext cx="1326237" cy="2175528"/>
            <a:chOff x="0" y="0"/>
            <a:chExt cx="1451520" cy="2381040"/>
          </a:xfrm>
        </p:grpSpPr>
        <p:sp>
          <p:nvSpPr>
            <p:cNvPr id="20" name="Freeform 20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0996061" y="6109880"/>
            <a:ext cx="371031" cy="689433"/>
            <a:chOff x="0" y="0"/>
            <a:chExt cx="406080" cy="754560"/>
          </a:xfrm>
        </p:grpSpPr>
        <p:sp>
          <p:nvSpPr>
            <p:cNvPr id="22" name="Freeform 22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1344724" y="5568465"/>
            <a:ext cx="6737757" cy="1751211"/>
            <a:chOff x="0" y="0"/>
            <a:chExt cx="7374240" cy="19166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431151" cy="1963166"/>
            </a:xfrm>
            <a:custGeom>
              <a:avLst/>
              <a:gdLst/>
              <a:ahLst/>
              <a:cxnLst/>
              <a:rect l="l" t="t" r="r" b="b"/>
              <a:pathLst>
                <a:path w="7431151" h="1963166">
                  <a:moveTo>
                    <a:pt x="6464935" y="0"/>
                  </a:moveTo>
                  <a:lnTo>
                    <a:pt x="0" y="0"/>
                  </a:lnTo>
                  <a:lnTo>
                    <a:pt x="837819" y="837565"/>
                  </a:lnTo>
                  <a:cubicBezTo>
                    <a:pt x="877316" y="877062"/>
                    <a:pt x="897636" y="929386"/>
                    <a:pt x="897636" y="981583"/>
                  </a:cubicBezTo>
                  <a:cubicBezTo>
                    <a:pt x="897636" y="1033780"/>
                    <a:pt x="877951" y="1085596"/>
                    <a:pt x="837819" y="1125601"/>
                  </a:cubicBezTo>
                  <a:lnTo>
                    <a:pt x="635" y="1963166"/>
                  </a:lnTo>
                  <a:lnTo>
                    <a:pt x="6464427" y="1963166"/>
                  </a:lnTo>
                  <a:lnTo>
                    <a:pt x="7431151" y="981583"/>
                  </a:lnTo>
                  <a:lnTo>
                    <a:pt x="6464935" y="0"/>
                  </a:lnTo>
                  <a:close/>
                </a:path>
              </a:pathLst>
            </a:custGeom>
            <a:solidFill>
              <a:srgbClr val="1C5739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5744908" y="7500651"/>
            <a:ext cx="1326895" cy="2175528"/>
            <a:chOff x="0" y="0"/>
            <a:chExt cx="1452240" cy="2381040"/>
          </a:xfrm>
        </p:grpSpPr>
        <p:sp>
          <p:nvSpPr>
            <p:cNvPr id="26" name="Freeform 26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6527756" y="8244028"/>
            <a:ext cx="371031" cy="689433"/>
            <a:chOff x="0" y="0"/>
            <a:chExt cx="406080" cy="754560"/>
          </a:xfrm>
        </p:grpSpPr>
        <p:sp>
          <p:nvSpPr>
            <p:cNvPr id="28" name="Freeform 28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72895" y="7702613"/>
            <a:ext cx="6740388" cy="1751211"/>
            <a:chOff x="0" y="0"/>
            <a:chExt cx="7377120" cy="1916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434580" cy="1963166"/>
            </a:xfrm>
            <a:custGeom>
              <a:avLst/>
              <a:gdLst/>
              <a:ahLst/>
              <a:cxnLst/>
              <a:rect l="l" t="t" r="r" b="b"/>
              <a:pathLst>
                <a:path w="7434580" h="1963166">
                  <a:moveTo>
                    <a:pt x="967105" y="1963166"/>
                  </a:moveTo>
                  <a:lnTo>
                    <a:pt x="7434580" y="1963166"/>
                  </a:lnTo>
                  <a:lnTo>
                    <a:pt x="6596380" y="1125601"/>
                  </a:lnTo>
                  <a:cubicBezTo>
                    <a:pt x="6556883" y="1086104"/>
                    <a:pt x="6536563" y="1033780"/>
                    <a:pt x="6536563" y="981583"/>
                  </a:cubicBezTo>
                  <a:cubicBezTo>
                    <a:pt x="6536563" y="929386"/>
                    <a:pt x="6556375" y="877570"/>
                    <a:pt x="6596380" y="837565"/>
                  </a:cubicBezTo>
                  <a:lnTo>
                    <a:pt x="7434072" y="0"/>
                  </a:lnTo>
                  <a:lnTo>
                    <a:pt x="967105" y="0"/>
                  </a:lnTo>
                  <a:lnTo>
                    <a:pt x="0" y="980948"/>
                  </a:lnTo>
                  <a:lnTo>
                    <a:pt x="967105" y="1963039"/>
                  </a:lnTo>
                  <a:close/>
                </a:path>
              </a:pathLst>
            </a:custGeom>
            <a:solidFill>
              <a:srgbClr val="397D5A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1207719" y="517941"/>
            <a:ext cx="4620513" cy="1690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64"/>
              </a:lnSpc>
              <a:spcBef>
                <a:spcPct val="0"/>
              </a:spcBef>
            </a:pPr>
            <a:r>
              <a:rPr lang="en-US" sz="4901" spc="480" dirty="0" err="1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Вторинна</a:t>
            </a:r>
            <a:r>
              <a:rPr lang="en-US" sz="4901" spc="480" dirty="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</a:t>
            </a:r>
            <a:r>
              <a:rPr lang="en-US" sz="4901" spc="480" dirty="0" err="1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переробка</a:t>
            </a:r>
            <a:endParaRPr lang="en-US" sz="4901" spc="480" dirty="0">
              <a:solidFill>
                <a:srgbClr val="FFFFFF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586123" y="1233416"/>
            <a:ext cx="1115466" cy="90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86"/>
              </a:lnSpc>
              <a:spcBef>
                <a:spcPct val="0"/>
              </a:spcBef>
            </a:pPr>
            <a:r>
              <a:rPr lang="en-US" sz="4990" spc="48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967014" y="3562114"/>
            <a:ext cx="1115466" cy="90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86"/>
              </a:lnSpc>
              <a:spcBef>
                <a:spcPct val="0"/>
              </a:spcBef>
            </a:pPr>
            <a:r>
              <a:rPr lang="en-US" sz="4990" spc="48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512826" y="6028330"/>
            <a:ext cx="4140665" cy="75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55"/>
              </a:lnSpc>
              <a:spcBef>
                <a:spcPct val="0"/>
              </a:spcBef>
            </a:pPr>
            <a:r>
              <a:rPr lang="en-US" sz="4460" spc="43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586123" y="5947955"/>
            <a:ext cx="1115466" cy="90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86"/>
              </a:lnSpc>
              <a:spcBef>
                <a:spcPct val="0"/>
              </a:spcBef>
            </a:pPr>
            <a:r>
              <a:rPr lang="en-US" sz="4990" spc="48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071802" y="8052765"/>
            <a:ext cx="1115466" cy="90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86"/>
              </a:lnSpc>
              <a:spcBef>
                <a:spcPct val="0"/>
              </a:spcBef>
            </a:pPr>
            <a:r>
              <a:rPr lang="en-US" sz="4990" spc="48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68107" y="7859683"/>
            <a:ext cx="6194544" cy="1258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085"/>
              </a:lnSpc>
              <a:spcBef>
                <a:spcPct val="0"/>
              </a:spcBef>
            </a:pPr>
            <a:r>
              <a:rPr lang="en-US" sz="3685" spc="36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Виробництво нових виробів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425" y="3498287"/>
            <a:ext cx="9145473" cy="5298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4"/>
              </a:lnSpc>
              <a:spcBef>
                <a:spcPct val="0"/>
              </a:spcBef>
            </a:pP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Вторинна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переробка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— це процес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збирання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,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обробки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та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перетворення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використаних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матеріалів і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відходів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у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нову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сировину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або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вироби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, які можна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повторно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використовувати.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Основна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мета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вторинної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переробки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—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зменшити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кількість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відходів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,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зберегти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природні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ресурси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та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зменшити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негативний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вплив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на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 </a:t>
            </a:r>
            <a:r>
              <a:rPr lang="en-US" sz="3626" dirty="0" err="1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довкілля</a:t>
            </a:r>
            <a:r>
              <a:rPr lang="en-US" sz="3626" dirty="0">
                <a:solidFill>
                  <a:srgbClr val="1C5739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400352" y="1338228"/>
            <a:ext cx="4737021" cy="644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6"/>
              </a:lnSpc>
              <a:spcBef>
                <a:spcPct val="0"/>
              </a:spcBef>
            </a:pPr>
            <a:r>
              <a:rPr lang="en-US" sz="4005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Збір та сортування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837767" y="3323375"/>
            <a:ext cx="6673286" cy="1463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4"/>
              </a:lnSpc>
              <a:spcBef>
                <a:spcPct val="0"/>
              </a:spcBef>
            </a:pPr>
            <a:r>
              <a:rPr lang="en-US" sz="4488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Очищення та підготовка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3917" y="-228600"/>
            <a:ext cx="14430800" cy="2408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19"/>
              </a:lnSpc>
              <a:spcBef>
                <a:spcPct val="0"/>
              </a:spcBef>
            </a:pPr>
            <a:r>
              <a:rPr lang="en-US" sz="6680" spc="65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Що таке екологічний шредер?</a:t>
            </a:r>
          </a:p>
        </p:txBody>
      </p:sp>
      <p:sp>
        <p:nvSpPr>
          <p:cNvPr id="4" name="Freeform 4"/>
          <p:cNvSpPr/>
          <p:nvPr/>
        </p:nvSpPr>
        <p:spPr>
          <a:xfrm>
            <a:off x="16208829" y="0"/>
            <a:ext cx="2057400" cy="20193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114703"/>
            <a:ext cx="1905000" cy="1721827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3"/>
                </a:lnTo>
                <a:lnTo>
                  <a:pt x="0" y="93483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40525" y="2404172"/>
            <a:ext cx="10231911" cy="837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2"/>
              </a:lnSpc>
            </a:pP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Екологічний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це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пристрій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який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перетворює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сміття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корисну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сировину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Він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подрібнює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папір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картон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гілки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листя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3D-відходи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інші матеріали,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готуючи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їх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повторного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використання.</a:t>
            </a:r>
          </a:p>
          <a:p>
            <a:pPr algn="l">
              <a:lnSpc>
                <a:spcPts val="4792"/>
              </a:lnSpc>
            </a:pP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це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перша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найважливіша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ланка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 процесі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вторинної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Без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нього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багато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видів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сміття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були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б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занадто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великими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або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незручними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транспортування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72" spc="34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переробки</a:t>
            </a:r>
            <a:r>
              <a:rPr lang="en-US" sz="3472" spc="34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4792"/>
              </a:lnSpc>
            </a:pPr>
            <a:endParaRPr lang="en-US" sz="3472" spc="340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0" lvl="0" indent="0" algn="l">
              <a:lnSpc>
                <a:spcPts val="4792"/>
              </a:lnSpc>
              <a:spcBef>
                <a:spcPct val="0"/>
              </a:spcBef>
            </a:pPr>
            <a:endParaRPr lang="en-US" sz="3472" spc="340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0" lvl="0" indent="0" algn="l">
              <a:lnSpc>
                <a:spcPts val="4792"/>
              </a:lnSpc>
              <a:spcBef>
                <a:spcPct val="0"/>
              </a:spcBef>
            </a:pPr>
            <a:endParaRPr lang="en-US" sz="3472" spc="340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1254882" y="2461322"/>
            <a:ext cx="6434797" cy="64347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72" y="0"/>
                  </a:moveTo>
                  <a:lnTo>
                    <a:pt x="785128" y="0"/>
                  </a:lnTo>
                  <a:cubicBezTo>
                    <a:pt x="800411" y="0"/>
                    <a:pt x="812800" y="12389"/>
                    <a:pt x="812800" y="27672"/>
                  </a:cubicBezTo>
                  <a:lnTo>
                    <a:pt x="812800" y="785128"/>
                  </a:lnTo>
                  <a:cubicBezTo>
                    <a:pt x="812800" y="800411"/>
                    <a:pt x="800411" y="812800"/>
                    <a:pt x="785128" y="812800"/>
                  </a:cubicBezTo>
                  <a:lnTo>
                    <a:pt x="27672" y="812800"/>
                  </a:lnTo>
                  <a:cubicBezTo>
                    <a:pt x="12389" y="812800"/>
                    <a:pt x="0" y="800411"/>
                    <a:pt x="0" y="785128"/>
                  </a:cubicBezTo>
                  <a:lnTo>
                    <a:pt x="0" y="27672"/>
                  </a:lnTo>
                  <a:cubicBezTo>
                    <a:pt x="0" y="12389"/>
                    <a:pt x="12389" y="0"/>
                    <a:pt x="27672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</p:spPr>
        </p:sp>
      </p:grpSp>
      <p:sp>
        <p:nvSpPr>
          <p:cNvPr id="9" name="Freeform 4"/>
          <p:cNvSpPr/>
          <p:nvPr/>
        </p:nvSpPr>
        <p:spPr>
          <a:xfrm>
            <a:off x="81931" y="8630749"/>
            <a:ext cx="1357674" cy="1656251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4" y="0"/>
                </a:lnTo>
                <a:lnTo>
                  <a:pt x="4118444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079915" y="-787572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95090" y="54020"/>
            <a:ext cx="13112892" cy="21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14"/>
              </a:lnSpc>
            </a:pPr>
            <a:r>
              <a:rPr lang="en-US" sz="5952" spc="58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Що можна переробляти за допомогою шредера?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3050" y="2387455"/>
            <a:ext cx="16611973" cy="7534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🔹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Пляшки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упаковка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залишки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3D-друку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подрібнення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→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гранули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→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філамент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деталі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нові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вироби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🔹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Папір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картон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Старі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зошити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коробки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чернетки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Подрібнюється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→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сировина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еко-паперу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пакування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🔹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Одноразовий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посуд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Стаканчики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тарілки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трубочки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залежить від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складу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/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папір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🔹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Листя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гілочки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Суха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органіка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вулиць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або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саду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подрібнення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→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біо-наповнювач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тварин</a:t>
            </a:r>
            <a:r>
              <a:rPr lang="en-US" sz="3324" spc="325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324" spc="325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компост</a:t>
            </a: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587"/>
              </a:lnSpc>
            </a:pPr>
            <a:endParaRPr lang="en-US" sz="3324" spc="325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93972"/>
            <a:ext cx="14051429" cy="2352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62"/>
              </a:lnSpc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Навіщо це потрібно саме зараз?</a:t>
            </a:r>
          </a:p>
          <a:p>
            <a:pPr algn="l">
              <a:lnSpc>
                <a:spcPts val="5862"/>
              </a:lnSpc>
            </a:pPr>
            <a:endParaRPr lang="en-US" sz="5921" spc="207">
              <a:solidFill>
                <a:srgbClr val="040506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endParaRPr lang="en-US" sz="5921" spc="207">
              <a:solidFill>
                <a:srgbClr val="040506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716595" y="8191500"/>
            <a:ext cx="2550623" cy="1943100"/>
          </a:xfrm>
          <a:custGeom>
            <a:avLst/>
            <a:gdLst/>
            <a:ahLst/>
            <a:cxnLst/>
            <a:rect l="l" t="t" r="r" b="b"/>
            <a:pathLst>
              <a:path w="5949660" h="3256087">
                <a:moveTo>
                  <a:pt x="0" y="0"/>
                </a:moveTo>
                <a:lnTo>
                  <a:pt x="5949659" y="0"/>
                </a:lnTo>
                <a:lnTo>
                  <a:pt x="5949659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03543" y="2409720"/>
            <a:ext cx="15101743" cy="7158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 живемо в епоху, коли екологічні проблеми стають критичними. Звалища переповнені, мікропластик потрапляє у воду й їжу, ліси вирубуються, а ресурси Землі виснажуються.</a:t>
            </a:r>
          </a:p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Екологічний шредер — це простий крок у складній боротьбі за майбутнє планети.</a:t>
            </a:r>
          </a:p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Він дозволяє кожному долучитись до змін: вдома, у школі, в майстерні чи громаді.</a:t>
            </a:r>
          </a:p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Це не просто інструмент для переробки — це символ свідомого ставлення до природи.</a:t>
            </a:r>
          </a:p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Починаючи з малого — ми формуємо велику екокультуру.</a:t>
            </a:r>
          </a:p>
          <a:p>
            <a:pPr algn="l">
              <a:lnSpc>
                <a:spcPts val="4723"/>
              </a:lnSpc>
            </a:pPr>
            <a:endParaRPr lang="en-US" sz="3422" spc="335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68862" y="0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5846" y="173284"/>
            <a:ext cx="2965973" cy="1821277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179406" y="2299251"/>
            <a:ext cx="8578036" cy="175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9"/>
              </a:lnSpc>
            </a:pPr>
            <a:endParaRPr/>
          </a:p>
          <a:p>
            <a:pPr algn="l">
              <a:lnSpc>
                <a:spcPts val="4719"/>
              </a:lnSpc>
            </a:pPr>
            <a:r>
              <a:rPr lang="en-US" sz="3420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🔸 З органіки:</a:t>
            </a:r>
          </a:p>
          <a:p>
            <a:pPr algn="l">
              <a:lnSpc>
                <a:spcPts val="4719"/>
              </a:lnSpc>
            </a:pPr>
            <a:endParaRPr lang="en-US" sz="3420" spc="335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8219" y="5860611"/>
            <a:ext cx="8410431" cy="1175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3"/>
              </a:lnSpc>
            </a:pPr>
            <a:endParaRPr/>
          </a:p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🔸 З паперу: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48219" y="3670513"/>
            <a:ext cx="8200876" cy="2543651"/>
            <a:chOff x="0" y="0"/>
            <a:chExt cx="10934502" cy="339153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3391535" cy="339153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7542967" y="0"/>
              <a:ext cx="3391535" cy="3391535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3772535" y="0"/>
              <a:ext cx="3391535" cy="339153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5147" r="-5147"/>
                </a:stretch>
              </a:blipFill>
            </p:spPr>
          </p:sp>
        </p:grpSp>
      </p:grpSp>
      <p:grpSp>
        <p:nvGrpSpPr>
          <p:cNvPr id="15" name="Group 15"/>
          <p:cNvGrpSpPr/>
          <p:nvPr/>
        </p:nvGrpSpPr>
        <p:grpSpPr>
          <a:xfrm>
            <a:off x="348219" y="7245621"/>
            <a:ext cx="8200876" cy="2543651"/>
            <a:chOff x="0" y="0"/>
            <a:chExt cx="10934502" cy="339153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3391535" cy="339153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16666" r="-16666"/>
                </a:stretch>
              </a:blipFill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7542967" y="0"/>
              <a:ext cx="3391535" cy="3391535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16666" b="-16666"/>
                </a:stretch>
              </a:blipFill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772535" y="0"/>
              <a:ext cx="3391535" cy="3391535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24074" r="-24074"/>
                </a:stretch>
              </a:blipFill>
            </p:spPr>
          </p:sp>
        </p:grpSp>
      </p:grpSp>
      <p:grpSp>
        <p:nvGrpSpPr>
          <p:cNvPr id="22" name="Group 22"/>
          <p:cNvGrpSpPr/>
          <p:nvPr/>
        </p:nvGrpSpPr>
        <p:grpSpPr>
          <a:xfrm>
            <a:off x="9058424" y="3670513"/>
            <a:ext cx="8200876" cy="2543651"/>
            <a:chOff x="0" y="0"/>
            <a:chExt cx="10934502" cy="3391535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3391535" cy="3391535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3412" r="-3412"/>
                </a:stretch>
              </a:blipFill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7542967" y="0"/>
              <a:ext cx="3391535" cy="339153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53359" r="-53359"/>
                </a:stretch>
              </a:blipFill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3772535" y="0"/>
              <a:ext cx="3391535" cy="3391535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2"/>
                <a:stretch>
                  <a:fillRect l="-24844" r="-24844"/>
                </a:stretch>
              </a:blipFill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9332580" y="7245621"/>
            <a:ext cx="8200876" cy="2543651"/>
            <a:chOff x="0" y="0"/>
            <a:chExt cx="10934502" cy="3391535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3391535" cy="339153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3"/>
                <a:stretch>
                  <a:fillRect/>
                </a:stretch>
              </a:blipFill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7542967" y="0"/>
              <a:ext cx="3391535" cy="3391535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4"/>
                <a:stretch>
                  <a:fillRect t="-5783" b="-5783"/>
                </a:stretch>
              </a:blipFill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3772535" y="0"/>
              <a:ext cx="3391535" cy="3391535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0003" y="0"/>
                    </a:moveTo>
                    <a:lnTo>
                      <a:pt x="742797" y="0"/>
                    </a:lnTo>
                    <a:cubicBezTo>
                      <a:pt x="761363" y="0"/>
                      <a:pt x="779168" y="7375"/>
                      <a:pt x="792297" y="20504"/>
                    </a:cubicBezTo>
                    <a:cubicBezTo>
                      <a:pt x="805425" y="33632"/>
                      <a:pt x="812800" y="51437"/>
                      <a:pt x="812800" y="70003"/>
                    </a:cubicBezTo>
                    <a:lnTo>
                      <a:pt x="812800" y="742797"/>
                    </a:lnTo>
                    <a:cubicBezTo>
                      <a:pt x="812800" y="761363"/>
                      <a:pt x="805425" y="779168"/>
                      <a:pt x="792297" y="792297"/>
                    </a:cubicBezTo>
                    <a:cubicBezTo>
                      <a:pt x="779168" y="805425"/>
                      <a:pt x="761363" y="812800"/>
                      <a:pt x="742797" y="812800"/>
                    </a:cubicBezTo>
                    <a:lnTo>
                      <a:pt x="70003" y="812800"/>
                    </a:lnTo>
                    <a:cubicBezTo>
                      <a:pt x="51437" y="812800"/>
                      <a:pt x="33632" y="805425"/>
                      <a:pt x="20504" y="792297"/>
                    </a:cubicBezTo>
                    <a:cubicBezTo>
                      <a:pt x="7375" y="779168"/>
                      <a:pt x="0" y="761363"/>
                      <a:pt x="0" y="742797"/>
                    </a:cubicBezTo>
                    <a:lnTo>
                      <a:pt x="0" y="70003"/>
                    </a:lnTo>
                    <a:cubicBezTo>
                      <a:pt x="0" y="51437"/>
                      <a:pt x="7375" y="33632"/>
                      <a:pt x="20504" y="20504"/>
                    </a:cubicBezTo>
                    <a:cubicBezTo>
                      <a:pt x="33632" y="7375"/>
                      <a:pt x="51437" y="0"/>
                      <a:pt x="70003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</p:spPr>
          </p:sp>
        </p:grpSp>
      </p:grpSp>
      <p:sp>
        <p:nvSpPr>
          <p:cNvPr id="36" name="TextBox 36"/>
          <p:cNvSpPr txBox="1"/>
          <p:nvPr/>
        </p:nvSpPr>
        <p:spPr>
          <a:xfrm>
            <a:off x="4553434" y="-200025"/>
            <a:ext cx="15565580" cy="21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14"/>
              </a:lnSpc>
            </a:pPr>
            <a:r>
              <a:rPr lang="en-US" sz="5952" spc="583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Що можна створити з </a:t>
            </a:r>
            <a:r>
              <a:rPr lang="en-US" sz="5952" spc="583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переробленої</a:t>
            </a:r>
            <a:r>
              <a:rPr lang="en-US" sz="5952" spc="583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</a:t>
            </a:r>
            <a:r>
              <a:rPr lang="en-US" sz="5952" spc="583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сировини</a:t>
            </a:r>
            <a:r>
              <a:rPr lang="en-US" sz="5952" spc="583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?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48219" y="2885970"/>
            <a:ext cx="8410431" cy="577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3"/>
              </a:lnSpc>
            </a:pPr>
            <a:r>
              <a:rPr lang="en-US" sz="3422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🔸 З пластику: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144000" y="6466553"/>
            <a:ext cx="8578036" cy="569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9"/>
              </a:lnSpc>
            </a:pPr>
            <a:r>
              <a:rPr lang="en-US" sz="3420" spc="33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🔸 З картону: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93972"/>
            <a:ext cx="15398309" cy="16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Процес виготовлення шредера — Планування та підготовка матеріалів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4667" y="3172482"/>
            <a:ext cx="14863575" cy="23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Розробка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дизайну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шредера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algn="l">
              <a:lnSpc>
                <a:spcPts val="3711"/>
              </a:lnSpc>
            </a:pP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Спочатку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створили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креслення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визначивши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його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форму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розміри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місце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розташування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ріжучих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механізмів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інших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елементів. Це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дозволило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чітко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зрозуміти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як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виглядатиме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готовий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0" lvl="0" indent="0" algn="l">
              <a:lnSpc>
                <a:spcPts val="3711"/>
              </a:lnSpc>
              <a:spcBef>
                <a:spcPct val="0"/>
              </a:spcBef>
            </a:pPr>
            <a:endParaRPr lang="en-US" sz="2689" spc="263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04667" y="2843600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4667" y="5463682"/>
            <a:ext cx="3465904" cy="77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endParaRPr lang="en-US" sz="2318" b="1" spc="22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4667" y="5788257"/>
            <a:ext cx="7933584" cy="452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12"/>
              </a:lnSpc>
              <a:spcBef>
                <a:spcPct val="0"/>
              </a:spcBef>
            </a:pPr>
            <a:r>
              <a:rPr lang="en-US" sz="2690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Підготовка </a:t>
            </a:r>
            <a:r>
              <a:rPr lang="en-US" sz="2690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необхідних</a:t>
            </a:r>
            <a:r>
              <a:rPr lang="en-US" sz="2690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матеріалів: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04667" y="6307789"/>
            <a:ext cx="13689421" cy="371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 затвердження плану ми підготували всі потрібні матеріали: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Дерев’яні дошки для корпусу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Металева бляха для отвору під ріжучі вали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Ріжучі вали, які будуть подрібнювати матеріали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Орт стікло для прозорих кришок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Пластмасовий контейнер для збору подрібнених відходів</a:t>
            </a:r>
          </a:p>
          <a:p>
            <a:pPr marL="580598" lvl="1" indent="-290299" algn="l">
              <a:lnSpc>
                <a:spcPts val="3711"/>
              </a:lnSpc>
              <a:buFont typeface="Arial"/>
              <a:buChar char="•"/>
            </a:pPr>
            <a:r>
              <a:rPr lang="en-US" sz="2689" spc="26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Шурупи та кріплення для складання конструкції</a:t>
            </a:r>
          </a:p>
          <a:p>
            <a:pPr marL="0" lvl="0" indent="0" algn="l">
              <a:lnSpc>
                <a:spcPts val="3711"/>
              </a:lnSpc>
              <a:spcBef>
                <a:spcPct val="0"/>
              </a:spcBef>
            </a:pPr>
            <a:endParaRPr lang="en-US" sz="2689" spc="263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4515078" y="-7563069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3"/>
                </a:lnTo>
                <a:lnTo>
                  <a:pt x="0" y="93483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93972"/>
            <a:ext cx="16980367" cy="16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Процес виготовлення шредера — Друк 3D елементів та складання корпусу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106400" y="4959706"/>
            <a:ext cx="5181600" cy="2942781"/>
          </a:xfrm>
          <a:custGeom>
            <a:avLst/>
            <a:gdLst/>
            <a:ahLst/>
            <a:cxnLst/>
            <a:rect l="l" t="t" r="r" b="b"/>
            <a:pathLst>
              <a:path w="5949660" h="3256087">
                <a:moveTo>
                  <a:pt x="0" y="0"/>
                </a:moveTo>
                <a:lnTo>
                  <a:pt x="5949659" y="0"/>
                </a:lnTo>
                <a:lnTo>
                  <a:pt x="5949659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845082" y="2605190"/>
            <a:ext cx="3615214" cy="361521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9254" y="0"/>
                  </a:moveTo>
                  <a:lnTo>
                    <a:pt x="763546" y="0"/>
                  </a:lnTo>
                  <a:cubicBezTo>
                    <a:pt x="790748" y="0"/>
                    <a:pt x="812800" y="22052"/>
                    <a:pt x="812800" y="49254"/>
                  </a:cubicBezTo>
                  <a:lnTo>
                    <a:pt x="812800" y="763546"/>
                  </a:lnTo>
                  <a:cubicBezTo>
                    <a:pt x="812800" y="790748"/>
                    <a:pt x="790748" y="812800"/>
                    <a:pt x="763546" y="812800"/>
                  </a:cubicBezTo>
                  <a:lnTo>
                    <a:pt x="49254" y="812800"/>
                  </a:lnTo>
                  <a:cubicBezTo>
                    <a:pt x="22052" y="812800"/>
                    <a:pt x="0" y="790748"/>
                    <a:pt x="0" y="763546"/>
                  </a:cubicBezTo>
                  <a:lnTo>
                    <a:pt x="0" y="49254"/>
                  </a:lnTo>
                  <a:cubicBezTo>
                    <a:pt x="0" y="22052"/>
                    <a:pt x="22052" y="0"/>
                    <a:pt x="49254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845082" y="6572431"/>
            <a:ext cx="3615214" cy="36152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9254" y="0"/>
                  </a:moveTo>
                  <a:lnTo>
                    <a:pt x="763546" y="0"/>
                  </a:lnTo>
                  <a:cubicBezTo>
                    <a:pt x="790748" y="0"/>
                    <a:pt x="812800" y="22052"/>
                    <a:pt x="812800" y="49254"/>
                  </a:cubicBezTo>
                  <a:lnTo>
                    <a:pt x="812800" y="763546"/>
                  </a:lnTo>
                  <a:cubicBezTo>
                    <a:pt x="812800" y="790748"/>
                    <a:pt x="790748" y="812800"/>
                    <a:pt x="763546" y="812800"/>
                  </a:cubicBezTo>
                  <a:lnTo>
                    <a:pt x="49254" y="812800"/>
                  </a:lnTo>
                  <a:cubicBezTo>
                    <a:pt x="22052" y="812800"/>
                    <a:pt x="0" y="790748"/>
                    <a:pt x="0" y="763546"/>
                  </a:cubicBezTo>
                  <a:lnTo>
                    <a:pt x="0" y="49254"/>
                  </a:lnTo>
                  <a:cubicBezTo>
                    <a:pt x="0" y="22052"/>
                    <a:pt x="22052" y="0"/>
                    <a:pt x="49254" y="0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92540" y="3150130"/>
            <a:ext cx="11414417" cy="3163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0"/>
              </a:lnSpc>
            </a:pP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3D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друк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необхідних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елементів:</a:t>
            </a:r>
          </a:p>
          <a:p>
            <a:pPr marL="0" lvl="0" indent="0" algn="l">
              <a:lnSpc>
                <a:spcPts val="4210"/>
              </a:lnSpc>
              <a:spcBef>
                <a:spcPct val="0"/>
              </a:spcBef>
            </a:pP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Оскільки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нам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вистачало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деяких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елементів,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надрукували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3D-принтері частини, які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можна було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виготовити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традиційним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способом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Це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були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корпусу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захисту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шестерень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2540" y="2734141"/>
            <a:ext cx="3931009" cy="432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28"/>
              </a:lnSpc>
              <a:spcBef>
                <a:spcPct val="0"/>
              </a:spcBef>
            </a:pPr>
            <a:r>
              <a:rPr lang="en-US" sz="2629" b="1" spc="25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2540" y="6653193"/>
            <a:ext cx="3931009" cy="134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8"/>
              </a:lnSpc>
            </a:pPr>
            <a:r>
              <a:rPr lang="en-US" sz="2629" b="1" spc="25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04</a:t>
            </a:r>
          </a:p>
          <a:p>
            <a:pPr marL="0" lvl="0" indent="0" algn="l">
              <a:lnSpc>
                <a:spcPts val="3628"/>
              </a:lnSpc>
              <a:spcBef>
                <a:spcPct val="0"/>
              </a:spcBef>
            </a:pPr>
            <a:endParaRPr lang="en-US" sz="2629" b="1" spc="25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lvl="0" indent="0" algn="l">
              <a:lnSpc>
                <a:spcPts val="3628"/>
              </a:lnSpc>
              <a:spcBef>
                <a:spcPct val="0"/>
              </a:spcBef>
            </a:pPr>
            <a:endParaRPr lang="en-US" sz="2629" b="1" spc="25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2540" y="7034358"/>
            <a:ext cx="11414417" cy="263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9"/>
              </a:lnSpc>
            </a:pP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Різання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та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складання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частин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050" b="1" spc="298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корпусу</a:t>
            </a:r>
            <a:r>
              <a:rPr lang="en-US" sz="3050" b="1" spc="298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4209"/>
              </a:lnSpc>
              <a:spcBef>
                <a:spcPct val="0"/>
              </a:spcBef>
            </a:pP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того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як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матеріали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були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готові,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вирізали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дерев’яні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дошки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визначеними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розмірами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почали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складати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корпус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Все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було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надійно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закріплене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шурупами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50" spc="298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кріпленнями</a:t>
            </a:r>
            <a:r>
              <a:rPr lang="en-US" sz="3050" spc="298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3338" y="28575"/>
            <a:ext cx="16718429" cy="2352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Процес виготовлення шредера — Закріплення ріжучих механізмів та виготовлення нахиленого отвору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401800" y="-51317"/>
            <a:ext cx="3886200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31525" y="1271837"/>
            <a:ext cx="3084023" cy="1810036"/>
          </a:xfrm>
          <a:custGeom>
            <a:avLst/>
            <a:gdLst/>
            <a:ahLst/>
            <a:cxnLst/>
            <a:rect l="l" t="t" r="r" b="b"/>
            <a:pathLst>
              <a:path w="5949660" h="3256087">
                <a:moveTo>
                  <a:pt x="0" y="0"/>
                </a:moveTo>
                <a:lnTo>
                  <a:pt x="5949659" y="0"/>
                </a:lnTo>
                <a:lnTo>
                  <a:pt x="5949659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606957" y="2660903"/>
            <a:ext cx="3615214" cy="361521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9254" y="0"/>
                  </a:moveTo>
                  <a:lnTo>
                    <a:pt x="763546" y="0"/>
                  </a:lnTo>
                  <a:cubicBezTo>
                    <a:pt x="790748" y="0"/>
                    <a:pt x="812800" y="22052"/>
                    <a:pt x="812800" y="49254"/>
                  </a:cubicBezTo>
                  <a:lnTo>
                    <a:pt x="812800" y="763546"/>
                  </a:lnTo>
                  <a:cubicBezTo>
                    <a:pt x="812800" y="790748"/>
                    <a:pt x="790748" y="812800"/>
                    <a:pt x="763546" y="812800"/>
                  </a:cubicBezTo>
                  <a:lnTo>
                    <a:pt x="49254" y="812800"/>
                  </a:lnTo>
                  <a:cubicBezTo>
                    <a:pt x="22052" y="812800"/>
                    <a:pt x="0" y="790748"/>
                    <a:pt x="0" y="763546"/>
                  </a:cubicBezTo>
                  <a:lnTo>
                    <a:pt x="0" y="49254"/>
                  </a:lnTo>
                  <a:cubicBezTo>
                    <a:pt x="0" y="22052"/>
                    <a:pt x="22052" y="0"/>
                    <a:pt x="49254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606957" y="6552342"/>
            <a:ext cx="3615214" cy="36152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9254" y="0"/>
                  </a:moveTo>
                  <a:lnTo>
                    <a:pt x="763546" y="0"/>
                  </a:lnTo>
                  <a:cubicBezTo>
                    <a:pt x="790748" y="0"/>
                    <a:pt x="812800" y="22052"/>
                    <a:pt x="812800" y="49254"/>
                  </a:cubicBezTo>
                  <a:lnTo>
                    <a:pt x="812800" y="763546"/>
                  </a:lnTo>
                  <a:cubicBezTo>
                    <a:pt x="812800" y="790748"/>
                    <a:pt x="790748" y="812800"/>
                    <a:pt x="763546" y="812800"/>
                  </a:cubicBezTo>
                  <a:lnTo>
                    <a:pt x="49254" y="812800"/>
                  </a:lnTo>
                  <a:cubicBezTo>
                    <a:pt x="22052" y="812800"/>
                    <a:pt x="0" y="790748"/>
                    <a:pt x="0" y="763546"/>
                  </a:cubicBezTo>
                  <a:lnTo>
                    <a:pt x="0" y="49254"/>
                  </a:lnTo>
                  <a:cubicBezTo>
                    <a:pt x="0" y="22052"/>
                    <a:pt x="22052" y="0"/>
                    <a:pt x="49254" y="0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28608" y="3049837"/>
            <a:ext cx="10339958" cy="3242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7"/>
              </a:lnSpc>
            </a:pPr>
            <a:r>
              <a:rPr lang="en-US" sz="3128" b="1" spc="30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Прикріплення</a:t>
            </a:r>
            <a:r>
              <a:rPr lang="en-US" sz="3128" b="1" spc="30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28" b="1" spc="30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ріжучих</a:t>
            </a:r>
            <a:r>
              <a:rPr lang="en-US" sz="3128" b="1" spc="30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28" b="1" spc="30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лез</a:t>
            </a:r>
            <a:r>
              <a:rPr lang="en-US" sz="3128" b="1" spc="30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4317"/>
              </a:lnSpc>
              <a:spcBef>
                <a:spcPct val="0"/>
              </a:spcBef>
            </a:pP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дерев’яний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корпус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прикріпили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ріжучі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леза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Цей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етап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був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дуже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важливий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оскільки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ріжучі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леза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повинні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бути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міцно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закріплені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щоб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забезпечити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ефективну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роботу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28" spc="30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3128" spc="30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8608" y="2613278"/>
            <a:ext cx="3560976" cy="452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  <a:spcBef>
                <a:spcPct val="0"/>
              </a:spcBef>
            </a:pPr>
            <a:r>
              <a:rPr lang="en-US" sz="2695" b="1" spc="264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3338" y="6624161"/>
            <a:ext cx="3659861" cy="185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6"/>
              </a:lnSpc>
            </a:pPr>
            <a:r>
              <a:rPr lang="en-US" sz="2700" b="1" spc="264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06</a:t>
            </a:r>
          </a:p>
          <a:p>
            <a:pPr marL="0" lvl="0" indent="0" algn="l">
              <a:lnSpc>
                <a:spcPts val="3726"/>
              </a:lnSpc>
              <a:spcBef>
                <a:spcPct val="0"/>
              </a:spcBef>
            </a:pPr>
            <a:endParaRPr lang="en-US" sz="2700" b="1" spc="264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lvl="0" indent="0" algn="l">
              <a:lnSpc>
                <a:spcPts val="3726"/>
              </a:lnSpc>
              <a:spcBef>
                <a:spcPct val="0"/>
              </a:spcBef>
            </a:pPr>
            <a:endParaRPr lang="en-US" sz="2700" b="1" spc="264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lvl="0" indent="0" algn="l">
              <a:lnSpc>
                <a:spcPts val="3726"/>
              </a:lnSpc>
              <a:spcBef>
                <a:spcPct val="0"/>
              </a:spcBef>
            </a:pPr>
            <a:endParaRPr lang="en-US" sz="2700" b="1" spc="264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3338" y="7031281"/>
            <a:ext cx="10627089" cy="269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2"/>
              </a:lnSpc>
            </a:pPr>
            <a:r>
              <a:rPr lang="en-US" sz="3110" b="1" spc="304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Гнуття</a:t>
            </a:r>
            <a:r>
              <a:rPr lang="en-US" sz="3110" b="1" spc="304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10" b="1" spc="304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металевої</a:t>
            </a:r>
            <a:r>
              <a:rPr lang="en-US" sz="3110" b="1" spc="304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10" b="1" spc="304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бляхи</a:t>
            </a:r>
            <a:r>
              <a:rPr lang="en-US" sz="3110" b="1" spc="304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4292"/>
              </a:lnSpc>
              <a:spcBef>
                <a:spcPct val="0"/>
              </a:spcBef>
            </a:pP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того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щоб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забезпечити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нахилений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отвір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потоку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матеріалів,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погнули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металеву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бляху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створивши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правильний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кут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спрямування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відходів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у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ріжучі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10" spc="30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леза</a:t>
            </a:r>
            <a:r>
              <a:rPr lang="en-US" sz="3110" spc="30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93972"/>
            <a:ext cx="16980367" cy="16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Процес виготовлення шредера — Монтаж кришки, керування та безпека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651355" y="1821674"/>
            <a:ext cx="3145810" cy="8352838"/>
            <a:chOff x="0" y="0"/>
            <a:chExt cx="4194413" cy="11137118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194413" cy="3622913"/>
              <a:chOff x="0" y="0"/>
              <a:chExt cx="941016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94101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41016" h="812800">
                    <a:moveTo>
                      <a:pt x="53995" y="0"/>
                    </a:moveTo>
                    <a:lnTo>
                      <a:pt x="887021" y="0"/>
                    </a:lnTo>
                    <a:cubicBezTo>
                      <a:pt x="916842" y="0"/>
                      <a:pt x="941016" y="24174"/>
                      <a:pt x="941016" y="53995"/>
                    </a:cubicBezTo>
                    <a:lnTo>
                      <a:pt x="941016" y="758805"/>
                    </a:lnTo>
                    <a:cubicBezTo>
                      <a:pt x="941016" y="773125"/>
                      <a:pt x="935327" y="786859"/>
                      <a:pt x="925201" y="796985"/>
                    </a:cubicBezTo>
                    <a:cubicBezTo>
                      <a:pt x="915075" y="807111"/>
                      <a:pt x="901341" y="812800"/>
                      <a:pt x="887021" y="812800"/>
                    </a:cubicBezTo>
                    <a:lnTo>
                      <a:pt x="53995" y="812800"/>
                    </a:lnTo>
                    <a:cubicBezTo>
                      <a:pt x="24174" y="812800"/>
                      <a:pt x="0" y="788626"/>
                      <a:pt x="0" y="758805"/>
                    </a:cubicBezTo>
                    <a:lnTo>
                      <a:pt x="0" y="53995"/>
                    </a:lnTo>
                    <a:cubicBezTo>
                      <a:pt x="0" y="24174"/>
                      <a:pt x="24174" y="0"/>
                      <a:pt x="5399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27183" b="-27183"/>
                </a:stretch>
              </a:blip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3758029"/>
              <a:ext cx="4194413" cy="3622913"/>
              <a:chOff x="0" y="0"/>
              <a:chExt cx="941016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4101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41016" h="812800">
                    <a:moveTo>
                      <a:pt x="53995" y="0"/>
                    </a:moveTo>
                    <a:lnTo>
                      <a:pt x="887021" y="0"/>
                    </a:lnTo>
                    <a:cubicBezTo>
                      <a:pt x="916842" y="0"/>
                      <a:pt x="941016" y="24174"/>
                      <a:pt x="941016" y="53995"/>
                    </a:cubicBezTo>
                    <a:lnTo>
                      <a:pt x="941016" y="758805"/>
                    </a:lnTo>
                    <a:cubicBezTo>
                      <a:pt x="941016" y="773125"/>
                      <a:pt x="935327" y="786859"/>
                      <a:pt x="925201" y="796985"/>
                    </a:cubicBezTo>
                    <a:cubicBezTo>
                      <a:pt x="915075" y="807111"/>
                      <a:pt x="901341" y="812800"/>
                      <a:pt x="887021" y="812800"/>
                    </a:cubicBezTo>
                    <a:lnTo>
                      <a:pt x="53995" y="812800"/>
                    </a:lnTo>
                    <a:cubicBezTo>
                      <a:pt x="24174" y="812800"/>
                      <a:pt x="0" y="788626"/>
                      <a:pt x="0" y="758805"/>
                    </a:cubicBezTo>
                    <a:lnTo>
                      <a:pt x="0" y="53995"/>
                    </a:lnTo>
                    <a:cubicBezTo>
                      <a:pt x="0" y="24174"/>
                      <a:pt x="24174" y="0"/>
                      <a:pt x="53995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27183" b="-27183"/>
                </a:stretch>
              </a:blip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0" y="7514204"/>
              <a:ext cx="4194413" cy="3622913"/>
              <a:chOff x="0" y="0"/>
              <a:chExt cx="941016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94101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41016" h="812800">
                    <a:moveTo>
                      <a:pt x="53995" y="0"/>
                    </a:moveTo>
                    <a:lnTo>
                      <a:pt x="887021" y="0"/>
                    </a:lnTo>
                    <a:cubicBezTo>
                      <a:pt x="916842" y="0"/>
                      <a:pt x="941016" y="24174"/>
                      <a:pt x="941016" y="53995"/>
                    </a:cubicBezTo>
                    <a:lnTo>
                      <a:pt x="941016" y="758805"/>
                    </a:lnTo>
                    <a:cubicBezTo>
                      <a:pt x="941016" y="773125"/>
                      <a:pt x="935327" y="786859"/>
                      <a:pt x="925201" y="796985"/>
                    </a:cubicBezTo>
                    <a:cubicBezTo>
                      <a:pt x="915075" y="807111"/>
                      <a:pt x="901341" y="812800"/>
                      <a:pt x="887021" y="812800"/>
                    </a:cubicBezTo>
                    <a:lnTo>
                      <a:pt x="53995" y="812800"/>
                    </a:lnTo>
                    <a:cubicBezTo>
                      <a:pt x="24174" y="812800"/>
                      <a:pt x="0" y="788626"/>
                      <a:pt x="0" y="758805"/>
                    </a:cubicBezTo>
                    <a:lnTo>
                      <a:pt x="0" y="53995"/>
                    </a:lnTo>
                    <a:cubicBezTo>
                      <a:pt x="0" y="24174"/>
                      <a:pt x="24174" y="0"/>
                      <a:pt x="5399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27183" b="-27183"/>
                </a:stretch>
              </a:blipFill>
            </p:spPr>
          </p:sp>
        </p:grpSp>
      </p:grpSp>
      <p:sp>
        <p:nvSpPr>
          <p:cNvPr id="11" name="TextBox 11"/>
          <p:cNvSpPr txBox="1"/>
          <p:nvPr/>
        </p:nvSpPr>
        <p:spPr>
          <a:xfrm>
            <a:off x="504667" y="5194164"/>
            <a:ext cx="3465904" cy="157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9"/>
              </a:lnSpc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08</a:t>
            </a:r>
          </a:p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endParaRPr lang="en-US" sz="2318" b="1" spc="22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endParaRPr lang="en-US" sz="2318" b="1" spc="22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endParaRPr lang="en-US" sz="2318" b="1" spc="227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4667" y="5504041"/>
            <a:ext cx="13064274" cy="23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Монтаж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корпусу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керування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3711"/>
              </a:lnSpc>
              <a:spcBef>
                <a:spcPct val="0"/>
              </a:spcBef>
            </a:pP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Далі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прикрутили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корпус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керування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якого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вивели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всі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необхідні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кнопки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управління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включення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реверс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).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безпеки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кнопки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розташовані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такій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відстані, щоб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можна було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випадково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натискати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їх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пальцями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однієї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руки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4667" y="8231306"/>
            <a:ext cx="13064274" cy="23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Додаткові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функції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безпеки:</a:t>
            </a:r>
          </a:p>
          <a:p>
            <a:pPr marL="0" lvl="0" indent="0" algn="l">
              <a:lnSpc>
                <a:spcPts val="3711"/>
              </a:lnSpc>
              <a:spcBef>
                <a:spcPct val="0"/>
              </a:spcBef>
            </a:pP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також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додали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кнопку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кришку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яка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дозволяє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працювати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поки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закрита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Це додатковий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захід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безпеки, щоб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уникнути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травм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0" lvl="0" indent="0" algn="l">
              <a:lnSpc>
                <a:spcPts val="3711"/>
              </a:lnSpc>
              <a:spcBef>
                <a:spcPct val="0"/>
              </a:spcBef>
            </a:pPr>
            <a:endParaRPr lang="en-US" sz="2689" spc="263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4667" y="2731531"/>
            <a:ext cx="13754837" cy="234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2"/>
              </a:lnSpc>
            </a:pP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Встановлення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кришки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з </a:t>
            </a:r>
            <a:r>
              <a:rPr lang="en-US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ор</a:t>
            </a:r>
            <a:r>
              <a:rPr lang="uk-UA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</a:t>
            </a:r>
            <a:r>
              <a:rPr lang="uk-UA" sz="2689" b="1" spc="263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кла</a:t>
            </a:r>
            <a:r>
              <a:rPr lang="en-US" sz="2689" b="1" spc="263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3712"/>
              </a:lnSpc>
              <a:spcBef>
                <a:spcPct val="0"/>
              </a:spcBef>
            </a:pP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завершення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основної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конструкції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виготовили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кришку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ор</a:t>
            </a:r>
            <a:r>
              <a:rPr lang="uk-UA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г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скла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щоб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забезпечити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доступ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ріжучих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лез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але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цьому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мінімізувати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ризики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Кришка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була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змонтована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завісах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зручності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відкриття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89" spc="263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закриття</a:t>
            </a:r>
            <a:r>
              <a:rPr lang="en-US" sz="2689" spc="263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4667" y="2402649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4667" y="7922935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99"/>
              </a:lnSpc>
              <a:spcBef>
                <a:spcPct val="0"/>
              </a:spcBef>
            </a:pPr>
            <a:r>
              <a:rPr lang="en-US" sz="2318" b="1" spc="227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93972"/>
            <a:ext cx="16980367" cy="16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40506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Процес виготовлення шредера — Фінішні етапи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-305814" y="-323115"/>
            <a:ext cx="8744064" cy="2511931"/>
          </a:xfrm>
          <a:custGeom>
            <a:avLst/>
            <a:gdLst/>
            <a:ahLst/>
            <a:cxnLst/>
            <a:rect l="l" t="t" r="r" b="b"/>
            <a:pathLst>
              <a:path w="8744064" h="2511931">
                <a:moveTo>
                  <a:pt x="0" y="0"/>
                </a:moveTo>
                <a:lnTo>
                  <a:pt x="8744064" y="0"/>
                </a:lnTo>
                <a:lnTo>
                  <a:pt x="8744064" y="2511931"/>
                </a:lnTo>
                <a:lnTo>
                  <a:pt x="0" y="2511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177302" y="4460078"/>
            <a:ext cx="5949660" cy="3256087"/>
          </a:xfrm>
          <a:custGeom>
            <a:avLst/>
            <a:gdLst/>
            <a:ahLst/>
            <a:cxnLst/>
            <a:rect l="l" t="t" r="r" b="b"/>
            <a:pathLst>
              <a:path w="5949660" h="3256087">
                <a:moveTo>
                  <a:pt x="0" y="0"/>
                </a:moveTo>
                <a:lnTo>
                  <a:pt x="5949659" y="0"/>
                </a:lnTo>
                <a:lnTo>
                  <a:pt x="5949659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477399" y="2484681"/>
            <a:ext cx="3349466" cy="33494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3162" y="0"/>
                  </a:moveTo>
                  <a:lnTo>
                    <a:pt x="759638" y="0"/>
                  </a:lnTo>
                  <a:cubicBezTo>
                    <a:pt x="788999" y="0"/>
                    <a:pt x="812800" y="23801"/>
                    <a:pt x="812800" y="53162"/>
                  </a:cubicBezTo>
                  <a:lnTo>
                    <a:pt x="812800" y="759638"/>
                  </a:lnTo>
                  <a:cubicBezTo>
                    <a:pt x="812800" y="788999"/>
                    <a:pt x="788999" y="812800"/>
                    <a:pt x="759638" y="812800"/>
                  </a:cubicBezTo>
                  <a:lnTo>
                    <a:pt x="53162" y="812800"/>
                  </a:lnTo>
                  <a:cubicBezTo>
                    <a:pt x="23801" y="812800"/>
                    <a:pt x="0" y="788999"/>
                    <a:pt x="0" y="759638"/>
                  </a:cubicBezTo>
                  <a:lnTo>
                    <a:pt x="0" y="53162"/>
                  </a:lnTo>
                  <a:cubicBezTo>
                    <a:pt x="0" y="23801"/>
                    <a:pt x="23801" y="0"/>
                    <a:pt x="53162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477399" y="6063368"/>
            <a:ext cx="3349466" cy="33494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3162" y="0"/>
                  </a:moveTo>
                  <a:lnTo>
                    <a:pt x="759638" y="0"/>
                  </a:lnTo>
                  <a:cubicBezTo>
                    <a:pt x="788999" y="0"/>
                    <a:pt x="812800" y="23801"/>
                    <a:pt x="812800" y="53162"/>
                  </a:cubicBezTo>
                  <a:lnTo>
                    <a:pt x="812800" y="759638"/>
                  </a:lnTo>
                  <a:cubicBezTo>
                    <a:pt x="812800" y="788999"/>
                    <a:pt x="788999" y="812800"/>
                    <a:pt x="759638" y="812800"/>
                  </a:cubicBezTo>
                  <a:lnTo>
                    <a:pt x="53162" y="812800"/>
                  </a:lnTo>
                  <a:cubicBezTo>
                    <a:pt x="23801" y="812800"/>
                    <a:pt x="0" y="788999"/>
                    <a:pt x="0" y="759638"/>
                  </a:cubicBezTo>
                  <a:lnTo>
                    <a:pt x="0" y="53162"/>
                  </a:lnTo>
                  <a:cubicBezTo>
                    <a:pt x="0" y="23801"/>
                    <a:pt x="23801" y="0"/>
                    <a:pt x="53162" y="0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528479" y="3372512"/>
            <a:ext cx="12208819" cy="2326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6"/>
              </a:lnSpc>
            </a:pPr>
            <a:r>
              <a:rPr lang="en-US" sz="3381" b="1" spc="33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Закріплення</a:t>
            </a:r>
            <a:r>
              <a:rPr lang="en-US" sz="3381" b="1" spc="33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381" b="1" spc="33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контейнера</a:t>
            </a:r>
            <a:r>
              <a:rPr lang="en-US" sz="3381" b="1" spc="33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381" b="1" spc="33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для</a:t>
            </a:r>
            <a:r>
              <a:rPr lang="en-US" sz="3381" b="1" spc="33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381" b="1" spc="33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збору</a:t>
            </a:r>
            <a:r>
              <a:rPr lang="en-US" sz="3381" b="1" spc="33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381" b="1" spc="33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сировини</a:t>
            </a:r>
            <a:r>
              <a:rPr lang="en-US" sz="3381" b="1" spc="33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4666"/>
              </a:lnSpc>
              <a:spcBef>
                <a:spcPct val="0"/>
              </a:spcBef>
            </a:pP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нижній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частині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прикріпили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контейнер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збору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подрібненої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сировини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забезпечує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зручність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і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чистоту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під </a:t>
            </a:r>
            <a:r>
              <a:rPr lang="en-US" sz="3381" spc="33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час</a:t>
            </a:r>
            <a:r>
              <a:rPr lang="en-US" sz="3381" spc="33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роботи.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8479" y="2935112"/>
            <a:ext cx="3459665" cy="49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1"/>
              </a:lnSpc>
              <a:spcBef>
                <a:spcPct val="0"/>
              </a:spcBef>
            </a:pPr>
            <a:r>
              <a:rPr lang="en-US" sz="2914" b="1" spc="285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8479" y="6006218"/>
            <a:ext cx="3459665" cy="998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1"/>
              </a:lnSpc>
            </a:pPr>
            <a:r>
              <a:rPr lang="en-US" sz="2914" b="1" spc="285">
                <a:solidFill>
                  <a:srgbClr val="397D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11</a:t>
            </a:r>
          </a:p>
          <a:p>
            <a:pPr marL="0" lvl="0" indent="0" algn="l">
              <a:lnSpc>
                <a:spcPts val="4021"/>
              </a:lnSpc>
              <a:spcBef>
                <a:spcPct val="0"/>
              </a:spcBef>
            </a:pPr>
            <a:endParaRPr lang="en-US" sz="2914" b="1" spc="285">
              <a:solidFill>
                <a:srgbClr val="397D5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8479" y="6476928"/>
            <a:ext cx="12208819" cy="218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3165" b="1" spc="310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Встановлення</a:t>
            </a:r>
            <a:r>
              <a:rPr lang="en-US" sz="3165" b="1" spc="310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65" b="1" spc="310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прорезинених</a:t>
            </a:r>
            <a:r>
              <a:rPr lang="en-US" sz="3165" b="1" spc="310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165" b="1" spc="310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ніжок</a:t>
            </a:r>
            <a:r>
              <a:rPr lang="en-US" sz="3165" b="1" spc="310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marL="0" lvl="0" indent="0" algn="l">
              <a:lnSpc>
                <a:spcPts val="4367"/>
              </a:lnSpc>
              <a:spcBef>
                <a:spcPct val="0"/>
              </a:spcBef>
            </a:pP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зменшення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вібрації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додали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прорезинені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ніжки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корпусу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шредера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забезпечує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стійкість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запобігає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165" spc="310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шуму</a:t>
            </a:r>
            <a:r>
              <a:rPr lang="en-US" sz="3165" spc="310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5292" y="128588"/>
            <a:ext cx="14430800" cy="1242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19"/>
              </a:lnSpc>
              <a:spcBef>
                <a:spcPct val="0"/>
              </a:spcBef>
            </a:pPr>
            <a:r>
              <a:rPr lang="en-US" sz="6680" spc="65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Висновок</a:t>
            </a:r>
          </a:p>
        </p:txBody>
      </p:sp>
      <p:sp>
        <p:nvSpPr>
          <p:cNvPr id="3" name="Freeform 3"/>
          <p:cNvSpPr/>
          <p:nvPr/>
        </p:nvSpPr>
        <p:spPr>
          <a:xfrm>
            <a:off x="15893499" y="9314446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3" y="0"/>
                </a:lnTo>
                <a:lnTo>
                  <a:pt x="4118443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03654" y="-198596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337383" y="-4902781"/>
            <a:ext cx="9348363" cy="9348363"/>
          </a:xfrm>
          <a:custGeom>
            <a:avLst/>
            <a:gdLst/>
            <a:ahLst/>
            <a:cxnLst/>
            <a:rect l="l" t="t" r="r" b="b"/>
            <a:pathLst>
              <a:path w="9348363" h="9348363">
                <a:moveTo>
                  <a:pt x="0" y="0"/>
                </a:moveTo>
                <a:lnTo>
                  <a:pt x="9348362" y="0"/>
                </a:lnTo>
                <a:lnTo>
                  <a:pt x="9348362" y="9348362"/>
                </a:lnTo>
                <a:lnTo>
                  <a:pt x="0" y="9348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04252" y="1627188"/>
            <a:ext cx="16502347" cy="849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8"/>
              </a:lnSpc>
            </a:pP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 результаті нашої роботи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зібрали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функціональний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ефективний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екологічний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який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повністю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відповідає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завданням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вторинної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переробки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 Це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просто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проєкт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це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реальний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інструмент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який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уже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довів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свою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користь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4248"/>
              </a:lnSpc>
            </a:pP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вже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провели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тестування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пристрою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 нашій школі, у 3D-лабораторії, де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перевірили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його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роботу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переробці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пластикових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відходів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після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3D-друку.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успішно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подрібнював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пластик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працював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стабільно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без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збоїв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і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показав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чудові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результати.</a:t>
            </a:r>
          </a:p>
          <a:p>
            <a:pPr algn="l">
              <a:lnSpc>
                <a:spcPts val="4248"/>
              </a:lnSpc>
            </a:pP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Цей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пристрій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допоможе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не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тільки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зменшити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кількість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сміття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а й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створювати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нову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сировину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для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повторного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використання.</a:t>
            </a:r>
          </a:p>
          <a:p>
            <a:pPr algn="l">
              <a:lnSpc>
                <a:spcPts val="4248"/>
              </a:lnSpc>
            </a:pP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впевнені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що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наш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шредер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може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стати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корисним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прикладом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екологічного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мислення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технічної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творчості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у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школах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майстернях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та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навіть у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домашніх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умовах.</a:t>
            </a:r>
          </a:p>
          <a:p>
            <a:pPr marL="0" lvl="0" indent="0" algn="l">
              <a:lnSpc>
                <a:spcPts val="4248"/>
              </a:lnSpc>
              <a:spcBef>
                <a:spcPct val="0"/>
              </a:spcBef>
            </a:pP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Разом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—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ми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можемо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змінити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світ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на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краще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починаючи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з малих, але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важливих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078" spc="301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кроків</a:t>
            </a:r>
            <a:r>
              <a:rPr lang="en-US" sz="3078" spc="301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🌱</a:t>
            </a:r>
          </a:p>
          <a:p>
            <a:pPr marL="0" lvl="0" indent="0" algn="l">
              <a:lnSpc>
                <a:spcPts val="4248"/>
              </a:lnSpc>
              <a:spcBef>
                <a:spcPct val="0"/>
              </a:spcBef>
            </a:pPr>
            <a:endParaRPr lang="en-US" sz="3078" spc="301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61275" y="3760537"/>
            <a:ext cx="8975050" cy="408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Комунальний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заклад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загальної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середньої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освіти </a:t>
            </a:r>
          </a:p>
          <a:p>
            <a:pPr algn="ctr">
              <a:lnSpc>
                <a:spcPts val="3199"/>
              </a:lnSpc>
            </a:pP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“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Луцький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ліцей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№27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Луцької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міської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ради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”</a:t>
            </a:r>
          </a:p>
          <a:p>
            <a:pPr algn="ctr">
              <a:lnSpc>
                <a:spcPts val="3199"/>
              </a:lnSpc>
            </a:pPr>
            <a:endParaRPr lang="en-US" sz="2318" b="1" spc="227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</a:pP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Автори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algn="ctr">
              <a:lnSpc>
                <a:spcPts val="3199"/>
              </a:lnSpc>
            </a:pP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Гребенюк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Валентин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Юрійович</a:t>
            </a:r>
            <a:endParaRPr lang="en-US" sz="2318" b="1" spc="227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</a:pP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Жиров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Станіслав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Валерійович</a:t>
            </a:r>
            <a:endParaRPr lang="en-US" sz="2318" b="1" spc="227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</a:pPr>
            <a:endParaRPr lang="en-US" sz="2318" b="1" spc="227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ctr">
              <a:lnSpc>
                <a:spcPts val="3199"/>
              </a:lnSpc>
            </a:pPr>
            <a:r>
              <a:rPr lang="en-US" sz="2318" b="1" spc="227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Керівник</a:t>
            </a:r>
            <a:r>
              <a:rPr lang="uk-UA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и</a:t>
            </a:r>
            <a:r>
              <a:rPr lang="en-US" sz="2318" b="1" spc="227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</a:p>
          <a:p>
            <a:pPr algn="ctr">
              <a:lnSpc>
                <a:spcPts val="3199"/>
              </a:lnSpc>
            </a:pPr>
            <a:r>
              <a:rPr lang="uk-UA" sz="2400" b="1" spc="227" dirty="0">
                <a:latin typeface="Open Sauce Bold"/>
                <a:ea typeface="Open Sauce Bold"/>
                <a:cs typeface="Open Sauce Bold"/>
                <a:sym typeface="Open Sauce Bold"/>
              </a:rPr>
              <a:t>Деменік Людмила Ростиславівна, </a:t>
            </a:r>
            <a:r>
              <a:rPr lang="uk-UA" sz="2400" b="1" spc="227" dirty="0" err="1">
                <a:latin typeface="Open Sauce Bold"/>
                <a:ea typeface="Open Sauce Bold"/>
                <a:cs typeface="Open Sauce Bold"/>
                <a:sym typeface="Open Sauce Bold"/>
              </a:rPr>
              <a:t>Седанов</a:t>
            </a:r>
            <a:r>
              <a:rPr lang="uk-UA" sz="2400" b="1" spc="227" dirty="0">
                <a:latin typeface="Open Sauce Bold"/>
                <a:ea typeface="Open Sauce Bold"/>
                <a:cs typeface="Open Sauce Bold"/>
                <a:sym typeface="Open Sauce Bold"/>
              </a:rPr>
              <a:t> Олексій Олександрович</a:t>
            </a:r>
            <a:endParaRPr lang="en-US" sz="2400" b="1" spc="227" dirty="0"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257176" y="8856172"/>
            <a:ext cx="2091571" cy="77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2318" b="1" spc="22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Луцьк 2025</a:t>
            </a:r>
          </a:p>
          <a:p>
            <a:pPr algn="ctr">
              <a:lnSpc>
                <a:spcPts val="3199"/>
              </a:lnSpc>
              <a:spcBef>
                <a:spcPct val="0"/>
              </a:spcBef>
            </a:pPr>
            <a:endParaRPr lang="en-US" sz="2318" b="1" spc="227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449652"/>
            <a:ext cx="16230600" cy="1349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8"/>
              </a:lnSpc>
              <a:spcBef>
                <a:spcPct val="0"/>
              </a:spcBef>
            </a:pPr>
            <a:r>
              <a:rPr lang="en-US" sz="2629" b="1" spc="25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Це інструмент, який дозволяє перетворити кожну пляшку, обгортку або суху гілку — на новий продукт або матеріал. Він вчить нас, що навіть сміття має цінність, якщо ним правильно розпорядитись.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1169</Words>
  <Application>Microsoft Office PowerPoint</Application>
  <PresentationFormat>Довільний</PresentationFormat>
  <Paragraphs>118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Open Sauce</vt:lpstr>
      <vt:lpstr>Tex Gyre Bonum</vt:lpstr>
      <vt:lpstr>Codec Pro ExtraBold</vt:lpstr>
      <vt:lpstr>Calibri</vt:lpstr>
      <vt:lpstr>Arial</vt:lpstr>
      <vt:lpstr>Open Sauce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Переробка пластику для 3D друку</dc:title>
  <cp:lastModifiedBy>Admin</cp:lastModifiedBy>
  <cp:revision>3</cp:revision>
  <dcterms:created xsi:type="dcterms:W3CDTF">2006-08-16T00:00:00Z</dcterms:created>
  <dcterms:modified xsi:type="dcterms:W3CDTF">2025-04-21T13:03:09Z</dcterms:modified>
  <dc:identifier>DAGZjI4lNBI</dc:identifier>
</cp:coreProperties>
</file>