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17" r:id="rId4"/>
  </p:sldMasterIdLst>
  <p:notesMasterIdLst>
    <p:notesMasterId r:id="rId16"/>
  </p:notesMasterIdLst>
  <p:handoutMasterIdLst>
    <p:handoutMasterId r:id="rId17"/>
  </p:handoutMasterIdLst>
  <p:sldIdLst>
    <p:sldId id="1865" r:id="rId5"/>
    <p:sldId id="1876" r:id="rId6"/>
    <p:sldId id="1866" r:id="rId7"/>
    <p:sldId id="1867" r:id="rId8"/>
    <p:sldId id="1869" r:id="rId9"/>
    <p:sldId id="1875" r:id="rId10"/>
    <p:sldId id="1870" r:id="rId11"/>
    <p:sldId id="1871" r:id="rId12"/>
    <p:sldId id="1874" r:id="rId13"/>
    <p:sldId id="1877" r:id="rId14"/>
    <p:sldId id="1872" r:id="rId1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Set 1" id="{1CA46CF7-019E-4A07-AEE4-E178E9B912FC}">
          <p14:sldIdLst>
            <p14:sldId id="1865"/>
            <p14:sldId id="1876"/>
            <p14:sldId id="1866"/>
            <p14:sldId id="1867"/>
            <p14:sldId id="1869"/>
            <p14:sldId id="1875"/>
            <p14:sldId id="1870"/>
            <p14:sldId id="1871"/>
            <p14:sldId id="1874"/>
            <p14:sldId id="1877"/>
            <p14:sldId id="1872"/>
          </p14:sldIdLst>
        </p14:section>
      </p14:sectionLst>
    </p:ext>
    <p:ext uri="{EFAFB233-063F-42B5-8137-9DF3F51BA10A}">
      <p15:sldGuideLst xmlns:p15="http://schemas.microsoft.com/office/powerpoint/2012/main">
        <p15:guide id="1" orient="horz" pos="2184" userDrawn="1">
          <p15:clr>
            <a:srgbClr val="A4A3A4"/>
          </p15:clr>
        </p15:guide>
        <p15:guide id="2" pos="552" userDrawn="1">
          <p15:clr>
            <a:srgbClr val="A4A3A4"/>
          </p15:clr>
        </p15:guide>
        <p15:guide id="3" pos="7200" userDrawn="1">
          <p15:clr>
            <a:srgbClr val="A4A3A4"/>
          </p15:clr>
        </p15:guide>
        <p15:guide id="4" pos="43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625"/>
    <a:srgbClr val="007788"/>
    <a:srgbClr val="297C2A"/>
    <a:srgbClr val="FE4387"/>
    <a:srgbClr val="F69000"/>
    <a:srgbClr val="01C2D1"/>
    <a:srgbClr val="D6D734"/>
    <a:srgbClr val="005C68"/>
    <a:srgbClr val="3B2E58"/>
    <a:srgbClr val="6B2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4641" autoAdjust="0"/>
  </p:normalViewPr>
  <p:slideViewPr>
    <p:cSldViewPr snapToGrid="0">
      <p:cViewPr varScale="1">
        <p:scale>
          <a:sx n="74" d="100"/>
          <a:sy n="74" d="100"/>
        </p:scale>
        <p:origin x="1166" y="91"/>
      </p:cViewPr>
      <p:guideLst>
        <p:guide orient="horz" pos="2184"/>
        <p:guide pos="552"/>
        <p:guide pos="7200"/>
        <p:guide pos="4368"/>
      </p:guideLst>
    </p:cSldViewPr>
  </p:slideViewPr>
  <p:outlineViewPr>
    <p:cViewPr>
      <p:scale>
        <a:sx n="33" d="100"/>
        <a:sy n="33" d="100"/>
      </p:scale>
      <p:origin x="0" y="-2448"/>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48" d="100"/>
          <a:sy n="48" d="100"/>
        </p:scale>
        <p:origin x="268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E63EFB-A45E-45D2-917C-2262C9B2BC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77B3576-EAA7-4886-8787-F094B8D8EE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E40A2C-D4F8-447C-8646-65B623846323}" type="datetimeFigureOut">
              <a:rPr lang="en-US" smtClean="0"/>
              <a:t>4/17/2025</a:t>
            </a:fld>
            <a:endParaRPr lang="en-US" dirty="0"/>
          </a:p>
        </p:txBody>
      </p:sp>
      <p:sp>
        <p:nvSpPr>
          <p:cNvPr id="4" name="Footer Placeholder 3">
            <a:extLst>
              <a:ext uri="{FF2B5EF4-FFF2-40B4-BE49-F238E27FC236}">
                <a16:creationId xmlns:a16="http://schemas.microsoft.com/office/drawing/2014/main" id="{92269D18-8FB0-418D-B70C-328BCC8125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DE3EAB1-782C-4544-A059-833371A45B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CE8B11-E9E4-46BC-B69D-DFCBD15173AE}" type="slidenum">
              <a:rPr lang="en-US" smtClean="0"/>
              <a:t>‹№›</a:t>
            </a:fld>
            <a:endParaRPr lang="en-US" dirty="0"/>
          </a:p>
        </p:txBody>
      </p:sp>
    </p:spTree>
    <p:extLst>
      <p:ext uri="{BB962C8B-B14F-4D97-AF65-F5344CB8AC3E}">
        <p14:creationId xmlns:p14="http://schemas.microsoft.com/office/powerpoint/2010/main" val="3203814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19335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a:t>
            </a:fld>
            <a:endParaRPr lang="en-US" altLang="en-US" dirty="0"/>
          </a:p>
        </p:txBody>
      </p:sp>
    </p:spTree>
    <p:extLst>
      <p:ext uri="{BB962C8B-B14F-4D97-AF65-F5344CB8AC3E}">
        <p14:creationId xmlns:p14="http://schemas.microsoft.com/office/powerpoint/2010/main" val="57067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5</a:t>
            </a:fld>
            <a:endParaRPr lang="en-US" altLang="en-US" dirty="0"/>
          </a:p>
        </p:txBody>
      </p:sp>
    </p:spTree>
    <p:extLst>
      <p:ext uri="{BB962C8B-B14F-4D97-AF65-F5344CB8AC3E}">
        <p14:creationId xmlns:p14="http://schemas.microsoft.com/office/powerpoint/2010/main" val="3187737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878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441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accent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FA415FA-D077-4CB7-8CBC-8F39C7C51748}"/>
              </a:ext>
            </a:extLst>
          </p:cNvPr>
          <p:cNvSpPr>
            <a:spLocks noGrp="1"/>
          </p:cNvSpPr>
          <p:nvPr>
            <p:ph type="title" hasCustomPrompt="1"/>
          </p:nvPr>
        </p:nvSpPr>
        <p:spPr>
          <a:xfrm>
            <a:off x="3840480" y="2770632"/>
            <a:ext cx="7443216" cy="1325563"/>
          </a:xfrm>
        </p:spPr>
        <p:txBody>
          <a:bodyPr anchor="ctr">
            <a:normAutofit/>
          </a:bodyPr>
          <a:lstStyle>
            <a:lvl1pPr algn="ctr">
              <a:defRPr sz="4800" b="1"/>
            </a:lvl1pPr>
          </a:lstStyle>
          <a:p>
            <a:r>
              <a:rPr lang="en-US" dirty="0"/>
              <a:t>Click to add title</a:t>
            </a:r>
          </a:p>
        </p:txBody>
      </p:sp>
      <p:pic>
        <p:nvPicPr>
          <p:cNvPr id="2" name="Graphic 1">
            <a:extLst>
              <a:ext uri="{FF2B5EF4-FFF2-40B4-BE49-F238E27FC236}">
                <a16:creationId xmlns:a16="http://schemas.microsoft.com/office/drawing/2014/main" id="{4484D66F-7657-44F5-BAE9-F676B76CBA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00475" cy="6858000"/>
          </a:xfrm>
          <a:prstGeom prst="rect">
            <a:avLst/>
          </a:prstGeom>
        </p:spPr>
      </p:pic>
    </p:spTree>
    <p:extLst>
      <p:ext uri="{BB962C8B-B14F-4D97-AF65-F5344CB8AC3E}">
        <p14:creationId xmlns:p14="http://schemas.microsoft.com/office/powerpoint/2010/main" val="2950308505"/>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7202624" y="715962"/>
            <a:ext cx="4227375" cy="4727907"/>
          </a:xfrm>
          <a:solidFill>
            <a:schemeClr val="accent3">
              <a:lumMod val="75000"/>
            </a:schemeClr>
          </a:solidFill>
        </p:spPr>
        <p:txBody>
          <a:bodyPr/>
          <a:lstStyle>
            <a:lvl1pPr algn="ctr">
              <a:buNone/>
              <a:defRPr sz="1600"/>
            </a:lvl1pPr>
          </a:lstStyle>
          <a:p>
            <a:endParaRPr lang="en-US" dirty="0"/>
          </a:p>
        </p:txBody>
      </p:sp>
      <p:sp>
        <p:nvSpPr>
          <p:cNvPr id="3" name="Title 2">
            <a:extLst>
              <a:ext uri="{FF2B5EF4-FFF2-40B4-BE49-F238E27FC236}">
                <a16:creationId xmlns:a16="http://schemas.microsoft.com/office/drawing/2014/main" id="{164D0D78-72DF-43BD-8B4F-DE52DA013C52}"/>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dirty="0"/>
              <a:t>Click to edit Master title style</a:t>
            </a:r>
          </a:p>
        </p:txBody>
      </p:sp>
      <p:pic>
        <p:nvPicPr>
          <p:cNvPr id="2" name="Graphic 1">
            <a:extLst>
              <a:ext uri="{FF2B5EF4-FFF2-40B4-BE49-F238E27FC236}">
                <a16:creationId xmlns:a16="http://schemas.microsoft.com/office/drawing/2014/main" id="{DAFD71A9-C105-43A7-88DA-9FFC5174CC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Tree>
    <p:extLst>
      <p:ext uri="{BB962C8B-B14F-4D97-AF65-F5344CB8AC3E}">
        <p14:creationId xmlns:p14="http://schemas.microsoft.com/office/powerpoint/2010/main" val="652059179"/>
      </p:ext>
    </p:extLst>
  </p:cSld>
  <p:clrMapOvr>
    <a:masterClrMapping/>
  </p:clrMapOvr>
  <p:extLst>
    <p:ext uri="{DCECCB84-F9BA-43D5-87BE-67443E8EF086}">
      <p15:sldGuideLst xmlns:p15="http://schemas.microsoft.com/office/powerpoint/2012/main">
        <p15:guide id="1" pos="4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75000"/>
            </a:schemeClr>
          </a:solidFill>
        </p:spPr>
        <p:txBody>
          <a:bodyPr/>
          <a:lstStyle>
            <a:lvl1pPr algn="ctr">
              <a:buNone/>
              <a:defRPr sz="1600"/>
            </a:lvl1pPr>
          </a:lstStyle>
          <a:p>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75000"/>
            </a:schemeClr>
          </a:solidFill>
        </p:spPr>
        <p:txBody>
          <a:bodyPr/>
          <a:lstStyle>
            <a:lvl1pPr algn="ctr">
              <a:buNone/>
              <a:defRPr sz="1600"/>
            </a:lvl1pPr>
          </a:lstStyle>
          <a:p>
            <a:endParaRPr lang="en-US" dirty="0"/>
          </a:p>
        </p:txBody>
      </p:sp>
      <p:pic>
        <p:nvPicPr>
          <p:cNvPr id="2" name="Graphic 1">
            <a:extLst>
              <a:ext uri="{FF2B5EF4-FFF2-40B4-BE49-F238E27FC236}">
                <a16:creationId xmlns:a16="http://schemas.microsoft.com/office/drawing/2014/main" id="{074AC9B3-247D-45E3-9C91-C248ADAFBA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
        <p:nvSpPr>
          <p:cNvPr id="3" name="Title 2">
            <a:extLst>
              <a:ext uri="{FF2B5EF4-FFF2-40B4-BE49-F238E27FC236}">
                <a16:creationId xmlns:a16="http://schemas.microsoft.com/office/drawing/2014/main" id="{BB8295CA-882D-4533-80DA-6D6EA01257A6}"/>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158729295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dirty="0"/>
              <a:t>Click to edit Master text styles</a:t>
            </a:r>
          </a:p>
          <a:p>
            <a:pPr lvl="1"/>
            <a:r>
              <a:rPr lang="en-US" dirty="0"/>
              <a:t>Second level</a:t>
            </a:r>
          </a:p>
        </p:txBody>
      </p:sp>
      <p:pic>
        <p:nvPicPr>
          <p:cNvPr id="8" name="Graphic 7" hidden="1">
            <a:extLst>
              <a:ext uri="{FF2B5EF4-FFF2-40B4-BE49-F238E27FC236}">
                <a16:creationId xmlns:a16="http://schemas.microsoft.com/office/drawing/2014/main" id="{606CCDFE-8488-471E-A2E2-3C7504F25F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a16="http://schemas.microsoft.com/office/drawing/2014/main" id="{9A7A9776-2781-49A6-AD44-CE45C0543F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ea typeface="+mn-ea"/>
                <a:cs typeface="+mn-cs"/>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142928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igh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pic>
        <p:nvPicPr>
          <p:cNvPr id="8" name="Graphic 7" hidden="1">
            <a:extLst>
              <a:ext uri="{FF2B5EF4-FFF2-40B4-BE49-F238E27FC236}">
                <a16:creationId xmlns:a16="http://schemas.microsoft.com/office/drawing/2014/main" id="{606CCDFE-8488-471E-A2E2-3C7504F25F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a16="http://schemas.microsoft.com/office/drawing/2014/main" id="{9A7A9776-2781-49A6-AD44-CE45C0543F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200249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dirty="0"/>
              <a:t>Click to edit Master text styles</a:t>
            </a:r>
          </a:p>
          <a:p>
            <a:pPr lvl="1"/>
            <a:r>
              <a:rPr lang="en-US" dirty="0"/>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tx1"/>
                </a:solidFill>
                <a:effectLst/>
                <a:ea typeface="+mn-ea"/>
                <a:cs typeface="Segoe UI" pitchFamily="34" charset="0"/>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220419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accent1"/>
                </a:solidFill>
                <a:effectLst/>
                <a:ea typeface="+mn-ea"/>
                <a:cs typeface="Segoe UI" pitchFamily="34" charset="0"/>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75319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pic>
        <p:nvPicPr>
          <p:cNvPr id="3" name="Graphic 2">
            <a:extLst>
              <a:ext uri="{FF2B5EF4-FFF2-40B4-BE49-F238E27FC236}">
                <a16:creationId xmlns:a16="http://schemas.microsoft.com/office/drawing/2014/main" id="{EEE98737-74D2-46C7-8655-74871A420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248"/>
            <a:ext cx="12192000" cy="428625"/>
          </a:xfrm>
          <a:prstGeom prst="rect">
            <a:avLst/>
          </a:prstGeom>
        </p:spPr>
      </p:pic>
      <p:pic>
        <p:nvPicPr>
          <p:cNvPr id="4" name="Graphic 3">
            <a:extLst>
              <a:ext uri="{FF2B5EF4-FFF2-40B4-BE49-F238E27FC236}">
                <a16:creationId xmlns:a16="http://schemas.microsoft.com/office/drawing/2014/main" id="{7146B861-BC3C-4898-95DE-944AB08755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284264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userDrawn="1">
          <p15:clr>
            <a:srgbClr val="FBAE40"/>
          </p15:clr>
        </p15:guide>
        <p15:guide id="2" pos="6127">
          <p15:clr>
            <a:srgbClr val="5ACBF0"/>
          </p15:clr>
        </p15:guide>
        <p15:guide id="3" orient="horz" pos="216" userDrawn="1">
          <p15:clr>
            <a:srgbClr val="5ACBF0"/>
          </p15:clr>
        </p15:guide>
        <p15:guide id="4" orient="horz" pos="1560" userDrawn="1">
          <p15:clr>
            <a:srgbClr val="5ACBF0"/>
          </p15:clr>
        </p15:guide>
        <p15:guide id="5" orient="horz" pos="39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B4FBE5B2-2D6A-4DC6-9944-CF3D7EC50A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248"/>
            <a:ext cx="12192000" cy="428625"/>
          </a:xfrm>
          <a:prstGeom prst="rect">
            <a:avLst/>
          </a:prstGeom>
        </p:spPr>
      </p:pic>
      <p:pic>
        <p:nvPicPr>
          <p:cNvPr id="8" name="Graphic 7">
            <a:extLst>
              <a:ext uri="{FF2B5EF4-FFF2-40B4-BE49-F238E27FC236}">
                <a16:creationId xmlns:a16="http://schemas.microsoft.com/office/drawing/2014/main" id="{B9407BD0-C2EE-44A7-8749-433953FD1F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370105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84" userDrawn="1">
          <p15:clr>
            <a:srgbClr val="FBAE40"/>
          </p15:clr>
        </p15:guide>
        <p15:guide id="2" pos="6127">
          <p15:clr>
            <a:srgbClr val="5ACBF0"/>
          </p15:clr>
        </p15:guide>
        <p15:guide id="3" orient="horz" pos="216" userDrawn="1">
          <p15:clr>
            <a:srgbClr val="5ACBF0"/>
          </p15:clr>
        </p15:guide>
        <p15:guide id="4" orient="horz" pos="4128" userDrawn="1">
          <p15:clr>
            <a:srgbClr val="5ACBF0"/>
          </p15:clr>
        </p15:guide>
        <p15:guide id="5" orient="horz" pos="39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ttom Pattern Black">
    <p:bg>
      <p:bgPr>
        <a:solidFill>
          <a:schemeClr val="accent1"/>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Insert Text Here</a:t>
            </a:r>
          </a:p>
        </p:txBody>
      </p:sp>
      <p:pic>
        <p:nvPicPr>
          <p:cNvPr id="6" name="Graphic 5" hidden="1">
            <a:extLst>
              <a:ext uri="{FF2B5EF4-FFF2-40B4-BE49-F238E27FC236}">
                <a16:creationId xmlns:a16="http://schemas.microsoft.com/office/drawing/2014/main" id="{1979441F-BDF5-41C8-933A-7E284F6703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852905"/>
            <a:ext cx="12192000" cy="857250"/>
          </a:xfrm>
          <a:prstGeom prst="rect">
            <a:avLst/>
          </a:prstGeom>
        </p:spPr>
      </p:pic>
      <p:pic>
        <p:nvPicPr>
          <p:cNvPr id="2" name="Graphic 1">
            <a:extLst>
              <a:ext uri="{FF2B5EF4-FFF2-40B4-BE49-F238E27FC236}">
                <a16:creationId xmlns:a16="http://schemas.microsoft.com/office/drawing/2014/main" id="{E4C7544D-BD57-4504-AC5A-951E353C248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24187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ttom Pattern White">
    <p:bg>
      <p:bgPr>
        <a:solidFill>
          <a:schemeClr val="accent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12" name="Graphic 11">
            <a:extLst>
              <a:ext uri="{FF2B5EF4-FFF2-40B4-BE49-F238E27FC236}">
                <a16:creationId xmlns:a16="http://schemas.microsoft.com/office/drawing/2014/main" id="{9066358F-3531-4B96-B041-02BD184014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1644204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2"/>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A07E4664-9EEE-4A2F-B223-5F295C6BFB16}"/>
              </a:ext>
            </a:extLst>
          </p:cNvPr>
          <p:cNvSpPr>
            <a:spLocks noGrp="1"/>
          </p:cNvSpPr>
          <p:nvPr>
            <p:ph type="title"/>
          </p:nvPr>
        </p:nvSpPr>
        <p:spPr>
          <a:xfrm>
            <a:off x="761999" y="715964"/>
            <a:ext cx="10667999" cy="646332"/>
          </a:xfrm>
        </p:spPr>
        <p:txBody>
          <a:bodyPr vert="horz" lIns="0" tIns="45720" rIns="91440" bIns="45720" rtlCol="0">
            <a:normAutofit/>
          </a:bodyPr>
          <a:lstStyle>
            <a:lvl1pPr>
              <a:defRPr lang="en-US" sz="4000" dirty="0">
                <a:solidFill>
                  <a:schemeClr val="accent3"/>
                </a:solidFill>
                <a:latin typeface="+mj-lt"/>
                <a:ea typeface="+mn-ea"/>
                <a:cs typeface="+mn-cs"/>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9815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4/17/2025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20321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
    <p:bg>
      <p:bgPr>
        <a:solidFill>
          <a:schemeClr val="accent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FA415FA-D077-4CB7-8CBC-8F39C7C51748}"/>
              </a:ext>
            </a:extLst>
          </p:cNvPr>
          <p:cNvSpPr>
            <a:spLocks noGrp="1"/>
          </p:cNvSpPr>
          <p:nvPr>
            <p:ph type="title" hasCustomPrompt="1"/>
          </p:nvPr>
        </p:nvSpPr>
        <p:spPr>
          <a:xfrm>
            <a:off x="3840480" y="2770632"/>
            <a:ext cx="7443216" cy="1325563"/>
          </a:xfrm>
        </p:spPr>
        <p:txBody>
          <a:bodyPr anchor="ctr">
            <a:normAutofit/>
          </a:bodyPr>
          <a:lstStyle>
            <a:lvl1pPr algn="ctr">
              <a:defRPr sz="4800" b="1"/>
            </a:lvl1pPr>
          </a:lstStyle>
          <a:p>
            <a:r>
              <a:rPr lang="en-US" dirty="0"/>
              <a:t>Click to add title</a:t>
            </a:r>
          </a:p>
        </p:txBody>
      </p:sp>
      <p:pic>
        <p:nvPicPr>
          <p:cNvPr id="2" name="Graphic 1">
            <a:extLst>
              <a:ext uri="{FF2B5EF4-FFF2-40B4-BE49-F238E27FC236}">
                <a16:creationId xmlns:a16="http://schemas.microsoft.com/office/drawing/2014/main" id="{4484D66F-7657-44F5-BAE9-F676B76CBA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00475" cy="6858000"/>
          </a:xfrm>
          <a:prstGeom prst="rect">
            <a:avLst/>
          </a:prstGeom>
        </p:spPr>
      </p:pic>
    </p:spTree>
    <p:extLst>
      <p:ext uri="{BB962C8B-B14F-4D97-AF65-F5344CB8AC3E}">
        <p14:creationId xmlns:p14="http://schemas.microsoft.com/office/powerpoint/2010/main" val="3476730046"/>
      </p:ext>
    </p:extLst>
  </p:cSld>
  <p:clrMapOvr>
    <a:masterClrMapping/>
  </p:clrMapOvr>
  <p:extLst>
    <p:ext uri="{DCECCB84-F9BA-43D5-87BE-67443E8EF086}">
      <p15:sldGuideLst xmlns:p15="http://schemas.microsoft.com/office/powerpoint/2012/main">
        <p15:guide id="1" pos="280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Lef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dirty="0"/>
              <a:t>Click to edit Master text styles</a:t>
            </a:r>
          </a:p>
          <a:p>
            <a:pPr lvl="1"/>
            <a:r>
              <a:rPr lang="en-US" dirty="0"/>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tx1"/>
                </a:solidFill>
                <a:effectLst/>
                <a:ea typeface="+mn-ea"/>
                <a:cs typeface="Segoe UI" pitchFamily="34" charset="0"/>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309038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p15:clr>
            <a:srgbClr val="5ACBF0"/>
          </p15:clr>
        </p15:guide>
        <p15:guide id="3" orient="horz" pos="2240">
          <p15:clr>
            <a:srgbClr val="5ACBF0"/>
          </p15:clr>
        </p15:guide>
        <p15:guide id="4" orient="horz" pos="2487">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onfetti Content Purple">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pic>
        <p:nvPicPr>
          <p:cNvPr id="3" name="Graphic 2">
            <a:extLst>
              <a:ext uri="{FF2B5EF4-FFF2-40B4-BE49-F238E27FC236}">
                <a16:creationId xmlns:a16="http://schemas.microsoft.com/office/drawing/2014/main" id="{EEE98737-74D2-46C7-8655-74871A420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248"/>
            <a:ext cx="12192000" cy="428625"/>
          </a:xfrm>
          <a:prstGeom prst="rect">
            <a:avLst/>
          </a:prstGeom>
        </p:spPr>
      </p:pic>
      <p:pic>
        <p:nvPicPr>
          <p:cNvPr id="4" name="Graphic 3">
            <a:extLst>
              <a:ext uri="{FF2B5EF4-FFF2-40B4-BE49-F238E27FC236}">
                <a16:creationId xmlns:a16="http://schemas.microsoft.com/office/drawing/2014/main" id="{7146B861-BC3C-4898-95DE-944AB08755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2686042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guide id="2" pos="6127">
          <p15:clr>
            <a:srgbClr val="5ACBF0"/>
          </p15:clr>
        </p15:guide>
        <p15:guide id="3" orient="horz" pos="216">
          <p15:clr>
            <a:srgbClr val="5ACBF0"/>
          </p15:clr>
        </p15:guide>
        <p15:guide id="4" orient="horz" pos="1560">
          <p15:clr>
            <a:srgbClr val="5ACBF0"/>
          </p15:clr>
        </p15:guide>
        <p15:guide id="5" orient="horz" pos="39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Lef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pic>
        <p:nvPicPr>
          <p:cNvPr id="13" name="Graphic 12" hidden="1">
            <a:extLst>
              <a:ext uri="{FF2B5EF4-FFF2-40B4-BE49-F238E27FC236}">
                <a16:creationId xmlns:a16="http://schemas.microsoft.com/office/drawing/2014/main" id="{8393C3A4-D09E-47EB-B9F0-C1DDDEB3B1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a16="http://schemas.microsoft.com/office/drawing/2014/main" id="{B829B5F1-1C12-4A1B-A83C-BFE17D26D9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accent1"/>
                </a:solidFill>
                <a:effectLst/>
                <a:ea typeface="+mn-ea"/>
                <a:cs typeface="Segoe UI" pitchFamily="34" charset="0"/>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155029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p15:clr>
            <a:srgbClr val="5ACBF0"/>
          </p15:clr>
        </p15:guide>
        <p15:guide id="3" orient="horz" pos="2240">
          <p15:clr>
            <a:srgbClr val="5ACBF0"/>
          </p15:clr>
        </p15:guide>
        <p15:guide id="4" orient="horz" pos="2487">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7202624" y="715962"/>
            <a:ext cx="4227375" cy="4727907"/>
          </a:xfrm>
          <a:solidFill>
            <a:schemeClr val="accent3">
              <a:lumMod val="75000"/>
            </a:schemeClr>
          </a:solidFill>
        </p:spPr>
        <p:txBody>
          <a:bodyPr/>
          <a:lstStyle>
            <a:lvl1pPr algn="ctr">
              <a:buNone/>
              <a:defRPr sz="1600"/>
            </a:lvl1pPr>
          </a:lstStyle>
          <a:p>
            <a:endParaRPr lang="en-US" dirty="0"/>
          </a:p>
        </p:txBody>
      </p:sp>
      <p:sp>
        <p:nvSpPr>
          <p:cNvPr id="3" name="Title 2">
            <a:extLst>
              <a:ext uri="{FF2B5EF4-FFF2-40B4-BE49-F238E27FC236}">
                <a16:creationId xmlns:a16="http://schemas.microsoft.com/office/drawing/2014/main" id="{164D0D78-72DF-43BD-8B4F-DE52DA013C52}"/>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dirty="0"/>
              <a:t>Click to edit Master title style</a:t>
            </a:r>
          </a:p>
        </p:txBody>
      </p:sp>
      <p:pic>
        <p:nvPicPr>
          <p:cNvPr id="2" name="Graphic 1">
            <a:extLst>
              <a:ext uri="{FF2B5EF4-FFF2-40B4-BE49-F238E27FC236}">
                <a16:creationId xmlns:a16="http://schemas.microsoft.com/office/drawing/2014/main" id="{DAFD71A9-C105-43A7-88DA-9FFC5174CC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Tree>
    <p:extLst>
      <p:ext uri="{BB962C8B-B14F-4D97-AF65-F5344CB8AC3E}">
        <p14:creationId xmlns:p14="http://schemas.microsoft.com/office/powerpoint/2010/main" val="1085265550"/>
      </p:ext>
    </p:extLst>
  </p:cSld>
  <p:clrMapOvr>
    <a:masterClrMapping/>
  </p:clrMapOvr>
  <p:extLst>
    <p:ext uri="{DCECCB84-F9BA-43D5-87BE-67443E8EF086}">
      <p15:sldGuideLst xmlns:p15="http://schemas.microsoft.com/office/powerpoint/2012/main">
        <p15:guide id="1" pos="4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dirty="0"/>
              <a:t>Click to edit Master text styles</a:t>
            </a:r>
          </a:p>
          <a:p>
            <a:pPr lvl="1"/>
            <a:r>
              <a:rPr lang="en-US" dirty="0"/>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75000"/>
            </a:schemeClr>
          </a:solidFill>
        </p:spPr>
        <p:txBody>
          <a:bodyPr/>
          <a:lstStyle>
            <a:lvl1pPr algn="ctr">
              <a:buNone/>
              <a:defRPr sz="1600"/>
            </a:lvl1pPr>
          </a:lstStyle>
          <a:p>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75000"/>
            </a:schemeClr>
          </a:solidFill>
        </p:spPr>
        <p:txBody>
          <a:bodyPr/>
          <a:lstStyle>
            <a:lvl1pPr algn="ctr">
              <a:buNone/>
              <a:defRPr sz="1600"/>
            </a:lvl1pPr>
          </a:lstStyle>
          <a:p>
            <a:endParaRPr lang="en-US" dirty="0"/>
          </a:p>
        </p:txBody>
      </p:sp>
      <p:pic>
        <p:nvPicPr>
          <p:cNvPr id="2" name="Graphic 1">
            <a:extLst>
              <a:ext uri="{FF2B5EF4-FFF2-40B4-BE49-F238E27FC236}">
                <a16:creationId xmlns:a16="http://schemas.microsoft.com/office/drawing/2014/main" id="{074AC9B3-247D-45E3-9C91-C248ADAFBA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000750"/>
            <a:ext cx="12192000" cy="857250"/>
          </a:xfrm>
          <a:prstGeom prst="rect">
            <a:avLst/>
          </a:prstGeom>
        </p:spPr>
      </p:pic>
      <p:sp>
        <p:nvSpPr>
          <p:cNvPr id="3" name="Title 2">
            <a:extLst>
              <a:ext uri="{FF2B5EF4-FFF2-40B4-BE49-F238E27FC236}">
                <a16:creationId xmlns:a16="http://schemas.microsoft.com/office/drawing/2014/main" id="{BB8295CA-882D-4533-80DA-6D6EA01257A6}"/>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3377014703"/>
      </p:ext>
    </p:extLst>
  </p:cSld>
  <p:clrMapOvr>
    <a:masterClrMapping/>
  </p:clrMapOvr>
  <p:extLst>
    <p:ext uri="{DCECCB84-F9BA-43D5-87BE-67443E8EF086}">
      <p15:sldGuideLst xmlns:p15="http://schemas.microsoft.com/office/powerpoint/2012/main">
        <p15:guide id="1" orient="horz" pos="3672">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4/17/2025</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595586410"/>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9" r:id="rId5"/>
    <p:sldLayoutId id="2147483730" r:id="rId6"/>
    <p:sldLayoutId id="2147483722" r:id="rId7"/>
    <p:sldLayoutId id="2147483723" r:id="rId8"/>
    <p:sldLayoutId id="2147483724" r:id="rId9"/>
    <p:sldLayoutId id="2147483725" r:id="rId10"/>
    <p:sldLayoutId id="2147483726" r:id="rId11"/>
    <p:sldLayoutId id="2147483727" r:id="rId12"/>
    <p:sldLayoutId id="2147483728" r:id="rId13"/>
    <p:sldLayoutId id="2147483748" r:id="rId14"/>
    <p:sldLayoutId id="2147483749" r:id="rId15"/>
    <p:sldLayoutId id="2147483750" r:id="rId16"/>
    <p:sldLayoutId id="2147483751" r:id="rId17"/>
    <p:sldLayoutId id="2147483752" r:id="rId18"/>
    <p:sldLayoutId id="2147483753" r:id="rId19"/>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850312" y="0"/>
            <a:ext cx="7443216" cy="4162926"/>
          </a:xfrm>
        </p:spPr>
        <p:txBody>
          <a:bodyPr/>
          <a:lstStyle/>
          <a:p>
            <a:r>
              <a:rPr lang="uk-UA" dirty="0"/>
              <a:t>Стежками «мазепинського бароко»: </a:t>
            </a:r>
            <a:r>
              <a:rPr lang="uk-UA" sz="5400" dirty="0"/>
              <a:t>козацьке</a:t>
            </a:r>
            <a:r>
              <a:rPr lang="uk-UA" dirty="0"/>
              <a:t> мистецтво на вулицях Києва.</a:t>
            </a:r>
          </a:p>
        </p:txBody>
      </p:sp>
      <p:sp>
        <p:nvSpPr>
          <p:cNvPr id="4" name="TextBox 3">
            <a:extLst>
              <a:ext uri="{FF2B5EF4-FFF2-40B4-BE49-F238E27FC236}">
                <a16:creationId xmlns:a16="http://schemas.microsoft.com/office/drawing/2014/main" id="{21A5C4E5-6FED-1D8B-4633-59CBBC790CD7}"/>
              </a:ext>
            </a:extLst>
          </p:cNvPr>
          <p:cNvSpPr txBox="1"/>
          <p:nvPr/>
        </p:nvSpPr>
        <p:spPr>
          <a:xfrm>
            <a:off x="3726426" y="3918435"/>
            <a:ext cx="8160774" cy="2308324"/>
          </a:xfrm>
          <a:prstGeom prst="rect">
            <a:avLst/>
          </a:prstGeom>
          <a:noFill/>
        </p:spPr>
        <p:txBody>
          <a:bodyPr wrap="square">
            <a:spAutoFit/>
          </a:bodyPr>
          <a:lstStyle/>
          <a:p>
            <a:r>
              <a:rPr lang="uk-UA" dirty="0"/>
              <a:t> </a:t>
            </a:r>
          </a:p>
          <a:p>
            <a:r>
              <a:rPr lang="uk-UA" b="1" dirty="0"/>
              <a:t>Автор: </a:t>
            </a:r>
            <a:r>
              <a:rPr lang="uk-UA" b="1" dirty="0" err="1"/>
              <a:t>Гостєв</a:t>
            </a:r>
            <a:r>
              <a:rPr lang="uk-UA" b="1" dirty="0"/>
              <a:t> Назар, </a:t>
            </a:r>
            <a:r>
              <a:rPr lang="uk-UA" dirty="0"/>
              <a:t>Київське територіальне відділення Малої академії наук України, Комунальний заклад позашкільної освіти «Київська Мала академія наук учнівської молоді», ліцей №85 Голосіївського району міста Києва, 8 клас, м. Київ.</a:t>
            </a:r>
          </a:p>
          <a:p>
            <a:endParaRPr lang="uk-UA" dirty="0"/>
          </a:p>
          <a:p>
            <a:r>
              <a:rPr lang="uk-UA" b="1" dirty="0"/>
              <a:t>Науковий керівник: Ралко Роман Сергійович, </a:t>
            </a:r>
            <a:r>
              <a:rPr lang="uk-UA" dirty="0"/>
              <a:t>вчитель історії, вища кваліфікаційна категорія, кандидат історичних наук. </a:t>
            </a:r>
          </a:p>
        </p:txBody>
      </p:sp>
    </p:spTree>
    <p:extLst>
      <p:ext uri="{BB962C8B-B14F-4D97-AF65-F5344CB8AC3E}">
        <p14:creationId xmlns:p14="http://schemas.microsoft.com/office/powerpoint/2010/main" val="2647525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Місце для тексту 5">
            <a:extLst>
              <a:ext uri="{FF2B5EF4-FFF2-40B4-BE49-F238E27FC236}">
                <a16:creationId xmlns:a16="http://schemas.microsoft.com/office/drawing/2014/main" id="{46E02C47-B42D-BDC4-E6F4-855A5A4162C4}"/>
              </a:ext>
            </a:extLst>
          </p:cNvPr>
          <p:cNvSpPr>
            <a:spLocks noGrp="1"/>
          </p:cNvSpPr>
          <p:nvPr>
            <p:ph type="body" sz="quarter" idx="11"/>
          </p:nvPr>
        </p:nvSpPr>
        <p:spPr>
          <a:xfrm>
            <a:off x="4010891" y="1745227"/>
            <a:ext cx="8053289" cy="3076155"/>
          </a:xfrm>
        </p:spPr>
        <p:txBody>
          <a:bodyPr/>
          <a:lstStyle/>
          <a:p>
            <a:pPr>
              <a:lnSpc>
                <a:spcPct val="100000"/>
              </a:lnSpc>
            </a:pPr>
            <a:r>
              <a:rPr lang="uk-UA" dirty="0">
                <a:solidFill>
                  <a:schemeClr val="bg1"/>
                </a:solidFill>
              </a:rPr>
              <a:t>У сучасних умовах відродження національної пам’яті та зростання інтересу до української культурної спадщини особливої ваги набуває вивчення мистецьких явищ, що формували українську ідентичність. Одним із яскравих проявів українського барокового стилю є «</a:t>
            </a:r>
            <a:r>
              <a:rPr lang="uk-UA" dirty="0" err="1">
                <a:solidFill>
                  <a:schemeClr val="bg1"/>
                </a:solidFill>
              </a:rPr>
              <a:t>мазепинське</a:t>
            </a:r>
            <a:r>
              <a:rPr lang="uk-UA" dirty="0">
                <a:solidFill>
                  <a:schemeClr val="bg1"/>
                </a:solidFill>
              </a:rPr>
              <a:t> бароко» – унікальне явище, яке поєднало козацьку духовність, європейську вишуканість та національну символіку.</a:t>
            </a:r>
          </a:p>
        </p:txBody>
      </p:sp>
      <p:sp>
        <p:nvSpPr>
          <p:cNvPr id="5" name="Заголовок 4">
            <a:extLst>
              <a:ext uri="{FF2B5EF4-FFF2-40B4-BE49-F238E27FC236}">
                <a16:creationId xmlns:a16="http://schemas.microsoft.com/office/drawing/2014/main" id="{75B83112-254C-E126-7782-0D59AE174F5D}"/>
              </a:ext>
            </a:extLst>
          </p:cNvPr>
          <p:cNvSpPr>
            <a:spLocks noGrp="1"/>
          </p:cNvSpPr>
          <p:nvPr>
            <p:ph type="title"/>
          </p:nvPr>
        </p:nvSpPr>
        <p:spPr>
          <a:xfrm>
            <a:off x="5236265" y="450490"/>
            <a:ext cx="6955735" cy="1189038"/>
          </a:xfrm>
        </p:spPr>
        <p:txBody>
          <a:bodyPr>
            <a:normAutofit/>
          </a:bodyPr>
          <a:lstStyle/>
          <a:p>
            <a:r>
              <a:rPr lang="uk-UA" sz="3200" dirty="0">
                <a:solidFill>
                  <a:schemeClr val="bg1"/>
                </a:solidFill>
              </a:rPr>
              <a:t>Актуальність дослідження</a:t>
            </a:r>
          </a:p>
        </p:txBody>
      </p:sp>
    </p:spTree>
    <p:extLst>
      <p:ext uri="{BB962C8B-B14F-4D97-AF65-F5344CB8AC3E}">
        <p14:creationId xmlns:p14="http://schemas.microsoft.com/office/powerpoint/2010/main" val="391434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1"/>
          </p:nvPr>
        </p:nvSpPr>
        <p:spPr>
          <a:xfrm>
            <a:off x="4295273" y="1904999"/>
            <a:ext cx="7615989" cy="4231105"/>
          </a:xfrm>
        </p:spPr>
        <p:txBody>
          <a:bodyPr/>
          <a:lstStyle/>
          <a:p>
            <a:endParaRPr lang="uk-UA" sz="2400" dirty="0"/>
          </a:p>
          <a:p>
            <a:r>
              <a:rPr lang="uk-UA" sz="2400" i="1" dirty="0">
                <a:solidFill>
                  <a:schemeClr val="bg1"/>
                </a:solidFill>
              </a:rPr>
              <a:t>Завдання дослідження:</a:t>
            </a:r>
          </a:p>
          <a:p>
            <a:r>
              <a:rPr lang="uk-UA" sz="2400" dirty="0">
                <a:solidFill>
                  <a:schemeClr val="bg1"/>
                </a:solidFill>
              </a:rPr>
              <a:t>- охарактеризувати основні риси та естетичні особливості «мазепинського бароко» в контексті українського козацького мистецтва;</a:t>
            </a:r>
          </a:p>
          <a:p>
            <a:r>
              <a:rPr lang="uk-UA" sz="2400" dirty="0">
                <a:solidFill>
                  <a:schemeClr val="bg1"/>
                </a:solidFill>
              </a:rPr>
              <a:t>- виявити та описати архітектурні пам’ятки Києва, створені у стилі «мазепинського бароко»;</a:t>
            </a:r>
          </a:p>
          <a:p>
            <a:r>
              <a:rPr lang="uk-UA" sz="2400" dirty="0">
                <a:solidFill>
                  <a:schemeClr val="bg1"/>
                </a:solidFill>
              </a:rPr>
              <a:t>- скласти туристичний маршрут пам’ятками «мазепинського бароко» в Києві.</a:t>
            </a:r>
          </a:p>
        </p:txBody>
      </p:sp>
      <p:sp>
        <p:nvSpPr>
          <p:cNvPr id="2" name="Заголовок 1"/>
          <p:cNvSpPr>
            <a:spLocks noGrp="1"/>
          </p:cNvSpPr>
          <p:nvPr>
            <p:ph type="title"/>
          </p:nvPr>
        </p:nvSpPr>
        <p:spPr>
          <a:xfrm>
            <a:off x="4138863" y="330950"/>
            <a:ext cx="7772400" cy="1189038"/>
          </a:xfrm>
        </p:spPr>
        <p:txBody>
          <a:bodyPr>
            <a:noAutofit/>
          </a:bodyPr>
          <a:lstStyle/>
          <a:p>
            <a:r>
              <a:rPr lang="uk-UA" sz="2400" i="1" dirty="0">
                <a:solidFill>
                  <a:schemeClr val="bg1"/>
                </a:solidFill>
              </a:rPr>
              <a:t>Мета дослідження </a:t>
            </a:r>
            <a:r>
              <a:rPr lang="uk-UA" sz="2400" dirty="0">
                <a:solidFill>
                  <a:schemeClr val="bg1"/>
                </a:solidFill>
              </a:rPr>
              <a:t>– ознайомитися з особливостями «мазепинського бароко» як культурного феномена доби українського козацтва та виявити його прояви у архітектурному середовищі міста Київ.</a:t>
            </a:r>
          </a:p>
        </p:txBody>
      </p:sp>
    </p:spTree>
    <p:extLst>
      <p:ext uri="{BB962C8B-B14F-4D97-AF65-F5344CB8AC3E}">
        <p14:creationId xmlns:p14="http://schemas.microsoft.com/office/powerpoint/2010/main" val="395190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993126" y="167148"/>
            <a:ext cx="8110384" cy="6278642"/>
          </a:xfrm>
          <a:prstGeom prst="rect">
            <a:avLst/>
          </a:prstGeom>
        </p:spPr>
        <p:txBody>
          <a:bodyPr wrap="square">
            <a:spAutoFit/>
          </a:bodyPr>
          <a:lstStyle/>
          <a:p>
            <a:r>
              <a:rPr lang="uk-UA" sz="2400" dirty="0">
                <a:solidFill>
                  <a:schemeClr val="bg1"/>
                </a:solidFill>
              </a:rPr>
              <a:t>   У другій половині </a:t>
            </a:r>
            <a:r>
              <a:rPr lang="en-US" sz="2400" dirty="0">
                <a:solidFill>
                  <a:schemeClr val="bg1"/>
                </a:solidFill>
              </a:rPr>
              <a:t>XVII </a:t>
            </a:r>
            <a:r>
              <a:rPr lang="uk-UA" sz="2400" dirty="0">
                <a:solidFill>
                  <a:schemeClr val="bg1"/>
                </a:solidFill>
              </a:rPr>
              <a:t>ст. на території Гетьманщини (Наддніпрянщина й Лівобережжя) </a:t>
            </a:r>
            <a:r>
              <a:rPr lang="uk-UA" sz="2400">
                <a:solidFill>
                  <a:schemeClr val="bg1"/>
                </a:solidFill>
              </a:rPr>
              <a:t>сформувалася </a:t>
            </a:r>
            <a:r>
              <a:rPr lang="uk-UA" sz="2200">
                <a:solidFill>
                  <a:schemeClr val="bg1"/>
                </a:solidFill>
              </a:rPr>
              <a:t>національна</a:t>
            </a:r>
            <a:r>
              <a:rPr lang="uk-UA" sz="2400">
                <a:solidFill>
                  <a:schemeClr val="bg1"/>
                </a:solidFill>
              </a:rPr>
              <a:t> </a:t>
            </a:r>
            <a:r>
              <a:rPr lang="uk-UA" sz="2400" dirty="0">
                <a:solidFill>
                  <a:schemeClr val="bg1"/>
                </a:solidFill>
              </a:rPr>
              <a:t>архітектурна стилістика, оригінальна й відмінна за своїми основними рисами від загальноєвропейського бароко. Вона поєднувала композиції споруд, традиційні для архітектури народної та елітарного зодчества домонгольської доби, з декоративно-пластичним оздобленням, запозиченим з європейських стилів ренесансу і бароко. За цією стилістикою закріпилося визначення українське бароко. Його розквіт і перехід від ренесансних до переважно барокових форм припав на час правління гетьмана І. Мазепи, що дало підстави мистецтвознавцю Ф. Ернсту у 1919 р. вперше означити цей етап стильового розвитку української архітектури як «бароко мазепинське».</a:t>
            </a:r>
          </a:p>
          <a:p>
            <a:r>
              <a:rPr lang="uk-UA" sz="2000" dirty="0">
                <a:solidFill>
                  <a:schemeClr val="bg1"/>
                </a:solidFill>
              </a:rPr>
              <a:t>  </a:t>
            </a:r>
          </a:p>
        </p:txBody>
      </p:sp>
    </p:spTree>
    <p:extLst>
      <p:ext uri="{BB962C8B-B14F-4D97-AF65-F5344CB8AC3E}">
        <p14:creationId xmlns:p14="http://schemas.microsoft.com/office/powerpoint/2010/main" val="425162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Місце для тексту 5"/>
          <p:cNvSpPr>
            <a:spLocks noGrp="1"/>
          </p:cNvSpPr>
          <p:nvPr>
            <p:ph type="body" sz="quarter" idx="11"/>
          </p:nvPr>
        </p:nvSpPr>
        <p:spPr>
          <a:xfrm>
            <a:off x="4533900" y="1905000"/>
            <a:ext cx="7658100" cy="3276600"/>
          </a:xfrm>
        </p:spPr>
        <p:txBody>
          <a:bodyPr>
            <a:noAutofit/>
          </a:bodyPr>
          <a:lstStyle/>
          <a:p>
            <a:pPr lvl="0"/>
            <a:r>
              <a:rPr lang="uk-UA" sz="2000" dirty="0"/>
              <a:t>Тривалість: ~3-3,5 години.</a:t>
            </a:r>
          </a:p>
          <a:p>
            <a:pPr lvl="0"/>
            <a:r>
              <a:rPr lang="uk-UA" sz="2000" dirty="0"/>
              <a:t>Тип маршруту: Пішохідний.</a:t>
            </a:r>
          </a:p>
          <a:p>
            <a:pPr lvl="0"/>
            <a:r>
              <a:rPr lang="uk-UA" sz="2000" dirty="0"/>
              <a:t>Початок: Софійська площа.</a:t>
            </a:r>
          </a:p>
          <a:p>
            <a:r>
              <a:rPr lang="uk-UA" sz="2000" dirty="0"/>
              <a:t>Наша екскурсійна подорож включатиме в себе наступні локації:</a:t>
            </a:r>
          </a:p>
          <a:p>
            <a:pPr marL="342900" indent="-342900">
              <a:buFont typeface="Arial" panose="020B0604020202020204" pitchFamily="34" charset="0"/>
              <a:buAutoNum type="arabicPeriod"/>
            </a:pPr>
            <a:r>
              <a:rPr lang="uk-UA" sz="2000" dirty="0"/>
              <a:t>Софійський собор (вул. Володимирська, 24) </a:t>
            </a:r>
          </a:p>
          <a:p>
            <a:r>
              <a:rPr lang="uk-UA" sz="2000" dirty="0"/>
              <a:t>2.  Брама Заборовського (на території Софійського собору)</a:t>
            </a:r>
          </a:p>
          <a:p>
            <a:r>
              <a:rPr lang="uk-UA" sz="2000" dirty="0"/>
              <a:t>3.  Києво-Братський монастир / Богоявленський собор </a:t>
            </a:r>
            <a:r>
              <a:rPr lang="en-US" sz="2000" dirty="0"/>
              <a:t>/ </a:t>
            </a:r>
            <a:r>
              <a:rPr lang="uk-UA" sz="2000" dirty="0"/>
              <a:t>територія Києво-Могилянської академії (вул. Григорія Сковороди, 2)</a:t>
            </a:r>
          </a:p>
          <a:p>
            <a:r>
              <a:rPr lang="uk-UA" sz="2000" dirty="0"/>
              <a:t>4. Троїцька надбрамна церква Києво-Печерської лаври (вул. Лаврська, 9)</a:t>
            </a:r>
          </a:p>
        </p:txBody>
      </p:sp>
      <p:sp>
        <p:nvSpPr>
          <p:cNvPr id="5" name="Заголовок 4"/>
          <p:cNvSpPr>
            <a:spLocks noGrp="1"/>
          </p:cNvSpPr>
          <p:nvPr>
            <p:ph type="title"/>
          </p:nvPr>
        </p:nvSpPr>
        <p:spPr/>
        <p:txBody>
          <a:bodyPr/>
          <a:lstStyle/>
          <a:p>
            <a:pPr algn="ctr"/>
            <a:r>
              <a:rPr lang="uk-UA" dirty="0"/>
              <a:t>Екскурсійний маршрут.</a:t>
            </a:r>
          </a:p>
        </p:txBody>
      </p:sp>
    </p:spTree>
    <p:extLst>
      <p:ext uri="{BB962C8B-B14F-4D97-AF65-F5344CB8AC3E}">
        <p14:creationId xmlns:p14="http://schemas.microsoft.com/office/powerpoint/2010/main" val="416978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uk-UA" dirty="0"/>
              <a:t>Собор Святої Софії.</a:t>
            </a:r>
          </a:p>
        </p:txBody>
      </p:sp>
      <p:pic>
        <p:nvPicPr>
          <p:cNvPr id="5" name="Місце для зображення 4" descr="Київ Івана Мазепи: Церкви та споруди, які побудував гетьман - Вечірній Київ"/>
          <p:cNvPicPr>
            <a:picLocks noGrp="1"/>
          </p:cNvPicPr>
          <p:nvPr>
            <p:ph type="pic" sz="quarter" idx="10"/>
          </p:nvPr>
        </p:nvPicPr>
        <p:blipFill>
          <a:blip r:embed="rId2">
            <a:extLst>
              <a:ext uri="{28A0092B-C50C-407E-A947-70E740481C1C}">
                <a14:useLocalDpi xmlns:a14="http://schemas.microsoft.com/office/drawing/2010/main" val="0"/>
              </a:ext>
            </a:extLst>
          </a:blip>
          <a:srcRect l="16653" r="16653"/>
          <a:stretch>
            <a:fillRect/>
          </a:stretch>
        </p:blipFill>
        <p:spPr bwMode="auto">
          <a:prstGeom prst="rect">
            <a:avLst/>
          </a:prstGeom>
          <a:noFill/>
          <a:ln>
            <a:noFill/>
          </a:ln>
        </p:spPr>
      </p:pic>
      <p:sp>
        <p:nvSpPr>
          <p:cNvPr id="6" name="Місце для тексту 5"/>
          <p:cNvSpPr>
            <a:spLocks noGrp="1"/>
          </p:cNvSpPr>
          <p:nvPr>
            <p:ph type="body" sz="quarter" idx="11"/>
          </p:nvPr>
        </p:nvSpPr>
        <p:spPr>
          <a:xfrm>
            <a:off x="762000" y="1744579"/>
            <a:ext cx="5334000" cy="4211053"/>
          </a:xfrm>
        </p:spPr>
        <p:txBody>
          <a:bodyPr>
            <a:normAutofit/>
          </a:bodyPr>
          <a:lstStyle/>
          <a:p>
            <a:r>
              <a:rPr lang="uk-UA" dirty="0"/>
              <a:t>Гетьман Мазепа оновив собор:</a:t>
            </a:r>
          </a:p>
          <a:p>
            <a:pPr marL="457200" indent="-457200">
              <a:buAutoNum type="arabicPeriod"/>
            </a:pPr>
            <a:r>
              <a:rPr lang="uk-UA" dirty="0"/>
              <a:t>Увінчав собор шістьма новими банями у стилі бароко.</a:t>
            </a:r>
          </a:p>
          <a:p>
            <a:pPr marL="457200" indent="-457200">
              <a:buAutoNum type="arabicPeriod"/>
            </a:pPr>
            <a:endParaRPr lang="uk-UA" dirty="0"/>
          </a:p>
          <a:p>
            <a:pPr marL="457200" indent="-457200">
              <a:buAutoNum type="arabicPeriod" startAt="2"/>
            </a:pPr>
            <a:r>
              <a:rPr lang="uk-UA" dirty="0"/>
              <a:t>Собор був прикрашений пишним фронтоном.</a:t>
            </a:r>
          </a:p>
          <a:p>
            <a:pPr marL="342900" indent="-342900">
              <a:buAutoNum type="arabicPeriod" startAt="2"/>
            </a:pPr>
            <a:endParaRPr lang="uk-UA" dirty="0"/>
          </a:p>
          <a:p>
            <a:pPr marL="457200" indent="-457200">
              <a:buAutoNum type="arabicPeriod" startAt="3"/>
            </a:pPr>
            <a:r>
              <a:rPr lang="uk-UA" dirty="0"/>
              <a:t>Побудував 76-метрову чотириярусну вежу-дзвіницю.</a:t>
            </a:r>
          </a:p>
          <a:p>
            <a:pPr marL="342900" indent="-342900">
              <a:buAutoNum type="arabicPeriod" startAt="3"/>
            </a:pPr>
            <a:endParaRPr lang="uk-UA" dirty="0"/>
          </a:p>
          <a:p>
            <a:r>
              <a:rPr lang="uk-UA" dirty="0"/>
              <a:t>4.  Відлитий і прикрашений орнаментами 13-тонний дзвін «Мазепа».</a:t>
            </a:r>
          </a:p>
          <a:p>
            <a:endParaRPr lang="uk-UA" dirty="0"/>
          </a:p>
        </p:txBody>
      </p:sp>
    </p:spTree>
    <p:extLst>
      <p:ext uri="{BB962C8B-B14F-4D97-AF65-F5344CB8AC3E}">
        <p14:creationId xmlns:p14="http://schemas.microsoft.com/office/powerpoint/2010/main" val="47383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Місце для тексту 5"/>
          <p:cNvSpPr>
            <a:spLocks noGrp="1"/>
          </p:cNvSpPr>
          <p:nvPr>
            <p:ph type="body" sz="quarter" idx="11"/>
          </p:nvPr>
        </p:nvSpPr>
        <p:spPr>
          <a:xfrm>
            <a:off x="378413" y="1904999"/>
            <a:ext cx="6617368" cy="3645568"/>
          </a:xfrm>
        </p:spPr>
        <p:txBody>
          <a:bodyPr>
            <a:noAutofit/>
          </a:bodyPr>
          <a:lstStyle/>
          <a:p>
            <a:r>
              <a:rPr lang="uk-UA" sz="2000" dirty="0"/>
              <a:t>Споруджена 1746 року під час масштабних реставраційно-будівельних робіт на території Софії Київської — ймовірно, архітектором </a:t>
            </a:r>
            <a:r>
              <a:rPr lang="uk-UA" sz="2000" dirty="0" err="1"/>
              <a:t>Йоганом</a:t>
            </a:r>
            <a:r>
              <a:rPr lang="uk-UA" sz="2000" dirty="0"/>
              <a:t> Шеделем. Замовник — київський митрополит Рафаїл Заборовський, знавець та любитель мистецтва, іменем якого і названо пам’ятку. Заборовський був освіченою людиною, захоплювався архітектурою і будівельною справою, добре креслив і малював. Для здійснення своїх широких будівельних задумів він привернув архітектора Йоганна Шеделя, який створив в Києві кілька визначних споруд. Брама Заборовського – одне з кращих творінь архітектора</a:t>
            </a:r>
          </a:p>
        </p:txBody>
      </p:sp>
      <p:pic>
        <p:nvPicPr>
          <p:cNvPr id="1026" name="Picture 2" descr="Брама Заборовського"/>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0222" r="202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762001" y="420993"/>
            <a:ext cx="5334000" cy="1189038"/>
          </a:xfrm>
        </p:spPr>
        <p:txBody>
          <a:bodyPr>
            <a:noAutofit/>
          </a:bodyPr>
          <a:lstStyle/>
          <a:p>
            <a:pPr algn="ctr"/>
            <a:r>
              <a:rPr lang="uk-UA" sz="2800" dirty="0"/>
              <a:t>Брама Заборовського (на території Софійського собору)</a:t>
            </a:r>
            <a:br>
              <a:rPr lang="uk-UA" sz="2800" dirty="0"/>
            </a:br>
            <a:endParaRPr lang="uk-UA" sz="2800" dirty="0"/>
          </a:p>
        </p:txBody>
      </p:sp>
    </p:spTree>
    <p:extLst>
      <p:ext uri="{BB962C8B-B14F-4D97-AF65-F5344CB8AC3E}">
        <p14:creationId xmlns:p14="http://schemas.microsoft.com/office/powerpoint/2010/main" val="1840677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Місце для тексту 3"/>
          <p:cNvSpPr>
            <a:spLocks noGrp="1"/>
          </p:cNvSpPr>
          <p:nvPr>
            <p:ph type="body" sz="quarter" idx="11"/>
          </p:nvPr>
        </p:nvSpPr>
        <p:spPr>
          <a:xfrm>
            <a:off x="320562" y="1693607"/>
            <a:ext cx="6882062" cy="3276600"/>
          </a:xfrm>
        </p:spPr>
        <p:txBody>
          <a:bodyPr>
            <a:noAutofit/>
          </a:bodyPr>
          <a:lstStyle/>
          <a:p>
            <a:r>
              <a:rPr lang="ru-RU" sz="2000" dirty="0"/>
              <a:t>Свого розквіту Братський Богоявленський монастир і Києво-Могилянський колегіум досягають в роки меценатської діяльності Івана Мазепи. 21 травня1693р. гетьман подав листа московським царевичам Івану й Петру І. В ньому висловлювалося прохання відрядити до Києва відомого московського зодчого Йосифа Старцевава. (у Києві також спорудив Микільський собор і створив абрис (кресленик) для зведення мурованого академічного корпусу колегіуму). На панегірику 1706 р. художника І. Мігури на честь Івана Мазепи у верхньому рядку зображено шість соборів, будівництво яких фундував гетьман. Другим зліва зображено Богоявленський собор Братського монастиря.</a:t>
            </a:r>
            <a:endParaRPr lang="uk-UA" sz="2000" dirty="0"/>
          </a:p>
        </p:txBody>
      </p:sp>
      <p:sp>
        <p:nvSpPr>
          <p:cNvPr id="2" name="Заголовок 1"/>
          <p:cNvSpPr>
            <a:spLocks noGrp="1"/>
          </p:cNvSpPr>
          <p:nvPr>
            <p:ph type="title"/>
          </p:nvPr>
        </p:nvSpPr>
        <p:spPr>
          <a:xfrm>
            <a:off x="762000" y="156412"/>
            <a:ext cx="5334000" cy="1748588"/>
          </a:xfrm>
        </p:spPr>
        <p:txBody>
          <a:bodyPr>
            <a:normAutofit/>
          </a:bodyPr>
          <a:lstStyle/>
          <a:p>
            <a:pPr algn="ctr"/>
            <a:r>
              <a:rPr lang="uk-UA" dirty="0"/>
              <a:t> </a:t>
            </a:r>
            <a:r>
              <a:rPr lang="uk-UA" sz="3100" dirty="0"/>
              <a:t>Києво-Братський монастир </a:t>
            </a:r>
            <a:br>
              <a:rPr lang="uk-UA" sz="3100" dirty="0"/>
            </a:br>
            <a:r>
              <a:rPr lang="uk-UA" sz="3100" dirty="0"/>
              <a:t>Богоявленський собор </a:t>
            </a:r>
          </a:p>
        </p:txBody>
      </p:sp>
      <p:pic>
        <p:nvPicPr>
          <p:cNvPr id="2050" name="Picture 2" descr="http://vue.gov.ua/images/thumb/0/0b/%D0%91%D0%BE%D0%B3%D0%BE%D1%8F%D0%B2%D0%BB%D0%B5%D0%BD%D1%81%D1%8C%D0%BA%D0%B8%D0%B9_%D1%81%D0%BE%D0%B1%D0%BE%D1%80_%D0%91%D1%80%D0%B0%D1%82%D1%81%D1%8C%D0%BA%D0%BE%D0%B3%D0%BE_%D0%91%D0%BE%D0%B3%D0%BE%D1%8F%D0%B2%D0%BB%D0%B5%D0%BD%D1%81%D1%8C%D0%BA%D0%BE%D0%B3%D0%BE_%D0%BC%D0%BE%D0%BD%D0%B0%D1%81%D1%82%D0%B8%D1%80%D1%8F_%D1%83_%D0%9A%D0%B8%D1%94%D0%B2%D1%961.jpg/800px-%D0%91%D0%BE%D0%B3%D0%BE%D1%8F%D0%B2%D0%BB%D0%B5%D0%BD%D1%81%D1%8C%D0%BA%D0%B8%D0%B9_%D1%81%D0%BE%D0%B1%D0%BE%D1%80_%D0%91%D1%80%D0%B0%D1%82%D1%81%D1%8C%D0%BA%D0%BE%D0%B3%D0%BE_%D0%91%D0%BE%D0%B3%D0%BE%D1%8F%D0%B2%D0%BB%D0%B5%D0%BD%D1%81%D1%8C%D0%BA%D0%BE%D0%B3%D0%BE_%D0%BC%D0%BE%D0%BD%D0%B0%D1%81%D1%82%D0%B8%D1%80%D1%8F_%D1%83_%D0%9A%D0%B8%D1%94%D0%B2%D1%961.jpg"/>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2765" b="276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79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тексту 1"/>
          <p:cNvSpPr>
            <a:spLocks noGrp="1"/>
          </p:cNvSpPr>
          <p:nvPr>
            <p:ph type="body" sz="quarter" idx="11"/>
          </p:nvPr>
        </p:nvSpPr>
        <p:spPr/>
        <p:txBody>
          <a:bodyPr>
            <a:noAutofit/>
          </a:bodyPr>
          <a:lstStyle/>
          <a:p>
            <a:pPr algn="ctr"/>
            <a:r>
              <a:rPr lang="uk-UA" sz="2400" dirty="0"/>
              <a:t>Троїцька надбрамна церква є унікальною сакральною пам'яткою, де зберігся монументальний живопис Х</a:t>
            </a:r>
            <a:r>
              <a:rPr lang="en-US" sz="2400" dirty="0"/>
              <a:t>VIII </a:t>
            </a:r>
            <a:r>
              <a:rPr lang="uk-UA" sz="2400" dirty="0" err="1"/>
              <a:t>столітття</a:t>
            </a:r>
            <a:endParaRPr lang="uk-UA" sz="2400" dirty="0"/>
          </a:p>
          <a:p>
            <a:pPr algn="ctr"/>
            <a:r>
              <a:rPr lang="uk-UA" sz="2400" dirty="0"/>
              <a:t>Троїцька надбрамна церква була побудована у 1106-1108 роках. Свого сучасного вигляду церква набула наприкінці Х</a:t>
            </a:r>
            <a:r>
              <a:rPr lang="en-US" sz="2400" dirty="0"/>
              <a:t>VII-</a:t>
            </a:r>
            <a:r>
              <a:rPr lang="uk-UA" sz="2400" dirty="0"/>
              <a:t> початку Х</a:t>
            </a:r>
            <a:r>
              <a:rPr lang="en-US" sz="2400" dirty="0"/>
              <a:t>VIII </a:t>
            </a:r>
            <a:r>
              <a:rPr lang="uk-UA" sz="2400" dirty="0"/>
              <a:t>століть, коли її реконструювали у стилі козацького бароко за ініціативи Гетьмана Івана Мазепи.</a:t>
            </a:r>
            <a:br>
              <a:rPr lang="uk-UA" sz="2400" dirty="0"/>
            </a:br>
            <a:r>
              <a:rPr lang="uk-UA" sz="2400" dirty="0"/>
              <a:t>та різьблений багатоярусний іконостас</a:t>
            </a:r>
          </a:p>
        </p:txBody>
      </p:sp>
      <p:sp>
        <p:nvSpPr>
          <p:cNvPr id="3" name="Заголовок 2"/>
          <p:cNvSpPr>
            <a:spLocks noGrp="1"/>
          </p:cNvSpPr>
          <p:nvPr>
            <p:ph type="title"/>
          </p:nvPr>
        </p:nvSpPr>
        <p:spPr/>
        <p:txBody>
          <a:bodyPr>
            <a:normAutofit/>
          </a:bodyPr>
          <a:lstStyle/>
          <a:p>
            <a:pPr algn="ctr"/>
            <a:r>
              <a:rPr lang="uk-UA" sz="3200" dirty="0"/>
              <a:t>Троїцька надбрамна церква Києво-Печерської лаври.</a:t>
            </a:r>
          </a:p>
        </p:txBody>
      </p:sp>
      <p:pic>
        <p:nvPicPr>
          <p:cNvPr id="4" name="Picture 2" descr="Наша Парафія» | УЦА | Троїцька надбрамна церква Києво-Печерської Лаври  (київська школ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6686" y="715961"/>
            <a:ext cx="3903806" cy="52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8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тексту 1">
            <a:extLst>
              <a:ext uri="{FF2B5EF4-FFF2-40B4-BE49-F238E27FC236}">
                <a16:creationId xmlns:a16="http://schemas.microsoft.com/office/drawing/2014/main" id="{96766201-1C8F-E347-28F3-E10FFAD5F397}"/>
              </a:ext>
            </a:extLst>
          </p:cNvPr>
          <p:cNvSpPr>
            <a:spLocks noGrp="1"/>
          </p:cNvSpPr>
          <p:nvPr>
            <p:ph type="body" sz="quarter" idx="11"/>
          </p:nvPr>
        </p:nvSpPr>
        <p:spPr>
          <a:xfrm>
            <a:off x="363793" y="1673277"/>
            <a:ext cx="7905135" cy="4894671"/>
          </a:xfrm>
        </p:spPr>
        <p:txBody>
          <a:bodyPr>
            <a:normAutofit lnSpcReduction="10000"/>
          </a:bodyPr>
          <a:lstStyle/>
          <a:p>
            <a:r>
              <a:rPr lang="uk-UA" sz="3000" dirty="0">
                <a:effectLst/>
                <a:latin typeface="Times New Roman" panose="02020603050405020304" pitchFamily="18" charset="0"/>
                <a:ea typeface="Calibri" panose="020F0502020204030204" pitchFamily="34" charset="0"/>
                <a:cs typeface="Times New Roman" panose="02020603050405020304" pitchFamily="18" charset="0"/>
              </a:rPr>
              <a:t>Таким чином, «</a:t>
            </a:r>
            <a:r>
              <a:rPr lang="uk-UA" sz="3000" dirty="0" err="1">
                <a:effectLst/>
                <a:latin typeface="Times New Roman" panose="02020603050405020304" pitchFamily="18" charset="0"/>
                <a:ea typeface="Calibri" panose="020F0502020204030204" pitchFamily="34" charset="0"/>
                <a:cs typeface="Times New Roman" panose="02020603050405020304" pitchFamily="18" charset="0"/>
              </a:rPr>
              <a:t>мазепинське</a:t>
            </a:r>
            <a:r>
              <a:rPr lang="uk-UA" sz="3000" dirty="0">
                <a:effectLst/>
                <a:latin typeface="Times New Roman" panose="02020603050405020304" pitchFamily="18" charset="0"/>
                <a:ea typeface="Calibri" panose="020F0502020204030204" pitchFamily="34" charset="0"/>
                <a:cs typeface="Times New Roman" panose="02020603050405020304" pitchFamily="18" charset="0"/>
              </a:rPr>
              <a:t> бароко» – це не лише стиль в архітектурі, а яскраве свідчення високого рівня культури, духовності та державотворчого мислення епохи українського бароко. Завдяки меценатству гетьмана Івана Мазепи та його добі ми маємо змогу сьогодні милуватися величними пам’ятками, які формують обличчя історичного Києва. Збереження й популяризація цієї спадщини є нашим обов’язком перед минулим і майбутнім України.</a:t>
            </a:r>
            <a:endParaRPr lang="uk-UA" sz="3000" dirty="0">
              <a:effectLst/>
              <a:latin typeface="Calibri" panose="020F0502020204030204" pitchFamily="34" charset="0"/>
              <a:ea typeface="Calibri" panose="020F0502020204030204" pitchFamily="34" charset="0"/>
              <a:cs typeface="Times New Roman" panose="02020603050405020304" pitchFamily="18" charset="0"/>
            </a:endParaRPr>
          </a:p>
          <a:p>
            <a:endParaRPr lang="uk-UA" dirty="0"/>
          </a:p>
        </p:txBody>
      </p:sp>
      <p:sp>
        <p:nvSpPr>
          <p:cNvPr id="3" name="Заголовок 2">
            <a:extLst>
              <a:ext uri="{FF2B5EF4-FFF2-40B4-BE49-F238E27FC236}">
                <a16:creationId xmlns:a16="http://schemas.microsoft.com/office/drawing/2014/main" id="{09D4CE0A-4936-CD48-21B5-72F44907D6D8}"/>
              </a:ext>
            </a:extLst>
          </p:cNvPr>
          <p:cNvSpPr>
            <a:spLocks noGrp="1"/>
          </p:cNvSpPr>
          <p:nvPr>
            <p:ph type="title"/>
          </p:nvPr>
        </p:nvSpPr>
        <p:spPr>
          <a:xfrm>
            <a:off x="948812" y="465239"/>
            <a:ext cx="6477000" cy="1189038"/>
          </a:xfrm>
        </p:spPr>
        <p:txBody>
          <a:bodyPr/>
          <a:lstStyle/>
          <a:p>
            <a:pPr algn="ctr"/>
            <a:r>
              <a:rPr lang="uk-UA" dirty="0"/>
              <a:t>Висновки</a:t>
            </a:r>
          </a:p>
        </p:txBody>
      </p:sp>
    </p:spTree>
    <p:extLst>
      <p:ext uri="{BB962C8B-B14F-4D97-AF65-F5344CB8AC3E}">
        <p14:creationId xmlns:p14="http://schemas.microsoft.com/office/powerpoint/2010/main" val="29578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a:t>Список використаних джерел та літератури</a:t>
            </a:r>
            <a:br>
              <a:rPr lang="uk-UA" dirty="0"/>
            </a:br>
            <a:r>
              <a:rPr lang="uk-UA" dirty="0"/>
              <a:t> </a:t>
            </a:r>
            <a:br>
              <a:rPr lang="uk-UA" dirty="0"/>
            </a:br>
            <a:endParaRPr lang="uk-UA" dirty="0"/>
          </a:p>
        </p:txBody>
      </p:sp>
      <p:sp>
        <p:nvSpPr>
          <p:cNvPr id="3" name="Місце для тексту 2"/>
          <p:cNvSpPr>
            <a:spLocks noGrp="1"/>
          </p:cNvSpPr>
          <p:nvPr>
            <p:ph type="body" sz="quarter" idx="11"/>
          </p:nvPr>
        </p:nvSpPr>
        <p:spPr>
          <a:xfrm>
            <a:off x="4533899" y="2111476"/>
            <a:ext cx="6955734" cy="4303295"/>
          </a:xfrm>
        </p:spPr>
        <p:txBody>
          <a:bodyPr>
            <a:normAutofit fontScale="77500" lnSpcReduction="20000"/>
          </a:bodyPr>
          <a:lstStyle/>
          <a:p>
            <a:r>
              <a:rPr lang="uk-UA" sz="3400" b="0" dirty="0"/>
              <a:t>Ернст Ф. Українське мистецтво </a:t>
            </a:r>
            <a:r>
              <a:rPr lang="en-US" sz="3400" b="0" dirty="0"/>
              <a:t>XVII–XVIII </a:t>
            </a:r>
            <a:r>
              <a:rPr lang="uk-UA" sz="3400" b="0" dirty="0"/>
              <a:t>віків. Київ : Криниця, 1919.</a:t>
            </a:r>
          </a:p>
          <a:p>
            <a:r>
              <a:rPr lang="ru-RU" sz="3400" b="0" dirty="0"/>
              <a:t>Вечерський В. Архітектурні фундації гетьмана Івана Мазепи // Культурна спадщина Києва: дослідження та охорона історичного середовища. Київ : АртЕк, 2003. </a:t>
            </a:r>
          </a:p>
          <a:p>
            <a:r>
              <a:rPr lang="uk-UA" sz="3400" b="0" dirty="0"/>
              <a:t>Павленко С. Іван Мазепа як будівничий української культури. Київ : Видавничий дім «Києво-Могилянська академія», 2005.</a:t>
            </a:r>
          </a:p>
          <a:p>
            <a:r>
              <a:rPr lang="uk-UA" sz="3400" b="0" dirty="0"/>
              <a:t>Вечерський В. Особливості стилю бароко в архітектурі України </a:t>
            </a:r>
            <a:r>
              <a:rPr lang="en-US" sz="3400" b="0" dirty="0"/>
              <a:t>XVII–XVIII </a:t>
            </a:r>
            <a:r>
              <a:rPr lang="uk-UA" sz="3400" b="0" dirty="0"/>
              <a:t>століть // #Українське мистецтвознавство: матеріали, дослідження, рецензії. 2009.</a:t>
            </a:r>
          </a:p>
          <a:p>
            <a:endParaRPr lang="uk-UA" dirty="0"/>
          </a:p>
        </p:txBody>
      </p:sp>
    </p:spTree>
    <p:extLst>
      <p:ext uri="{BB962C8B-B14F-4D97-AF65-F5344CB8AC3E}">
        <p14:creationId xmlns:p14="http://schemas.microsoft.com/office/powerpoint/2010/main" val="66866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Custom 24">
      <a:dk1>
        <a:srgbClr val="000000"/>
      </a:dk1>
      <a:lt1>
        <a:srgbClr val="FFFFFF"/>
      </a:lt1>
      <a:dk2>
        <a:srgbClr val="000000"/>
      </a:dk2>
      <a:lt2>
        <a:srgbClr val="E6E6E6"/>
      </a:lt2>
      <a:accent1>
        <a:srgbClr val="264653"/>
      </a:accent1>
      <a:accent2>
        <a:srgbClr val="2A9D8F"/>
      </a:accent2>
      <a:accent3>
        <a:srgbClr val="E9C46A"/>
      </a:accent3>
      <a:accent4>
        <a:srgbClr val="F4A261"/>
      </a:accent4>
      <a:accent5>
        <a:srgbClr val="E76F51"/>
      </a:accent5>
      <a:accent6>
        <a:srgbClr val="FFFFFF"/>
      </a:accent6>
      <a:hlink>
        <a:srgbClr val="FFFFFF"/>
      </a:hlink>
      <a:folHlink>
        <a:srgbClr val="FFFFFF"/>
      </a:folHlink>
    </a:clrScheme>
    <a:fontScheme name="Heritage and History">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ispanic Heritage Template_LW.pot  -  AutoRecovered" id="{0019F9B1-4944-4C3D-BD71-31454C82D899}" vid="{3EED11B8-4CEA-4EF8-BEA8-9CD170BA1D8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7087E-F9AD-4FB2-8304-C563CC8DFA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480248-08AD-4620-9429-5404D9635227}">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7865C0B3-7604-4D93-9F1C-981C40B442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844</Words>
  <Application>Microsoft Office PowerPoint</Application>
  <PresentationFormat>Широкий екран</PresentationFormat>
  <Paragraphs>50</Paragraphs>
  <Slides>11</Slides>
  <Notes>5</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11</vt:i4>
      </vt:variant>
    </vt:vector>
  </HeadingPairs>
  <TitlesOfParts>
    <vt:vector size="16" baseType="lpstr">
      <vt:lpstr>Arial</vt:lpstr>
      <vt:lpstr>Calibri</vt:lpstr>
      <vt:lpstr>Segoe UI</vt:lpstr>
      <vt:lpstr>Times New Roman</vt:lpstr>
      <vt:lpstr>2_Office Theme</vt:lpstr>
      <vt:lpstr>Стежками «мазепинського бароко»: козацьке мистецтво на вулицях Києва.</vt:lpstr>
      <vt:lpstr>Актуальність дослідження</vt:lpstr>
      <vt:lpstr>Мета дослідження – ознайомитися з особливостями «мазепинського бароко» як культурного феномена доби українського козацтва та виявити його прояви у архітектурному середовищі міста Київ.</vt:lpstr>
      <vt:lpstr>Презентація PowerPoint</vt:lpstr>
      <vt:lpstr>Екскурсійний маршрут.</vt:lpstr>
      <vt:lpstr>Собор Святої Софії.</vt:lpstr>
      <vt:lpstr>Брама Заборовського (на території Софійського собору) </vt:lpstr>
      <vt:lpstr> Києво-Братський монастир  Богоявленський собор </vt:lpstr>
      <vt:lpstr>Троїцька надбрамна церква Києво-Печерської лаври.</vt:lpstr>
      <vt:lpstr>Висновки</vt:lpstr>
      <vt:lpstr>Список використаних джерел та літератури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2021-01-14T05:24:35Z</dcterms:created>
  <dcterms:modified xsi:type="dcterms:W3CDTF">2025-04-17T08:49:15Z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