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rturo" charset="1" panose="02000503020000020004"/>
      <p:regular r:id="rId21"/>
    </p:embeddedFont>
    <p:embeddedFont>
      <p:font typeface="Arturo Bold" charset="1" panose="0200050302000002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2.png" Type="http://schemas.openxmlformats.org/officeDocument/2006/relationships/image"/><Relationship Id="rId16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24.png" Type="http://schemas.openxmlformats.org/officeDocument/2006/relationships/image"/><Relationship Id="rId14" Target="../media/image25.jpeg" Type="http://schemas.openxmlformats.org/officeDocument/2006/relationships/image"/><Relationship Id="rId15" Target="../media/image26.png" Type="http://schemas.openxmlformats.org/officeDocument/2006/relationships/image"/><Relationship Id="rId16" Target="../media/image27.png" Type="http://schemas.openxmlformats.org/officeDocument/2006/relationships/image"/><Relationship Id="rId17" Target="../media/image28.png" Type="http://schemas.openxmlformats.org/officeDocument/2006/relationships/image"/><Relationship Id="rId18" Target="../media/image29.png" Type="http://schemas.openxmlformats.org/officeDocument/2006/relationships/image"/><Relationship Id="rId19" Target="../media/image30.png" Type="http://schemas.openxmlformats.org/officeDocument/2006/relationships/image"/><Relationship Id="rId2" Target="../media/image1.png" Type="http://schemas.openxmlformats.org/officeDocument/2006/relationships/image"/><Relationship Id="rId20" Target="../media/image3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33.jpeg" Type="http://schemas.openxmlformats.org/officeDocument/2006/relationships/image"/><Relationship Id="rId14" Target="../media/image34.jpeg" Type="http://schemas.openxmlformats.org/officeDocument/2006/relationships/image"/><Relationship Id="rId15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35.png" Type="http://schemas.openxmlformats.org/officeDocument/2006/relationships/image"/><Relationship Id="rId14" Target="../media/image36.jpeg" Type="http://schemas.openxmlformats.org/officeDocument/2006/relationships/image"/><Relationship Id="rId15" Target="../media/image37.jpeg" Type="http://schemas.openxmlformats.org/officeDocument/2006/relationships/image"/><Relationship Id="rId16" Target="../media/image34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38.png" Type="http://schemas.openxmlformats.org/officeDocument/2006/relationships/image"/><Relationship Id="rId14" Target="../media/image39.jpeg" Type="http://schemas.openxmlformats.org/officeDocument/2006/relationships/image"/><Relationship Id="rId15" Target="../media/image40.png" Type="http://schemas.openxmlformats.org/officeDocument/2006/relationships/image"/><Relationship Id="rId16" Target="../media/image34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41.png" Type="http://schemas.openxmlformats.org/officeDocument/2006/relationships/image"/><Relationship Id="rId14" Target="../media/image42.jpeg" Type="http://schemas.openxmlformats.org/officeDocument/2006/relationships/image"/><Relationship Id="rId15" Target="../media/image34.jpeg" Type="http://schemas.openxmlformats.org/officeDocument/2006/relationships/image"/><Relationship Id="rId16" Target="../media/image40.pn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43.png" Type="http://schemas.openxmlformats.org/officeDocument/2006/relationships/image"/><Relationship Id="rId14" Target="../media/image44.png" Type="http://schemas.openxmlformats.org/officeDocument/2006/relationships/image"/><Relationship Id="rId15" Target="../media/image45.jpeg" Type="http://schemas.openxmlformats.org/officeDocument/2006/relationships/image"/><Relationship Id="rId16" Target="../media/image34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46.png" Type="http://schemas.openxmlformats.org/officeDocument/2006/relationships/image"/><Relationship Id="rId14" Target="../media/image44.png" Type="http://schemas.openxmlformats.org/officeDocument/2006/relationships/image"/><Relationship Id="rId15" Target="../media/image47.jpeg" Type="http://schemas.openxmlformats.org/officeDocument/2006/relationships/image"/><Relationship Id="rId16" Target="https://padlet.com/mak1976/padlet-skqbtykqvrwymmfy" TargetMode="External" Type="http://schemas.openxmlformats.org/officeDocument/2006/relationships/hyperlink"/><Relationship Id="rId17" Target="../media/image34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48.jpeg" Type="http://schemas.openxmlformats.org/officeDocument/2006/relationships/image"/><Relationship Id="rId14" Target="../media/image49.jpeg" Type="http://schemas.openxmlformats.org/officeDocument/2006/relationships/image"/><Relationship Id="rId15" Target="../media/image34.jpeg" Type="http://schemas.openxmlformats.org/officeDocument/2006/relationships/image"/><Relationship Id="rId16" Target="../media/image50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51.jpeg" Type="http://schemas.openxmlformats.org/officeDocument/2006/relationships/image"/><Relationship Id="rId14" Target="../media/image52.jpeg" Type="http://schemas.openxmlformats.org/officeDocument/2006/relationships/image"/><Relationship Id="rId15" Target="../media/image50.jpeg" Type="http://schemas.openxmlformats.org/officeDocument/2006/relationships/image"/><Relationship Id="rId16" Target="../media/image34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53.jpeg" Type="http://schemas.openxmlformats.org/officeDocument/2006/relationships/image"/><Relationship Id="rId14" Target="../media/image54.jpeg" Type="http://schemas.openxmlformats.org/officeDocument/2006/relationships/image"/><Relationship Id="rId15" Target="../media/image34.jpeg" Type="http://schemas.openxmlformats.org/officeDocument/2006/relationships/image"/><Relationship Id="rId16" Target="../media/image55.jpeg" Type="http://schemas.openxmlformats.org/officeDocument/2006/relationships/image"/><Relationship Id="rId17" Target="https://padlet.com/mak1976/padlet-skqbtykqvrwymmfy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56.png" Type="http://schemas.openxmlformats.org/officeDocument/2006/relationships/image"/><Relationship Id="rId14" Target="../media/image57.svg" Type="http://schemas.openxmlformats.org/officeDocument/2006/relationships/image"/><Relationship Id="rId15" Target="../media/image34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34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32.jpe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3890999" y="4645965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1009954">
            <a:off x="12679567" y="-933468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91" t="0" r="-20591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132727">
            <a:off x="381400" y="8635049"/>
            <a:ext cx="972271" cy="1246501"/>
          </a:xfrm>
          <a:custGeom>
            <a:avLst/>
            <a:gdLst/>
            <a:ahLst/>
            <a:cxnLst/>
            <a:rect r="r" b="b" t="t" l="l"/>
            <a:pathLst>
              <a:path h="1246501" w="972271">
                <a:moveTo>
                  <a:pt x="0" y="0"/>
                </a:moveTo>
                <a:lnTo>
                  <a:pt x="972271" y="0"/>
                </a:lnTo>
                <a:lnTo>
                  <a:pt x="972271" y="1246502"/>
                </a:lnTo>
                <a:lnTo>
                  <a:pt x="0" y="12465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095524" y="5142216"/>
            <a:ext cx="8096953" cy="191383"/>
          </a:xfrm>
          <a:custGeom>
            <a:avLst/>
            <a:gdLst/>
            <a:ahLst/>
            <a:cxnLst/>
            <a:rect r="r" b="b" t="t" l="l"/>
            <a:pathLst>
              <a:path h="191383" w="8096953">
                <a:moveTo>
                  <a:pt x="0" y="0"/>
                </a:moveTo>
                <a:lnTo>
                  <a:pt x="8096952" y="0"/>
                </a:lnTo>
                <a:lnTo>
                  <a:pt x="8096952" y="191382"/>
                </a:lnTo>
                <a:lnTo>
                  <a:pt x="0" y="1913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79682" y="401935"/>
            <a:ext cx="14394590" cy="474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4"/>
              </a:lnSpc>
              <a:spcBef>
                <a:spcPct val="0"/>
              </a:spcBef>
            </a:pPr>
          </a:p>
          <a:p>
            <a:pPr algn="ctr">
              <a:lnSpc>
                <a:spcPts val="7524"/>
              </a:lnSpc>
              <a:spcBef>
                <a:spcPct val="0"/>
              </a:spcBef>
            </a:pPr>
            <a:r>
              <a:rPr lang="en-US" sz="5374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Створення інтерактивної карти меморіальних дощок героям російсько-української війни в Новобаварському районі м. Харкова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5400000">
            <a:off x="-2503232" y="5144376"/>
            <a:ext cx="7498452" cy="259037"/>
          </a:xfrm>
          <a:custGeom>
            <a:avLst/>
            <a:gdLst/>
            <a:ahLst/>
            <a:cxnLst/>
            <a:rect r="r" b="b" t="t" l="l"/>
            <a:pathLst>
              <a:path h="259037" w="7498452">
                <a:moveTo>
                  <a:pt x="0" y="0"/>
                </a:moveTo>
                <a:lnTo>
                  <a:pt x="7498452" y="0"/>
                </a:lnTo>
                <a:lnTo>
                  <a:pt x="7498452" y="259037"/>
                </a:lnTo>
                <a:lnTo>
                  <a:pt x="0" y="25903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980232" y="7840094"/>
            <a:ext cx="14448674" cy="2416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  <a:spcBef>
                <a:spcPct val="0"/>
              </a:spcBef>
            </a:pPr>
            <a:r>
              <a:rPr lang="en-US" sz="2743" b="true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Керівники: </a:t>
            </a:r>
          </a:p>
          <a:p>
            <a:pPr algn="l">
              <a:lnSpc>
                <a:spcPts val="3840"/>
              </a:lnSpc>
              <a:spcBef>
                <a:spcPct val="0"/>
              </a:spcBef>
            </a:pPr>
            <a:r>
              <a:rPr lang="en-US" sz="2743" b="true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Маринич Алла Костянтинівна</a:t>
            </a:r>
            <a:r>
              <a:rPr lang="en-US" sz="2743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, вчитель історії комунального закладу «Харківська гімназія №137 Харківської міської ради», </a:t>
            </a:r>
          </a:p>
          <a:p>
            <a:pPr algn="l">
              <a:lnSpc>
                <a:spcPts val="3840"/>
              </a:lnSpc>
              <a:spcBef>
                <a:spcPct val="0"/>
              </a:spcBef>
            </a:pPr>
            <a:r>
              <a:rPr lang="en-US" sz="2743" b="true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Головко Олена Іванівна</a:t>
            </a:r>
            <a:r>
              <a:rPr lang="en-US" sz="2743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, вчитель зарубіжної літератури комунального закладу «Харківська гімназія №137 Харківської міської ради»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97764" y="5472580"/>
            <a:ext cx="15372331" cy="2126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3"/>
              </a:lnSpc>
              <a:spcBef>
                <a:spcPct val="0"/>
              </a:spcBef>
            </a:pPr>
            <a:r>
              <a:rPr lang="en-US" sz="403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Автор : Головко Ольга Михайлівна, </a:t>
            </a:r>
          </a:p>
          <a:p>
            <a:pPr algn="ctr">
              <a:lnSpc>
                <a:spcPts val="5643"/>
              </a:lnSpc>
              <a:spcBef>
                <a:spcPct val="0"/>
              </a:spcBef>
            </a:pPr>
            <a:r>
              <a:rPr lang="en-US" sz="403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учениця 8-А класу комунального закладу «Харківська гімназія №137 Харківської міської ради»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33598" y="259136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71261" y="4647935"/>
            <a:ext cx="15745478" cy="5387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3"/>
              </a:lnSpc>
              <a:spcBef>
                <a:spcPct val="0"/>
              </a:spcBef>
            </a:pPr>
            <a:r>
              <a:rPr lang="en-US" sz="518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Об'єкт дослідж</a:t>
            </a:r>
            <a:r>
              <a:rPr lang="en-US" sz="518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ення: </a:t>
            </a:r>
          </a:p>
          <a:p>
            <a:pPr algn="ctr">
              <a:lnSpc>
                <a:spcPts val="4659"/>
              </a:lnSpc>
              <a:spcBef>
                <a:spcPct val="0"/>
              </a:spcBef>
            </a:pPr>
            <a:r>
              <a:rPr lang="en-US" sz="332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меморіальні дошки героям російсько-української війни, встановлені в Новобаварському районі м. Харкова після 24.02.2022 р. </a:t>
            </a:r>
          </a:p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Предмет дослідження: </a:t>
            </a:r>
          </a:p>
          <a:p>
            <a:pPr algn="ctr">
              <a:lnSpc>
                <a:spcPts val="4659"/>
              </a:lnSpc>
              <a:spcBef>
                <a:spcPct val="0"/>
              </a:spcBef>
            </a:pPr>
            <a:r>
              <a:rPr lang="en-US" sz="332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принципи, методи та технології створення інтерактивної карти меморіальних дошок героям російсько-української війни як інструменту збереження історичної пам'яті та патріотичного виховання.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942643" y="4624093"/>
            <a:ext cx="7315200" cy="252707"/>
          </a:xfrm>
          <a:custGeom>
            <a:avLst/>
            <a:gdLst/>
            <a:ahLst/>
            <a:cxnLst/>
            <a:rect r="r" b="b" t="t" l="l"/>
            <a:pathLst>
              <a:path h="252707" w="7315200">
                <a:moveTo>
                  <a:pt x="0" y="0"/>
                </a:moveTo>
                <a:lnTo>
                  <a:pt x="7315200" y="0"/>
                </a:lnTo>
                <a:lnTo>
                  <a:pt x="7315200" y="252707"/>
                </a:lnTo>
                <a:lnTo>
                  <a:pt x="0" y="2527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460137" y="-380630"/>
            <a:ext cx="12693968" cy="513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</a:p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sz="5299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М</a:t>
            </a:r>
            <a:r>
              <a:rPr lang="en-US" sz="5299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ета дослідження: 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розробка та впровадження інтерактивної карти меморіальних дошок героям російсько-української війни в Новобаварському районі м. Харкова для систематизації, популяризації та забезпечення доступності інформації про вшанованих захисників України</a:t>
            </a:r>
            <a:r>
              <a:rPr lang="en-US" sz="3399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1132727">
            <a:off x="533800" y="8787449"/>
            <a:ext cx="972271" cy="1246501"/>
          </a:xfrm>
          <a:custGeom>
            <a:avLst/>
            <a:gdLst/>
            <a:ahLst/>
            <a:cxnLst/>
            <a:rect r="r" b="b" t="t" l="l"/>
            <a:pathLst>
              <a:path h="1246501" w="972271">
                <a:moveTo>
                  <a:pt x="0" y="0"/>
                </a:moveTo>
                <a:lnTo>
                  <a:pt x="972271" y="0"/>
                </a:lnTo>
                <a:lnTo>
                  <a:pt x="972271" y="1246502"/>
                </a:lnTo>
                <a:lnTo>
                  <a:pt x="0" y="124650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601376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2990330" y="4579172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178378" y="-522776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7" y="0"/>
                </a:lnTo>
                <a:lnTo>
                  <a:pt x="47034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4882569" y="6670005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250328" y="116020"/>
            <a:ext cx="14276381" cy="1017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Завдання дослідження:</a:t>
            </a: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збір інформації про існуючі меморіальні</a:t>
            </a: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дошки героям російсько-української війни в Новобаварському районі м. Харкова, встановлені після 24.02.2022 р.</a:t>
            </a:r>
          </a:p>
          <a:p>
            <a:pPr algn="ctr">
              <a:lnSpc>
                <a:spcPts val="4319"/>
              </a:lnSpc>
            </a:pP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проведення опитування інформованості жителів Новобаварського району про встановлені меморіальні меморіальні дошки героям російсько-української війни</a:t>
            </a:r>
          </a:p>
          <a:p>
            <a:pPr algn="ctr">
              <a:lnSpc>
                <a:spcPts val="4319"/>
              </a:lnSpc>
            </a:pP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 </a:t>
            </a: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збір, систематизація інформації та створення інформаційної картки з точною адресою, фотоматеріалами та біографічною інформацією про вшанованих осіб</a:t>
            </a:r>
          </a:p>
          <a:p>
            <a:pPr algn="ctr">
              <a:lnSpc>
                <a:spcPts val="4319"/>
              </a:lnSpc>
            </a:pP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 розробка інтерактивної карти з функціями геолокації та інформаційною карткою на дошці Padlet</a:t>
            </a:r>
          </a:p>
          <a:p>
            <a:pPr algn="ctr">
              <a:lnSpc>
                <a:spcPts val="4319"/>
              </a:lnSpc>
            </a:pPr>
          </a:p>
          <a:p>
            <a:pPr algn="ctr">
              <a:lnSpc>
                <a:spcPts val="4319"/>
              </a:lnSpc>
            </a:pPr>
            <a:r>
              <a:rPr lang="en-US" sz="3085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створення методичних рекомендацій з використання інтерактивної карти в освітньому процесі та патріотичному вихованні.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715391" y="1157802"/>
            <a:ext cx="242873" cy="242873"/>
          </a:xfrm>
          <a:custGeom>
            <a:avLst/>
            <a:gdLst/>
            <a:ahLst/>
            <a:cxnLst/>
            <a:rect r="r" b="b" t="t" l="l"/>
            <a:pathLst>
              <a:path h="242873" w="242873">
                <a:moveTo>
                  <a:pt x="0" y="0"/>
                </a:moveTo>
                <a:lnTo>
                  <a:pt x="242873" y="0"/>
                </a:lnTo>
                <a:lnTo>
                  <a:pt x="242873" y="242873"/>
                </a:lnTo>
                <a:lnTo>
                  <a:pt x="0" y="2428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87474" y="3470588"/>
            <a:ext cx="242873" cy="242873"/>
          </a:xfrm>
          <a:custGeom>
            <a:avLst/>
            <a:gdLst/>
            <a:ahLst/>
            <a:cxnLst/>
            <a:rect r="r" b="b" t="t" l="l"/>
            <a:pathLst>
              <a:path h="242873" w="242873">
                <a:moveTo>
                  <a:pt x="0" y="0"/>
                </a:moveTo>
                <a:lnTo>
                  <a:pt x="242873" y="0"/>
                </a:lnTo>
                <a:lnTo>
                  <a:pt x="242873" y="242872"/>
                </a:lnTo>
                <a:lnTo>
                  <a:pt x="0" y="24287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97921" y="5558305"/>
            <a:ext cx="242873" cy="242873"/>
          </a:xfrm>
          <a:custGeom>
            <a:avLst/>
            <a:gdLst/>
            <a:ahLst/>
            <a:cxnLst/>
            <a:rect r="r" b="b" t="t" l="l"/>
            <a:pathLst>
              <a:path h="242873" w="242873">
                <a:moveTo>
                  <a:pt x="0" y="0"/>
                </a:moveTo>
                <a:lnTo>
                  <a:pt x="242873" y="0"/>
                </a:lnTo>
                <a:lnTo>
                  <a:pt x="242873" y="242873"/>
                </a:lnTo>
                <a:lnTo>
                  <a:pt x="0" y="2428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980232" y="7727678"/>
            <a:ext cx="242873" cy="242873"/>
          </a:xfrm>
          <a:custGeom>
            <a:avLst/>
            <a:gdLst/>
            <a:ahLst/>
            <a:cxnLst/>
            <a:rect r="r" b="b" t="t" l="l"/>
            <a:pathLst>
              <a:path h="242873" w="242873">
                <a:moveTo>
                  <a:pt x="0" y="0"/>
                </a:moveTo>
                <a:lnTo>
                  <a:pt x="242873" y="0"/>
                </a:lnTo>
                <a:lnTo>
                  <a:pt x="242873" y="242873"/>
                </a:lnTo>
                <a:lnTo>
                  <a:pt x="0" y="2428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66038" y="9413416"/>
            <a:ext cx="242873" cy="242873"/>
          </a:xfrm>
          <a:custGeom>
            <a:avLst/>
            <a:gdLst/>
            <a:ahLst/>
            <a:cxnLst/>
            <a:rect r="r" b="b" t="t" l="l"/>
            <a:pathLst>
              <a:path h="242873" w="242873">
                <a:moveTo>
                  <a:pt x="0" y="0"/>
                </a:moveTo>
                <a:lnTo>
                  <a:pt x="242873" y="0"/>
                </a:lnTo>
                <a:lnTo>
                  <a:pt x="242873" y="242873"/>
                </a:lnTo>
                <a:lnTo>
                  <a:pt x="0" y="24287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5821703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4699" y="201811"/>
            <a:ext cx="5345464" cy="2251777"/>
          </a:xfrm>
          <a:custGeom>
            <a:avLst/>
            <a:gdLst/>
            <a:ahLst/>
            <a:cxnLst/>
            <a:rect r="r" b="b" t="t" l="l"/>
            <a:pathLst>
              <a:path h="2251777" w="5345464">
                <a:moveTo>
                  <a:pt x="0" y="0"/>
                </a:moveTo>
                <a:lnTo>
                  <a:pt x="5345464" y="0"/>
                </a:lnTo>
                <a:lnTo>
                  <a:pt x="5345464" y="2251777"/>
                </a:lnTo>
                <a:lnTo>
                  <a:pt x="0" y="22517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759103" y="0"/>
            <a:ext cx="6308097" cy="3533588"/>
          </a:xfrm>
          <a:custGeom>
            <a:avLst/>
            <a:gdLst/>
            <a:ahLst/>
            <a:cxnLst/>
            <a:rect r="r" b="b" t="t" l="l"/>
            <a:pathLst>
              <a:path h="3533588" w="6308097">
                <a:moveTo>
                  <a:pt x="0" y="0"/>
                </a:moveTo>
                <a:lnTo>
                  <a:pt x="6308098" y="0"/>
                </a:lnTo>
                <a:lnTo>
                  <a:pt x="6308098" y="3533588"/>
                </a:lnTo>
                <a:lnTo>
                  <a:pt x="0" y="353358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4474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481391" y="7125714"/>
            <a:ext cx="6472046" cy="2935409"/>
          </a:xfrm>
          <a:custGeom>
            <a:avLst/>
            <a:gdLst/>
            <a:ahLst/>
            <a:cxnLst/>
            <a:rect r="r" b="b" t="t" l="l"/>
            <a:pathLst>
              <a:path h="2935409" w="6472046">
                <a:moveTo>
                  <a:pt x="0" y="0"/>
                </a:moveTo>
                <a:lnTo>
                  <a:pt x="6472047" y="0"/>
                </a:lnTo>
                <a:lnTo>
                  <a:pt x="6472047" y="2935409"/>
                </a:lnTo>
                <a:lnTo>
                  <a:pt x="0" y="293540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0" y="2767357"/>
            <a:ext cx="5474862" cy="2340126"/>
          </a:xfrm>
          <a:custGeom>
            <a:avLst/>
            <a:gdLst/>
            <a:ahLst/>
            <a:cxnLst/>
            <a:rect r="r" b="b" t="t" l="l"/>
            <a:pathLst>
              <a:path h="2340126" w="5474862">
                <a:moveTo>
                  <a:pt x="0" y="0"/>
                </a:moveTo>
                <a:lnTo>
                  <a:pt x="5474862" y="0"/>
                </a:lnTo>
                <a:lnTo>
                  <a:pt x="5474862" y="2340127"/>
                </a:lnTo>
                <a:lnTo>
                  <a:pt x="0" y="234012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92" t="0" r="-792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21546" y="5421809"/>
            <a:ext cx="5431709" cy="2285473"/>
          </a:xfrm>
          <a:custGeom>
            <a:avLst/>
            <a:gdLst/>
            <a:ahLst/>
            <a:cxnLst/>
            <a:rect r="r" b="b" t="t" l="l"/>
            <a:pathLst>
              <a:path h="2285473" w="5431709">
                <a:moveTo>
                  <a:pt x="0" y="0"/>
                </a:moveTo>
                <a:lnTo>
                  <a:pt x="5431709" y="0"/>
                </a:lnTo>
                <a:lnTo>
                  <a:pt x="5431709" y="2285473"/>
                </a:lnTo>
                <a:lnTo>
                  <a:pt x="0" y="228547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989285" y="4052957"/>
            <a:ext cx="5901038" cy="2676427"/>
          </a:xfrm>
          <a:custGeom>
            <a:avLst/>
            <a:gdLst/>
            <a:ahLst/>
            <a:cxnLst/>
            <a:rect r="r" b="b" t="t" l="l"/>
            <a:pathLst>
              <a:path h="2676427" w="5901038">
                <a:moveTo>
                  <a:pt x="0" y="0"/>
                </a:moveTo>
                <a:lnTo>
                  <a:pt x="5901038" y="0"/>
                </a:lnTo>
                <a:lnTo>
                  <a:pt x="5901038" y="2676427"/>
                </a:lnTo>
                <a:lnTo>
                  <a:pt x="0" y="26764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128643" y="4107105"/>
            <a:ext cx="5697378" cy="2584057"/>
          </a:xfrm>
          <a:custGeom>
            <a:avLst/>
            <a:gdLst/>
            <a:ahLst/>
            <a:cxnLst/>
            <a:rect r="r" b="b" t="t" l="l"/>
            <a:pathLst>
              <a:path h="2584057" w="5697378">
                <a:moveTo>
                  <a:pt x="0" y="0"/>
                </a:moveTo>
                <a:lnTo>
                  <a:pt x="5697378" y="0"/>
                </a:lnTo>
                <a:lnTo>
                  <a:pt x="5697378" y="2584057"/>
                </a:lnTo>
                <a:lnTo>
                  <a:pt x="0" y="258405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261591" y="7125714"/>
            <a:ext cx="5867052" cy="2984863"/>
          </a:xfrm>
          <a:custGeom>
            <a:avLst/>
            <a:gdLst/>
            <a:ahLst/>
            <a:cxnLst/>
            <a:rect r="r" b="b" t="t" l="l"/>
            <a:pathLst>
              <a:path h="2984863" w="5867052">
                <a:moveTo>
                  <a:pt x="0" y="0"/>
                </a:moveTo>
                <a:lnTo>
                  <a:pt x="5867052" y="0"/>
                </a:lnTo>
                <a:lnTo>
                  <a:pt x="5867052" y="2984862"/>
                </a:lnTo>
                <a:lnTo>
                  <a:pt x="0" y="298486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2712" y="1845190"/>
            <a:ext cx="14794629" cy="7711701"/>
          </a:xfrm>
          <a:custGeom>
            <a:avLst/>
            <a:gdLst/>
            <a:ahLst/>
            <a:cxnLst/>
            <a:rect r="r" b="b" t="t" l="l"/>
            <a:pathLst>
              <a:path h="7711701" w="14794629">
                <a:moveTo>
                  <a:pt x="0" y="0"/>
                </a:moveTo>
                <a:lnTo>
                  <a:pt x="14794629" y="0"/>
                </a:lnTo>
                <a:lnTo>
                  <a:pt x="14794629" y="7711701"/>
                </a:lnTo>
                <a:lnTo>
                  <a:pt x="0" y="771170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977341" y="6685761"/>
            <a:ext cx="3310659" cy="3331480"/>
          </a:xfrm>
          <a:custGeom>
            <a:avLst/>
            <a:gdLst/>
            <a:ahLst/>
            <a:cxnLst/>
            <a:rect r="r" b="b" t="t" l="l"/>
            <a:pathLst>
              <a:path h="3331480" w="3310659">
                <a:moveTo>
                  <a:pt x="0" y="0"/>
                </a:moveTo>
                <a:lnTo>
                  <a:pt x="3310659" y="0"/>
                </a:lnTo>
                <a:lnTo>
                  <a:pt x="3310659" y="3331481"/>
                </a:lnTo>
                <a:lnTo>
                  <a:pt x="0" y="33314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747698" y="9690863"/>
            <a:ext cx="9262807" cy="576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b="true" sz="3286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5" tooltip="https://padlet.com/mak1976/padlet-skqbtykqvrwymmfy"/>
              </a:rPr>
              <a:t>Посилання на інтерактивну карту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-56529" y="99494"/>
            <a:ext cx="16421491" cy="3388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9"/>
              </a:lnSpc>
            </a:pPr>
            <a:r>
              <a:rPr lang="en-US" sz="3178" b="true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</a:rPr>
              <a:t>Новизна цього дослідження полягає у кількох ключових аспектах:</a:t>
            </a:r>
          </a:p>
          <a:p>
            <a:pPr algn="ctr" marL="599822" indent="-299911" lvl="1">
              <a:lnSpc>
                <a:spcPts val="3889"/>
              </a:lnSpc>
              <a:buAutoNum type="arabicPeriod" startAt="1"/>
            </a:pPr>
            <a:r>
              <a:rPr lang="en-US" b="true" sz="2778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</a:rPr>
              <a:t>Перша систематизація меморіальних об'єктів саме у Новобаварському районі Харкова, що раніше не було комплексно досліджено.</a:t>
            </a:r>
          </a:p>
          <a:p>
            <a:pPr algn="ctr" marL="599822" indent="-299911" lvl="1">
              <a:lnSpc>
                <a:spcPts val="3889"/>
              </a:lnSpc>
              <a:buAutoNum type="arabicPeriod" startAt="1"/>
            </a:pPr>
            <a:r>
              <a:rPr lang="en-US" b="true" sz="2778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</a:rPr>
              <a:t>Цифрова інтеграція історичних даних через створення інтерактивної карти, яка поєднує геопросторову інформацію з біографічними матеріалами про загиблих героїв.</a:t>
            </a:r>
          </a:p>
          <a:p>
            <a:pPr algn="ctr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020750" y="-1229429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7" y="0"/>
                </a:lnTo>
                <a:lnTo>
                  <a:pt x="47034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8832" y="0"/>
            <a:ext cx="12013190" cy="8492175"/>
          </a:xfrm>
          <a:custGeom>
            <a:avLst/>
            <a:gdLst/>
            <a:ahLst/>
            <a:cxnLst/>
            <a:rect r="r" b="b" t="t" l="l"/>
            <a:pathLst>
              <a:path h="8492175" w="12013190">
                <a:moveTo>
                  <a:pt x="0" y="0"/>
                </a:moveTo>
                <a:lnTo>
                  <a:pt x="12013191" y="0"/>
                </a:lnTo>
                <a:lnTo>
                  <a:pt x="12013191" y="8492175"/>
                </a:lnTo>
                <a:lnTo>
                  <a:pt x="0" y="84921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452704" y="6336511"/>
            <a:ext cx="5626140" cy="3811710"/>
          </a:xfrm>
          <a:custGeom>
            <a:avLst/>
            <a:gdLst/>
            <a:ahLst/>
            <a:cxnLst/>
            <a:rect r="r" b="b" t="t" l="l"/>
            <a:pathLst>
              <a:path h="3811710" w="5626140">
                <a:moveTo>
                  <a:pt x="0" y="0"/>
                </a:moveTo>
                <a:lnTo>
                  <a:pt x="5626139" y="0"/>
                </a:lnTo>
                <a:lnTo>
                  <a:pt x="5626139" y="3811709"/>
                </a:lnTo>
                <a:lnTo>
                  <a:pt x="0" y="381170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511068" y="8242366"/>
            <a:ext cx="2202089" cy="2202089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1556" t="0" r="-21556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2172023" y="304346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0" y="8618856"/>
            <a:ext cx="8925588" cy="1296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91" t="0" r="-20591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99804" y="131545"/>
            <a:ext cx="12238914" cy="8659032"/>
          </a:xfrm>
          <a:custGeom>
            <a:avLst/>
            <a:gdLst/>
            <a:ahLst/>
            <a:cxnLst/>
            <a:rect r="r" b="b" t="t" l="l"/>
            <a:pathLst>
              <a:path h="8659032" w="12238914">
                <a:moveTo>
                  <a:pt x="0" y="0"/>
                </a:moveTo>
                <a:lnTo>
                  <a:pt x="12238914" y="0"/>
                </a:lnTo>
                <a:lnTo>
                  <a:pt x="12238914" y="8659031"/>
                </a:lnTo>
                <a:lnTo>
                  <a:pt x="0" y="865903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438718" y="6512090"/>
            <a:ext cx="5520892" cy="3774910"/>
          </a:xfrm>
          <a:custGeom>
            <a:avLst/>
            <a:gdLst/>
            <a:ahLst/>
            <a:cxnLst/>
            <a:rect r="r" b="b" t="t" l="l"/>
            <a:pathLst>
              <a:path h="3774910" w="5520892">
                <a:moveTo>
                  <a:pt x="0" y="0"/>
                </a:moveTo>
                <a:lnTo>
                  <a:pt x="5520892" y="0"/>
                </a:lnTo>
                <a:lnTo>
                  <a:pt x="5520892" y="3774910"/>
                </a:lnTo>
                <a:lnTo>
                  <a:pt x="0" y="3774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899589" y="7591896"/>
            <a:ext cx="2695104" cy="269510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1556" t="0" r="-21556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2324423" y="319586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-173117" y="8714376"/>
            <a:ext cx="8925588" cy="1296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1745" y="0"/>
            <a:ext cx="12706499" cy="9082824"/>
          </a:xfrm>
          <a:custGeom>
            <a:avLst/>
            <a:gdLst/>
            <a:ahLst/>
            <a:cxnLst/>
            <a:rect r="r" b="b" t="t" l="l"/>
            <a:pathLst>
              <a:path h="9082824" w="12706499">
                <a:moveTo>
                  <a:pt x="0" y="0"/>
                </a:moveTo>
                <a:lnTo>
                  <a:pt x="12706500" y="0"/>
                </a:lnTo>
                <a:lnTo>
                  <a:pt x="12706500" y="9082824"/>
                </a:lnTo>
                <a:lnTo>
                  <a:pt x="0" y="90828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517" t="0" r="-51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78245" y="6617065"/>
            <a:ext cx="5409755" cy="3669935"/>
          </a:xfrm>
          <a:custGeom>
            <a:avLst/>
            <a:gdLst/>
            <a:ahLst/>
            <a:cxnLst/>
            <a:rect r="r" b="b" t="t" l="l"/>
            <a:pathLst>
              <a:path h="3669935" w="5409755">
                <a:moveTo>
                  <a:pt x="0" y="0"/>
                </a:moveTo>
                <a:lnTo>
                  <a:pt x="5409755" y="0"/>
                </a:lnTo>
                <a:lnTo>
                  <a:pt x="5409755" y="3669935"/>
                </a:lnTo>
                <a:lnTo>
                  <a:pt x="0" y="366993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878245" y="3503857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945994" y="8630834"/>
            <a:ext cx="1987367" cy="198736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1556" t="0" r="-21556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464774" y="9266695"/>
            <a:ext cx="8968383" cy="639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0"/>
            <a:ext cx="12837914" cy="9082824"/>
          </a:xfrm>
          <a:custGeom>
            <a:avLst/>
            <a:gdLst/>
            <a:ahLst/>
            <a:cxnLst/>
            <a:rect r="r" b="b" t="t" l="l"/>
            <a:pathLst>
              <a:path h="9082824" w="12837914">
                <a:moveTo>
                  <a:pt x="0" y="0"/>
                </a:moveTo>
                <a:lnTo>
                  <a:pt x="12837914" y="0"/>
                </a:lnTo>
                <a:lnTo>
                  <a:pt x="12837914" y="9082824"/>
                </a:lnTo>
                <a:lnTo>
                  <a:pt x="0" y="90828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9712689" y="8417330"/>
            <a:ext cx="2129327" cy="212932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1556" t="0" r="-21556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2837914" y="6156670"/>
            <a:ext cx="5766611" cy="3885254"/>
          </a:xfrm>
          <a:custGeom>
            <a:avLst/>
            <a:gdLst/>
            <a:ahLst/>
            <a:cxnLst/>
            <a:rect r="r" b="b" t="t" l="l"/>
            <a:pathLst>
              <a:path h="3885254" w="5766611">
                <a:moveTo>
                  <a:pt x="0" y="0"/>
                </a:moveTo>
                <a:lnTo>
                  <a:pt x="5766611" y="0"/>
                </a:lnTo>
                <a:lnTo>
                  <a:pt x="5766611" y="3885255"/>
                </a:lnTo>
                <a:lnTo>
                  <a:pt x="0" y="38852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837914" y="304346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-20717" y="8866776"/>
            <a:ext cx="8925588" cy="1296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629" t="0" r="-20629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0"/>
            <a:ext cx="12690129" cy="8978266"/>
          </a:xfrm>
          <a:custGeom>
            <a:avLst/>
            <a:gdLst/>
            <a:ahLst/>
            <a:cxnLst/>
            <a:rect r="r" b="b" t="t" l="l"/>
            <a:pathLst>
              <a:path h="8978266" w="12690129">
                <a:moveTo>
                  <a:pt x="0" y="0"/>
                </a:moveTo>
                <a:lnTo>
                  <a:pt x="12690129" y="0"/>
                </a:lnTo>
                <a:lnTo>
                  <a:pt x="12690129" y="8978266"/>
                </a:lnTo>
                <a:lnTo>
                  <a:pt x="0" y="89782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9407329" y="8418710"/>
            <a:ext cx="2479822" cy="247982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1556" t="0" r="-21556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2851117" y="6156670"/>
            <a:ext cx="5740145" cy="3932000"/>
          </a:xfrm>
          <a:custGeom>
            <a:avLst/>
            <a:gdLst/>
            <a:ahLst/>
            <a:cxnLst/>
            <a:rect r="r" b="b" t="t" l="l"/>
            <a:pathLst>
              <a:path h="3932000" w="5740145">
                <a:moveTo>
                  <a:pt x="0" y="0"/>
                </a:moveTo>
                <a:lnTo>
                  <a:pt x="5740145" y="0"/>
                </a:lnTo>
                <a:lnTo>
                  <a:pt x="5740145" y="3932000"/>
                </a:lnTo>
                <a:lnTo>
                  <a:pt x="0" y="3932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10286" y="9019176"/>
            <a:ext cx="8968383" cy="639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6" tooltip="https://padlet.com/mak1976/padlet-skqbtykqvrwymmfy"/>
              </a:rPr>
              <a:t>Посилання на інтерактивну карту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2690129" y="304346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2910933" y="-2251967"/>
            <a:ext cx="8009924" cy="7675749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20776" y="0"/>
            <a:ext cx="12620517" cy="8929016"/>
          </a:xfrm>
          <a:custGeom>
            <a:avLst/>
            <a:gdLst/>
            <a:ahLst/>
            <a:cxnLst/>
            <a:rect r="r" b="b" t="t" l="l"/>
            <a:pathLst>
              <a:path h="8929016" w="12620517">
                <a:moveTo>
                  <a:pt x="0" y="0"/>
                </a:moveTo>
                <a:lnTo>
                  <a:pt x="12620518" y="0"/>
                </a:lnTo>
                <a:lnTo>
                  <a:pt x="12620518" y="8929016"/>
                </a:lnTo>
                <a:lnTo>
                  <a:pt x="0" y="892901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927019" y="6741093"/>
            <a:ext cx="5224173" cy="3545907"/>
          </a:xfrm>
          <a:custGeom>
            <a:avLst/>
            <a:gdLst/>
            <a:ahLst/>
            <a:cxnLst/>
            <a:rect r="r" b="b" t="t" l="l"/>
            <a:pathLst>
              <a:path h="3545907" w="5224173">
                <a:moveTo>
                  <a:pt x="0" y="0"/>
                </a:moveTo>
                <a:lnTo>
                  <a:pt x="5224172" y="0"/>
                </a:lnTo>
                <a:lnTo>
                  <a:pt x="5224172" y="3545907"/>
                </a:lnTo>
                <a:lnTo>
                  <a:pt x="0" y="35459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841294" y="3774558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9"/>
                </a:lnTo>
                <a:lnTo>
                  <a:pt x="0" y="311320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353728" y="8405031"/>
            <a:ext cx="2236527" cy="223652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3126" t="0" r="-23126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75617" y="9165472"/>
            <a:ext cx="8968383" cy="639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96979" y="6156670"/>
            <a:ext cx="5446461" cy="3677682"/>
          </a:xfrm>
          <a:custGeom>
            <a:avLst/>
            <a:gdLst/>
            <a:ahLst/>
            <a:cxnLst/>
            <a:rect r="r" b="b" t="t" l="l"/>
            <a:pathLst>
              <a:path h="3677682" w="5446461">
                <a:moveTo>
                  <a:pt x="0" y="0"/>
                </a:moveTo>
                <a:lnTo>
                  <a:pt x="5446461" y="0"/>
                </a:lnTo>
                <a:lnTo>
                  <a:pt x="5446461" y="3677682"/>
                </a:lnTo>
                <a:lnTo>
                  <a:pt x="0" y="367768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3546" y="0"/>
            <a:ext cx="12593433" cy="8909854"/>
          </a:xfrm>
          <a:custGeom>
            <a:avLst/>
            <a:gdLst/>
            <a:ahLst/>
            <a:cxnLst/>
            <a:rect r="r" b="b" t="t" l="l"/>
            <a:pathLst>
              <a:path h="8909854" w="12593433">
                <a:moveTo>
                  <a:pt x="0" y="0"/>
                </a:moveTo>
                <a:lnTo>
                  <a:pt x="12593433" y="0"/>
                </a:lnTo>
                <a:lnTo>
                  <a:pt x="12593433" y="8909854"/>
                </a:lnTo>
                <a:lnTo>
                  <a:pt x="0" y="89098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353728" y="8242366"/>
            <a:ext cx="2236527" cy="2236527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3126" t="0" r="-23126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2696979" y="304346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8"/>
                </a:lnTo>
                <a:lnTo>
                  <a:pt x="0" y="31132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5617" y="9194908"/>
            <a:ext cx="8968383" cy="639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989520" y="6512090"/>
            <a:ext cx="5393670" cy="3659022"/>
          </a:xfrm>
          <a:custGeom>
            <a:avLst/>
            <a:gdLst/>
            <a:ahLst/>
            <a:cxnLst/>
            <a:rect r="r" b="b" t="t" l="l"/>
            <a:pathLst>
              <a:path h="3659022" w="5393670">
                <a:moveTo>
                  <a:pt x="0" y="0"/>
                </a:moveTo>
                <a:lnTo>
                  <a:pt x="5393670" y="0"/>
                </a:lnTo>
                <a:lnTo>
                  <a:pt x="5393670" y="3659022"/>
                </a:lnTo>
                <a:lnTo>
                  <a:pt x="0" y="365902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95061" y="0"/>
            <a:ext cx="12649784" cy="8949722"/>
          </a:xfrm>
          <a:custGeom>
            <a:avLst/>
            <a:gdLst/>
            <a:ahLst/>
            <a:cxnLst/>
            <a:rect r="r" b="b" t="t" l="l"/>
            <a:pathLst>
              <a:path h="8949722" w="12649784">
                <a:moveTo>
                  <a:pt x="0" y="0"/>
                </a:moveTo>
                <a:lnTo>
                  <a:pt x="12649784" y="0"/>
                </a:lnTo>
                <a:lnTo>
                  <a:pt x="12649784" y="8949722"/>
                </a:lnTo>
                <a:lnTo>
                  <a:pt x="0" y="894972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844845" y="3398881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9"/>
                </a:lnTo>
                <a:lnTo>
                  <a:pt x="0" y="311320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1128643" y="8341601"/>
            <a:ext cx="2236527" cy="223652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3664" t="0" r="-23664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328017" y="9347308"/>
            <a:ext cx="8968383" cy="639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b="true" sz="3700" u="sng">
                <a:solidFill>
                  <a:srgbClr val="004AAD"/>
                </a:solidFill>
                <a:latin typeface="Arturo Bold"/>
                <a:ea typeface="Arturo Bold"/>
                <a:cs typeface="Arturo Bold"/>
                <a:sym typeface="Arturo Bold"/>
                <a:hlinkClick r:id="rId17" tooltip="https://padlet.com/mak1976/padlet-skqbtykqvrwymmfy"/>
              </a:rPr>
              <a:t>Посилання на інтерактивну карту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26152" y="-241618"/>
            <a:ext cx="17580180" cy="184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Методичні рекомендації з використання інтерактивної карти в освітньому процесі: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2937" y="1568343"/>
            <a:ext cx="14961675" cy="394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45"/>
              </a:lnSpc>
              <a:spcBef>
                <a:spcPct val="0"/>
              </a:spcBef>
            </a:pPr>
            <a:r>
              <a:rPr lang="en-US" sz="281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1. Ви</a:t>
            </a:r>
            <a:r>
              <a:rPr lang="en-US" sz="281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користання в рамках вивчення історії України, географії, інформатики, предмету "Захист України"</a:t>
            </a:r>
          </a:p>
          <a:p>
            <a:pPr algn="l">
              <a:lnSpc>
                <a:spcPts val="3945"/>
              </a:lnSpc>
              <a:spcBef>
                <a:spcPct val="0"/>
              </a:spcBef>
            </a:pPr>
            <a:r>
              <a:rPr lang="en-US" sz="281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2.Організовувати віртуальні екскурсії в рамках заходів до Дня Захисників і Захисниць України, Дня памʼяті Захисників України, Дня памʼяті Героїв.</a:t>
            </a:r>
          </a:p>
          <a:p>
            <a:pPr algn="l">
              <a:lnSpc>
                <a:spcPts val="3945"/>
              </a:lnSpc>
              <a:spcBef>
                <a:spcPct val="0"/>
              </a:spcBef>
            </a:pPr>
            <a:r>
              <a:rPr lang="en-US" sz="281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3. Поширення інформації про проєкт через діяльність районної дитячо-юнацької організації "На хвилі"</a:t>
            </a:r>
          </a:p>
          <a:p>
            <a:pPr algn="l">
              <a:lnSpc>
                <a:spcPts val="3945"/>
              </a:lnSpc>
              <a:spcBef>
                <a:spcPct val="0"/>
              </a:spcBef>
            </a:pPr>
            <a:r>
              <a:rPr lang="en-US" sz="2818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4. Розширення географії на інші райони Харкова через діяльність міської дитячо-юнацької організації.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749747" y="5431952"/>
            <a:ext cx="7315200" cy="252707"/>
          </a:xfrm>
          <a:custGeom>
            <a:avLst/>
            <a:gdLst/>
            <a:ahLst/>
            <a:cxnLst/>
            <a:rect r="r" b="b" t="t" l="l"/>
            <a:pathLst>
              <a:path h="252707" w="7315200">
                <a:moveTo>
                  <a:pt x="0" y="0"/>
                </a:moveTo>
                <a:lnTo>
                  <a:pt x="7315200" y="0"/>
                </a:lnTo>
                <a:lnTo>
                  <a:pt x="7315200" y="252707"/>
                </a:lnTo>
                <a:lnTo>
                  <a:pt x="0" y="2527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336150" y="6230067"/>
            <a:ext cx="14695248" cy="3957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21"/>
              </a:lnSpc>
              <a:spcBef>
                <a:spcPct val="0"/>
              </a:spcBef>
            </a:pPr>
            <a:r>
              <a:rPr lang="en-US" sz="280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У результаті проведеного дослідження було створено інтерактивну карту меморіальних дошок, присвячених героям російсько-української війни у Новобаварському районі міста Харкова. Проєкт дозволив систематизувати інформацію про загиблих захисників України та увічнити їхню пам'ять у зручному цифровому форматі, доступному для широкого кола користувачів. Реалізація проєкту сприяє патріотичному вихованню молоді, поширенню знань про сучасних героїв України та формуванню поваги до захисників територіальної цілісності держави.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64105" y="5483686"/>
            <a:ext cx="12639339" cy="91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Висновки: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164612" y="8051246"/>
            <a:ext cx="2123388" cy="2136743"/>
          </a:xfrm>
          <a:custGeom>
            <a:avLst/>
            <a:gdLst/>
            <a:ahLst/>
            <a:cxnLst/>
            <a:rect r="r" b="b" t="t" l="l"/>
            <a:pathLst>
              <a:path h="2136743" w="2123388">
                <a:moveTo>
                  <a:pt x="0" y="0"/>
                </a:moveTo>
                <a:lnTo>
                  <a:pt x="2123388" y="0"/>
                </a:lnTo>
                <a:lnTo>
                  <a:pt x="2123388" y="2136743"/>
                </a:lnTo>
                <a:lnTo>
                  <a:pt x="0" y="21367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EEFF">
                <a:alpha val="100000"/>
              </a:srgbClr>
            </a:gs>
            <a:gs pos="100000">
              <a:srgbClr val="FDFF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659895">
            <a:off x="-3567603" y="-4435608"/>
            <a:ext cx="9797143" cy="8229600"/>
          </a:xfrm>
          <a:custGeom>
            <a:avLst/>
            <a:gdLst/>
            <a:ahLst/>
            <a:cxnLst/>
            <a:rect r="r" b="b" t="t" l="l"/>
            <a:pathLst>
              <a:path h="8229600" w="9797143">
                <a:moveTo>
                  <a:pt x="0" y="0"/>
                </a:moveTo>
                <a:lnTo>
                  <a:pt x="9797143" y="0"/>
                </a:lnTo>
                <a:lnTo>
                  <a:pt x="97971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602106">
            <a:off x="-4266310" y="8798811"/>
            <a:ext cx="10583196" cy="7262718"/>
          </a:xfrm>
          <a:custGeom>
            <a:avLst/>
            <a:gdLst/>
            <a:ahLst/>
            <a:cxnLst/>
            <a:rect r="r" b="b" t="t" l="l"/>
            <a:pathLst>
              <a:path h="7262718" w="10583196">
                <a:moveTo>
                  <a:pt x="0" y="0"/>
                </a:moveTo>
                <a:lnTo>
                  <a:pt x="10583196" y="0"/>
                </a:lnTo>
                <a:lnTo>
                  <a:pt x="10583196" y="7262718"/>
                </a:lnTo>
                <a:lnTo>
                  <a:pt x="0" y="7262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7867">
            <a:off x="12439629" y="-2479782"/>
            <a:ext cx="10270348" cy="8229600"/>
          </a:xfrm>
          <a:custGeom>
            <a:avLst/>
            <a:gdLst/>
            <a:ahLst/>
            <a:cxnLst/>
            <a:rect r="r" b="b" t="t" l="l"/>
            <a:pathLst>
              <a:path h="8229600" w="10270348">
                <a:moveTo>
                  <a:pt x="0" y="0"/>
                </a:moveTo>
                <a:lnTo>
                  <a:pt x="10270348" y="0"/>
                </a:lnTo>
                <a:lnTo>
                  <a:pt x="102703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06" t="0" r="-355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701053">
            <a:off x="-1248844" y="7727095"/>
            <a:ext cx="6029764" cy="1030541"/>
          </a:xfrm>
          <a:custGeom>
            <a:avLst/>
            <a:gdLst/>
            <a:ahLst/>
            <a:cxnLst/>
            <a:rect r="r" b="b" t="t" l="l"/>
            <a:pathLst>
              <a:path h="1030541" w="6029764">
                <a:moveTo>
                  <a:pt x="0" y="0"/>
                </a:moveTo>
                <a:lnTo>
                  <a:pt x="6029764" y="0"/>
                </a:lnTo>
                <a:lnTo>
                  <a:pt x="6029764" y="1030541"/>
                </a:lnTo>
                <a:lnTo>
                  <a:pt x="0" y="103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88992">
            <a:off x="-1225351" y="6172200"/>
            <a:ext cx="5112639" cy="8229600"/>
          </a:xfrm>
          <a:custGeom>
            <a:avLst/>
            <a:gdLst/>
            <a:ahLst/>
            <a:cxnLst/>
            <a:rect r="r" b="b" t="t" l="l"/>
            <a:pathLst>
              <a:path h="8229600" w="5112639">
                <a:moveTo>
                  <a:pt x="0" y="0"/>
                </a:moveTo>
                <a:lnTo>
                  <a:pt x="5112639" y="0"/>
                </a:lnTo>
                <a:lnTo>
                  <a:pt x="51126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093627">
            <a:off x="12528398" y="8710646"/>
            <a:ext cx="7673127" cy="4909794"/>
          </a:xfrm>
          <a:custGeom>
            <a:avLst/>
            <a:gdLst/>
            <a:ahLst/>
            <a:cxnLst/>
            <a:rect r="r" b="b" t="t" l="l"/>
            <a:pathLst>
              <a:path h="4909794" w="7673127">
                <a:moveTo>
                  <a:pt x="0" y="0"/>
                </a:moveTo>
                <a:lnTo>
                  <a:pt x="7673128" y="0"/>
                </a:lnTo>
                <a:lnTo>
                  <a:pt x="7673128" y="4909794"/>
                </a:lnTo>
                <a:lnTo>
                  <a:pt x="0" y="490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3" t="0" r="-740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2598348">
            <a:off x="13134956" y="-2050872"/>
            <a:ext cx="7692723" cy="7371782"/>
            <a:chOff x="0" y="0"/>
            <a:chExt cx="6334760" cy="60704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81534" y="-15367"/>
              <a:ext cx="6419342" cy="6097397"/>
            </a:xfrm>
            <a:custGeom>
              <a:avLst/>
              <a:gdLst/>
              <a:ahLst/>
              <a:cxnLst/>
              <a:rect r="r" b="b" t="t" l="l"/>
              <a:pathLst>
                <a:path h="6097397" w="6419342">
                  <a:moveTo>
                    <a:pt x="6416294" y="6069076"/>
                  </a:moveTo>
                  <a:cubicBezTo>
                    <a:pt x="6148324" y="6097397"/>
                    <a:pt x="5911723" y="6084316"/>
                    <a:pt x="5641340" y="6070346"/>
                  </a:cubicBezTo>
                  <a:cubicBezTo>
                    <a:pt x="4147947" y="6093968"/>
                    <a:pt x="2247011" y="6076442"/>
                    <a:pt x="664845" y="6074029"/>
                  </a:cubicBezTo>
                  <a:cubicBezTo>
                    <a:pt x="603504" y="6095619"/>
                    <a:pt x="627380" y="6024499"/>
                    <a:pt x="607695" y="5996559"/>
                  </a:cubicBezTo>
                  <a:cubicBezTo>
                    <a:pt x="553974" y="5947410"/>
                    <a:pt x="508254" y="5901309"/>
                    <a:pt x="485267" y="5839079"/>
                  </a:cubicBezTo>
                  <a:cubicBezTo>
                    <a:pt x="528955" y="5542915"/>
                    <a:pt x="592582" y="5645531"/>
                    <a:pt x="517398" y="5450840"/>
                  </a:cubicBezTo>
                  <a:cubicBezTo>
                    <a:pt x="568198" y="5359908"/>
                    <a:pt x="531114" y="5239004"/>
                    <a:pt x="477012" y="5195189"/>
                  </a:cubicBezTo>
                  <a:cubicBezTo>
                    <a:pt x="425069" y="5033772"/>
                    <a:pt x="465709" y="5138420"/>
                    <a:pt x="406654" y="5050028"/>
                  </a:cubicBezTo>
                  <a:cubicBezTo>
                    <a:pt x="328803" y="5023231"/>
                    <a:pt x="417068" y="4987798"/>
                    <a:pt x="381381" y="4967859"/>
                  </a:cubicBezTo>
                  <a:cubicBezTo>
                    <a:pt x="304673" y="4821682"/>
                    <a:pt x="247015" y="4761230"/>
                    <a:pt x="165481" y="4662043"/>
                  </a:cubicBezTo>
                  <a:cubicBezTo>
                    <a:pt x="113284" y="4629785"/>
                    <a:pt x="171831" y="4588510"/>
                    <a:pt x="146304" y="4566158"/>
                  </a:cubicBezTo>
                  <a:cubicBezTo>
                    <a:pt x="0" y="4473448"/>
                    <a:pt x="151130" y="4495927"/>
                    <a:pt x="124587" y="4430776"/>
                  </a:cubicBezTo>
                  <a:cubicBezTo>
                    <a:pt x="75057" y="4336034"/>
                    <a:pt x="143510" y="4247007"/>
                    <a:pt x="181229" y="4188460"/>
                  </a:cubicBezTo>
                  <a:cubicBezTo>
                    <a:pt x="287655" y="4070350"/>
                    <a:pt x="377952" y="3877183"/>
                    <a:pt x="353441" y="3840988"/>
                  </a:cubicBezTo>
                  <a:cubicBezTo>
                    <a:pt x="356489" y="3775456"/>
                    <a:pt x="444246" y="3738372"/>
                    <a:pt x="416433" y="3670300"/>
                  </a:cubicBezTo>
                  <a:cubicBezTo>
                    <a:pt x="440817" y="3625850"/>
                    <a:pt x="489839" y="3551428"/>
                    <a:pt x="543814" y="3502152"/>
                  </a:cubicBezTo>
                  <a:cubicBezTo>
                    <a:pt x="550926" y="3320288"/>
                    <a:pt x="585851" y="3252978"/>
                    <a:pt x="608838" y="3158744"/>
                  </a:cubicBezTo>
                  <a:cubicBezTo>
                    <a:pt x="658495" y="3074797"/>
                    <a:pt x="674497" y="2991612"/>
                    <a:pt x="723392" y="2921127"/>
                  </a:cubicBezTo>
                  <a:cubicBezTo>
                    <a:pt x="674116" y="2844927"/>
                    <a:pt x="740918" y="2833751"/>
                    <a:pt x="718820" y="2801239"/>
                  </a:cubicBezTo>
                  <a:cubicBezTo>
                    <a:pt x="815848" y="2672842"/>
                    <a:pt x="786130" y="2438527"/>
                    <a:pt x="764667" y="2299843"/>
                  </a:cubicBezTo>
                  <a:cubicBezTo>
                    <a:pt x="732028" y="2202053"/>
                    <a:pt x="705866" y="2152650"/>
                    <a:pt x="634111" y="2110740"/>
                  </a:cubicBezTo>
                  <a:cubicBezTo>
                    <a:pt x="649732" y="2057400"/>
                    <a:pt x="597154" y="2011299"/>
                    <a:pt x="581025" y="2017522"/>
                  </a:cubicBezTo>
                  <a:cubicBezTo>
                    <a:pt x="590423" y="1912493"/>
                    <a:pt x="540766" y="1883156"/>
                    <a:pt x="528701" y="1841881"/>
                  </a:cubicBezTo>
                  <a:cubicBezTo>
                    <a:pt x="469265" y="1788668"/>
                    <a:pt x="606679" y="1780921"/>
                    <a:pt x="532130" y="1711833"/>
                  </a:cubicBezTo>
                  <a:cubicBezTo>
                    <a:pt x="553466" y="1610106"/>
                    <a:pt x="556133" y="1557909"/>
                    <a:pt x="535813" y="1513078"/>
                  </a:cubicBezTo>
                  <a:cubicBezTo>
                    <a:pt x="520319" y="1475867"/>
                    <a:pt x="599948" y="1400810"/>
                    <a:pt x="571500" y="1407033"/>
                  </a:cubicBezTo>
                  <a:cubicBezTo>
                    <a:pt x="572770" y="1350645"/>
                    <a:pt x="535686" y="1326769"/>
                    <a:pt x="514858" y="1309878"/>
                  </a:cubicBezTo>
                  <a:cubicBezTo>
                    <a:pt x="524383" y="1286637"/>
                    <a:pt x="584200" y="1243330"/>
                    <a:pt x="590931" y="1230249"/>
                  </a:cubicBezTo>
                  <a:cubicBezTo>
                    <a:pt x="598170" y="1172464"/>
                    <a:pt x="524383" y="1159637"/>
                    <a:pt x="579374" y="1100328"/>
                  </a:cubicBezTo>
                  <a:cubicBezTo>
                    <a:pt x="541274" y="1030097"/>
                    <a:pt x="511175" y="1020699"/>
                    <a:pt x="524002" y="969645"/>
                  </a:cubicBezTo>
                  <a:cubicBezTo>
                    <a:pt x="416687" y="569087"/>
                    <a:pt x="523367" y="697992"/>
                    <a:pt x="565404" y="482981"/>
                  </a:cubicBezTo>
                  <a:cubicBezTo>
                    <a:pt x="622173" y="322580"/>
                    <a:pt x="547878" y="357378"/>
                    <a:pt x="532384" y="246888"/>
                  </a:cubicBezTo>
                  <a:cubicBezTo>
                    <a:pt x="553847" y="33401"/>
                    <a:pt x="456946" y="66675"/>
                    <a:pt x="585724" y="15367"/>
                  </a:cubicBezTo>
                  <a:cubicBezTo>
                    <a:pt x="2395220" y="33909"/>
                    <a:pt x="4303522" y="28194"/>
                    <a:pt x="6029960" y="17907"/>
                  </a:cubicBezTo>
                  <a:cubicBezTo>
                    <a:pt x="6192774" y="46482"/>
                    <a:pt x="6395974" y="0"/>
                    <a:pt x="6407531" y="36449"/>
                  </a:cubicBezTo>
                  <a:cubicBezTo>
                    <a:pt x="6414389" y="215011"/>
                    <a:pt x="6407023" y="413004"/>
                    <a:pt x="6406896" y="626110"/>
                  </a:cubicBezTo>
                  <a:cubicBezTo>
                    <a:pt x="6405626" y="1658239"/>
                    <a:pt x="6416421" y="2760345"/>
                    <a:pt x="6407785" y="3752723"/>
                  </a:cubicBezTo>
                  <a:cubicBezTo>
                    <a:pt x="6419342" y="4584446"/>
                    <a:pt x="6397371" y="5281041"/>
                    <a:pt x="6416294" y="6069076"/>
                  </a:cubicBezTo>
                  <a:close/>
                </a:path>
              </a:pathLst>
            </a:custGeom>
            <a:blipFill>
              <a:blip r:embed="rId8"/>
              <a:stretch>
                <a:fillRect l="-20544" t="0" r="-2054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922055">
            <a:off x="-846111" y="-3855257"/>
            <a:ext cx="7652686" cy="5251656"/>
          </a:xfrm>
          <a:custGeom>
            <a:avLst/>
            <a:gdLst/>
            <a:ahLst/>
            <a:cxnLst/>
            <a:rect r="r" b="b" t="t" l="l"/>
            <a:pathLst>
              <a:path h="5251656" w="7652686">
                <a:moveTo>
                  <a:pt x="0" y="0"/>
                </a:moveTo>
                <a:lnTo>
                  <a:pt x="7652686" y="0"/>
                </a:lnTo>
                <a:lnTo>
                  <a:pt x="7652686" y="5251656"/>
                </a:lnTo>
                <a:lnTo>
                  <a:pt x="0" y="525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822536" y="-1279752"/>
            <a:ext cx="4703437" cy="4114800"/>
          </a:xfrm>
          <a:custGeom>
            <a:avLst/>
            <a:gdLst/>
            <a:ahLst/>
            <a:cxnLst/>
            <a:rect r="r" b="b" t="t" l="l"/>
            <a:pathLst>
              <a:path h="4114800" w="4703437">
                <a:moveTo>
                  <a:pt x="0" y="0"/>
                </a:moveTo>
                <a:lnTo>
                  <a:pt x="4703438" y="0"/>
                </a:lnTo>
                <a:lnTo>
                  <a:pt x="47034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473624">
            <a:off x="15160551" y="7025424"/>
            <a:ext cx="4197498" cy="4114800"/>
          </a:xfrm>
          <a:custGeom>
            <a:avLst/>
            <a:gdLst/>
            <a:ahLst/>
            <a:cxnLst/>
            <a:rect r="r" b="b" t="t" l="l"/>
            <a:pathLst>
              <a:path h="4114800" w="4197498">
                <a:moveTo>
                  <a:pt x="0" y="0"/>
                </a:moveTo>
                <a:lnTo>
                  <a:pt x="4197498" y="0"/>
                </a:lnTo>
                <a:lnTo>
                  <a:pt x="41974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040788" y="663348"/>
            <a:ext cx="8632329" cy="913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>
                <a:solidFill>
                  <a:srgbClr val="23487A"/>
                </a:solidFill>
                <a:latin typeface="Arturo Bold"/>
                <a:ea typeface="Arturo Bold"/>
                <a:cs typeface="Arturo Bold"/>
                <a:sym typeface="Arturo Bold"/>
              </a:rPr>
              <a:t>Використані джерела: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29183" y="1528853"/>
            <a:ext cx="13722787" cy="8588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1.https://mva.gov.ua/storage/app/sites/1/uploaded-files/_%D0%BC%D0%B5%D0%BC_%D0%B4%D0%BE%D1%88%D0%BA%D0%B8.pdf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2.https://www.ukrinform.ua/rubric-ato/3859950-pamati-nacgvardijca-vadima-manka-pozivnij-omut.html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3.https://uk.m.wikipedia.org/wiki/%D0%9A%D0%BE%D1%87%D0%B5%D1%82%D0%BA%D0%BE%D0%B2_%D0%94%D0%BC%D0%B8%D1%82%D1%80%D0%BE_%D0%9E%D0%BB%D0%B5%D0%BA%D1%81%D0%B0%D0%BD%D0%B4%D1%80%D0%BE%D0%B2%D0%B8%D1%87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4.https://www.facebook.com/share/p/1FLW4Hk9B1/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5.https://mevorydoskikharkov.blogspot.com/2025/02/blog-post_71.html#more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6.https://www.facebook.com/share/p/1BxtU28LXA/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7.https://www.facebook.com/share/p/1DJwWEwhAk/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8.https://www.facebook.com/share/18XtwQjFgh/ </a:t>
            </a:r>
          </a:p>
          <a:p>
            <a:pPr algn="l">
              <a:lnSpc>
                <a:spcPts val="3291"/>
              </a:lnSpc>
              <a:spcBef>
                <a:spcPct val="0"/>
              </a:spcBef>
            </a:pPr>
          </a:p>
          <a:p>
            <a:pPr algn="l">
              <a:lnSpc>
                <a:spcPts val="3291"/>
              </a:lnSpc>
              <a:spcBef>
                <a:spcPct val="0"/>
              </a:spcBef>
            </a:pPr>
            <a:r>
              <a:rPr lang="en-US" sz="2351">
                <a:solidFill>
                  <a:srgbClr val="23487A"/>
                </a:solidFill>
                <a:latin typeface="Arturo"/>
                <a:ea typeface="Arturo"/>
                <a:cs typeface="Arturo"/>
                <a:sym typeface="Arturo"/>
              </a:rPr>
              <a:t>9.https://www.facebook.com/share/1FjH94WzXN/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4818086" y="6955442"/>
            <a:ext cx="3093751" cy="3113209"/>
          </a:xfrm>
          <a:custGeom>
            <a:avLst/>
            <a:gdLst/>
            <a:ahLst/>
            <a:cxnLst/>
            <a:rect r="r" b="b" t="t" l="l"/>
            <a:pathLst>
              <a:path h="3113209" w="3093751">
                <a:moveTo>
                  <a:pt x="0" y="0"/>
                </a:moveTo>
                <a:lnTo>
                  <a:pt x="3093751" y="0"/>
                </a:lnTo>
                <a:lnTo>
                  <a:pt x="3093751" y="3113209"/>
                </a:lnTo>
                <a:lnTo>
                  <a:pt x="0" y="31132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DAGkmoQQi2A</dc:identifier>
  <dcterms:modified xsi:type="dcterms:W3CDTF">2011-08-01T06:04:30Z</dcterms:modified>
  <cp:revision>1</cp:revision>
  <dc:title>Тема проєкту: Створення інтерактивної карти меморіальних дощок героям російсько-української війни в Новобаварському районі м. Харкова</dc:title>
</cp:coreProperties>
</file>