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63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8F745-CA71-4B58-48D0-44EF39266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2EDA22-BB57-09EF-828B-E4FF780F6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D07CDF-C021-B17C-E3E5-D49379B7A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ECEFAD-BDF3-22A9-2619-2CCA5C90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E18C51-FA78-4317-8149-373DB3FD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7576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6C91A-864C-BF15-016D-44AB8F7F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52C87-ED27-9DFD-2973-EE0E34238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48BE88-4D4A-565C-9BA0-AD58AA4C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27ECA-0C72-8920-4637-3CE22E160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357BB8-AF4B-4829-832A-48029C01A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398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F6823-C141-C36C-2842-51843282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292E82-1FED-8409-CB94-D20EA8BA3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7A5B57-F605-2A31-716A-E11F7A8B3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090988-CD9C-DDBB-440A-8951871F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B542F4-B8BF-0372-7B68-7AA5EB06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5169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6B473-4974-040B-07AB-1265DF48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0396D-8246-3F30-F8C9-276F15DA2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EE7812-D9E5-8600-DA89-B7850A649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C02C94-13C4-3EE2-BC8C-4D446D7B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7AAFF7-D18A-F02D-3FFC-4AD23BAC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A1CEF-F97A-297B-0895-9D86AC034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2887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8F7E1-672C-C175-C51C-2B9835CD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CCF268-D009-8A8A-149B-4BDEF8960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A5172A-75E8-6003-814A-33C7DCB31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C402472-AF05-3D7B-598B-D105542A3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58E0AA-EE79-6E3D-6328-3EB31E03C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25E7B6-20B9-9363-B5B4-C3D5EF0FC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19ED8A-C133-9C58-342D-71B87AED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346011-6470-BF4C-E55B-F1A32503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5713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001F0-479A-CD61-6A5E-DFE5AE1E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14CAA3-9C08-538C-21BD-5F8EAE8F9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FF780D-70CD-AEDD-5403-24DA8383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CA26E0-3043-F2B6-65EB-81605E26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6121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051E54-7E01-B813-80D2-985CDDB40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2743C2-4A63-9021-2D4C-52A8877D9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96D39D-E87E-2156-4E89-22245E27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643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82FAD-6F68-63F6-052E-EC1A2E0F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8948C4-1AA1-0B0B-44D1-3704D4328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498240-1C74-2109-2F96-60532D457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6D5480-373C-7D9C-129B-627B82C3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73E6B5-CDB7-570D-E9EC-9BA173B0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57CEF2-A483-62A2-045C-A422107E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50731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4C3ED-A1CC-3FC2-27CD-62466208A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295B31-12CF-629D-4B29-FDC3BCF95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8F4CC8-C72C-892B-FF10-5FB74CBCB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26DEE4-F3D5-600F-00A6-994500297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1D45D4-AD39-CCD2-C287-091B50B4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5E35D8-5E05-FC2D-6E96-091088113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29934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3DB90-D25C-204E-C992-8FCB028D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7C1A33-D516-EB68-C329-B67FDDE4A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A87E1B-33A8-5E68-CDB1-7F923006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91161A-7A83-0D4F-B10E-D467088C0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13CC0-FC7D-946D-C632-8B86215E1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2366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C7D29C-5CC9-777E-3658-A4675F94C6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EAE105-94C5-96ED-39BE-7606382C8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65FC16-7160-F105-AA17-A3F9B961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3A5DCB-37A5-EB70-B079-B1AFAA2F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D1AB0F-CDED-BF2D-A5EF-A8A63BF6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6790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2C656-7421-3134-A036-E46F7DFD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E37734-B5D4-3E53-72A5-01E056B71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F3A53-1D6D-C545-F9DE-9272DCDEA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2DA2DB-2A4A-4F1E-BDCB-FC95E90390D2}" type="datetimeFigureOut">
              <a:rPr lang="ru-UA" smtClean="0"/>
              <a:t>04/20/2025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F1508C-5915-A5FA-4C6C-877EB63C0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6368EE-1CC9-5120-E0D8-698E01E89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66A4C1-0A82-45BA-B870-F63928EDD075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6246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2FCF4-526F-DA3C-3BCA-2FE141888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B2B661-3D1A-A1DA-8C95-888D4695D8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F9E603-F80D-26EB-0D79-C9DBB00606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FC4398-0038-925B-53BD-A4677B776AF5}"/>
              </a:ext>
            </a:extLst>
          </p:cNvPr>
          <p:cNvSpPr/>
          <p:nvPr/>
        </p:nvSpPr>
        <p:spPr>
          <a:xfrm>
            <a:off x="1380744" y="993680"/>
            <a:ext cx="9430512" cy="448769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1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75260-BF2D-588F-6DDF-3FC46B43E9A9}"/>
              </a:ext>
            </a:extLst>
          </p:cNvPr>
          <p:cNvSpPr txBox="1"/>
          <p:nvPr/>
        </p:nvSpPr>
        <p:spPr>
          <a:xfrm>
            <a:off x="3990156" y="2692561"/>
            <a:ext cx="4912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/>
              <a:t>Науковий</a:t>
            </a:r>
            <a:r>
              <a:rPr lang="ru-RU" sz="4000" b="1" dirty="0"/>
              <a:t> </a:t>
            </a:r>
            <a:r>
              <a:rPr lang="ru-RU" sz="4000" b="1" dirty="0" err="1"/>
              <a:t>проєкт</a:t>
            </a:r>
            <a:endParaRPr lang="ru-RU" sz="4000" b="1" dirty="0"/>
          </a:p>
          <a:p>
            <a:r>
              <a:rPr lang="ru-RU" sz="4000" b="1" dirty="0"/>
              <a:t> «</a:t>
            </a:r>
            <a:r>
              <a:rPr lang="ru-RU" sz="4000" b="1" dirty="0" err="1"/>
              <a:t>Фізика</a:t>
            </a:r>
            <a:r>
              <a:rPr lang="ru-RU" sz="4000" b="1" dirty="0"/>
              <a:t> на </a:t>
            </a:r>
            <a:r>
              <a:rPr lang="ru-RU" sz="4000" b="1" dirty="0" err="1"/>
              <a:t>кухні</a:t>
            </a:r>
            <a:r>
              <a:rPr lang="ru-RU" sz="4000" b="1" dirty="0"/>
              <a:t>»</a:t>
            </a:r>
            <a:endParaRPr lang="ru-UA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74AEC9-0456-3C75-E694-D82784A545CE}"/>
              </a:ext>
            </a:extLst>
          </p:cNvPr>
          <p:cNvSpPr txBox="1"/>
          <p:nvPr/>
        </p:nvSpPr>
        <p:spPr>
          <a:xfrm>
            <a:off x="112295" y="5416766"/>
            <a:ext cx="5614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kern="1500" dirty="0">
                <a:solidFill>
                  <a:srgbClr val="FF0000"/>
                </a:solidFill>
                <a:latin typeface="Times New Roman" panose="02020603050405020304" pitchFamily="18" charset="0"/>
              </a:rPr>
              <a:t>Роботу виконав: </a:t>
            </a:r>
            <a:r>
              <a:rPr lang="uk-UA" kern="1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Голеня</a:t>
            </a:r>
            <a:r>
              <a:rPr lang="uk-UA" kern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Олександр Олександрович</a:t>
            </a:r>
            <a:r>
              <a:rPr lang="uk-UA" b="1" kern="1500" dirty="0">
                <a:solidFill>
                  <a:srgbClr val="000000"/>
                </a:solidFill>
                <a:latin typeface="Times New Roman" panose="02020603050405020304" pitchFamily="18" charset="0"/>
              </a:rPr>
              <a:t>,    </a:t>
            </a:r>
            <a:r>
              <a:rPr lang="uk-UA" kern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учень 9-А класу </a:t>
            </a:r>
            <a:r>
              <a:rPr lang="uk-UA" kern="1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Клавдіївського</a:t>
            </a:r>
            <a:r>
              <a:rPr lang="uk-UA" kern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ліцею імені Олександра Рибалка </a:t>
            </a:r>
            <a:r>
              <a:rPr lang="uk-UA" kern="1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Немішаївської</a:t>
            </a:r>
            <a:r>
              <a:rPr lang="uk-UA" kern="1500" dirty="0">
                <a:solidFill>
                  <a:srgbClr val="000000"/>
                </a:solidFill>
                <a:latin typeface="Times New Roman" panose="02020603050405020304" pitchFamily="18" charset="0"/>
              </a:rPr>
              <a:t> селищної ради  Бучанського району Київської області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AECF2-1CED-AFCE-2BB3-7EE3671D4FEC}"/>
              </a:ext>
            </a:extLst>
          </p:cNvPr>
          <p:cNvSpPr txBox="1"/>
          <p:nvPr/>
        </p:nvSpPr>
        <p:spPr>
          <a:xfrm>
            <a:off x="1722120" y="112295"/>
            <a:ext cx="9430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kern="15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Немішаївське</a:t>
            </a:r>
            <a:r>
              <a:rPr lang="uk-UA" sz="2800" b="1" kern="15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селищне територіальне відділення МАН</a:t>
            </a:r>
            <a:endParaRPr lang="uk-UA" sz="2800" kern="15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CD9FD3-62E5-D13D-7CAE-7A2EE7B4B654}"/>
              </a:ext>
            </a:extLst>
          </p:cNvPr>
          <p:cNvSpPr txBox="1"/>
          <p:nvPr/>
        </p:nvSpPr>
        <p:spPr>
          <a:xfrm>
            <a:off x="5871411" y="5408653"/>
            <a:ext cx="6176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kern="150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Науковий керівник:    </a:t>
            </a:r>
            <a:r>
              <a:rPr lang="uk-UA" kern="15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Міщенко Олена Олександрівна, </a:t>
            </a:r>
            <a:r>
              <a:rPr lang="uk-UA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учитель фізики та астрономії </a:t>
            </a:r>
            <a:r>
              <a:rPr lang="uk-UA" kern="14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Клавдіївського</a:t>
            </a:r>
            <a:r>
              <a:rPr lang="uk-UA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ліцею імені Олександра Рибалка </a:t>
            </a:r>
            <a:r>
              <a:rPr lang="uk-UA" kern="14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Немішаївської</a:t>
            </a:r>
            <a:r>
              <a:rPr lang="uk-UA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селищної ради Бучанського району Київської області </a:t>
            </a:r>
            <a:endParaRPr lang="uk-UA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UA" dirty="0"/>
          </a:p>
        </p:txBody>
      </p:sp>
      <p:pic>
        <p:nvPicPr>
          <p:cNvPr id="11" name="Рисунок 10" descr="Зображення, що містить Обличчя людини, особа, Чоло, стін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EA2686E-D271-E73C-C6B3-88581B9C9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78" y="3206490"/>
            <a:ext cx="1765108" cy="20526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0AFE2C-0718-5B8C-C627-704052D17D90}"/>
              </a:ext>
            </a:extLst>
          </p:cNvPr>
          <p:cNvSpPr txBox="1"/>
          <p:nvPr/>
        </p:nvSpPr>
        <p:spPr>
          <a:xfrm>
            <a:off x="2840477" y="1217255"/>
            <a:ext cx="7486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/>
                <a:latin typeface="NotoSerifDisplay"/>
              </a:rPr>
              <a:t>Всеукраїнський </a:t>
            </a:r>
            <a:r>
              <a:rPr lang="ru-RU" sz="2400" b="1" dirty="0" err="1">
                <a:effectLst/>
                <a:latin typeface="NotoSerifDisplay"/>
              </a:rPr>
              <a:t>інтерактивний</a:t>
            </a:r>
            <a:r>
              <a:rPr lang="ru-RU" sz="2400" b="1" dirty="0">
                <a:effectLst/>
                <a:latin typeface="NotoSerifDisplay"/>
              </a:rPr>
              <a:t> конкурс </a:t>
            </a:r>
            <a:br>
              <a:rPr lang="ru-RU" sz="2400" b="1" dirty="0"/>
            </a:br>
            <a:r>
              <a:rPr lang="ru-RU" sz="2400" b="1" dirty="0">
                <a:effectLst/>
                <a:latin typeface="NotoSerifDisplay"/>
              </a:rPr>
              <a:t>“МАН-</a:t>
            </a:r>
            <a:r>
              <a:rPr lang="ru-RU" sz="2400" b="1" dirty="0" err="1">
                <a:effectLst/>
                <a:latin typeface="NotoSerifDisplay"/>
              </a:rPr>
              <a:t>Юніор</a:t>
            </a:r>
            <a:r>
              <a:rPr lang="ru-RU" sz="2400" b="1" dirty="0">
                <a:effectLst/>
                <a:latin typeface="NotoSerifDisplay"/>
              </a:rPr>
              <a:t> </a:t>
            </a:r>
            <a:r>
              <a:rPr lang="ru-RU" sz="2400" b="1" dirty="0" err="1">
                <a:effectLst/>
                <a:latin typeface="NotoSerifDisplay"/>
              </a:rPr>
              <a:t>Дослідник</a:t>
            </a:r>
            <a:r>
              <a:rPr lang="ru-RU" sz="2400" b="1" dirty="0">
                <a:effectLst/>
                <a:latin typeface="NotoSerifDisplay"/>
              </a:rPr>
              <a:t>” </a:t>
            </a:r>
            <a:br>
              <a:rPr lang="ru-RU" sz="2400" b="1" dirty="0"/>
            </a:br>
            <a:r>
              <a:rPr lang="ru-RU" sz="2400" b="1" dirty="0" err="1">
                <a:effectLst/>
                <a:latin typeface="NotoSerifDisplay"/>
              </a:rPr>
              <a:t>Номінація</a:t>
            </a:r>
            <a:r>
              <a:rPr lang="ru-RU" sz="2400" b="1" dirty="0">
                <a:effectLst/>
                <a:latin typeface="NotoSerifDisplay"/>
              </a:rPr>
              <a:t> “</a:t>
            </a:r>
            <a:r>
              <a:rPr lang="ru-RU" sz="2400" b="1" dirty="0" err="1">
                <a:effectLst/>
                <a:latin typeface="NotoSerifDisplay"/>
              </a:rPr>
              <a:t>Технік-Юніор</a:t>
            </a:r>
            <a:r>
              <a:rPr lang="ru-RU" sz="2400" b="1" dirty="0">
                <a:effectLst/>
                <a:latin typeface="NotoSerifDisplay"/>
              </a:rPr>
              <a:t>”</a:t>
            </a:r>
            <a:endParaRPr lang="uk-UA" sz="2400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797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351EB-CAB5-DDCD-77DB-D292B7F68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C0221E9-B3B0-007C-C5B1-0BF2B62AE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177516F9-704A-4821-BD81-C457798A7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A49B81-9FA6-046B-7067-F049A3DFBC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uk-UA" sz="18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963FC8-A2BD-7928-22C4-D74318A37055}"/>
              </a:ext>
            </a:extLst>
          </p:cNvPr>
          <p:cNvSpPr/>
          <p:nvPr/>
        </p:nvSpPr>
        <p:spPr>
          <a:xfrm>
            <a:off x="0" y="1789264"/>
            <a:ext cx="12192000" cy="51362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1800" dirty="0"/>
          </a:p>
          <a:p>
            <a:pPr algn="ctr"/>
            <a:endParaRPr lang="ru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AB7707-BD23-8C12-8C58-D1E3AA6356CC}"/>
              </a:ext>
            </a:extLst>
          </p:cNvPr>
          <p:cNvSpPr txBox="1"/>
          <p:nvPr/>
        </p:nvSpPr>
        <p:spPr>
          <a:xfrm>
            <a:off x="176379" y="152866"/>
            <a:ext cx="118392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Мета дослідження:</a:t>
            </a:r>
          </a:p>
          <a:p>
            <a:r>
              <a:rPr lang="uk-UA" sz="2400" dirty="0"/>
              <a:t>Дослідити фізичні властивості води та яєць, вивчити явища плавучості, капілярності, інерції й змін у структурі речовини під час варіння, а також розвинути навички проведення простих дослідів у побутових умовах.</a:t>
            </a:r>
          </a:p>
          <a:p>
            <a:endParaRPr lang="ru-RU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9212C6-8E2B-756D-7A17-871FE39CDD90}"/>
              </a:ext>
            </a:extLst>
          </p:cNvPr>
          <p:cNvSpPr txBox="1"/>
          <p:nvPr/>
        </p:nvSpPr>
        <p:spPr>
          <a:xfrm>
            <a:off x="176379" y="2049042"/>
            <a:ext cx="11494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Завдання дослідження:</a:t>
            </a:r>
          </a:p>
          <a:p>
            <a:endParaRPr lang="uk-UA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Визначити, чому яйце тоне у звичайній воді, але плаває в солоній.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Дослідити, як вода може підніматися вгору (явище капілярності або тиск повітря).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Пояснити, чому варене яйце крутиться краще, ніж сире.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Провести перевірку свіжості яєць за допомогою занурення у воду.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Розвивати спостережливість, логічне мислення та вміння робити висновки на основі дослідів.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/>
              <a:t>Формувати зацікавлення до фізики через приклади з повсякденного життя.</a:t>
            </a:r>
          </a:p>
        </p:txBody>
      </p:sp>
    </p:spTree>
    <p:extLst>
      <p:ext uri="{BB962C8B-B14F-4D97-AF65-F5344CB8AC3E}">
        <p14:creationId xmlns:p14="http://schemas.microsoft.com/office/powerpoint/2010/main" val="236882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E258D-0B27-462A-E60A-8327A3E6A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BF5DC-E122-C571-91FA-C20C6BB72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F0EF44-B3F9-6F7E-78DB-0757189415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D12903-CB1B-9626-AD27-9F342CF8DC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AE6ACA-E876-B054-5A39-316E2056D98B}"/>
              </a:ext>
            </a:extLst>
          </p:cNvPr>
          <p:cNvSpPr/>
          <p:nvPr/>
        </p:nvSpPr>
        <p:spPr>
          <a:xfrm>
            <a:off x="-1" y="0"/>
            <a:ext cx="12191999" cy="685799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D17843-CA9C-FA55-518F-55C7368F7783}"/>
              </a:ext>
            </a:extLst>
          </p:cNvPr>
          <p:cNvSpPr txBox="1"/>
          <p:nvPr/>
        </p:nvSpPr>
        <p:spPr>
          <a:xfrm>
            <a:off x="232785" y="213380"/>
            <a:ext cx="736587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/>
              <a:t>Дослід</a:t>
            </a:r>
            <a:r>
              <a:rPr lang="ru-RU" sz="2800" b="1" dirty="0"/>
              <a:t> 1: </a:t>
            </a:r>
            <a:r>
              <a:rPr lang="ru-RU" sz="2800" b="1" dirty="0" err="1"/>
              <a:t>Чому</a:t>
            </a:r>
            <a:r>
              <a:rPr lang="ru-RU" sz="2800" b="1" dirty="0"/>
              <a:t> яйце тоне у </a:t>
            </a:r>
            <a:r>
              <a:rPr lang="ru-RU" sz="2800" b="1" dirty="0" err="1"/>
              <a:t>воді</a:t>
            </a:r>
            <a:r>
              <a:rPr lang="ru-RU" sz="2800" b="1" dirty="0"/>
              <a:t>, </a:t>
            </a:r>
            <a:r>
              <a:rPr lang="ru-RU" sz="2800" b="1" dirty="0" err="1"/>
              <a:t>але</a:t>
            </a:r>
            <a:r>
              <a:rPr lang="ru-RU" sz="2800" b="1" dirty="0"/>
              <a:t> </a:t>
            </a:r>
            <a:r>
              <a:rPr lang="ru-RU" sz="2800" b="1" dirty="0" err="1"/>
              <a:t>плаває</a:t>
            </a:r>
            <a:r>
              <a:rPr lang="ru-RU" sz="2800" b="1" dirty="0"/>
              <a:t> в </a:t>
            </a:r>
            <a:r>
              <a:rPr lang="ru-RU" sz="2800" b="1" dirty="0" err="1"/>
              <a:t>солоній</a:t>
            </a:r>
            <a:r>
              <a:rPr lang="ru-RU" sz="2800" b="1" dirty="0"/>
              <a:t> </a:t>
            </a:r>
            <a:r>
              <a:rPr lang="ru-RU" sz="2800" b="1" dirty="0" err="1"/>
              <a:t>воді</a:t>
            </a:r>
            <a:r>
              <a:rPr lang="ru-RU" sz="2800" b="1" dirty="0"/>
              <a:t>?</a:t>
            </a:r>
          </a:p>
          <a:p>
            <a:r>
              <a:rPr lang="ru-RU" sz="2000" dirty="0"/>
              <a:t> </a:t>
            </a:r>
            <a:r>
              <a:rPr lang="ru-RU" sz="2400" b="1" dirty="0" err="1"/>
              <a:t>Гіпотеза</a:t>
            </a:r>
            <a:r>
              <a:rPr lang="ru-RU" sz="2400" dirty="0"/>
              <a:t>: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додати</a:t>
            </a:r>
            <a:r>
              <a:rPr lang="ru-RU" sz="2400" dirty="0"/>
              <a:t> </a:t>
            </a:r>
            <a:r>
              <a:rPr lang="ru-RU" sz="2400" dirty="0" err="1"/>
              <a:t>сіль</a:t>
            </a:r>
            <a:r>
              <a:rPr lang="ru-RU" sz="2400" dirty="0"/>
              <a:t> у воду, </a:t>
            </a:r>
            <a:r>
              <a:rPr lang="ru-RU" sz="2400" dirty="0" err="1"/>
              <a:t>її</a:t>
            </a:r>
            <a:r>
              <a:rPr lang="ru-RU" sz="2400" dirty="0"/>
              <a:t> </a:t>
            </a:r>
            <a:r>
              <a:rPr lang="ru-RU" sz="2400" dirty="0" err="1"/>
              <a:t>густина</a:t>
            </a:r>
            <a:r>
              <a:rPr lang="ru-RU" sz="2400" dirty="0"/>
              <a:t> </a:t>
            </a:r>
            <a:r>
              <a:rPr lang="ru-RU" sz="2400" dirty="0" err="1"/>
              <a:t>збільшиться</a:t>
            </a:r>
            <a:r>
              <a:rPr lang="ru-RU" sz="2400" dirty="0"/>
              <a:t>, і яйце, яке </a:t>
            </a:r>
            <a:r>
              <a:rPr lang="ru-RU" sz="2400" dirty="0" err="1"/>
              <a:t>раніше</a:t>
            </a:r>
            <a:r>
              <a:rPr lang="ru-RU" sz="2400" dirty="0"/>
              <a:t> тонуло, </a:t>
            </a:r>
            <a:r>
              <a:rPr lang="ru-RU" sz="2400" dirty="0" err="1"/>
              <a:t>почне</a:t>
            </a:r>
            <a:r>
              <a:rPr lang="ru-RU" sz="2400" dirty="0"/>
              <a:t> </a:t>
            </a:r>
            <a:r>
              <a:rPr lang="ru-RU" sz="2400" dirty="0" err="1"/>
              <a:t>плавати</a:t>
            </a:r>
            <a:r>
              <a:rPr lang="ru-RU" sz="2400" dirty="0"/>
              <a:t>. </a:t>
            </a:r>
          </a:p>
          <a:p>
            <a:r>
              <a:rPr lang="ru-RU" sz="2400" b="1" dirty="0"/>
              <a:t>Мета</a:t>
            </a:r>
            <a:r>
              <a:rPr lang="ru-RU" sz="2400" dirty="0"/>
              <a:t>: </a:t>
            </a:r>
            <a:r>
              <a:rPr lang="ru-RU" sz="2400" dirty="0" err="1"/>
              <a:t>Перевірити</a:t>
            </a:r>
            <a:r>
              <a:rPr lang="ru-RU" sz="2400" dirty="0"/>
              <a:t>, як </a:t>
            </a:r>
            <a:r>
              <a:rPr lang="ru-RU" sz="2400" dirty="0" err="1"/>
              <a:t>густина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 </a:t>
            </a:r>
            <a:r>
              <a:rPr lang="ru-RU" sz="2400" dirty="0" err="1"/>
              <a:t>впливає</a:t>
            </a:r>
            <a:r>
              <a:rPr lang="ru-RU" sz="2400" dirty="0"/>
              <a:t> на </a:t>
            </a:r>
            <a:r>
              <a:rPr lang="ru-RU" sz="2400" dirty="0" err="1"/>
              <a:t>плавучість</a:t>
            </a:r>
            <a:r>
              <a:rPr lang="ru-RU" sz="2400" dirty="0"/>
              <a:t> </a:t>
            </a:r>
            <a:r>
              <a:rPr lang="ru-RU" sz="2400" dirty="0" err="1"/>
              <a:t>предметів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b="1" dirty="0"/>
              <a:t>Теоретична основа:</a:t>
            </a:r>
            <a:r>
              <a:rPr lang="ru-RU" sz="2400" dirty="0"/>
              <a:t> За законом </a:t>
            </a:r>
            <a:r>
              <a:rPr lang="ru-RU" sz="2400" dirty="0" err="1"/>
              <a:t>Архімеда</a:t>
            </a:r>
            <a:r>
              <a:rPr lang="ru-RU" sz="2400" dirty="0"/>
              <a:t>, будь-яке </a:t>
            </a:r>
            <a:r>
              <a:rPr lang="ru-RU" sz="2400" dirty="0" err="1"/>
              <a:t>тіло</a:t>
            </a:r>
            <a:r>
              <a:rPr lang="ru-RU" sz="2400" dirty="0"/>
              <a:t>, </a:t>
            </a:r>
            <a:r>
              <a:rPr lang="ru-RU" sz="2400" dirty="0" err="1"/>
              <a:t>занурене</a:t>
            </a:r>
            <a:r>
              <a:rPr lang="ru-RU" sz="2400" dirty="0"/>
              <a:t> в </a:t>
            </a:r>
            <a:r>
              <a:rPr lang="ru-RU" sz="2400" dirty="0" err="1"/>
              <a:t>рідину</a:t>
            </a:r>
            <a:r>
              <a:rPr lang="ru-RU" sz="2400" dirty="0"/>
              <a:t>, </a:t>
            </a:r>
            <a:r>
              <a:rPr lang="ru-RU" sz="2400" dirty="0" err="1"/>
              <a:t>отримує</a:t>
            </a:r>
            <a:r>
              <a:rPr lang="ru-RU" sz="2400" dirty="0"/>
              <a:t> </a:t>
            </a:r>
            <a:r>
              <a:rPr lang="ru-RU" sz="2400" dirty="0" err="1"/>
              <a:t>виштовхувальну</a:t>
            </a:r>
            <a:r>
              <a:rPr lang="ru-RU" sz="2400" dirty="0"/>
              <a:t> силу, </a:t>
            </a:r>
            <a:r>
              <a:rPr lang="ru-RU" sz="2400" dirty="0" err="1"/>
              <a:t>рівну</a:t>
            </a:r>
            <a:r>
              <a:rPr lang="ru-RU" sz="2400" dirty="0"/>
              <a:t> </a:t>
            </a:r>
            <a:r>
              <a:rPr lang="ru-RU" sz="2400" dirty="0" err="1"/>
              <a:t>вазі</a:t>
            </a:r>
            <a:r>
              <a:rPr lang="ru-RU" sz="2400" dirty="0"/>
              <a:t> </a:t>
            </a:r>
            <a:r>
              <a:rPr lang="ru-RU" sz="2400" dirty="0" err="1"/>
              <a:t>витісненої</a:t>
            </a:r>
            <a:r>
              <a:rPr lang="ru-RU" sz="2400" dirty="0"/>
              <a:t> </a:t>
            </a:r>
            <a:r>
              <a:rPr lang="ru-RU" sz="2400" dirty="0" err="1"/>
              <a:t>рідини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 </a:t>
            </a:r>
            <a:r>
              <a:rPr lang="ru-RU" sz="2400" dirty="0" err="1"/>
              <a:t>стає</a:t>
            </a:r>
            <a:r>
              <a:rPr lang="ru-RU" sz="2400" dirty="0"/>
              <a:t> </a:t>
            </a:r>
            <a:r>
              <a:rPr lang="ru-RU" sz="2400" dirty="0" err="1"/>
              <a:t>густішою</a:t>
            </a:r>
            <a:r>
              <a:rPr lang="ru-RU" sz="2400" dirty="0"/>
              <a:t> (</a:t>
            </a:r>
            <a:r>
              <a:rPr lang="ru-RU" sz="2400" dirty="0" err="1"/>
              <a:t>щільнішою</a:t>
            </a:r>
            <a:r>
              <a:rPr lang="ru-RU" sz="2400" dirty="0"/>
              <a:t>), </a:t>
            </a:r>
            <a:r>
              <a:rPr lang="ru-RU" sz="2400" dirty="0" err="1"/>
              <a:t>ця</a:t>
            </a:r>
            <a:r>
              <a:rPr lang="ru-RU" sz="2400" dirty="0"/>
              <a:t> сила </a:t>
            </a:r>
            <a:r>
              <a:rPr lang="ru-RU" sz="2400" dirty="0" err="1"/>
              <a:t>збільшується</a:t>
            </a:r>
            <a:r>
              <a:rPr lang="ru-RU" sz="2400" dirty="0"/>
              <a:t>. </a:t>
            </a:r>
            <a:r>
              <a:rPr lang="ru-RU" sz="2400" dirty="0" err="1"/>
              <a:t>Якщо</a:t>
            </a:r>
            <a:r>
              <a:rPr lang="ru-RU" sz="2400" dirty="0"/>
              <a:t> вона </a:t>
            </a:r>
            <a:r>
              <a:rPr lang="ru-RU" sz="2400" dirty="0" err="1"/>
              <a:t>стає</a:t>
            </a:r>
            <a:r>
              <a:rPr lang="ru-RU" sz="2400" dirty="0"/>
              <a:t> </a:t>
            </a:r>
            <a:r>
              <a:rPr lang="ru-RU" sz="2400" dirty="0" err="1"/>
              <a:t>більшою</a:t>
            </a:r>
            <a:r>
              <a:rPr lang="ru-RU" sz="2400" dirty="0"/>
              <a:t> за вагу предмета, </a:t>
            </a:r>
            <a:r>
              <a:rPr lang="ru-RU" sz="2400" dirty="0" err="1"/>
              <a:t>він</a:t>
            </a:r>
            <a:r>
              <a:rPr lang="ru-RU" sz="2400" dirty="0"/>
              <a:t> </a:t>
            </a:r>
            <a:r>
              <a:rPr lang="ru-RU" sz="2400" dirty="0" err="1"/>
              <a:t>спливає</a:t>
            </a:r>
            <a:r>
              <a:rPr lang="ru-RU" sz="2400" dirty="0"/>
              <a:t>.</a:t>
            </a:r>
          </a:p>
          <a:p>
            <a:r>
              <a:rPr lang="ru-RU" sz="2400" dirty="0"/>
              <a:t>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потрібно</a:t>
            </a:r>
            <a:r>
              <a:rPr lang="ru-RU" sz="2400" b="1" dirty="0"/>
              <a:t>: </a:t>
            </a:r>
            <a:r>
              <a:rPr lang="ru-RU" sz="2400" dirty="0"/>
              <a:t>2 склянки води, </a:t>
            </a:r>
            <a:r>
              <a:rPr lang="ru-RU" sz="2400" dirty="0" err="1"/>
              <a:t>кухонна</a:t>
            </a:r>
            <a:r>
              <a:rPr lang="ru-RU" sz="2400" dirty="0"/>
              <a:t> </a:t>
            </a:r>
            <a:r>
              <a:rPr lang="ru-RU" sz="2400" dirty="0" err="1"/>
              <a:t>сіль</a:t>
            </a:r>
            <a:r>
              <a:rPr lang="ru-RU" sz="2400" dirty="0"/>
              <a:t>, 2 штуки </a:t>
            </a:r>
            <a:r>
              <a:rPr lang="ru-RU" sz="2400" dirty="0" err="1"/>
              <a:t>сирих</a:t>
            </a:r>
            <a:r>
              <a:rPr lang="ru-RU" sz="2400" dirty="0"/>
              <a:t> </a:t>
            </a:r>
            <a:r>
              <a:rPr lang="ru-RU" sz="2400" dirty="0" err="1"/>
              <a:t>яєць</a:t>
            </a:r>
            <a:r>
              <a:rPr lang="ru-RU" sz="2400" dirty="0"/>
              <a:t>, ложка </a:t>
            </a:r>
          </a:p>
        </p:txBody>
      </p:sp>
      <p:pic>
        <p:nvPicPr>
          <p:cNvPr id="16" name="Рисунок 15" descr="Изображение выглядит как в помещении, Предметная фотография, стена, гряз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6E49C3-837D-F456-8A7A-6D2963591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8" t="37145" r="9065"/>
          <a:stretch/>
        </p:blipFill>
        <p:spPr>
          <a:xfrm>
            <a:off x="7525513" y="706520"/>
            <a:ext cx="4666486" cy="274991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479C97-5A5C-F2C5-6062-8541CCAD1B8C}"/>
              </a:ext>
            </a:extLst>
          </p:cNvPr>
          <p:cNvSpPr txBox="1"/>
          <p:nvPr/>
        </p:nvSpPr>
        <p:spPr>
          <a:xfrm>
            <a:off x="7918704" y="3145536"/>
            <a:ext cx="404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Фотокартка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408960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203585-206C-7DB0-0EC5-DAED3112E1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238A08-7919-80EC-62F4-5F99B7AC3B2D}"/>
              </a:ext>
            </a:extLst>
          </p:cNvPr>
          <p:cNvSpPr txBox="1"/>
          <p:nvPr/>
        </p:nvSpPr>
        <p:spPr>
          <a:xfrm>
            <a:off x="246888" y="146304"/>
            <a:ext cx="6848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робити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Налити</a:t>
            </a:r>
            <a:r>
              <a:rPr lang="ru-RU" dirty="0"/>
              <a:t> в </a:t>
            </a:r>
            <a:r>
              <a:rPr lang="ru-RU" dirty="0" err="1"/>
              <a:t>обидві</a:t>
            </a:r>
            <a:r>
              <a:rPr lang="ru-RU" dirty="0"/>
              <a:t> склянки </a:t>
            </a:r>
            <a:r>
              <a:rPr lang="ru-RU" dirty="0" err="1"/>
              <a:t>однакову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води. </a:t>
            </a:r>
          </a:p>
          <a:p>
            <a:r>
              <a:rPr lang="ru-RU" dirty="0"/>
              <a:t>2.В одну склянку </a:t>
            </a:r>
            <a:r>
              <a:rPr lang="ru-RU" dirty="0" err="1"/>
              <a:t>додати</a:t>
            </a:r>
            <a:r>
              <a:rPr lang="ru-RU" dirty="0"/>
              <a:t> 4-5 </a:t>
            </a:r>
            <a:r>
              <a:rPr lang="ru-RU" dirty="0" err="1"/>
              <a:t>столових</a:t>
            </a:r>
            <a:r>
              <a:rPr lang="ru-RU" dirty="0"/>
              <a:t> ложок </a:t>
            </a:r>
            <a:r>
              <a:rPr lang="ru-RU" dirty="0" err="1"/>
              <a:t>солі</a:t>
            </a:r>
            <a:r>
              <a:rPr lang="ru-RU" dirty="0"/>
              <a:t> й добре </a:t>
            </a:r>
            <a:r>
              <a:rPr lang="ru-RU" dirty="0" err="1"/>
              <a:t>розмішати</a:t>
            </a:r>
            <a:r>
              <a:rPr lang="ru-RU" dirty="0"/>
              <a:t>.</a:t>
            </a:r>
          </a:p>
          <a:p>
            <a:r>
              <a:rPr lang="ru-RU" dirty="0"/>
              <a:t> 3.Обережно </a:t>
            </a:r>
            <a:r>
              <a:rPr lang="ru-RU" dirty="0" err="1"/>
              <a:t>опустити</a:t>
            </a:r>
            <a:r>
              <a:rPr lang="ru-RU" dirty="0"/>
              <a:t> яйце в склянку з </a:t>
            </a:r>
            <a:r>
              <a:rPr lang="ru-RU" dirty="0" err="1"/>
              <a:t>прісною</a:t>
            </a:r>
            <a:r>
              <a:rPr lang="ru-RU" dirty="0"/>
              <a:t> водою –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потоне</a:t>
            </a:r>
            <a:r>
              <a:rPr lang="ru-RU" dirty="0"/>
              <a:t>. </a:t>
            </a:r>
          </a:p>
          <a:p>
            <a:r>
              <a:rPr lang="ru-RU" dirty="0"/>
              <a:t>4.Опустити друге яйце в склянку з </a:t>
            </a:r>
            <a:r>
              <a:rPr lang="ru-RU" dirty="0" err="1"/>
              <a:t>солоною</a:t>
            </a:r>
            <a:r>
              <a:rPr lang="ru-RU" dirty="0"/>
              <a:t> водою –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спливе</a:t>
            </a:r>
            <a:r>
              <a:rPr lang="ru-RU" dirty="0"/>
              <a:t>.</a:t>
            </a:r>
            <a:endParaRPr lang="ru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0FBF0F-FBD9-743A-C26F-15A9749466A5}"/>
              </a:ext>
            </a:extLst>
          </p:cNvPr>
          <p:cNvSpPr txBox="1"/>
          <p:nvPr/>
        </p:nvSpPr>
        <p:spPr>
          <a:xfrm>
            <a:off x="7161276" y="245760"/>
            <a:ext cx="4791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/>
              <a:t>Висновок</a:t>
            </a:r>
            <a:r>
              <a:rPr lang="ru-RU" sz="1800" b="1" dirty="0"/>
              <a:t>: У </a:t>
            </a:r>
            <a:r>
              <a:rPr lang="ru-RU" sz="1800" b="1" dirty="0" err="1"/>
              <a:t>солоній</a:t>
            </a:r>
            <a:r>
              <a:rPr lang="ru-RU" sz="1800" b="1" dirty="0"/>
              <a:t> </a:t>
            </a:r>
            <a:r>
              <a:rPr lang="ru-RU" sz="1800" b="1" dirty="0" err="1"/>
              <a:t>воді</a:t>
            </a:r>
            <a:r>
              <a:rPr lang="ru-RU" sz="1800" b="1" dirty="0"/>
              <a:t> яйце не тоне, </a:t>
            </a:r>
            <a:r>
              <a:rPr lang="ru-RU" sz="1800" b="1" dirty="0" err="1"/>
              <a:t>бо</a:t>
            </a:r>
            <a:r>
              <a:rPr lang="ru-RU" sz="1800" b="1" dirty="0"/>
              <a:t> </a:t>
            </a:r>
            <a:r>
              <a:rPr lang="ru-RU" sz="1800" b="1" dirty="0" err="1"/>
              <a:t>сіль</a:t>
            </a:r>
            <a:r>
              <a:rPr lang="ru-RU" sz="1800" b="1" dirty="0"/>
              <a:t> </a:t>
            </a:r>
            <a:r>
              <a:rPr lang="ru-RU" sz="1800" b="1" dirty="0" err="1"/>
              <a:t>збільшила</a:t>
            </a:r>
            <a:r>
              <a:rPr lang="ru-RU" sz="1800" b="1" dirty="0"/>
              <a:t> </a:t>
            </a:r>
            <a:r>
              <a:rPr lang="ru-RU" sz="1800" b="1" dirty="0" err="1"/>
              <a:t>густину</a:t>
            </a:r>
            <a:r>
              <a:rPr lang="ru-RU" sz="1800" b="1" dirty="0"/>
              <a:t> води. </a:t>
            </a:r>
            <a:r>
              <a:rPr lang="ru-RU" sz="1800" b="1" dirty="0" err="1"/>
              <a:t>Це</a:t>
            </a:r>
            <a:r>
              <a:rPr lang="ru-RU" sz="1800" b="1" dirty="0"/>
              <a:t> </a:t>
            </a:r>
            <a:r>
              <a:rPr lang="ru-RU" sz="1800" b="1" dirty="0" err="1"/>
              <a:t>зробило</a:t>
            </a:r>
            <a:r>
              <a:rPr lang="ru-RU" sz="1800" b="1" dirty="0"/>
              <a:t> </a:t>
            </a:r>
            <a:r>
              <a:rPr lang="ru-RU" sz="1800" b="1" dirty="0" err="1"/>
              <a:t>виштовхувальну</a:t>
            </a:r>
            <a:r>
              <a:rPr lang="ru-RU" sz="1800" b="1" dirty="0"/>
              <a:t> силу </a:t>
            </a:r>
            <a:r>
              <a:rPr lang="ru-RU" sz="1800" b="1" dirty="0" err="1"/>
              <a:t>більшою</a:t>
            </a:r>
            <a:r>
              <a:rPr lang="ru-RU" sz="1800" b="1" dirty="0"/>
              <a:t> за силу </a:t>
            </a:r>
            <a:r>
              <a:rPr lang="ru-RU" sz="1800" b="1" dirty="0" err="1"/>
              <a:t>тяжіння</a:t>
            </a:r>
            <a:r>
              <a:rPr lang="ru-RU" sz="1800" b="1" dirty="0"/>
              <a:t>, тому яйце </a:t>
            </a:r>
            <a:r>
              <a:rPr lang="ru-RU" sz="1800" b="1" dirty="0" err="1"/>
              <a:t>спливло</a:t>
            </a:r>
            <a:r>
              <a:rPr lang="ru-RU" sz="1800" dirty="0"/>
              <a:t>.</a:t>
            </a:r>
            <a:endParaRPr lang="ru-UA" sz="1800" dirty="0"/>
          </a:p>
          <a:p>
            <a:endParaRPr lang="ru-UA" dirty="0"/>
          </a:p>
        </p:txBody>
      </p:sp>
      <p:pic>
        <p:nvPicPr>
          <p:cNvPr id="5" name="45353453334543">
            <a:hlinkClick r:id="" action="ppaction://media"/>
            <a:extLst>
              <a:ext uri="{FF2B5EF4-FFF2-40B4-BE49-F238E27FC236}">
                <a16:creationId xmlns:a16="http://schemas.microsoft.com/office/drawing/2014/main" id="{EC57D2D9-CB48-98C5-BE9D-30BFFBC1A9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454628"/>
            <a:ext cx="12192000" cy="43748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DE37B6-DB62-8A0F-C8A6-CFE61BBD6DD6}"/>
              </a:ext>
            </a:extLst>
          </p:cNvPr>
          <p:cNvSpPr txBox="1"/>
          <p:nvPr/>
        </p:nvSpPr>
        <p:spPr>
          <a:xfrm>
            <a:off x="8202168" y="2139696"/>
            <a:ext cx="358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Відео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380288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027622-81D4-ED97-D1A5-42597607FD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4096E-F1FE-1605-AEA7-BB0CDA04EEEF}"/>
              </a:ext>
            </a:extLst>
          </p:cNvPr>
          <p:cNvSpPr txBox="1"/>
          <p:nvPr/>
        </p:nvSpPr>
        <p:spPr>
          <a:xfrm>
            <a:off x="256032" y="128016"/>
            <a:ext cx="58399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b="1" dirty="0" err="1"/>
              <a:t>Дослід</a:t>
            </a:r>
            <a:r>
              <a:rPr lang="ru-RU" sz="2400" b="1" dirty="0"/>
              <a:t> 2 : Як вода </a:t>
            </a:r>
            <a:r>
              <a:rPr lang="ru-RU" sz="2400" b="1" dirty="0" err="1"/>
              <a:t>може</a:t>
            </a:r>
            <a:r>
              <a:rPr lang="ru-RU" sz="2400" b="1" dirty="0"/>
              <a:t> «</a:t>
            </a:r>
            <a:r>
              <a:rPr lang="ru-RU" sz="2400" b="1" dirty="0" err="1"/>
              <a:t>тікати</a:t>
            </a:r>
            <a:r>
              <a:rPr lang="ru-RU" sz="2400" b="1" dirty="0"/>
              <a:t>» </a:t>
            </a:r>
            <a:r>
              <a:rPr lang="ru-RU" sz="2400" b="1" dirty="0" err="1"/>
              <a:t>вгору</a:t>
            </a:r>
            <a:r>
              <a:rPr lang="ru-RU" sz="2400" b="1" dirty="0"/>
              <a:t>? (</a:t>
            </a:r>
            <a:r>
              <a:rPr lang="ru-RU" sz="2400" b="1" dirty="0" err="1"/>
              <a:t>Капілярний</a:t>
            </a:r>
            <a:r>
              <a:rPr lang="ru-RU" sz="2400" b="1" dirty="0"/>
              <a:t> </a:t>
            </a:r>
            <a:r>
              <a:rPr lang="ru-RU" sz="2400" b="1" dirty="0" err="1"/>
              <a:t>ефект</a:t>
            </a:r>
            <a:r>
              <a:rPr lang="ru-RU" sz="2400" b="1" dirty="0"/>
              <a:t>)</a:t>
            </a:r>
          </a:p>
          <a:p>
            <a:pPr>
              <a:buNone/>
            </a:pPr>
            <a:r>
              <a:rPr lang="ru-RU" sz="2400" b="1" dirty="0" err="1"/>
              <a:t>Гіпотеза</a:t>
            </a:r>
            <a:r>
              <a:rPr lang="ru-RU" sz="2400" b="1" dirty="0"/>
              <a:t>:</a:t>
            </a:r>
          </a:p>
          <a:p>
            <a:pPr>
              <a:buNone/>
            </a:pP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опустити</a:t>
            </a:r>
            <a:r>
              <a:rPr lang="ru-RU" dirty="0"/>
              <a:t> тканину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паперову</a:t>
            </a:r>
            <a:r>
              <a:rPr lang="ru-RU" dirty="0"/>
              <a:t> </a:t>
            </a:r>
            <a:r>
              <a:rPr lang="ru-RU" dirty="0" err="1"/>
              <a:t>серветку</a:t>
            </a:r>
            <a:r>
              <a:rPr lang="ru-RU" dirty="0"/>
              <a:t> в воду, </a:t>
            </a:r>
            <a:r>
              <a:rPr lang="ru-RU" dirty="0" err="1"/>
              <a:t>рідина</a:t>
            </a:r>
            <a:r>
              <a:rPr lang="ru-RU" dirty="0"/>
              <a:t> </a:t>
            </a:r>
            <a:r>
              <a:rPr lang="ru-RU" dirty="0" err="1"/>
              <a:t>почне</a:t>
            </a:r>
            <a:r>
              <a:rPr lang="ru-RU" dirty="0"/>
              <a:t> </a:t>
            </a:r>
            <a:r>
              <a:rPr lang="ru-RU" dirty="0" err="1"/>
              <a:t>підніматися</a:t>
            </a:r>
            <a:r>
              <a:rPr lang="ru-RU" dirty="0"/>
              <a:t> </a:t>
            </a:r>
            <a:r>
              <a:rPr lang="ru-RU" dirty="0" err="1"/>
              <a:t>вгору</a:t>
            </a:r>
            <a:r>
              <a:rPr lang="ru-RU" dirty="0"/>
              <a:t> по волокнах через </a:t>
            </a:r>
            <a:r>
              <a:rPr lang="ru-RU" dirty="0" err="1"/>
              <a:t>капілярний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/>
              <a:t>Мета:</a:t>
            </a:r>
          </a:p>
          <a:p>
            <a:pPr>
              <a:buNone/>
            </a:pPr>
            <a:r>
              <a:rPr lang="ru-RU" dirty="0" err="1"/>
              <a:t>Продемонструвати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капілярного</a:t>
            </a:r>
            <a:r>
              <a:rPr lang="ru-RU" dirty="0"/>
              <a:t> </a:t>
            </a:r>
            <a:r>
              <a:rPr lang="ru-RU" dirty="0" err="1"/>
              <a:t>ефекту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рідинам</a:t>
            </a:r>
            <a:r>
              <a:rPr lang="ru-RU" dirty="0"/>
              <a:t> </a:t>
            </a:r>
            <a:r>
              <a:rPr lang="ru-RU" dirty="0" err="1"/>
              <a:t>підніматися</a:t>
            </a:r>
            <a:r>
              <a:rPr lang="ru-RU" dirty="0"/>
              <a:t> </a:t>
            </a:r>
            <a:r>
              <a:rPr lang="ru-RU" dirty="0" err="1"/>
              <a:t>вгору</a:t>
            </a:r>
            <a:r>
              <a:rPr lang="ru-RU" dirty="0"/>
              <a:t> без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Теоретичні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b="1" dirty="0"/>
              <a:t>:</a:t>
            </a:r>
          </a:p>
          <a:p>
            <a:pPr>
              <a:buNone/>
            </a:pPr>
            <a:r>
              <a:rPr lang="ru-RU" dirty="0" err="1"/>
              <a:t>Капілярний</a:t>
            </a:r>
            <a:r>
              <a:rPr lang="ru-RU" dirty="0"/>
              <a:t> </a:t>
            </a:r>
            <a:r>
              <a:rPr lang="ru-RU" dirty="0" err="1"/>
              <a:t>ефект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явище</a:t>
            </a:r>
            <a:r>
              <a:rPr lang="ru-RU" dirty="0"/>
              <a:t>, при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рідина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підніматися</a:t>
            </a:r>
            <a:r>
              <a:rPr lang="ru-RU" dirty="0"/>
              <a:t> </a:t>
            </a:r>
            <a:r>
              <a:rPr lang="ru-RU" dirty="0" err="1"/>
              <a:t>вузькими</a:t>
            </a:r>
            <a:r>
              <a:rPr lang="ru-RU" dirty="0"/>
              <a:t> просторами (</a:t>
            </a:r>
            <a:r>
              <a:rPr lang="ru-RU" dirty="0" err="1"/>
              <a:t>капілярами</a:t>
            </a:r>
            <a:r>
              <a:rPr lang="ru-RU" dirty="0"/>
              <a:t>) </a:t>
            </a:r>
            <a:r>
              <a:rPr lang="ru-RU" dirty="0" err="1"/>
              <a:t>всупереч</a:t>
            </a:r>
            <a:r>
              <a:rPr lang="ru-RU" dirty="0"/>
              <a:t> </a:t>
            </a:r>
            <a:r>
              <a:rPr lang="ru-RU" dirty="0" err="1"/>
              <a:t>силі</a:t>
            </a:r>
            <a:r>
              <a:rPr lang="ru-RU" dirty="0"/>
              <a:t> </a:t>
            </a:r>
            <a:r>
              <a:rPr lang="ru-RU" dirty="0" err="1"/>
              <a:t>тяжіння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силам </a:t>
            </a:r>
            <a:r>
              <a:rPr lang="ru-RU" dirty="0" err="1"/>
              <a:t>зчеплення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молекулами </a:t>
            </a:r>
            <a:r>
              <a:rPr lang="ru-RU" dirty="0" err="1"/>
              <a:t>рідини</a:t>
            </a:r>
            <a:r>
              <a:rPr lang="ru-RU" dirty="0"/>
              <a:t> та </a:t>
            </a:r>
            <a:r>
              <a:rPr lang="ru-RU" dirty="0" err="1"/>
              <a:t>матеріалу</a:t>
            </a:r>
            <a:r>
              <a:rPr lang="ru-RU" dirty="0"/>
              <a:t>. 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ru-RU" b="1" dirty="0" err="1"/>
              <a:t>Матеріали</a:t>
            </a:r>
            <a:r>
              <a:rPr lang="ru-RU" b="1" dirty="0"/>
              <a:t>:</a:t>
            </a:r>
          </a:p>
          <a:p>
            <a:r>
              <a:rPr lang="ru-RU" dirty="0"/>
              <a:t>1.Дві склянки</a:t>
            </a:r>
          </a:p>
          <a:p>
            <a:r>
              <a:rPr lang="ru-RU" dirty="0"/>
              <a:t>2.Вода</a:t>
            </a:r>
          </a:p>
          <a:p>
            <a:r>
              <a:rPr lang="ru-RU" dirty="0"/>
              <a:t>3. </a:t>
            </a:r>
            <a:r>
              <a:rPr lang="ru-RU" dirty="0" err="1"/>
              <a:t>Барвник</a:t>
            </a:r>
            <a:r>
              <a:rPr lang="ru-RU" dirty="0"/>
              <a:t> (за </a:t>
            </a:r>
            <a:r>
              <a:rPr lang="ru-RU" dirty="0" err="1"/>
              <a:t>бажанням</a:t>
            </a:r>
            <a:r>
              <a:rPr lang="ru-RU" dirty="0"/>
              <a:t>)</a:t>
            </a:r>
          </a:p>
          <a:p>
            <a:r>
              <a:rPr lang="ru-RU" dirty="0"/>
              <a:t>4.Паперовий рушник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смужка</a:t>
            </a:r>
            <a:r>
              <a:rPr lang="ru-RU" dirty="0"/>
              <a:t> </a:t>
            </a:r>
            <a:r>
              <a:rPr lang="ru-RU" dirty="0" err="1"/>
              <a:t>тканини</a:t>
            </a:r>
            <a:endParaRPr lang="ru-RU" dirty="0"/>
          </a:p>
          <a:p>
            <a:endParaRPr lang="ru-UA" dirty="0"/>
          </a:p>
        </p:txBody>
      </p:sp>
      <p:pic>
        <p:nvPicPr>
          <p:cNvPr id="5" name="Рисунок 4" descr="Изображение выглядит как Сосуды для напитков, пить, безалкогольный напиток,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909423-1CC4-8993-8488-90CC4C1D4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28" y="-10323"/>
            <a:ext cx="5452872" cy="40896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9D8E64-B861-0270-F592-85D61327517F}"/>
              </a:ext>
            </a:extLst>
          </p:cNvPr>
          <p:cNvSpPr txBox="1"/>
          <p:nvPr/>
        </p:nvSpPr>
        <p:spPr>
          <a:xfrm>
            <a:off x="8046720" y="3575304"/>
            <a:ext cx="3593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Фотокартка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94109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1F177-648D-E41C-BBB3-6CBC7D4A9C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1CE13F-894E-5B5A-807E-49F862DB98D0}"/>
              </a:ext>
            </a:extLst>
          </p:cNvPr>
          <p:cNvSpPr txBox="1"/>
          <p:nvPr/>
        </p:nvSpPr>
        <p:spPr>
          <a:xfrm>
            <a:off x="414528" y="186880"/>
            <a:ext cx="5513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 err="1"/>
              <a:t>Хід</a:t>
            </a:r>
            <a:r>
              <a:rPr lang="ru-RU" b="1" dirty="0"/>
              <a:t> </a:t>
            </a:r>
            <a:r>
              <a:rPr lang="ru-RU" b="1" dirty="0" err="1"/>
              <a:t>роботи</a:t>
            </a:r>
            <a:r>
              <a:rPr lang="ru-RU" b="1" dirty="0"/>
              <a:t>: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Наповнити</a:t>
            </a:r>
            <a:r>
              <a:rPr lang="ru-RU" dirty="0"/>
              <a:t> одну склянку водою (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барвник</a:t>
            </a:r>
            <a:r>
              <a:rPr lang="ru-RU" dirty="0"/>
              <a:t> для </a:t>
            </a:r>
            <a:r>
              <a:rPr lang="ru-RU" dirty="0" err="1"/>
              <a:t>кращої</a:t>
            </a:r>
            <a:r>
              <a:rPr lang="ru-RU" dirty="0"/>
              <a:t> </a:t>
            </a:r>
            <a:r>
              <a:rPr lang="ru-RU" dirty="0" err="1"/>
              <a:t>видимості</a:t>
            </a:r>
            <a:r>
              <a:rPr lang="ru-RU" dirty="0"/>
              <a:t>).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Порожню</a:t>
            </a:r>
            <a:r>
              <a:rPr lang="ru-RU" dirty="0"/>
              <a:t> склянку </a:t>
            </a:r>
            <a:r>
              <a:rPr lang="ru-RU" dirty="0" err="1"/>
              <a:t>поставити</a:t>
            </a:r>
            <a:r>
              <a:rPr lang="ru-RU" dirty="0"/>
              <a:t> </a:t>
            </a:r>
            <a:r>
              <a:rPr lang="ru-RU" dirty="0" err="1"/>
              <a:t>поруч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Скласти</a:t>
            </a:r>
            <a:r>
              <a:rPr lang="ru-RU" dirty="0"/>
              <a:t> </a:t>
            </a:r>
            <a:r>
              <a:rPr lang="ru-RU" dirty="0" err="1"/>
              <a:t>паперовий</a:t>
            </a:r>
            <a:r>
              <a:rPr lang="ru-RU" dirty="0"/>
              <a:t> рушник у </a:t>
            </a:r>
            <a:r>
              <a:rPr lang="ru-RU" dirty="0" err="1"/>
              <a:t>вузьку</a:t>
            </a:r>
            <a:r>
              <a:rPr lang="ru-RU" dirty="0"/>
              <a:t> </a:t>
            </a:r>
            <a:r>
              <a:rPr lang="ru-RU" dirty="0" err="1"/>
              <a:t>смужку</a:t>
            </a:r>
            <a:r>
              <a:rPr lang="ru-RU" dirty="0"/>
              <a:t> і </a:t>
            </a:r>
            <a:r>
              <a:rPr lang="ru-RU" dirty="0" err="1"/>
              <a:t>опустити</a:t>
            </a:r>
            <a:r>
              <a:rPr lang="ru-RU" dirty="0"/>
              <a:t> один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кінець</a:t>
            </a:r>
            <a:r>
              <a:rPr lang="ru-RU" dirty="0"/>
              <a:t> у воду, а </a:t>
            </a:r>
            <a:r>
              <a:rPr lang="ru-RU" dirty="0" err="1"/>
              <a:t>другий</a:t>
            </a:r>
            <a:r>
              <a:rPr lang="ru-RU" dirty="0"/>
              <a:t> — у </a:t>
            </a:r>
            <a:r>
              <a:rPr lang="ru-RU" dirty="0" err="1"/>
              <a:t>порожню</a:t>
            </a:r>
            <a:r>
              <a:rPr lang="ru-RU" dirty="0"/>
              <a:t> склянку.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Спостерігайте</a:t>
            </a:r>
            <a:r>
              <a:rPr lang="ru-RU" dirty="0"/>
              <a:t>, як вода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dirty="0" err="1"/>
              <a:t>підніматися</a:t>
            </a:r>
            <a:r>
              <a:rPr lang="ru-RU" dirty="0"/>
              <a:t> по рушнику і </a:t>
            </a:r>
            <a:r>
              <a:rPr lang="ru-RU" dirty="0" err="1"/>
              <a:t>поступово</a:t>
            </a:r>
            <a:r>
              <a:rPr lang="ru-RU" dirty="0"/>
              <a:t> переходить у другу склянку</a:t>
            </a:r>
          </a:p>
          <a:p>
            <a:pPr>
              <a:buFont typeface="+mj-lt"/>
              <a:buAutoNum type="arabicPeriod"/>
            </a:pPr>
            <a:r>
              <a:rPr lang="ru-RU" dirty="0"/>
              <a:t>(</a:t>
            </a:r>
            <a:r>
              <a:rPr lang="ru-RU" dirty="0" err="1"/>
              <a:t>Це</a:t>
            </a:r>
            <a:r>
              <a:rPr lang="ru-RU" dirty="0"/>
              <a:t> займе </a:t>
            </a:r>
            <a:r>
              <a:rPr lang="ru-RU" dirty="0" err="1"/>
              <a:t>декілька</a:t>
            </a:r>
            <a:r>
              <a:rPr lang="ru-RU" dirty="0"/>
              <a:t> годин)</a:t>
            </a:r>
          </a:p>
        </p:txBody>
      </p:sp>
      <p:pic>
        <p:nvPicPr>
          <p:cNvPr id="7" name="Рисунок 6" descr="Изображение выглядит как стекло, контейнер, Прозрачный материал, Сосуды для напит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498EEB-7461-AF94-66D1-2C1C534C1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528" y="0"/>
            <a:ext cx="5681472" cy="3218688"/>
          </a:xfrm>
          <a:prstGeom prst="rect">
            <a:avLst/>
          </a:prstGeom>
        </p:spPr>
      </p:pic>
      <p:pic>
        <p:nvPicPr>
          <p:cNvPr id="9" name="Рисунок 8" descr="Изображение выглядит как жидкость, Прозрачный материал, Старомодный стакан, стек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E83171-C18C-F2ED-212D-80FFAACCB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45"/>
          <a:stretch/>
        </p:blipFill>
        <p:spPr>
          <a:xfrm>
            <a:off x="6510528" y="3218688"/>
            <a:ext cx="5681472" cy="36393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0A0E30-7671-A433-FF91-411F2CA22F98}"/>
              </a:ext>
            </a:extLst>
          </p:cNvPr>
          <p:cNvSpPr txBox="1"/>
          <p:nvPr/>
        </p:nvSpPr>
        <p:spPr>
          <a:xfrm>
            <a:off x="246888" y="5193792"/>
            <a:ext cx="5681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 err="1"/>
              <a:t>Висновок</a:t>
            </a:r>
            <a:r>
              <a:rPr lang="ru-RU" b="1" dirty="0"/>
              <a:t>:</a:t>
            </a:r>
          </a:p>
          <a:p>
            <a:r>
              <a:rPr lang="ru-RU" b="1" dirty="0" err="1"/>
              <a:t>Капілярні</a:t>
            </a:r>
            <a:r>
              <a:rPr lang="ru-RU" b="1" dirty="0"/>
              <a:t> сили </a:t>
            </a:r>
            <a:r>
              <a:rPr lang="ru-RU" b="1" dirty="0" err="1"/>
              <a:t>змушують</a:t>
            </a:r>
            <a:r>
              <a:rPr lang="ru-RU" b="1" dirty="0"/>
              <a:t> воду </a:t>
            </a:r>
            <a:r>
              <a:rPr lang="ru-RU" b="1" dirty="0" err="1"/>
              <a:t>підніматися</a:t>
            </a:r>
            <a:r>
              <a:rPr lang="ru-RU" b="1" dirty="0"/>
              <a:t> </a:t>
            </a:r>
            <a:r>
              <a:rPr lang="ru-RU" b="1" dirty="0" err="1"/>
              <a:t>вгору</a:t>
            </a:r>
            <a:r>
              <a:rPr lang="ru-RU" b="1" dirty="0"/>
              <a:t> по волокнах </a:t>
            </a:r>
            <a:r>
              <a:rPr lang="ru-RU" b="1" dirty="0" err="1"/>
              <a:t>паперу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дозволяє</a:t>
            </a:r>
            <a:r>
              <a:rPr lang="ru-RU" b="1" dirty="0"/>
              <a:t> </a:t>
            </a:r>
            <a:r>
              <a:rPr lang="ru-RU" b="1" dirty="0" err="1"/>
              <a:t>рідині</a:t>
            </a:r>
            <a:r>
              <a:rPr lang="ru-RU" b="1" dirty="0"/>
              <a:t> "</a:t>
            </a:r>
            <a:r>
              <a:rPr lang="ru-RU" b="1" dirty="0" err="1"/>
              <a:t>перетікати</a:t>
            </a:r>
            <a:r>
              <a:rPr lang="ru-RU" b="1" dirty="0"/>
              <a:t>" </a:t>
            </a:r>
            <a:r>
              <a:rPr lang="ru-RU" b="1" dirty="0" err="1"/>
              <a:t>навіть</a:t>
            </a:r>
            <a:r>
              <a:rPr lang="ru-RU" b="1" dirty="0"/>
              <a:t> </a:t>
            </a:r>
            <a:r>
              <a:rPr lang="ru-RU" b="1" dirty="0" err="1"/>
              <a:t>проти</a:t>
            </a:r>
            <a:r>
              <a:rPr lang="ru-RU" b="1" dirty="0"/>
              <a:t> сили </a:t>
            </a:r>
            <a:r>
              <a:rPr lang="ru-RU" b="1" dirty="0" err="1"/>
              <a:t>тяжіння</a:t>
            </a:r>
            <a:r>
              <a:rPr lang="ru-RU" b="1" dirty="0"/>
              <a:t>.</a:t>
            </a:r>
          </a:p>
          <a:p>
            <a:endParaRPr lang="ru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0A7A3F-C8F7-88F4-E14E-D2CA58012955}"/>
              </a:ext>
            </a:extLst>
          </p:cNvPr>
          <p:cNvSpPr txBox="1"/>
          <p:nvPr/>
        </p:nvSpPr>
        <p:spPr>
          <a:xfrm>
            <a:off x="7909560" y="2615184"/>
            <a:ext cx="3465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Фотокартка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  <a:p>
            <a:endParaRPr lang="ru-U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411938-5A14-1A40-A4EA-94B75091CFCA}"/>
              </a:ext>
            </a:extLst>
          </p:cNvPr>
          <p:cNvSpPr txBox="1"/>
          <p:nvPr/>
        </p:nvSpPr>
        <p:spPr>
          <a:xfrm>
            <a:off x="7123176" y="5897880"/>
            <a:ext cx="408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Фотокартка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34088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CACEC8-2ECA-C209-9671-00AFD90F3F90}"/>
              </a:ext>
            </a:extLst>
          </p:cNvPr>
          <p:cNvSpPr/>
          <p:nvPr/>
        </p:nvSpPr>
        <p:spPr>
          <a:xfrm>
            <a:off x="-1" y="0"/>
            <a:ext cx="12191999" cy="685799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8E5665-3515-0755-1BD2-3ED4CF9D968E}"/>
              </a:ext>
            </a:extLst>
          </p:cNvPr>
          <p:cNvSpPr txBox="1"/>
          <p:nvPr/>
        </p:nvSpPr>
        <p:spPr>
          <a:xfrm>
            <a:off x="649224" y="502920"/>
            <a:ext cx="1101424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відбувається</a:t>
            </a:r>
            <a:r>
              <a:rPr lang="ru-RU" b="1" dirty="0"/>
              <a:t> з рушником у </a:t>
            </a:r>
            <a:r>
              <a:rPr lang="ru-RU" b="1" dirty="0" err="1"/>
              <a:t>досліді</a:t>
            </a:r>
            <a:r>
              <a:rPr lang="ru-RU" b="1" dirty="0"/>
              <a:t> з </a:t>
            </a:r>
            <a:r>
              <a:rPr lang="ru-RU" b="1" dirty="0" err="1"/>
              <a:t>капілярним</a:t>
            </a:r>
            <a:r>
              <a:rPr lang="ru-RU" b="1" dirty="0"/>
              <a:t> </a:t>
            </a:r>
            <a:r>
              <a:rPr lang="ru-RU" b="1" dirty="0" err="1"/>
              <a:t>ефектом</a:t>
            </a:r>
            <a:r>
              <a:rPr lang="ru-RU" b="1" dirty="0"/>
              <a:t>?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ru-RU" sz="2400" dirty="0"/>
              <a:t>Коли ми </a:t>
            </a:r>
            <a:r>
              <a:rPr lang="ru-RU" sz="2400" dirty="0" err="1"/>
              <a:t>занурюємо</a:t>
            </a:r>
            <a:r>
              <a:rPr lang="ru-RU" sz="2400" dirty="0"/>
              <a:t> один </a:t>
            </a:r>
            <a:r>
              <a:rPr lang="ru-RU" sz="2400" dirty="0" err="1"/>
              <a:t>кінець</a:t>
            </a:r>
            <a:r>
              <a:rPr lang="ru-RU" sz="2400" dirty="0"/>
              <a:t> </a:t>
            </a:r>
            <a:r>
              <a:rPr lang="ru-RU" sz="2400" dirty="0" err="1"/>
              <a:t>паперового</a:t>
            </a:r>
            <a:r>
              <a:rPr lang="ru-RU" sz="2400" dirty="0"/>
              <a:t> рушника (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смужки</a:t>
            </a:r>
            <a:r>
              <a:rPr lang="ru-RU" sz="2400" dirty="0"/>
              <a:t> </a:t>
            </a:r>
            <a:r>
              <a:rPr lang="ru-RU" sz="2400" dirty="0" err="1"/>
              <a:t>тканини</a:t>
            </a:r>
            <a:r>
              <a:rPr lang="ru-RU" sz="2400" dirty="0"/>
              <a:t>) в склянку з водою, </a:t>
            </a:r>
            <a:r>
              <a:rPr lang="ru-RU" sz="2400" dirty="0" err="1"/>
              <a:t>рідина</a:t>
            </a:r>
            <a:r>
              <a:rPr lang="ru-RU" sz="2400" dirty="0"/>
              <a:t> </a:t>
            </a:r>
            <a:r>
              <a:rPr lang="ru-RU" sz="2400" dirty="0" err="1"/>
              <a:t>починає</a:t>
            </a:r>
            <a:r>
              <a:rPr lang="ru-RU" sz="2400" dirty="0"/>
              <a:t> </a:t>
            </a:r>
            <a:r>
              <a:rPr lang="ru-RU" sz="2400" dirty="0" err="1"/>
              <a:t>підніматися</a:t>
            </a:r>
            <a:r>
              <a:rPr lang="ru-RU" sz="2400" dirty="0"/>
              <a:t> </a:t>
            </a:r>
            <a:r>
              <a:rPr lang="ru-RU" sz="2400" dirty="0" err="1"/>
              <a:t>вгору</a:t>
            </a:r>
            <a:r>
              <a:rPr lang="ru-RU" sz="2400" dirty="0"/>
              <a:t> по волокнах.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відбувається</a:t>
            </a:r>
            <a:r>
              <a:rPr lang="ru-RU" sz="2400" dirty="0"/>
              <a:t> </a:t>
            </a:r>
            <a:r>
              <a:rPr lang="ru-RU" sz="2400" dirty="0" err="1"/>
              <a:t>завдяки</a:t>
            </a:r>
            <a:r>
              <a:rPr lang="ru-RU" sz="2400" dirty="0"/>
              <a:t> </a:t>
            </a:r>
            <a:r>
              <a:rPr lang="ru-RU" sz="2400" b="1" dirty="0" err="1"/>
              <a:t>капілярним</a:t>
            </a:r>
            <a:r>
              <a:rPr lang="ru-RU" sz="2400" b="1" dirty="0"/>
              <a:t> силам</a:t>
            </a:r>
            <a:r>
              <a:rPr lang="ru-RU" sz="2400" dirty="0"/>
              <a:t> — силам </a:t>
            </a:r>
            <a:r>
              <a:rPr lang="ru-RU" sz="2400" dirty="0" err="1"/>
              <a:t>зчеплення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молекулами води та волокнами рушника. </a:t>
            </a:r>
            <a:r>
              <a:rPr lang="ru-RU" sz="2400" dirty="0" err="1"/>
              <a:t>Одночасно</a:t>
            </a:r>
            <a:r>
              <a:rPr lang="ru-RU" sz="2400" dirty="0"/>
              <a:t> </a:t>
            </a:r>
            <a:r>
              <a:rPr lang="ru-RU" sz="2400" dirty="0" err="1"/>
              <a:t>діє</a:t>
            </a:r>
            <a:r>
              <a:rPr lang="ru-RU" sz="2400" dirty="0"/>
              <a:t> сила </a:t>
            </a:r>
            <a:r>
              <a:rPr lang="ru-RU" sz="2400" dirty="0" err="1"/>
              <a:t>зчеплення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самими молекулами води (так звана </a:t>
            </a:r>
            <a:r>
              <a:rPr lang="ru-RU" sz="2400" dirty="0" err="1"/>
              <a:t>когезія</a:t>
            </a:r>
            <a:r>
              <a:rPr lang="ru-RU" sz="2400" dirty="0"/>
              <a:t>).</a:t>
            </a:r>
          </a:p>
          <a:p>
            <a:pPr>
              <a:buNone/>
            </a:pPr>
            <a:r>
              <a:rPr lang="ru-RU" sz="2400" dirty="0" err="1"/>
              <a:t>Усередині</a:t>
            </a:r>
            <a:r>
              <a:rPr lang="ru-RU" sz="2400" dirty="0"/>
              <a:t> рушника є </a:t>
            </a:r>
            <a:r>
              <a:rPr lang="ru-RU" sz="2400" dirty="0" err="1"/>
              <a:t>багато</a:t>
            </a:r>
            <a:r>
              <a:rPr lang="ru-RU" sz="2400" dirty="0"/>
              <a:t> </a:t>
            </a:r>
            <a:r>
              <a:rPr lang="ru-RU" sz="2400" dirty="0" err="1"/>
              <a:t>дрібних</a:t>
            </a:r>
            <a:r>
              <a:rPr lang="ru-RU" sz="2400" dirty="0"/>
              <a:t> </a:t>
            </a:r>
            <a:r>
              <a:rPr lang="ru-RU" sz="2400" dirty="0" err="1"/>
              <a:t>порожнин</a:t>
            </a:r>
            <a:r>
              <a:rPr lang="ru-RU" sz="2400" dirty="0"/>
              <a:t> (</a:t>
            </a:r>
            <a:r>
              <a:rPr lang="ru-RU" sz="2400" dirty="0" err="1"/>
              <a:t>капілярів</a:t>
            </a:r>
            <a:r>
              <a:rPr lang="ru-RU" sz="2400" dirty="0"/>
              <a:t>) — </a:t>
            </a:r>
            <a:r>
              <a:rPr lang="ru-RU" sz="2400" dirty="0" err="1"/>
              <a:t>вузеньких</a:t>
            </a:r>
            <a:r>
              <a:rPr lang="ru-RU" sz="2400" dirty="0"/>
              <a:t> </a:t>
            </a:r>
            <a:r>
              <a:rPr lang="ru-RU" sz="2400" dirty="0" err="1"/>
              <a:t>каналів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волокнами. </a:t>
            </a:r>
            <a:r>
              <a:rPr lang="ru-RU" sz="2400" dirty="0" err="1"/>
              <a:t>Ці</a:t>
            </a:r>
            <a:r>
              <a:rPr lang="ru-RU" sz="2400" dirty="0"/>
              <a:t> </a:t>
            </a:r>
            <a:r>
              <a:rPr lang="ru-RU" sz="2400" dirty="0" err="1"/>
              <a:t>капіляри</a:t>
            </a:r>
            <a:r>
              <a:rPr lang="ru-RU" sz="2400" dirty="0"/>
              <a:t> «</a:t>
            </a:r>
            <a:r>
              <a:rPr lang="ru-RU" sz="2400" dirty="0" err="1"/>
              <a:t>всмоктують</a:t>
            </a:r>
            <a:r>
              <a:rPr lang="ru-RU" sz="2400" dirty="0"/>
              <a:t>» воду так само, як </a:t>
            </a:r>
            <a:r>
              <a:rPr lang="ru-RU" sz="2400" dirty="0" err="1"/>
              <a:t>коріння</a:t>
            </a:r>
            <a:r>
              <a:rPr lang="ru-RU" sz="2400" dirty="0"/>
              <a:t> дерева — з </a:t>
            </a:r>
            <a:r>
              <a:rPr lang="ru-RU" sz="2400" dirty="0" err="1"/>
              <a:t>ґрунту</a:t>
            </a:r>
            <a:r>
              <a:rPr lang="ru-RU" sz="2400" dirty="0"/>
              <a:t>. </a:t>
            </a:r>
            <a:r>
              <a:rPr lang="ru-RU" sz="2400" dirty="0" err="1"/>
              <a:t>Завдяки</a:t>
            </a:r>
            <a:r>
              <a:rPr lang="ru-RU" sz="2400" dirty="0"/>
              <a:t> </a:t>
            </a:r>
            <a:r>
              <a:rPr lang="ru-RU" sz="2400" dirty="0" err="1"/>
              <a:t>капілярним</a:t>
            </a:r>
            <a:r>
              <a:rPr lang="ru-RU" sz="2400" dirty="0"/>
              <a:t> силам вода </a:t>
            </a:r>
            <a:r>
              <a:rPr lang="ru-RU" sz="2400" dirty="0" err="1"/>
              <a:t>тече</a:t>
            </a:r>
            <a:r>
              <a:rPr lang="ru-RU" sz="2400" dirty="0"/>
              <a:t>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b="1" dirty="0" err="1"/>
              <a:t>вгору</a:t>
            </a:r>
            <a:r>
              <a:rPr lang="ru-RU" sz="2400" dirty="0"/>
              <a:t>, </a:t>
            </a:r>
            <a:r>
              <a:rPr lang="ru-RU" sz="2400" dirty="0" err="1"/>
              <a:t>всупереч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сили </a:t>
            </a:r>
            <a:r>
              <a:rPr lang="ru-RU" sz="2400" dirty="0" err="1"/>
              <a:t>тяжіння</a:t>
            </a:r>
            <a:r>
              <a:rPr lang="ru-RU" sz="2400" dirty="0"/>
              <a:t>.</a:t>
            </a:r>
          </a:p>
          <a:p>
            <a:r>
              <a:rPr lang="ru-RU" sz="2400" dirty="0" err="1"/>
              <a:t>Згодом</a:t>
            </a:r>
            <a:r>
              <a:rPr lang="ru-RU" sz="2400" dirty="0"/>
              <a:t> вода </a:t>
            </a:r>
            <a:r>
              <a:rPr lang="ru-RU" sz="2400" dirty="0" err="1"/>
              <a:t>досягає</a:t>
            </a:r>
            <a:r>
              <a:rPr lang="ru-RU" sz="2400" dirty="0"/>
              <a:t> другого </a:t>
            </a:r>
            <a:r>
              <a:rPr lang="ru-RU" sz="2400" dirty="0" err="1"/>
              <a:t>кінця</a:t>
            </a:r>
            <a:r>
              <a:rPr lang="ru-RU" sz="2400" dirty="0"/>
              <a:t> рушника і </a:t>
            </a:r>
            <a:r>
              <a:rPr lang="ru-RU" sz="2400" dirty="0" err="1"/>
              <a:t>починає</a:t>
            </a:r>
            <a:r>
              <a:rPr lang="ru-RU" sz="2400" dirty="0"/>
              <a:t> </a:t>
            </a:r>
            <a:r>
              <a:rPr lang="ru-RU" sz="2400" dirty="0" err="1"/>
              <a:t>крапати</a:t>
            </a:r>
            <a:r>
              <a:rPr lang="ru-RU" sz="2400" dirty="0"/>
              <a:t> у </a:t>
            </a:r>
            <a:r>
              <a:rPr lang="ru-RU" sz="2400" dirty="0" err="1"/>
              <a:t>порожню</a:t>
            </a:r>
            <a:r>
              <a:rPr lang="ru-RU" sz="2400" dirty="0"/>
              <a:t> склянку — так ми </a:t>
            </a:r>
            <a:r>
              <a:rPr lang="ru-RU" sz="2400" dirty="0" err="1"/>
              <a:t>бачимо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рідина</a:t>
            </a:r>
            <a:r>
              <a:rPr lang="ru-RU" sz="2400" dirty="0"/>
              <a:t> «</a:t>
            </a:r>
            <a:r>
              <a:rPr lang="ru-RU" sz="2400" dirty="0" err="1"/>
              <a:t>перетікає</a:t>
            </a:r>
            <a:r>
              <a:rPr lang="ru-RU" sz="2400" dirty="0"/>
              <a:t>» з </a:t>
            </a:r>
            <a:r>
              <a:rPr lang="ru-RU" sz="2400" dirty="0" err="1"/>
              <a:t>однієї</a:t>
            </a:r>
            <a:r>
              <a:rPr lang="ru-RU" sz="2400" dirty="0"/>
              <a:t> </a:t>
            </a:r>
            <a:r>
              <a:rPr lang="ru-RU" sz="2400" dirty="0" err="1"/>
              <a:t>посудини</a:t>
            </a:r>
            <a:r>
              <a:rPr lang="ru-RU" sz="2400" dirty="0"/>
              <a:t> в </a:t>
            </a:r>
            <a:r>
              <a:rPr lang="ru-RU" sz="2400" dirty="0" err="1"/>
              <a:t>іншу</a:t>
            </a:r>
            <a:r>
              <a:rPr lang="ru-RU" sz="2400" dirty="0"/>
              <a:t> </a:t>
            </a:r>
            <a:r>
              <a:rPr lang="ru-RU" sz="2400" i="1" dirty="0"/>
              <a:t>без </a:t>
            </a:r>
            <a:r>
              <a:rPr lang="ru-RU" sz="2400" i="1" dirty="0" err="1"/>
              <a:t>жодного</a:t>
            </a:r>
            <a:r>
              <a:rPr lang="ru-RU" sz="2400" i="1" dirty="0"/>
              <a:t> </a:t>
            </a:r>
            <a:r>
              <a:rPr lang="ru-RU" sz="2400" i="1" dirty="0" err="1"/>
              <a:t>наливання</a:t>
            </a:r>
            <a:r>
              <a:rPr lang="ru-RU" sz="2400" i="1" dirty="0"/>
              <a:t> руками</a:t>
            </a:r>
            <a:r>
              <a:rPr lang="ru-RU" sz="2400" dirty="0"/>
              <a:t>.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займає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кількох</a:t>
            </a:r>
            <a:r>
              <a:rPr lang="ru-RU" sz="2400" dirty="0"/>
              <a:t> </a:t>
            </a:r>
            <a:r>
              <a:rPr lang="ru-RU" sz="2400" dirty="0" err="1"/>
              <a:t>хвилин</a:t>
            </a:r>
            <a:r>
              <a:rPr lang="ru-RU" sz="2400" dirty="0"/>
              <a:t> до годин, </a:t>
            </a:r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матеріалу</a:t>
            </a:r>
            <a:r>
              <a:rPr lang="ru-RU" sz="2400" dirty="0"/>
              <a:t> та </a:t>
            </a:r>
            <a:r>
              <a:rPr lang="ru-RU" sz="2400" dirty="0" err="1"/>
              <a:t>довжини</a:t>
            </a:r>
            <a:r>
              <a:rPr lang="ru-RU" sz="2400" dirty="0"/>
              <a:t> </a:t>
            </a:r>
            <a:r>
              <a:rPr lang="ru-RU" sz="2400" dirty="0" err="1"/>
              <a:t>смужки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6979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3CFF3F-3133-B1DC-7EE7-F4E8E527FC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18C8D-4D3F-6152-02C2-266D5185DB21}"/>
              </a:ext>
            </a:extLst>
          </p:cNvPr>
          <p:cNvSpPr txBox="1"/>
          <p:nvPr/>
        </p:nvSpPr>
        <p:spPr>
          <a:xfrm>
            <a:off x="256032" y="301752"/>
            <a:ext cx="699516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Дослід</a:t>
            </a:r>
            <a:r>
              <a:rPr lang="ru-RU" sz="2400" b="1" dirty="0"/>
              <a:t>: </a:t>
            </a:r>
            <a:r>
              <a:rPr lang="ru-RU" sz="2400" b="1" dirty="0" err="1"/>
              <a:t>Чому</a:t>
            </a:r>
            <a:r>
              <a:rPr lang="ru-RU" sz="2400" b="1" dirty="0"/>
              <a:t> </a:t>
            </a:r>
            <a:r>
              <a:rPr lang="ru-RU" sz="2400" b="1" dirty="0" err="1"/>
              <a:t>варене</a:t>
            </a:r>
            <a:r>
              <a:rPr lang="ru-RU" sz="2400" b="1" dirty="0"/>
              <a:t> яйце крутиться </a:t>
            </a:r>
            <a:r>
              <a:rPr lang="ru-RU" sz="2400" b="1" dirty="0" err="1"/>
              <a:t>краще</a:t>
            </a:r>
            <a:r>
              <a:rPr lang="ru-RU" sz="2400" b="1" dirty="0"/>
              <a:t>, </a:t>
            </a:r>
            <a:r>
              <a:rPr lang="ru-RU" sz="2400" b="1" dirty="0" err="1"/>
              <a:t>ніж</a:t>
            </a:r>
            <a:r>
              <a:rPr lang="ru-RU" sz="2400" b="1" dirty="0"/>
              <a:t> </a:t>
            </a:r>
            <a:r>
              <a:rPr lang="ru-RU" sz="2400" b="1" dirty="0" err="1"/>
              <a:t>сире</a:t>
            </a:r>
            <a:r>
              <a:rPr lang="ru-RU" sz="2400" b="1" dirty="0"/>
              <a:t>?</a:t>
            </a:r>
          </a:p>
          <a:p>
            <a:r>
              <a:rPr lang="ru-RU" b="1" dirty="0" err="1"/>
              <a:t>Гіпотеза</a:t>
            </a:r>
            <a:r>
              <a:rPr lang="ru-RU" b="1" dirty="0"/>
              <a:t>:</a:t>
            </a:r>
          </a:p>
          <a:p>
            <a:r>
              <a:rPr lang="ru-RU" sz="1600" b="1" dirty="0" err="1"/>
              <a:t>Якщо</a:t>
            </a:r>
            <a:r>
              <a:rPr lang="ru-RU" sz="1600" b="1" dirty="0"/>
              <a:t> </a:t>
            </a:r>
            <a:r>
              <a:rPr lang="ru-RU" sz="1600" b="1" dirty="0" err="1"/>
              <a:t>обертати</a:t>
            </a:r>
            <a:r>
              <a:rPr lang="ru-RU" sz="1600" b="1" dirty="0"/>
              <a:t> </a:t>
            </a:r>
            <a:r>
              <a:rPr lang="ru-RU" sz="1600" b="1" dirty="0" err="1"/>
              <a:t>варене</a:t>
            </a:r>
            <a:r>
              <a:rPr lang="ru-RU" sz="1600" b="1" dirty="0"/>
              <a:t> і </a:t>
            </a:r>
            <a:r>
              <a:rPr lang="ru-RU" sz="1600" b="1" dirty="0" err="1"/>
              <a:t>сире</a:t>
            </a:r>
            <a:r>
              <a:rPr lang="ru-RU" sz="1600" b="1" dirty="0"/>
              <a:t> яйце, то </a:t>
            </a:r>
            <a:r>
              <a:rPr lang="ru-RU" sz="1600" b="1" dirty="0" err="1"/>
              <a:t>варене</a:t>
            </a:r>
            <a:r>
              <a:rPr lang="ru-RU" sz="1600" b="1" dirty="0"/>
              <a:t> буде </a:t>
            </a:r>
            <a:r>
              <a:rPr lang="ru-RU" sz="1600" b="1" dirty="0" err="1"/>
              <a:t>крутитися</a:t>
            </a:r>
            <a:r>
              <a:rPr lang="ru-RU" sz="1600" b="1" dirty="0"/>
              <a:t> </a:t>
            </a:r>
            <a:r>
              <a:rPr lang="ru-RU" sz="1600" b="1" dirty="0" err="1"/>
              <a:t>швидше</a:t>
            </a:r>
            <a:r>
              <a:rPr lang="ru-RU" sz="1600" b="1" dirty="0"/>
              <a:t> і </a:t>
            </a:r>
            <a:r>
              <a:rPr lang="ru-RU" sz="1600" b="1" dirty="0" err="1"/>
              <a:t>довше</a:t>
            </a:r>
            <a:r>
              <a:rPr lang="ru-RU" sz="1600" b="1" dirty="0"/>
              <a:t>, </a:t>
            </a:r>
            <a:r>
              <a:rPr lang="ru-RU" sz="1600" b="1" dirty="0" err="1"/>
              <a:t>бо</a:t>
            </a:r>
            <a:r>
              <a:rPr lang="ru-RU" sz="1600" b="1" dirty="0"/>
              <a:t> </a:t>
            </a:r>
            <a:r>
              <a:rPr lang="ru-RU" sz="1600" b="1" dirty="0" err="1"/>
              <a:t>воно</a:t>
            </a:r>
            <a:r>
              <a:rPr lang="ru-RU" sz="1600" b="1" dirty="0"/>
              <a:t> </a:t>
            </a:r>
            <a:r>
              <a:rPr lang="ru-RU" sz="1600" b="1" dirty="0" err="1"/>
              <a:t>тверде</a:t>
            </a:r>
            <a:r>
              <a:rPr lang="ru-RU" sz="1600" b="1" dirty="0"/>
              <a:t> </a:t>
            </a:r>
            <a:r>
              <a:rPr lang="ru-RU" sz="1600" b="1" dirty="0" err="1"/>
              <a:t>всередині</a:t>
            </a:r>
            <a:r>
              <a:rPr lang="ru-RU" sz="1600" b="1" dirty="0"/>
              <a:t>, а </a:t>
            </a:r>
            <a:r>
              <a:rPr lang="ru-RU" sz="1600" b="1" dirty="0" err="1"/>
              <a:t>сире</a:t>
            </a:r>
            <a:r>
              <a:rPr lang="ru-RU" sz="1600" b="1" dirty="0"/>
              <a:t> — </a:t>
            </a:r>
            <a:r>
              <a:rPr lang="ru-RU" sz="1600" b="1" dirty="0" err="1"/>
              <a:t>рідке</a:t>
            </a:r>
            <a:r>
              <a:rPr lang="ru-RU" sz="1600" b="1" dirty="0"/>
              <a:t> і тому </a:t>
            </a:r>
            <a:r>
              <a:rPr lang="ru-RU" sz="1600" b="1" dirty="0" err="1"/>
              <a:t>втрачає</a:t>
            </a:r>
            <a:r>
              <a:rPr lang="ru-RU" sz="1600" b="1" dirty="0"/>
              <a:t> </a:t>
            </a:r>
            <a:r>
              <a:rPr lang="ru-RU" sz="1600" b="1" dirty="0" err="1"/>
              <a:t>частину</a:t>
            </a:r>
            <a:r>
              <a:rPr lang="ru-RU" sz="1600" b="1" dirty="0"/>
              <a:t> </a:t>
            </a:r>
            <a:r>
              <a:rPr lang="ru-RU" sz="1600" b="1" dirty="0" err="1"/>
              <a:t>енергії</a:t>
            </a:r>
            <a:r>
              <a:rPr lang="ru-RU" sz="1600" b="1" dirty="0"/>
              <a:t> на </a:t>
            </a:r>
            <a:r>
              <a:rPr lang="ru-RU" sz="1600" b="1" dirty="0" err="1"/>
              <a:t>внутрішній</a:t>
            </a:r>
            <a:r>
              <a:rPr lang="ru-RU" sz="1600" b="1" dirty="0"/>
              <a:t> </a:t>
            </a:r>
            <a:r>
              <a:rPr lang="ru-RU" sz="1600" b="1" dirty="0" err="1"/>
              <a:t>опір</a:t>
            </a:r>
            <a:r>
              <a:rPr lang="ru-RU" sz="1600" b="1" dirty="0"/>
              <a:t>.</a:t>
            </a:r>
          </a:p>
          <a:p>
            <a:endParaRPr lang="ru-RU" sz="1200" b="1" dirty="0"/>
          </a:p>
          <a:p>
            <a:r>
              <a:rPr lang="ru-RU" b="1" dirty="0"/>
              <a:t>Мета:</a:t>
            </a:r>
          </a:p>
          <a:p>
            <a:r>
              <a:rPr lang="ru-RU" sz="1600" b="1" dirty="0" err="1"/>
              <a:t>Пояснити</a:t>
            </a:r>
            <a:r>
              <a:rPr lang="ru-RU" sz="1600" b="1" dirty="0"/>
              <a:t>, як </a:t>
            </a:r>
            <a:r>
              <a:rPr lang="ru-RU" sz="1600" b="1" dirty="0" err="1"/>
              <a:t>внутрішній</a:t>
            </a:r>
            <a:r>
              <a:rPr lang="ru-RU" sz="1600" b="1" dirty="0"/>
              <a:t> стан </a:t>
            </a:r>
            <a:r>
              <a:rPr lang="ru-RU" sz="1600" b="1" dirty="0" err="1"/>
              <a:t>тіла</a:t>
            </a:r>
            <a:r>
              <a:rPr lang="ru-RU" sz="1600" b="1" dirty="0"/>
              <a:t> (</a:t>
            </a:r>
            <a:r>
              <a:rPr lang="ru-RU" sz="1600" b="1" dirty="0" err="1"/>
              <a:t>тверде</a:t>
            </a:r>
            <a:r>
              <a:rPr lang="ru-RU" sz="1600" b="1" dirty="0"/>
              <a:t> </a:t>
            </a:r>
            <a:r>
              <a:rPr lang="ru-RU" sz="1600" b="1" dirty="0" err="1"/>
              <a:t>чи</a:t>
            </a:r>
            <a:r>
              <a:rPr lang="ru-RU" sz="1600" b="1" dirty="0"/>
              <a:t> </a:t>
            </a:r>
            <a:r>
              <a:rPr lang="ru-RU" sz="1600" b="1" dirty="0" err="1"/>
              <a:t>рідке</a:t>
            </a:r>
            <a:r>
              <a:rPr lang="ru-RU" sz="1600" b="1" dirty="0"/>
              <a:t>) </a:t>
            </a:r>
            <a:r>
              <a:rPr lang="ru-RU" sz="1600" b="1" dirty="0" err="1"/>
              <a:t>впливає</a:t>
            </a:r>
            <a:r>
              <a:rPr lang="ru-RU" sz="1600" b="1" dirty="0"/>
              <a:t> на </a:t>
            </a:r>
            <a:r>
              <a:rPr lang="ru-RU" sz="1600" b="1" dirty="0" err="1"/>
              <a:t>його</a:t>
            </a:r>
            <a:r>
              <a:rPr lang="ru-RU" sz="1600" b="1" dirty="0"/>
              <a:t> </a:t>
            </a:r>
            <a:r>
              <a:rPr lang="ru-RU" sz="1600" b="1" dirty="0" err="1"/>
              <a:t>здатність</a:t>
            </a:r>
            <a:r>
              <a:rPr lang="ru-RU" sz="1600" b="1" dirty="0"/>
              <a:t> до </a:t>
            </a:r>
            <a:r>
              <a:rPr lang="ru-RU" sz="1600" b="1" dirty="0" err="1"/>
              <a:t>обертання</a:t>
            </a:r>
            <a:r>
              <a:rPr lang="ru-RU" sz="1200" b="1" dirty="0"/>
              <a:t>.</a:t>
            </a:r>
          </a:p>
          <a:p>
            <a:endParaRPr lang="ru-RU" sz="1200" b="1" dirty="0"/>
          </a:p>
          <a:p>
            <a:r>
              <a:rPr lang="ru-RU" b="1" dirty="0" err="1"/>
              <a:t>Теоретичні</a:t>
            </a:r>
            <a:r>
              <a:rPr lang="ru-RU" b="1" dirty="0"/>
              <a:t> </a:t>
            </a:r>
            <a:r>
              <a:rPr lang="ru-RU" b="1" dirty="0" err="1"/>
              <a:t>дані</a:t>
            </a:r>
            <a:r>
              <a:rPr lang="ru-RU" b="1" dirty="0"/>
              <a:t>:</a:t>
            </a:r>
          </a:p>
          <a:p>
            <a:r>
              <a:rPr lang="ru-RU" sz="1600" b="1" dirty="0"/>
              <a:t>Коли </a:t>
            </a:r>
            <a:r>
              <a:rPr lang="ru-RU" sz="1600" b="1" dirty="0" err="1"/>
              <a:t>тіло</a:t>
            </a:r>
            <a:r>
              <a:rPr lang="ru-RU" sz="1600" b="1" dirty="0"/>
              <a:t> крутиться, на </a:t>
            </a:r>
            <a:r>
              <a:rPr lang="ru-RU" sz="1600" b="1" dirty="0" err="1"/>
              <a:t>нього</a:t>
            </a:r>
            <a:r>
              <a:rPr lang="ru-RU" sz="1600" b="1" dirty="0"/>
              <a:t> </a:t>
            </a:r>
            <a:r>
              <a:rPr lang="ru-RU" sz="1600" b="1" dirty="0" err="1"/>
              <a:t>діє</a:t>
            </a:r>
            <a:r>
              <a:rPr lang="ru-RU" sz="1600" b="1" dirty="0"/>
              <a:t> сила </a:t>
            </a:r>
            <a:r>
              <a:rPr lang="ru-RU" sz="1600" b="1" dirty="0" err="1"/>
              <a:t>інерції</a:t>
            </a:r>
            <a:r>
              <a:rPr lang="ru-RU" sz="1600" b="1" dirty="0"/>
              <a:t>. У твердому </a:t>
            </a:r>
            <a:r>
              <a:rPr lang="ru-RU" sz="1600" b="1" dirty="0" err="1"/>
              <a:t>тілі</a:t>
            </a:r>
            <a:r>
              <a:rPr lang="ru-RU" sz="1600" b="1" dirty="0"/>
              <a:t> (як </a:t>
            </a:r>
            <a:r>
              <a:rPr lang="ru-RU" sz="1600" b="1" dirty="0" err="1"/>
              <a:t>варене</a:t>
            </a:r>
            <a:r>
              <a:rPr lang="ru-RU" sz="1600" b="1" dirty="0"/>
              <a:t> яйце) </a:t>
            </a:r>
            <a:r>
              <a:rPr lang="ru-RU" sz="1600" b="1" dirty="0" err="1"/>
              <a:t>маса</a:t>
            </a:r>
            <a:r>
              <a:rPr lang="ru-RU" sz="1600" b="1" dirty="0"/>
              <a:t> </a:t>
            </a:r>
            <a:r>
              <a:rPr lang="ru-RU" sz="1600" b="1" dirty="0" err="1"/>
              <a:t>розподілена</a:t>
            </a:r>
            <a:r>
              <a:rPr lang="ru-RU" sz="1600" b="1" dirty="0"/>
              <a:t> </a:t>
            </a:r>
            <a:r>
              <a:rPr lang="ru-RU" sz="1600" b="1" dirty="0" err="1"/>
              <a:t>рівномірно</a:t>
            </a:r>
            <a:r>
              <a:rPr lang="ru-RU" sz="1600" b="1" dirty="0"/>
              <a:t>, і все </a:t>
            </a:r>
            <a:r>
              <a:rPr lang="ru-RU" sz="1600" b="1" dirty="0" err="1"/>
              <a:t>обертається</a:t>
            </a:r>
            <a:r>
              <a:rPr lang="ru-RU" sz="1600" b="1" dirty="0"/>
              <a:t> як </a:t>
            </a:r>
            <a:r>
              <a:rPr lang="ru-RU" sz="1600" b="1" dirty="0" err="1"/>
              <a:t>одне</a:t>
            </a:r>
            <a:r>
              <a:rPr lang="ru-RU" sz="1600" b="1" dirty="0"/>
              <a:t> </a:t>
            </a:r>
            <a:r>
              <a:rPr lang="ru-RU" sz="1600" b="1" dirty="0" err="1"/>
              <a:t>ціле</a:t>
            </a:r>
            <a:r>
              <a:rPr lang="ru-RU" sz="1600" b="1" dirty="0"/>
              <a:t>.</a:t>
            </a:r>
          </a:p>
          <a:p>
            <a:r>
              <a:rPr lang="ru-RU" sz="1600" b="1" dirty="0"/>
              <a:t>У сирому </a:t>
            </a:r>
            <a:r>
              <a:rPr lang="ru-RU" sz="1600" b="1" dirty="0" err="1"/>
              <a:t>яйці</a:t>
            </a:r>
            <a:r>
              <a:rPr lang="ru-RU" sz="1600" b="1" dirty="0"/>
              <a:t> — </a:t>
            </a:r>
            <a:r>
              <a:rPr lang="ru-RU" sz="1600" b="1" dirty="0" err="1"/>
              <a:t>рідина</a:t>
            </a:r>
            <a:r>
              <a:rPr lang="ru-RU" sz="1600" b="1" dirty="0"/>
              <a:t> </a:t>
            </a:r>
            <a:r>
              <a:rPr lang="ru-RU" sz="1600" b="1" dirty="0" err="1"/>
              <a:t>всередині</a:t>
            </a:r>
            <a:r>
              <a:rPr lang="ru-RU" sz="1600" b="1" dirty="0"/>
              <a:t> </a:t>
            </a:r>
            <a:r>
              <a:rPr lang="ru-RU" sz="1600" b="1" dirty="0" err="1"/>
              <a:t>має</a:t>
            </a:r>
            <a:r>
              <a:rPr lang="ru-RU" sz="1600" b="1" dirty="0"/>
              <a:t> </a:t>
            </a:r>
            <a:r>
              <a:rPr lang="ru-RU" sz="1600" b="1" dirty="0" err="1"/>
              <a:t>власну</a:t>
            </a:r>
            <a:r>
              <a:rPr lang="ru-RU" sz="1600" b="1" dirty="0"/>
              <a:t> </a:t>
            </a:r>
            <a:r>
              <a:rPr lang="ru-RU" sz="1600" b="1" dirty="0" err="1"/>
              <a:t>інерцію</a:t>
            </a:r>
            <a:r>
              <a:rPr lang="ru-RU" sz="1600" b="1" dirty="0"/>
              <a:t>. Коли ми крутимо </a:t>
            </a:r>
            <a:r>
              <a:rPr lang="ru-RU" sz="1600" b="1" dirty="0" err="1"/>
              <a:t>таке</a:t>
            </a:r>
            <a:r>
              <a:rPr lang="ru-RU" sz="1600" b="1" dirty="0"/>
              <a:t> яйце, </a:t>
            </a:r>
            <a:r>
              <a:rPr lang="ru-RU" sz="1600" b="1" dirty="0" err="1"/>
              <a:t>шкаралупа</a:t>
            </a:r>
            <a:r>
              <a:rPr lang="ru-RU" sz="1600" b="1" dirty="0"/>
              <a:t> </a:t>
            </a:r>
            <a:r>
              <a:rPr lang="ru-RU" sz="1600" b="1" dirty="0" err="1"/>
              <a:t>починає</a:t>
            </a:r>
            <a:r>
              <a:rPr lang="ru-RU" sz="1600" b="1" dirty="0"/>
              <a:t> </a:t>
            </a:r>
            <a:r>
              <a:rPr lang="ru-RU" sz="1600" b="1" dirty="0" err="1"/>
              <a:t>обертатися</a:t>
            </a:r>
            <a:r>
              <a:rPr lang="ru-RU" sz="1600" b="1" dirty="0"/>
              <a:t> </a:t>
            </a:r>
            <a:r>
              <a:rPr lang="ru-RU" sz="1600" b="1" dirty="0" err="1"/>
              <a:t>першою</a:t>
            </a:r>
            <a:r>
              <a:rPr lang="ru-RU" sz="1600" b="1" dirty="0"/>
              <a:t>, а </a:t>
            </a:r>
            <a:r>
              <a:rPr lang="ru-RU" sz="1600" b="1" dirty="0" err="1"/>
              <a:t>рідина</a:t>
            </a:r>
            <a:r>
              <a:rPr lang="ru-RU" sz="1600" b="1" dirty="0"/>
              <a:t> — трохи </a:t>
            </a:r>
            <a:r>
              <a:rPr lang="ru-RU" sz="1600" b="1" dirty="0" err="1"/>
              <a:t>пізніше</a:t>
            </a:r>
            <a:r>
              <a:rPr lang="ru-RU" sz="1600" b="1" dirty="0"/>
              <a:t>. </a:t>
            </a:r>
            <a:r>
              <a:rPr lang="ru-RU" sz="1600" b="1" dirty="0" err="1"/>
              <a:t>Це</a:t>
            </a:r>
            <a:r>
              <a:rPr lang="ru-RU" sz="1600" b="1" dirty="0"/>
              <a:t> </a:t>
            </a:r>
            <a:r>
              <a:rPr lang="ru-RU" sz="1600" b="1" dirty="0" err="1"/>
              <a:t>гальмує</a:t>
            </a:r>
            <a:r>
              <a:rPr lang="ru-RU" sz="1600" b="1" dirty="0"/>
              <a:t> рух і </a:t>
            </a:r>
            <a:r>
              <a:rPr lang="ru-RU" sz="1600" b="1" dirty="0" err="1"/>
              <a:t>забирає</a:t>
            </a:r>
            <a:r>
              <a:rPr lang="ru-RU" sz="1600" b="1" dirty="0"/>
              <a:t> </a:t>
            </a:r>
            <a:r>
              <a:rPr lang="ru-RU" sz="1600" b="1" dirty="0" err="1"/>
              <a:t>енергію</a:t>
            </a:r>
            <a:r>
              <a:rPr lang="ru-RU" sz="1600" b="1" dirty="0"/>
              <a:t>. </a:t>
            </a:r>
            <a:r>
              <a:rPr lang="ru-RU" sz="1600" b="1" dirty="0" err="1"/>
              <a:t>Саме</a:t>
            </a:r>
            <a:r>
              <a:rPr lang="ru-RU" sz="1600" b="1" dirty="0"/>
              <a:t> тому:</a:t>
            </a:r>
          </a:p>
          <a:p>
            <a:endParaRPr lang="ru-RU" sz="1600" b="1" dirty="0"/>
          </a:p>
          <a:p>
            <a:r>
              <a:rPr lang="ru-RU" sz="1600" b="1" dirty="0" err="1"/>
              <a:t>Сире</a:t>
            </a:r>
            <a:r>
              <a:rPr lang="ru-RU" sz="1600" b="1" dirty="0"/>
              <a:t> яйце крутиться, </a:t>
            </a:r>
            <a:r>
              <a:rPr lang="ru-RU" sz="1600" b="1" dirty="0" err="1"/>
              <a:t>але</a:t>
            </a:r>
            <a:r>
              <a:rPr lang="ru-RU" sz="1600" b="1" dirty="0"/>
              <a:t> </a:t>
            </a:r>
            <a:r>
              <a:rPr lang="ru-RU" sz="1600" b="1" dirty="0" err="1"/>
              <a:t>повільніше</a:t>
            </a:r>
            <a:r>
              <a:rPr lang="ru-RU" sz="1600" b="1" dirty="0"/>
              <a:t>, </a:t>
            </a:r>
            <a:r>
              <a:rPr lang="ru-RU" sz="1600" b="1" dirty="0" err="1"/>
              <a:t>нестабільно</a:t>
            </a:r>
            <a:r>
              <a:rPr lang="ru-RU" sz="1600" b="1" dirty="0"/>
              <a:t>, і </a:t>
            </a:r>
            <a:r>
              <a:rPr lang="ru-RU" sz="1600" b="1" dirty="0" err="1"/>
              <a:t>швидко</a:t>
            </a:r>
            <a:r>
              <a:rPr lang="ru-RU" sz="1600" b="1" dirty="0"/>
              <a:t> </a:t>
            </a:r>
            <a:r>
              <a:rPr lang="ru-RU" sz="1600" b="1" dirty="0" err="1"/>
              <a:t>зупиняється</a:t>
            </a:r>
            <a:r>
              <a:rPr lang="ru-RU" sz="1600" b="1" dirty="0"/>
              <a:t>.</a:t>
            </a:r>
          </a:p>
          <a:p>
            <a:endParaRPr lang="ru-RU" sz="1600" b="1" dirty="0"/>
          </a:p>
          <a:p>
            <a:r>
              <a:rPr lang="ru-RU" sz="1600" b="1" dirty="0"/>
              <a:t>Варене яйце — крутиться </a:t>
            </a:r>
            <a:r>
              <a:rPr lang="ru-RU" sz="1600" b="1" dirty="0" err="1"/>
              <a:t>швидко</a:t>
            </a:r>
            <a:r>
              <a:rPr lang="ru-RU" sz="1600" b="1" dirty="0"/>
              <a:t>, </a:t>
            </a:r>
            <a:r>
              <a:rPr lang="ru-RU" sz="1600" b="1" dirty="0" err="1"/>
              <a:t>довго</a:t>
            </a:r>
            <a:r>
              <a:rPr lang="ru-RU" sz="1600" b="1" dirty="0"/>
              <a:t> і </a:t>
            </a:r>
            <a:r>
              <a:rPr lang="ru-RU" sz="1600" b="1" dirty="0" err="1"/>
              <a:t>рівно</a:t>
            </a:r>
            <a:r>
              <a:rPr lang="ru-RU" sz="1600" b="1" dirty="0"/>
              <a:t>.</a:t>
            </a:r>
            <a:endParaRPr lang="ru-UA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536CDC-8B65-2275-E9C2-7E5F29E0E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032" y="0"/>
            <a:ext cx="5077968" cy="38701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11C8B9-1311-932A-16B1-7BDF990CBD1D}"/>
              </a:ext>
            </a:extLst>
          </p:cNvPr>
          <p:cNvSpPr txBox="1"/>
          <p:nvPr/>
        </p:nvSpPr>
        <p:spPr>
          <a:xfrm>
            <a:off x="8065008" y="1088136"/>
            <a:ext cx="149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Варене</a:t>
            </a:r>
            <a:endParaRPr lang="ru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DE38F3-17E6-49FB-2666-5ED2C80461E7}"/>
              </a:ext>
            </a:extLst>
          </p:cNvPr>
          <p:cNvSpPr txBox="1"/>
          <p:nvPr/>
        </p:nvSpPr>
        <p:spPr>
          <a:xfrm>
            <a:off x="10140696" y="74980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Сире</a:t>
            </a:r>
            <a:endParaRPr lang="ru-U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C53BCD-47CC-6C66-26CA-2D27008D4107}"/>
              </a:ext>
            </a:extLst>
          </p:cNvPr>
          <p:cNvSpPr txBox="1"/>
          <p:nvPr/>
        </p:nvSpPr>
        <p:spPr>
          <a:xfrm>
            <a:off x="8481060" y="3214223"/>
            <a:ext cx="2752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Фотокартка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</a:t>
            </a:r>
            <a:r>
              <a:rPr lang="ru-RU" b="1" dirty="0" err="1"/>
              <a:t>власного</a:t>
            </a:r>
            <a:r>
              <a:rPr lang="ru-RU" b="1" dirty="0"/>
              <a:t> </a:t>
            </a:r>
            <a:r>
              <a:rPr lang="ru-RU" b="1" dirty="0" err="1"/>
              <a:t>архіву</a:t>
            </a:r>
            <a:endParaRPr lang="ru-UA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580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7A4B6-9AE8-914B-3276-D4BF96DDBF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F553A-9846-02FC-A7E9-1CBB624CD6FC}"/>
              </a:ext>
            </a:extLst>
          </p:cNvPr>
          <p:cNvSpPr txBox="1"/>
          <p:nvPr/>
        </p:nvSpPr>
        <p:spPr>
          <a:xfrm>
            <a:off x="228600" y="411480"/>
            <a:ext cx="4023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 err="1"/>
              <a:t>Матеріали</a:t>
            </a:r>
            <a:r>
              <a:rPr lang="ru-RU" b="1" dirty="0"/>
              <a:t>:</a:t>
            </a:r>
          </a:p>
          <a:p>
            <a:r>
              <a:rPr lang="ru-RU" dirty="0"/>
              <a:t>1 </a:t>
            </a:r>
            <a:r>
              <a:rPr lang="ru-RU" dirty="0" err="1"/>
              <a:t>варене</a:t>
            </a:r>
            <a:r>
              <a:rPr lang="ru-RU" dirty="0"/>
              <a:t> яйце</a:t>
            </a:r>
          </a:p>
          <a:p>
            <a:r>
              <a:rPr lang="ru-RU" dirty="0"/>
              <a:t>1 </a:t>
            </a:r>
            <a:r>
              <a:rPr lang="ru-RU" dirty="0" err="1"/>
              <a:t>сире</a:t>
            </a:r>
            <a:r>
              <a:rPr lang="ru-RU" dirty="0"/>
              <a:t> яйце</a:t>
            </a:r>
          </a:p>
          <a:p>
            <a:r>
              <a:rPr lang="ru-RU" dirty="0" err="1"/>
              <a:t>Стіл</a:t>
            </a:r>
            <a:endParaRPr lang="ru-RU" dirty="0"/>
          </a:p>
          <a:p>
            <a:endParaRPr lang="ru-UA" dirty="0"/>
          </a:p>
        </p:txBody>
      </p:sp>
      <p:pic>
        <p:nvPicPr>
          <p:cNvPr id="4" name="апроапорерокроерое">
            <a:hlinkClick r:id="" action="ppaction://media"/>
            <a:extLst>
              <a:ext uri="{FF2B5EF4-FFF2-40B4-BE49-F238E27FC236}">
                <a16:creationId xmlns:a16="http://schemas.microsoft.com/office/drawing/2014/main" id="{00B4E3AE-3D11-DA3E-E20F-9402470306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9072"/>
            <a:ext cx="12192000" cy="5138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FCE2A6-D386-3630-6FE1-BE5BFFAA5363}"/>
              </a:ext>
            </a:extLst>
          </p:cNvPr>
          <p:cNvSpPr txBox="1"/>
          <p:nvPr/>
        </p:nvSpPr>
        <p:spPr>
          <a:xfrm>
            <a:off x="5724144" y="151537"/>
            <a:ext cx="4754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 err="1"/>
              <a:t>Хід</a:t>
            </a:r>
            <a:r>
              <a:rPr lang="ru-RU" b="1" dirty="0"/>
              <a:t> </a:t>
            </a:r>
            <a:r>
              <a:rPr lang="ru-RU" b="1" dirty="0" err="1"/>
              <a:t>досліду</a:t>
            </a:r>
            <a:r>
              <a:rPr lang="ru-RU" b="1" dirty="0"/>
              <a:t>: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Покласти</a:t>
            </a:r>
            <a:r>
              <a:rPr lang="ru-RU" dirty="0"/>
              <a:t> </a:t>
            </a:r>
            <a:r>
              <a:rPr lang="ru-RU" dirty="0" err="1"/>
              <a:t>обидва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на </a:t>
            </a:r>
            <a:r>
              <a:rPr lang="ru-RU" dirty="0" err="1"/>
              <a:t>стіл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Покрутити</a:t>
            </a:r>
            <a:r>
              <a:rPr lang="ru-RU" dirty="0"/>
              <a:t> </a:t>
            </a:r>
            <a:r>
              <a:rPr lang="ru-RU" dirty="0" err="1"/>
              <a:t>кожне</a:t>
            </a:r>
            <a:r>
              <a:rPr lang="ru-RU" dirty="0"/>
              <a:t> з них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осі</a:t>
            </a:r>
            <a:r>
              <a:rPr lang="ru-RU" dirty="0"/>
              <a:t>.</a:t>
            </a:r>
          </a:p>
          <a:p>
            <a:pPr>
              <a:buFont typeface="+mj-lt"/>
              <a:buAutoNum type="arabicPeriod"/>
            </a:pPr>
            <a:r>
              <a:rPr lang="ru-RU" dirty="0" err="1"/>
              <a:t>Спостерігайте</a:t>
            </a:r>
            <a:r>
              <a:rPr lang="ru-RU" dirty="0"/>
              <a:t>, яке з них крутиться </a:t>
            </a:r>
            <a:r>
              <a:rPr lang="ru-RU" dirty="0" err="1"/>
              <a:t>довше</a:t>
            </a:r>
            <a:r>
              <a:rPr lang="ru-RU" dirty="0"/>
              <a:t>, </a:t>
            </a:r>
            <a:r>
              <a:rPr lang="ru-RU" dirty="0" err="1"/>
              <a:t>швидше</a:t>
            </a:r>
            <a:r>
              <a:rPr lang="ru-RU" dirty="0"/>
              <a:t> й </a:t>
            </a:r>
            <a:r>
              <a:rPr lang="ru-RU" dirty="0" err="1"/>
              <a:t>рівніше</a:t>
            </a:r>
            <a:r>
              <a:rPr lang="ru-RU" dirty="0"/>
              <a:t>.</a:t>
            </a:r>
          </a:p>
          <a:p>
            <a:endParaRPr lang="ru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6BDCEF-EDF7-AE7C-86CA-A584F493CF6F}"/>
              </a:ext>
            </a:extLst>
          </p:cNvPr>
          <p:cNvSpPr txBox="1"/>
          <p:nvPr/>
        </p:nvSpPr>
        <p:spPr>
          <a:xfrm>
            <a:off x="2633472" y="1060704"/>
            <a:ext cx="284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Відео  із власного архіву</a:t>
            </a:r>
            <a:endParaRPr lang="ru-UA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31189-70C3-A106-93C2-B8560382C663}"/>
              </a:ext>
            </a:extLst>
          </p:cNvPr>
          <p:cNvSpPr txBox="1"/>
          <p:nvPr/>
        </p:nvSpPr>
        <p:spPr>
          <a:xfrm>
            <a:off x="0" y="1825585"/>
            <a:ext cx="1810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(Зліва варене праворуч сире)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04286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C47475-5602-F1A3-7B79-602F2C7CC9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73134-C718-F4F7-004D-0FDCE83140F8}"/>
              </a:ext>
            </a:extLst>
          </p:cNvPr>
          <p:cNvSpPr txBox="1"/>
          <p:nvPr/>
        </p:nvSpPr>
        <p:spPr>
          <a:xfrm>
            <a:off x="118872" y="199989"/>
            <a:ext cx="1069848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/>
              <a:t>Дослід</a:t>
            </a:r>
            <a:r>
              <a:rPr lang="ru-RU" sz="2800" b="1" dirty="0"/>
              <a:t>: </a:t>
            </a:r>
            <a:r>
              <a:rPr lang="ru-RU" sz="2800" b="1" dirty="0" err="1"/>
              <a:t>Перевірка</a:t>
            </a:r>
            <a:r>
              <a:rPr lang="ru-RU" sz="2800" b="1" dirty="0"/>
              <a:t> </a:t>
            </a:r>
            <a:r>
              <a:rPr lang="ru-RU" sz="2800" b="1" dirty="0" err="1"/>
              <a:t>свіжості</a:t>
            </a:r>
            <a:r>
              <a:rPr lang="ru-RU" sz="2800" b="1" dirty="0"/>
              <a:t> </a:t>
            </a:r>
            <a:r>
              <a:rPr lang="ru-RU" sz="2800" b="1" dirty="0" err="1"/>
              <a:t>яєць</a:t>
            </a:r>
            <a:r>
              <a:rPr lang="ru-RU" sz="2800" b="1" dirty="0"/>
              <a:t> у </a:t>
            </a:r>
            <a:r>
              <a:rPr lang="ru-RU" sz="2800" b="1" dirty="0" err="1"/>
              <a:t>воді</a:t>
            </a:r>
            <a:endParaRPr lang="ru-RU" sz="2800" b="1" dirty="0"/>
          </a:p>
          <a:p>
            <a:r>
              <a:rPr lang="ru-RU" b="1" dirty="0"/>
              <a:t>Мета:</a:t>
            </a:r>
          </a:p>
          <a:p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свіжості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 за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поведінкою</a:t>
            </a:r>
            <a:r>
              <a:rPr lang="ru-RU" dirty="0"/>
              <a:t> у </a:t>
            </a:r>
            <a:r>
              <a:rPr lang="ru-RU" dirty="0" err="1"/>
              <a:t>воді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b="1" dirty="0" err="1"/>
              <a:t>Матеріали</a:t>
            </a:r>
            <a:r>
              <a:rPr lang="ru-RU" b="1" dirty="0"/>
              <a:t>:</a:t>
            </a:r>
          </a:p>
          <a:p>
            <a:r>
              <a:rPr lang="ru-RU" dirty="0"/>
              <a:t>Прозора склянка </a:t>
            </a:r>
            <a:r>
              <a:rPr lang="ru-RU" dirty="0" err="1"/>
              <a:t>або</a:t>
            </a:r>
            <a:r>
              <a:rPr lang="ru-RU" dirty="0"/>
              <a:t> банка</a:t>
            </a:r>
          </a:p>
          <a:p>
            <a:endParaRPr lang="ru-RU" dirty="0"/>
          </a:p>
          <a:p>
            <a:r>
              <a:rPr lang="ru-RU" dirty="0" err="1"/>
              <a:t>Звичайна</a:t>
            </a:r>
            <a:r>
              <a:rPr lang="ru-RU" dirty="0"/>
              <a:t> вода (</a:t>
            </a:r>
            <a:r>
              <a:rPr lang="ru-RU" dirty="0" err="1"/>
              <a:t>кімнатної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dirty="0"/>
              <a:t>3 </a:t>
            </a:r>
            <a:r>
              <a:rPr lang="ru-RU" dirty="0" err="1"/>
              <a:t>яйця</a:t>
            </a:r>
            <a:r>
              <a:rPr lang="ru-RU" dirty="0"/>
              <a:t> (</a:t>
            </a:r>
            <a:r>
              <a:rPr lang="ru-RU" dirty="0" err="1"/>
              <a:t>бажано</a:t>
            </a:r>
            <a:r>
              <a:rPr lang="ru-RU" dirty="0"/>
              <a:t> з </a:t>
            </a:r>
            <a:r>
              <a:rPr lang="ru-RU" dirty="0" err="1"/>
              <a:t>різною</a:t>
            </a:r>
            <a:r>
              <a:rPr lang="ru-RU" dirty="0"/>
              <a:t> "</a:t>
            </a:r>
            <a:r>
              <a:rPr lang="ru-RU" dirty="0" err="1"/>
              <a:t>історією</a:t>
            </a:r>
            <a:r>
              <a:rPr lang="ru-RU" dirty="0"/>
              <a:t>": </a:t>
            </a:r>
            <a:r>
              <a:rPr lang="ru-RU" dirty="0" err="1"/>
              <a:t>свіже</a:t>
            </a:r>
            <a:r>
              <a:rPr lang="ru-RU" dirty="0"/>
              <a:t>,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,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старе</a:t>
            </a:r>
            <a:r>
              <a:rPr lang="ru-RU" dirty="0"/>
              <a:t>)</a:t>
            </a:r>
          </a:p>
          <a:p>
            <a:endParaRPr lang="ru-RU" dirty="0"/>
          </a:p>
          <a:p>
            <a:r>
              <a:rPr lang="ru-RU" b="1" dirty="0" err="1"/>
              <a:t>Хід</a:t>
            </a:r>
            <a:r>
              <a:rPr lang="ru-RU" b="1" dirty="0"/>
              <a:t> </a:t>
            </a:r>
            <a:r>
              <a:rPr lang="ru-RU" b="1" dirty="0" err="1"/>
              <a:t>досліду</a:t>
            </a:r>
            <a:r>
              <a:rPr lang="ru-RU" b="1" dirty="0"/>
              <a:t> та </a:t>
            </a:r>
            <a:r>
              <a:rPr lang="ru-RU" b="1" dirty="0" err="1"/>
              <a:t>спостереження</a:t>
            </a:r>
            <a:r>
              <a:rPr lang="ru-RU" b="1" dirty="0"/>
              <a:t>:</a:t>
            </a:r>
          </a:p>
          <a:p>
            <a:r>
              <a:rPr lang="ru-RU" dirty="0" err="1"/>
              <a:t>Свіже</a:t>
            </a:r>
            <a:r>
              <a:rPr lang="ru-RU" dirty="0"/>
              <a:t> яйце — </a:t>
            </a:r>
            <a:r>
              <a:rPr lang="ru-RU" dirty="0" err="1"/>
              <a:t>опускається</a:t>
            </a:r>
            <a:r>
              <a:rPr lang="ru-RU" dirty="0"/>
              <a:t> на дно і </a:t>
            </a:r>
            <a:r>
              <a:rPr lang="ru-RU" dirty="0" err="1"/>
              <a:t>лежить</a:t>
            </a:r>
            <a:r>
              <a:rPr lang="ru-RU" dirty="0"/>
              <a:t> горизонтально.</a:t>
            </a:r>
          </a:p>
          <a:p>
            <a:r>
              <a:rPr lang="ru-UA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про малу </a:t>
            </a:r>
            <a:r>
              <a:rPr lang="ru-RU" dirty="0" err="1"/>
              <a:t>повітряну</a:t>
            </a:r>
            <a:r>
              <a:rPr lang="ru-RU" dirty="0"/>
              <a:t> камеру </a:t>
            </a:r>
            <a:r>
              <a:rPr lang="ru-RU" dirty="0" err="1"/>
              <a:t>всередині</a:t>
            </a:r>
            <a:r>
              <a:rPr lang="ru-RU" dirty="0"/>
              <a:t> — </a:t>
            </a:r>
            <a:r>
              <a:rPr lang="ru-RU" dirty="0" err="1"/>
              <a:t>білок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щільний</a:t>
            </a:r>
            <a:r>
              <a:rPr lang="ru-RU" dirty="0"/>
              <a:t>,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Старе</a:t>
            </a:r>
            <a:r>
              <a:rPr lang="ru-RU" dirty="0"/>
              <a:t> яйце — </a:t>
            </a:r>
            <a:r>
              <a:rPr lang="ru-RU" dirty="0" err="1"/>
              <a:t>опускається</a:t>
            </a:r>
            <a:r>
              <a:rPr lang="ru-RU" dirty="0"/>
              <a:t> на дно, </a:t>
            </a:r>
            <a:r>
              <a:rPr lang="ru-RU" dirty="0" err="1"/>
              <a:t>але</a:t>
            </a:r>
            <a:r>
              <a:rPr lang="ru-RU" dirty="0"/>
              <a:t>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нахилом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вертикально.</a:t>
            </a:r>
          </a:p>
          <a:p>
            <a:r>
              <a:rPr lang="ru-UA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, </a:t>
            </a:r>
            <a:r>
              <a:rPr lang="ru-RU" dirty="0" err="1"/>
              <a:t>бо</a:t>
            </a:r>
            <a:r>
              <a:rPr lang="ru-RU" dirty="0"/>
              <a:t> з часом через пори в </a:t>
            </a:r>
            <a:r>
              <a:rPr lang="ru-RU" dirty="0" err="1"/>
              <a:t>шкаралупі</a:t>
            </a:r>
            <a:r>
              <a:rPr lang="ru-RU" dirty="0"/>
              <a:t> </a:t>
            </a:r>
            <a:r>
              <a:rPr lang="ru-RU" dirty="0" err="1"/>
              <a:t>всередину</a:t>
            </a:r>
            <a:r>
              <a:rPr lang="ru-RU" dirty="0"/>
              <a:t> </a:t>
            </a:r>
            <a:r>
              <a:rPr lang="ru-RU" dirty="0" err="1"/>
              <a:t>проникає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. </a:t>
            </a:r>
            <a:r>
              <a:rPr lang="ru-RU" dirty="0" err="1"/>
              <a:t>Утворюється</a:t>
            </a:r>
            <a:r>
              <a:rPr lang="ru-RU" dirty="0"/>
              <a:t> </a:t>
            </a:r>
            <a:r>
              <a:rPr lang="ru-RU" dirty="0" err="1"/>
              <a:t>повітряна</a:t>
            </a:r>
            <a:r>
              <a:rPr lang="ru-RU" dirty="0"/>
              <a:t> камера, яйце трохи "</a:t>
            </a:r>
            <a:r>
              <a:rPr lang="ru-RU" dirty="0" err="1"/>
              <a:t>спливає</a:t>
            </a:r>
            <a:r>
              <a:rPr lang="ru-RU" dirty="0"/>
              <a:t>".</a:t>
            </a:r>
          </a:p>
          <a:p>
            <a:endParaRPr lang="ru-RU" dirty="0"/>
          </a:p>
          <a:p>
            <a:r>
              <a:rPr lang="ru-RU" dirty="0" err="1"/>
              <a:t>Тухле</a:t>
            </a:r>
            <a:r>
              <a:rPr lang="ru-RU" dirty="0"/>
              <a:t> яйце — </a:t>
            </a:r>
            <a:r>
              <a:rPr lang="ru-RU" dirty="0" err="1"/>
              <a:t>плаває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поверхні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взагалі</a:t>
            </a:r>
            <a:r>
              <a:rPr lang="ru-RU" dirty="0"/>
              <a:t> </a:t>
            </a:r>
            <a:r>
              <a:rPr lang="ru-RU" dirty="0" err="1"/>
              <a:t>спливає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</a:t>
            </a:r>
            <a:r>
              <a:rPr lang="ru-RU" dirty="0" err="1"/>
              <a:t>накопичилося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розкладу</a:t>
            </a:r>
            <a:r>
              <a:rPr lang="ru-RU" dirty="0"/>
              <a:t> — вони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знижують</a:t>
            </a:r>
            <a:r>
              <a:rPr lang="ru-RU" dirty="0"/>
              <a:t> </a:t>
            </a:r>
            <a:r>
              <a:rPr lang="ru-RU" dirty="0" err="1"/>
              <a:t>густину</a:t>
            </a:r>
            <a:r>
              <a:rPr lang="ru-RU" dirty="0"/>
              <a:t>, і яйце "</a:t>
            </a:r>
            <a:r>
              <a:rPr lang="ru-RU" dirty="0" err="1"/>
              <a:t>вилазить</a:t>
            </a:r>
            <a:r>
              <a:rPr lang="ru-RU" dirty="0"/>
              <a:t>" нагору.</a:t>
            </a:r>
          </a:p>
          <a:p>
            <a:endParaRPr lang="ru-RU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81330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DC05B5-0EB8-5D49-F0C1-5620DFCFB7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0801E3-F604-FAB6-A4C9-78613385C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505" y="0"/>
            <a:ext cx="4571495" cy="4846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215B5-6ACC-AE21-58FC-6C0973475F79}"/>
              </a:ext>
            </a:extLst>
          </p:cNvPr>
          <p:cNvSpPr txBox="1"/>
          <p:nvPr/>
        </p:nvSpPr>
        <p:spPr>
          <a:xfrm>
            <a:off x="384047" y="347471"/>
            <a:ext cx="679496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 точки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законів</a:t>
            </a:r>
            <a:r>
              <a:rPr lang="ru-RU" dirty="0"/>
              <a:t> </a:t>
            </a:r>
            <a:r>
              <a:rPr lang="ru-RU" dirty="0" err="1"/>
              <a:t>фізики</a:t>
            </a:r>
            <a:endParaRPr lang="ru-RU" dirty="0"/>
          </a:p>
          <a:p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дослід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законі</a:t>
            </a:r>
            <a:r>
              <a:rPr lang="ru-RU" dirty="0"/>
              <a:t> </a:t>
            </a:r>
            <a:r>
              <a:rPr lang="ru-RU" dirty="0" err="1"/>
              <a:t>Архімеда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Тіло</a:t>
            </a:r>
            <a:r>
              <a:rPr lang="ru-RU" dirty="0"/>
              <a:t> </a:t>
            </a:r>
            <a:r>
              <a:rPr lang="ru-RU" dirty="0" err="1"/>
              <a:t>занурюється</a:t>
            </a:r>
            <a:r>
              <a:rPr lang="ru-RU" dirty="0"/>
              <a:t> у воду, </a:t>
            </a:r>
            <a:r>
              <a:rPr lang="ru-RU" dirty="0" err="1"/>
              <a:t>поки</a:t>
            </a:r>
            <a:r>
              <a:rPr lang="ru-RU" dirty="0"/>
              <a:t> сила </a:t>
            </a:r>
            <a:r>
              <a:rPr lang="ru-RU" dirty="0" err="1"/>
              <a:t>тяжіння</a:t>
            </a:r>
            <a:r>
              <a:rPr lang="ru-RU" dirty="0"/>
              <a:t> не </a:t>
            </a:r>
            <a:r>
              <a:rPr lang="ru-RU" dirty="0" err="1"/>
              <a:t>зрівняється</a:t>
            </a:r>
            <a:r>
              <a:rPr lang="ru-RU" dirty="0"/>
              <a:t> з </a:t>
            </a:r>
            <a:r>
              <a:rPr lang="ru-RU" dirty="0" err="1"/>
              <a:t>виштовхувальною</a:t>
            </a:r>
            <a:r>
              <a:rPr lang="ru-RU" dirty="0"/>
              <a:t> силою (</a:t>
            </a:r>
            <a:r>
              <a:rPr lang="ru-RU" dirty="0" err="1"/>
              <a:t>Архімедовою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Свіже</a:t>
            </a:r>
            <a:r>
              <a:rPr lang="ru-RU" dirty="0"/>
              <a:t> яйце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густину</a:t>
            </a:r>
            <a:r>
              <a:rPr lang="ru-RU" dirty="0"/>
              <a:t> → тоне.</a:t>
            </a:r>
          </a:p>
          <a:p>
            <a:endParaRPr lang="ru-RU" dirty="0"/>
          </a:p>
          <a:p>
            <a:r>
              <a:rPr lang="ru-RU" dirty="0"/>
              <a:t>Чим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повітря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—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менша</a:t>
            </a:r>
            <a:r>
              <a:rPr lang="ru-RU" dirty="0"/>
              <a:t> </a:t>
            </a:r>
            <a:r>
              <a:rPr lang="ru-RU" dirty="0" err="1"/>
              <a:t>густина</a:t>
            </a:r>
            <a:r>
              <a:rPr lang="ru-RU" dirty="0"/>
              <a:t> →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яйце "</a:t>
            </a:r>
            <a:r>
              <a:rPr lang="ru-RU" dirty="0" err="1"/>
              <a:t>підстрибує</a:t>
            </a:r>
            <a:r>
              <a:rPr lang="ru-RU" dirty="0"/>
              <a:t>" нагору.</a:t>
            </a:r>
          </a:p>
          <a:p>
            <a:endParaRPr lang="ru-RU" dirty="0"/>
          </a:p>
          <a:p>
            <a:r>
              <a:rPr lang="ru-RU" dirty="0" err="1"/>
              <a:t>Тухле</a:t>
            </a:r>
            <a:r>
              <a:rPr lang="ru-RU" dirty="0"/>
              <a:t> яйце — </a:t>
            </a:r>
            <a:r>
              <a:rPr lang="ru-RU" dirty="0" err="1"/>
              <a:t>майже</a:t>
            </a:r>
            <a:r>
              <a:rPr lang="ru-RU" dirty="0"/>
              <a:t> як поплавок через </a:t>
            </a:r>
            <a:r>
              <a:rPr lang="ru-RU" dirty="0" err="1"/>
              <a:t>накопичення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sz="2000" b="1" dirty="0" err="1"/>
              <a:t>Висновок</a:t>
            </a:r>
            <a:r>
              <a:rPr lang="ru-RU" sz="2000" b="1" dirty="0"/>
              <a:t>:</a:t>
            </a:r>
          </a:p>
          <a:p>
            <a:r>
              <a:rPr lang="ru-RU" sz="2000" dirty="0" err="1"/>
              <a:t>Цей</a:t>
            </a:r>
            <a:r>
              <a:rPr lang="ru-RU" sz="2000" dirty="0"/>
              <a:t> метод </a:t>
            </a:r>
            <a:r>
              <a:rPr lang="ru-RU" sz="2000" dirty="0" err="1"/>
              <a:t>дозволяє</a:t>
            </a:r>
            <a:r>
              <a:rPr lang="ru-RU" sz="2000" dirty="0"/>
              <a:t> без </a:t>
            </a:r>
            <a:r>
              <a:rPr lang="ru-RU" sz="2000" dirty="0" err="1"/>
              <a:t>розбивання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 </a:t>
            </a:r>
            <a:r>
              <a:rPr lang="ru-RU" sz="2000" dirty="0" err="1"/>
              <a:t>визначити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свіжість</a:t>
            </a:r>
            <a:r>
              <a:rPr lang="ru-RU" sz="2000" dirty="0"/>
              <a:t>.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зручно</a:t>
            </a:r>
            <a:r>
              <a:rPr lang="ru-RU" sz="2000" dirty="0"/>
              <a:t> в </a:t>
            </a:r>
            <a:r>
              <a:rPr lang="ru-RU" sz="2000" dirty="0" err="1"/>
              <a:t>побуті</a:t>
            </a:r>
            <a:r>
              <a:rPr lang="ru-RU" sz="2000" dirty="0"/>
              <a:t>, а також </a:t>
            </a:r>
            <a:r>
              <a:rPr lang="ru-RU" sz="2000" dirty="0" err="1"/>
              <a:t>демонструє</a:t>
            </a:r>
            <a:r>
              <a:rPr lang="ru-RU" sz="2000" dirty="0"/>
              <a:t> </a:t>
            </a:r>
            <a:r>
              <a:rPr lang="ru-RU" sz="2000" dirty="0" err="1"/>
              <a:t>цікаву</a:t>
            </a:r>
            <a:r>
              <a:rPr lang="ru-RU" sz="2000" dirty="0"/>
              <a:t> </a:t>
            </a:r>
            <a:r>
              <a:rPr lang="ru-RU" sz="2000" dirty="0" err="1"/>
              <a:t>взаємодію</a:t>
            </a:r>
            <a:r>
              <a:rPr lang="ru-RU" sz="2000" dirty="0"/>
              <a:t> </a:t>
            </a:r>
            <a:r>
              <a:rPr lang="ru-RU" sz="2000" dirty="0" err="1"/>
              <a:t>біології</a:t>
            </a:r>
            <a:r>
              <a:rPr lang="ru-RU" sz="2000" dirty="0"/>
              <a:t> (</a:t>
            </a:r>
            <a:r>
              <a:rPr lang="ru-RU" sz="2000" dirty="0" err="1"/>
              <a:t>розкладу</a:t>
            </a:r>
            <a:r>
              <a:rPr lang="ru-RU" sz="2000" dirty="0"/>
              <a:t>) й </a:t>
            </a:r>
            <a:r>
              <a:rPr lang="ru-RU" sz="2000" dirty="0" err="1"/>
              <a:t>фізики</a:t>
            </a:r>
            <a:r>
              <a:rPr lang="ru-RU" sz="2000" dirty="0"/>
              <a:t> (</a:t>
            </a:r>
            <a:r>
              <a:rPr lang="ru-RU" sz="2000" dirty="0" err="1"/>
              <a:t>густини</a:t>
            </a:r>
            <a:r>
              <a:rPr lang="ru-RU" sz="2000" dirty="0"/>
              <a:t> та </a:t>
            </a:r>
            <a:r>
              <a:rPr lang="ru-RU" sz="2000" dirty="0" err="1"/>
              <a:t>виштовхувальної</a:t>
            </a:r>
            <a:r>
              <a:rPr lang="ru-RU" sz="2000" dirty="0"/>
              <a:t> сили).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664694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FAA02D-FC6F-07D8-476F-44B029924B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9889AF-1189-C26C-A727-186309045D11}"/>
              </a:ext>
            </a:extLst>
          </p:cNvPr>
          <p:cNvSpPr/>
          <p:nvPr/>
        </p:nvSpPr>
        <p:spPr>
          <a:xfrm>
            <a:off x="128016" y="128016"/>
            <a:ext cx="11704320" cy="627864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7D716-9B5E-1231-4569-A0DFF9272F5C}"/>
              </a:ext>
            </a:extLst>
          </p:cNvPr>
          <p:cNvSpPr txBox="1"/>
          <p:nvPr/>
        </p:nvSpPr>
        <p:spPr>
          <a:xfrm>
            <a:off x="301752" y="128016"/>
            <a:ext cx="11356848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000" b="1" dirty="0" err="1"/>
              <a:t>Висновок</a:t>
            </a:r>
            <a:r>
              <a:rPr lang="ru-RU" sz="2000" b="1" dirty="0"/>
              <a:t> до </a:t>
            </a:r>
            <a:r>
              <a:rPr lang="ru-RU" sz="2000" b="1" dirty="0" err="1"/>
              <a:t>загальної</a:t>
            </a:r>
            <a:r>
              <a:rPr lang="ru-RU" sz="2000" b="1" dirty="0"/>
              <a:t> </a:t>
            </a:r>
            <a:r>
              <a:rPr lang="ru-RU" sz="2000" b="1" dirty="0" err="1"/>
              <a:t>роботи</a:t>
            </a:r>
            <a:endParaRPr lang="ru-RU" sz="2000" b="1" dirty="0"/>
          </a:p>
          <a:p>
            <a:pPr>
              <a:buNone/>
            </a:pPr>
            <a:r>
              <a:rPr lang="ru-RU" sz="2000" dirty="0"/>
              <a:t>У </a:t>
            </a:r>
            <a:r>
              <a:rPr lang="ru-RU" sz="2000" dirty="0" err="1"/>
              <a:t>ході</a:t>
            </a:r>
            <a:r>
              <a:rPr lang="ru-RU" sz="2000" dirty="0"/>
              <a:t> </a:t>
            </a:r>
            <a:r>
              <a:rPr lang="ru-RU" sz="2000" dirty="0" err="1"/>
              <a:t>проведених</a:t>
            </a:r>
            <a:r>
              <a:rPr lang="ru-RU" sz="2000" dirty="0"/>
              <a:t> </a:t>
            </a:r>
            <a:r>
              <a:rPr lang="ru-RU" sz="2000" dirty="0" err="1"/>
              <a:t>дослідів</a:t>
            </a:r>
            <a:r>
              <a:rPr lang="ru-RU" sz="2000" dirty="0"/>
              <a:t> ми </a:t>
            </a:r>
            <a:r>
              <a:rPr lang="ru-RU" sz="2000" dirty="0" err="1"/>
              <a:t>дослідили</a:t>
            </a:r>
            <a:r>
              <a:rPr lang="ru-RU" sz="2000" dirty="0"/>
              <a:t> </a:t>
            </a:r>
            <a:r>
              <a:rPr lang="ru-RU" sz="2000" dirty="0" err="1"/>
              <a:t>різні</a:t>
            </a:r>
            <a:r>
              <a:rPr lang="ru-RU" sz="2000" dirty="0"/>
              <a:t> </a:t>
            </a:r>
            <a:r>
              <a:rPr lang="ru-RU" sz="2000" dirty="0" err="1"/>
              <a:t>фізичні</a:t>
            </a:r>
            <a:r>
              <a:rPr lang="ru-RU" sz="2000" dirty="0"/>
              <a:t> </a:t>
            </a:r>
            <a:r>
              <a:rPr lang="ru-RU" sz="2000" dirty="0" err="1"/>
              <a:t>явища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спостерігати</a:t>
            </a:r>
            <a:r>
              <a:rPr lang="ru-RU" sz="2000" dirty="0"/>
              <a:t> в </a:t>
            </a:r>
            <a:r>
              <a:rPr lang="ru-RU" sz="2000" dirty="0" err="1"/>
              <a:t>побуті</a:t>
            </a:r>
            <a:r>
              <a:rPr lang="ru-RU" sz="2000" dirty="0"/>
              <a:t>:</a:t>
            </a:r>
          </a:p>
          <a:p>
            <a:pPr>
              <a:buFont typeface="+mj-lt"/>
              <a:buAutoNum type="arabicPeriod"/>
            </a:pPr>
            <a:r>
              <a:rPr lang="ru-RU" sz="2000" b="1" dirty="0" err="1"/>
              <a:t>Дослід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яйцем</a:t>
            </a:r>
            <a:r>
              <a:rPr lang="ru-RU" sz="2000" b="1" dirty="0"/>
              <a:t> у </a:t>
            </a:r>
            <a:r>
              <a:rPr lang="ru-RU" sz="2000" b="1" dirty="0" err="1"/>
              <a:t>воді</a:t>
            </a:r>
            <a:r>
              <a:rPr lang="ru-RU" sz="2000" b="1" dirty="0"/>
              <a:t> і </a:t>
            </a:r>
            <a:r>
              <a:rPr lang="ru-RU" sz="2000" b="1" dirty="0" err="1"/>
              <a:t>сіллю</a:t>
            </a:r>
            <a:r>
              <a:rPr lang="ru-RU" sz="2000" dirty="0"/>
              <a:t> </a:t>
            </a:r>
            <a:r>
              <a:rPr lang="ru-RU" sz="2000" dirty="0" err="1"/>
              <a:t>продемонстрував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густини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 на </a:t>
            </a:r>
            <a:r>
              <a:rPr lang="ru-RU" sz="2000" dirty="0" err="1"/>
              <a:t>плавучість</a:t>
            </a:r>
            <a:r>
              <a:rPr lang="ru-RU" sz="2000" dirty="0"/>
              <a:t> </a:t>
            </a:r>
            <a:r>
              <a:rPr lang="ru-RU" sz="2000" dirty="0" err="1"/>
              <a:t>тіл</a:t>
            </a:r>
            <a:r>
              <a:rPr lang="ru-RU" sz="2000" dirty="0"/>
              <a:t>. </a:t>
            </a:r>
            <a:r>
              <a:rPr lang="ru-RU" sz="2000" dirty="0" err="1"/>
              <a:t>Додавання</a:t>
            </a:r>
            <a:r>
              <a:rPr lang="ru-RU" sz="2000" dirty="0"/>
              <a:t> </a:t>
            </a:r>
            <a:r>
              <a:rPr lang="ru-RU" sz="2000" dirty="0" err="1"/>
              <a:t>солі</a:t>
            </a:r>
            <a:r>
              <a:rPr lang="ru-RU" sz="2000" dirty="0"/>
              <a:t> </a:t>
            </a:r>
            <a:r>
              <a:rPr lang="ru-RU" sz="2000" dirty="0" err="1"/>
              <a:t>збільшило</a:t>
            </a:r>
            <a:r>
              <a:rPr lang="ru-RU" sz="2000" dirty="0"/>
              <a:t> </a:t>
            </a:r>
            <a:r>
              <a:rPr lang="ru-RU" sz="2000" dirty="0" err="1"/>
              <a:t>густину</a:t>
            </a:r>
            <a:r>
              <a:rPr lang="ru-RU" sz="2000" dirty="0"/>
              <a:t> води, через </a:t>
            </a:r>
            <a:r>
              <a:rPr lang="ru-RU" sz="2000" dirty="0" err="1"/>
              <a:t>що</a:t>
            </a:r>
            <a:r>
              <a:rPr lang="ru-RU" sz="2000" dirty="0"/>
              <a:t> яйце почало </a:t>
            </a:r>
            <a:r>
              <a:rPr lang="ru-RU" sz="2000" dirty="0" err="1"/>
              <a:t>плавати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підтверджує</a:t>
            </a:r>
            <a:r>
              <a:rPr lang="ru-RU" sz="2000" dirty="0"/>
              <a:t> </a:t>
            </a:r>
            <a:r>
              <a:rPr lang="ru-RU" sz="2000" dirty="0" err="1"/>
              <a:t>дію</a:t>
            </a:r>
            <a:r>
              <a:rPr lang="ru-RU" sz="2000" dirty="0"/>
              <a:t> закону </a:t>
            </a:r>
            <a:r>
              <a:rPr lang="ru-RU" sz="2000" dirty="0" err="1"/>
              <a:t>Архімеда</a:t>
            </a:r>
            <a:r>
              <a:rPr lang="ru-RU" sz="2000" dirty="0"/>
              <a:t>.</a:t>
            </a:r>
          </a:p>
          <a:p>
            <a:pPr>
              <a:buFont typeface="+mj-lt"/>
              <a:buAutoNum type="arabicPeriod"/>
            </a:pPr>
            <a:r>
              <a:rPr lang="ru-RU" sz="2000" b="1" dirty="0" err="1"/>
              <a:t>Дослід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капілярним</a:t>
            </a:r>
            <a:r>
              <a:rPr lang="ru-RU" sz="2000" b="1" dirty="0"/>
              <a:t> </a:t>
            </a:r>
            <a:r>
              <a:rPr lang="ru-RU" sz="2000" b="1" dirty="0" err="1"/>
              <a:t>ефектом</a:t>
            </a:r>
            <a:r>
              <a:rPr lang="ru-RU" sz="2000" dirty="0"/>
              <a:t> показав, </a:t>
            </a:r>
            <a:r>
              <a:rPr lang="ru-RU" sz="2000" dirty="0" err="1"/>
              <a:t>що</a:t>
            </a:r>
            <a:r>
              <a:rPr lang="ru-RU" sz="2000" dirty="0"/>
              <a:t> вода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ru-RU" sz="2000" dirty="0" err="1"/>
              <a:t>підніматися</a:t>
            </a:r>
            <a:r>
              <a:rPr lang="ru-RU" sz="2000" dirty="0"/>
              <a:t> </a:t>
            </a:r>
            <a:r>
              <a:rPr lang="ru-RU" sz="2000" dirty="0" err="1"/>
              <a:t>вгору</a:t>
            </a:r>
            <a:r>
              <a:rPr lang="ru-RU" sz="2000" dirty="0"/>
              <a:t> </a:t>
            </a:r>
            <a:r>
              <a:rPr lang="ru-RU" sz="2000" dirty="0" err="1"/>
              <a:t>вузькими</a:t>
            </a:r>
            <a:r>
              <a:rPr lang="ru-RU" sz="2000" dirty="0"/>
              <a:t> каналами через </a:t>
            </a:r>
            <a:r>
              <a:rPr lang="ru-RU" sz="2000" dirty="0" err="1"/>
              <a:t>міжмолекулярні</a:t>
            </a:r>
            <a:r>
              <a:rPr lang="ru-RU" sz="2000" dirty="0"/>
              <a:t> сили.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явище</a:t>
            </a:r>
            <a:r>
              <a:rPr lang="ru-RU" sz="2000" dirty="0"/>
              <a:t> </a:t>
            </a:r>
            <a:r>
              <a:rPr lang="ru-RU" sz="2000" dirty="0" err="1"/>
              <a:t>пояснює</a:t>
            </a:r>
            <a:r>
              <a:rPr lang="ru-RU" sz="2000" dirty="0"/>
              <a:t>, як </a:t>
            </a:r>
            <a:r>
              <a:rPr lang="ru-RU" sz="2000" dirty="0" err="1"/>
              <a:t>рослини</a:t>
            </a:r>
            <a:r>
              <a:rPr lang="ru-RU" sz="2000" dirty="0"/>
              <a:t> </a:t>
            </a:r>
            <a:r>
              <a:rPr lang="ru-RU" sz="2000" dirty="0" err="1"/>
              <a:t>транспортують</a:t>
            </a:r>
            <a:r>
              <a:rPr lang="ru-RU" sz="2000" dirty="0"/>
              <a:t> </a:t>
            </a:r>
            <a:r>
              <a:rPr lang="ru-RU" sz="2000" dirty="0" err="1"/>
              <a:t>вологу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коріння</a:t>
            </a:r>
            <a:r>
              <a:rPr lang="ru-RU" sz="2000" dirty="0"/>
              <a:t> до </a:t>
            </a:r>
            <a:r>
              <a:rPr lang="ru-RU" sz="2000" dirty="0" err="1"/>
              <a:t>листя</a:t>
            </a:r>
            <a:r>
              <a:rPr lang="ru-RU" sz="2000" dirty="0"/>
              <a:t> та як </a:t>
            </a:r>
            <a:r>
              <a:rPr lang="ru-RU" sz="2000" dirty="0" err="1"/>
              <a:t>працюють</a:t>
            </a:r>
            <a:r>
              <a:rPr lang="ru-RU" sz="2000" dirty="0"/>
              <a:t> губки </a:t>
            </a: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тканини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вбирають</a:t>
            </a:r>
            <a:r>
              <a:rPr lang="ru-RU" sz="2000" dirty="0"/>
              <a:t> </a:t>
            </a:r>
            <a:r>
              <a:rPr lang="ru-RU" sz="2000" dirty="0" err="1"/>
              <a:t>рідину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/>
              <a:t>3.Дослід </a:t>
            </a:r>
            <a:r>
              <a:rPr lang="ru-RU" sz="2000" b="1" dirty="0" err="1"/>
              <a:t>із</a:t>
            </a:r>
            <a:r>
              <a:rPr lang="ru-RU" sz="2000" b="1" dirty="0"/>
              <a:t> </a:t>
            </a:r>
            <a:r>
              <a:rPr lang="ru-RU" sz="2000" b="1" dirty="0" err="1"/>
              <a:t>обертанням</a:t>
            </a:r>
            <a:r>
              <a:rPr lang="ru-RU" sz="2000" b="1" dirty="0"/>
              <a:t> вареного й сирого </a:t>
            </a:r>
            <a:r>
              <a:rPr lang="ru-RU" sz="2000" b="1" dirty="0" err="1"/>
              <a:t>яйця</a:t>
            </a:r>
            <a:r>
              <a:rPr lang="ru-RU" sz="2000" b="1" dirty="0"/>
              <a:t> </a:t>
            </a:r>
            <a:r>
              <a:rPr lang="ru-RU" sz="2000" dirty="0"/>
              <a:t>дозволив </a:t>
            </a:r>
            <a:r>
              <a:rPr lang="ru-RU" sz="2000" dirty="0" err="1"/>
              <a:t>вивчити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</a:t>
            </a:r>
            <a:r>
              <a:rPr lang="ru-RU" sz="2000" dirty="0" err="1"/>
              <a:t>внутрішньої</a:t>
            </a:r>
            <a:r>
              <a:rPr lang="ru-RU" sz="2000" dirty="0"/>
              <a:t> </a:t>
            </a:r>
            <a:r>
              <a:rPr lang="ru-RU" sz="2000" dirty="0" err="1"/>
              <a:t>будови</a:t>
            </a:r>
            <a:r>
              <a:rPr lang="ru-RU" sz="2000" dirty="0"/>
              <a:t> </a:t>
            </a:r>
            <a:r>
              <a:rPr lang="ru-RU" sz="2000" dirty="0" err="1"/>
              <a:t>тіла</a:t>
            </a:r>
            <a:r>
              <a:rPr lang="ru-RU" sz="2000" dirty="0"/>
              <a:t> на </a:t>
            </a:r>
            <a:r>
              <a:rPr lang="ru-RU" sz="2000" dirty="0" err="1"/>
              <a:t>його</a:t>
            </a:r>
            <a:r>
              <a:rPr lang="ru-RU" sz="2000" dirty="0"/>
              <a:t> рух. Варене яйце </a:t>
            </a:r>
            <a:r>
              <a:rPr lang="ru-RU" sz="2000" dirty="0" err="1"/>
              <a:t>оберталося</a:t>
            </a:r>
            <a:r>
              <a:rPr lang="ru-RU" sz="2000" dirty="0"/>
              <a:t> </a:t>
            </a:r>
            <a:r>
              <a:rPr lang="ru-RU" sz="2000" dirty="0" err="1"/>
              <a:t>краще</a:t>
            </a:r>
            <a:r>
              <a:rPr lang="ru-RU" sz="2000" dirty="0"/>
              <a:t>, </a:t>
            </a:r>
            <a:r>
              <a:rPr lang="ru-RU" sz="2000" dirty="0" err="1"/>
              <a:t>оскільки</a:t>
            </a:r>
            <a:r>
              <a:rPr lang="ru-RU" sz="2000" dirty="0"/>
              <a:t> </a:t>
            </a:r>
            <a:r>
              <a:rPr lang="ru-RU" sz="2000" dirty="0" err="1"/>
              <a:t>всередині</a:t>
            </a:r>
            <a:r>
              <a:rPr lang="ru-RU" sz="2000" dirty="0"/>
              <a:t>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тверде</a:t>
            </a:r>
            <a:r>
              <a:rPr lang="ru-RU" sz="2000" dirty="0"/>
              <a:t> й </a:t>
            </a:r>
            <a:r>
              <a:rPr lang="ru-RU" sz="2000" dirty="0" err="1"/>
              <a:t>маса</a:t>
            </a:r>
            <a:r>
              <a:rPr lang="ru-RU" sz="2000" dirty="0"/>
              <a:t> </a:t>
            </a:r>
            <a:r>
              <a:rPr lang="ru-RU" sz="2000" dirty="0" err="1"/>
              <a:t>рухалася</a:t>
            </a:r>
            <a:r>
              <a:rPr lang="ru-RU" sz="2000" dirty="0"/>
              <a:t> як </a:t>
            </a:r>
            <a:r>
              <a:rPr lang="ru-RU" sz="2000" dirty="0" err="1"/>
              <a:t>одне</a:t>
            </a:r>
            <a:r>
              <a:rPr lang="ru-RU" sz="2000" dirty="0"/>
              <a:t> </a:t>
            </a:r>
            <a:r>
              <a:rPr lang="ru-RU" sz="2000" dirty="0" err="1"/>
              <a:t>ціле</a:t>
            </a:r>
            <a:r>
              <a:rPr lang="ru-RU" sz="2000" dirty="0"/>
              <a:t>. </a:t>
            </a:r>
            <a:r>
              <a:rPr lang="ru-RU" sz="2000" dirty="0" err="1"/>
              <a:t>Сире</a:t>
            </a:r>
            <a:r>
              <a:rPr lang="ru-RU" sz="2000" dirty="0"/>
              <a:t> ж яйце </a:t>
            </a:r>
            <a:r>
              <a:rPr lang="ru-RU" sz="2000" dirty="0" err="1"/>
              <a:t>крутилося</a:t>
            </a:r>
            <a:r>
              <a:rPr lang="ru-RU" sz="2000" dirty="0"/>
              <a:t> </a:t>
            </a:r>
            <a:r>
              <a:rPr lang="ru-RU" sz="2000" dirty="0" err="1"/>
              <a:t>повільніше</a:t>
            </a:r>
            <a:r>
              <a:rPr lang="ru-RU" sz="2000" dirty="0"/>
              <a:t> через </a:t>
            </a:r>
            <a:r>
              <a:rPr lang="ru-RU" sz="2000" dirty="0" err="1"/>
              <a:t>наявність</a:t>
            </a:r>
            <a:r>
              <a:rPr lang="ru-RU" sz="2000" dirty="0"/>
              <a:t> </a:t>
            </a:r>
            <a:r>
              <a:rPr lang="ru-RU" sz="2000" dirty="0" err="1"/>
              <a:t>рідини</a:t>
            </a:r>
            <a:r>
              <a:rPr lang="ru-RU" sz="2000" dirty="0"/>
              <a:t>, яка </a:t>
            </a:r>
            <a:r>
              <a:rPr lang="ru-RU" sz="2000" dirty="0" err="1"/>
              <a:t>гальмувала</a:t>
            </a:r>
            <a:r>
              <a:rPr lang="ru-RU" sz="2000" dirty="0"/>
              <a:t> рух через </a:t>
            </a:r>
            <a:r>
              <a:rPr lang="ru-RU" sz="2000" dirty="0" err="1"/>
              <a:t>інерційне</a:t>
            </a:r>
            <a:r>
              <a:rPr lang="ru-RU" sz="2000" dirty="0"/>
              <a:t> </a:t>
            </a:r>
            <a:r>
              <a:rPr lang="ru-RU" sz="2000" dirty="0" err="1"/>
              <a:t>відставання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наочно</a:t>
            </a:r>
            <a:r>
              <a:rPr lang="ru-RU" sz="2000" dirty="0"/>
              <a:t> </a:t>
            </a:r>
            <a:r>
              <a:rPr lang="ru-RU" sz="2000" dirty="0" err="1"/>
              <a:t>демонструє</a:t>
            </a:r>
            <a:r>
              <a:rPr lang="ru-RU" sz="2000" dirty="0"/>
              <a:t> </a:t>
            </a:r>
            <a:r>
              <a:rPr lang="ru-RU" sz="2000" dirty="0" err="1"/>
              <a:t>поняття</a:t>
            </a:r>
            <a:r>
              <a:rPr lang="ru-RU" sz="2000" dirty="0"/>
              <a:t> </a:t>
            </a:r>
            <a:r>
              <a:rPr lang="ru-RU" sz="2000" dirty="0" err="1"/>
              <a:t>інерції</a:t>
            </a:r>
            <a:r>
              <a:rPr lang="ru-RU" sz="2000" dirty="0"/>
              <a:t> та </a:t>
            </a:r>
            <a:r>
              <a:rPr lang="ru-RU" sz="2000" dirty="0" err="1"/>
              <a:t>внутрішнього</a:t>
            </a:r>
            <a:r>
              <a:rPr lang="ru-RU" sz="2000" dirty="0"/>
              <a:t> </a:t>
            </a:r>
            <a:r>
              <a:rPr lang="ru-RU" sz="2000" dirty="0" err="1"/>
              <a:t>тертя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/>
              <a:t>4.Дослід — </a:t>
            </a:r>
            <a:r>
              <a:rPr lang="ru-RU" sz="2000" b="1" dirty="0" err="1"/>
              <a:t>перевірка</a:t>
            </a:r>
            <a:r>
              <a:rPr lang="ru-RU" sz="2000" b="1" dirty="0"/>
              <a:t> </a:t>
            </a:r>
            <a:r>
              <a:rPr lang="ru-RU" sz="2000" b="1" dirty="0" err="1"/>
              <a:t>свіжості</a:t>
            </a:r>
            <a:r>
              <a:rPr lang="ru-RU" sz="2000" b="1" dirty="0"/>
              <a:t> </a:t>
            </a:r>
            <a:r>
              <a:rPr lang="ru-RU" sz="2000" b="1" dirty="0" err="1"/>
              <a:t>яйця</a:t>
            </a:r>
            <a:r>
              <a:rPr lang="ru-RU" sz="2000" b="1" dirty="0"/>
              <a:t> за </a:t>
            </a:r>
            <a:r>
              <a:rPr lang="ru-RU" sz="2000" b="1" dirty="0" err="1"/>
              <a:t>допомогою</a:t>
            </a:r>
            <a:r>
              <a:rPr lang="ru-RU" sz="2000" b="1" dirty="0"/>
              <a:t> води. </a:t>
            </a:r>
            <a:r>
              <a:rPr lang="ru-RU" sz="2000" dirty="0"/>
              <a:t>Ми </a:t>
            </a:r>
            <a:r>
              <a:rPr lang="ru-RU" sz="2000" dirty="0" err="1"/>
              <a:t>переконалися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свіже</a:t>
            </a:r>
            <a:r>
              <a:rPr lang="ru-RU" sz="2000" dirty="0"/>
              <a:t> яйце тоне, </a:t>
            </a:r>
            <a:r>
              <a:rPr lang="ru-RU" sz="2000" dirty="0" err="1"/>
              <a:t>старе</a:t>
            </a:r>
            <a:r>
              <a:rPr lang="ru-RU" sz="2000" dirty="0"/>
              <a:t> — </a:t>
            </a:r>
            <a:r>
              <a:rPr lang="ru-RU" sz="2000" dirty="0" err="1"/>
              <a:t>стає</a:t>
            </a:r>
            <a:r>
              <a:rPr lang="ru-RU" sz="2000" dirty="0"/>
              <a:t> вертикально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зависає</a:t>
            </a:r>
            <a:r>
              <a:rPr lang="ru-RU" sz="2000" dirty="0"/>
              <a:t>, а </a:t>
            </a:r>
            <a:r>
              <a:rPr lang="ru-RU" sz="2000" dirty="0" err="1"/>
              <a:t>тухле</a:t>
            </a:r>
            <a:r>
              <a:rPr lang="ru-RU" sz="2000" dirty="0"/>
              <a:t> — </a:t>
            </a:r>
            <a:r>
              <a:rPr lang="ru-RU" sz="2000" dirty="0" err="1"/>
              <a:t>спливає</a:t>
            </a:r>
            <a:r>
              <a:rPr lang="ru-RU" sz="2000" dirty="0"/>
              <a:t>. </a:t>
            </a:r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пояснюється</a:t>
            </a:r>
            <a:r>
              <a:rPr lang="ru-RU" sz="2000" dirty="0"/>
              <a:t> </a:t>
            </a:r>
            <a:r>
              <a:rPr lang="ru-RU" sz="2000" dirty="0" err="1"/>
              <a:t>накопиченням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 та </a:t>
            </a:r>
            <a:r>
              <a:rPr lang="ru-RU" sz="2000" dirty="0" err="1"/>
              <a:t>газів</a:t>
            </a:r>
            <a:r>
              <a:rPr lang="ru-RU" sz="2000" dirty="0"/>
              <a:t> </a:t>
            </a:r>
            <a:r>
              <a:rPr lang="ru-RU" sz="2000" dirty="0" err="1"/>
              <a:t>усередині</a:t>
            </a:r>
            <a:r>
              <a:rPr lang="ru-RU" sz="2000" dirty="0"/>
              <a:t> </a:t>
            </a:r>
            <a:r>
              <a:rPr lang="ru-RU" sz="2000" dirty="0" err="1"/>
              <a:t>яйця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змінює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густину</a:t>
            </a:r>
            <a:r>
              <a:rPr lang="ru-RU" sz="2000" dirty="0"/>
              <a:t>. Таким чином ми </a:t>
            </a:r>
            <a:r>
              <a:rPr lang="ru-RU" sz="2000" dirty="0" err="1"/>
              <a:t>знову</a:t>
            </a:r>
            <a:r>
              <a:rPr lang="ru-RU" sz="2000" dirty="0"/>
              <a:t> </a:t>
            </a:r>
            <a:r>
              <a:rPr lang="ru-RU" sz="2000" dirty="0" err="1"/>
              <a:t>звертаємося</a:t>
            </a:r>
            <a:r>
              <a:rPr lang="ru-RU" sz="2000" dirty="0"/>
              <a:t> до </a:t>
            </a:r>
            <a:r>
              <a:rPr lang="ru-RU" sz="2000" dirty="0" err="1"/>
              <a:t>дії</a:t>
            </a:r>
            <a:r>
              <a:rPr lang="ru-RU" sz="2000" dirty="0"/>
              <a:t> закону </a:t>
            </a:r>
            <a:r>
              <a:rPr lang="ru-RU" sz="2000" dirty="0" err="1"/>
              <a:t>Архімеда</a:t>
            </a:r>
            <a:r>
              <a:rPr lang="ru-RU" sz="2000" dirty="0"/>
              <a:t> та </a:t>
            </a:r>
            <a:r>
              <a:rPr lang="ru-RU" sz="2000" dirty="0" err="1"/>
              <a:t>взаємозв’язку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масою</a:t>
            </a:r>
            <a:r>
              <a:rPr lang="ru-RU" sz="2000" dirty="0"/>
              <a:t>, </a:t>
            </a:r>
            <a:r>
              <a:rPr lang="ru-RU" sz="2000" dirty="0" err="1"/>
              <a:t>об’ємом</a:t>
            </a:r>
            <a:r>
              <a:rPr lang="ru-RU" sz="2000" dirty="0"/>
              <a:t> і </a:t>
            </a:r>
            <a:r>
              <a:rPr lang="ru-RU" sz="2000" dirty="0" err="1"/>
              <a:t>плавучістю</a:t>
            </a:r>
            <a:r>
              <a:rPr lang="ru-RU" sz="2000" dirty="0"/>
              <a:t>.</a:t>
            </a:r>
          </a:p>
          <a:p>
            <a:r>
              <a:rPr lang="ru-RU" sz="2000" b="1" dirty="0" err="1"/>
              <a:t>Загалом</a:t>
            </a:r>
            <a:r>
              <a:rPr lang="ru-RU" sz="2000" b="1" dirty="0"/>
              <a:t>, </a:t>
            </a:r>
            <a:r>
              <a:rPr lang="ru-RU" sz="2000" b="1" dirty="0" err="1"/>
              <a:t>усі</a:t>
            </a:r>
            <a:r>
              <a:rPr lang="ru-RU" sz="2000" b="1" dirty="0"/>
              <a:t> </a:t>
            </a:r>
            <a:r>
              <a:rPr lang="ru-RU" sz="2000" b="1" dirty="0" err="1"/>
              <a:t>досліди</a:t>
            </a:r>
            <a:r>
              <a:rPr lang="ru-RU" sz="2000" b="1" dirty="0"/>
              <a:t> показали,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фізика</a:t>
            </a:r>
            <a:r>
              <a:rPr lang="ru-RU" sz="2000" b="1" dirty="0"/>
              <a:t> — не </a:t>
            </a:r>
            <a:r>
              <a:rPr lang="ru-RU" sz="2000" b="1" dirty="0" err="1"/>
              <a:t>лише</a:t>
            </a:r>
            <a:r>
              <a:rPr lang="ru-RU" sz="2000" b="1" dirty="0"/>
              <a:t> </a:t>
            </a:r>
            <a:r>
              <a:rPr lang="ru-RU" sz="2000" b="1" dirty="0" err="1"/>
              <a:t>формули</a:t>
            </a:r>
            <a:r>
              <a:rPr lang="ru-RU" sz="2000" b="1" dirty="0"/>
              <a:t> на </a:t>
            </a:r>
            <a:r>
              <a:rPr lang="ru-RU" sz="2000" b="1" dirty="0" err="1"/>
              <a:t>папері</a:t>
            </a:r>
            <a:r>
              <a:rPr lang="ru-RU" sz="2000" b="1" dirty="0"/>
              <a:t>, а й </a:t>
            </a:r>
            <a:r>
              <a:rPr lang="ru-RU" sz="2000" b="1" dirty="0" err="1"/>
              <a:t>реальні</a:t>
            </a:r>
            <a:r>
              <a:rPr lang="ru-RU" sz="2000" b="1" dirty="0"/>
              <a:t> </a:t>
            </a:r>
            <a:r>
              <a:rPr lang="ru-RU" sz="2000" b="1" dirty="0" err="1"/>
              <a:t>процеси</a:t>
            </a:r>
            <a:r>
              <a:rPr lang="ru-RU" sz="2000" b="1" dirty="0"/>
              <a:t>, </a:t>
            </a:r>
            <a:r>
              <a:rPr lang="ru-RU" sz="2000" b="1" dirty="0" err="1"/>
              <a:t>які</a:t>
            </a:r>
            <a:r>
              <a:rPr lang="ru-RU" sz="2000" b="1" dirty="0"/>
              <a:t> легко </a:t>
            </a:r>
            <a:r>
              <a:rPr lang="ru-RU" sz="2000" b="1" dirty="0" err="1"/>
              <a:t>дослідити</a:t>
            </a:r>
            <a:r>
              <a:rPr lang="ru-RU" sz="2000" b="1" dirty="0"/>
              <a:t> </a:t>
            </a:r>
            <a:r>
              <a:rPr lang="ru-RU" sz="2000" b="1" dirty="0" err="1"/>
              <a:t>вдома</a:t>
            </a:r>
            <a:r>
              <a:rPr lang="ru-RU" sz="2000" b="1" dirty="0"/>
              <a:t>. Вони </a:t>
            </a:r>
            <a:r>
              <a:rPr lang="ru-RU" sz="2000" b="1" dirty="0" err="1"/>
              <a:t>допомагають</a:t>
            </a:r>
            <a:r>
              <a:rPr lang="ru-RU" sz="2000" b="1" dirty="0"/>
              <a:t> </a:t>
            </a:r>
            <a:r>
              <a:rPr lang="ru-RU" sz="2000" b="1" dirty="0" err="1"/>
              <a:t>краще</a:t>
            </a:r>
            <a:r>
              <a:rPr lang="ru-RU" sz="2000" b="1" dirty="0"/>
              <a:t> </a:t>
            </a:r>
            <a:r>
              <a:rPr lang="ru-RU" sz="2000" b="1" dirty="0" err="1"/>
              <a:t>розуміти</a:t>
            </a:r>
            <a:r>
              <a:rPr lang="ru-RU" sz="2000" b="1" dirty="0"/>
              <a:t> </a:t>
            </a:r>
            <a:r>
              <a:rPr lang="ru-RU" sz="2000" b="1" dirty="0" err="1"/>
              <a:t>світ</a:t>
            </a:r>
            <a:r>
              <a:rPr lang="ru-RU" sz="2000" b="1" dirty="0"/>
              <a:t> </a:t>
            </a:r>
            <a:r>
              <a:rPr lang="ru-RU" sz="2000" b="1" dirty="0" err="1"/>
              <a:t>навколо</a:t>
            </a:r>
            <a:r>
              <a:rPr lang="ru-RU" sz="2000" b="1" dirty="0"/>
              <a:t> нас і </a:t>
            </a:r>
            <a:r>
              <a:rPr lang="ru-RU" sz="2000" b="1" dirty="0" err="1"/>
              <a:t>розвивають</a:t>
            </a:r>
            <a:r>
              <a:rPr lang="ru-RU" sz="2000" b="1" dirty="0"/>
              <a:t> </a:t>
            </a:r>
            <a:r>
              <a:rPr lang="ru-RU" sz="2000" b="1" dirty="0" err="1"/>
              <a:t>цікавість</a:t>
            </a:r>
            <a:r>
              <a:rPr lang="ru-RU" sz="2000" b="1" dirty="0"/>
              <a:t> до науки.</a:t>
            </a:r>
          </a:p>
          <a:p>
            <a:pPr>
              <a:buFont typeface="+mj-lt"/>
              <a:buAutoNum type="arabicPeriod"/>
            </a:pPr>
            <a:endParaRPr lang="ru-RU" sz="2400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606782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1463</Words>
  <Application>Microsoft Office PowerPoint</Application>
  <PresentationFormat>Широкий екран</PresentationFormat>
  <Paragraphs>125</Paragraphs>
  <Slides>12</Slides>
  <Notes>0</Notes>
  <HiddenSlides>0</HiddenSlides>
  <MMClips>2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NotoSerifDisplay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San4</dc:creator>
  <cp:lastModifiedBy>Prizvishe Name</cp:lastModifiedBy>
  <cp:revision>3</cp:revision>
  <dcterms:created xsi:type="dcterms:W3CDTF">2025-03-23T13:12:28Z</dcterms:created>
  <dcterms:modified xsi:type="dcterms:W3CDTF">2025-04-20T17:51:30Z</dcterms:modified>
</cp:coreProperties>
</file>