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73" r:id="rId2"/>
    <p:sldId id="274" r:id="rId3"/>
    <p:sldId id="258" r:id="rId4"/>
    <p:sldId id="259" r:id="rId5"/>
    <p:sldId id="260" r:id="rId6"/>
    <p:sldId id="275" r:id="rId7"/>
    <p:sldId id="276" r:id="rId8"/>
    <p:sldId id="277" r:id="rId9"/>
    <p:sldId id="279" r:id="rId10"/>
    <p:sldId id="280" r:id="rId11"/>
    <p:sldId id="281" r:id="rId12"/>
    <p:sldId id="282" r:id="rId13"/>
    <p:sldId id="264" r:id="rId14"/>
    <p:sldId id="269" r:id="rId15"/>
    <p:sldId id="270" r:id="rId16"/>
    <p:sldId id="271" r:id="rId17"/>
  </p:sldIdLst>
  <p:sldSz cx="14630400" cy="8229600"/>
  <p:notesSz cx="8229600" cy="14630400"/>
  <p:embeddedFontLst>
    <p:embeddedFont>
      <p:font typeface="Quattrocento" panose="02020502030000000404" pitchFamily="18" charset="0"/>
      <p:regular r:id="rId19"/>
      <p:bold r:id="rId20"/>
    </p:embeddedFont>
  </p:embeddedFontLst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53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298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CB6D8-E886-B270-CC58-B5E8D0FBE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7D3602-2EDD-27DE-764D-C53EAF5BF0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21D7FA-DD04-8587-738C-A054C1A6F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88FE7-FB78-BAB9-6B24-6D812B9DC0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88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B35DC-018F-929B-790C-C1EF7700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95DF1-424F-9D90-489A-9041B641B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F24CA-1DEB-D48C-3864-68B61E509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717E5-8068-E7D2-D65B-BD619AEE9E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84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40F29-AF1D-C6AB-D84D-A889B872E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903B8C-9E61-CFFB-5671-7CC8A93E5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35FC6-BB77-3A67-089B-B49634FCC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548CB0-3D63-F0BD-6A4A-4A0C9C60B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159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50D8E-20F6-DBC2-29AF-0D0683599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4A289-1742-EF80-79DF-2BCC32ECE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6C0134-5013-1178-6EB6-3F7689D9F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230BD-FD9E-17B9-97B1-927077829A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78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7A341-D220-3DC0-C3CD-4F239E2D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0048EB-A527-F06C-C962-4FE24DD98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52C23C-AF2E-16D7-F6E6-29F1BFB1E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BD4BF-99F6-F456-F5A6-FF26B53F3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80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1DF91-02F5-F081-4029-925104A91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5FD737-C406-5B03-F7A0-BFE0FACCEA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FC4444-E4F1-1734-34F9-F43CD3FBE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08F7F-0ECD-85F4-181B-FE10C69E4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82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7D297-F202-7478-6DC6-A029998C4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24AE0C-8188-381F-3D3B-9071AD1F8F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65DA14-285F-BAD8-47A2-5EC3F23FE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0C591-DE92-5E70-64AA-82F12352B4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75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666">
              <a:srgbClr val="D0DBF0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3%D0%BA%D1%80%D0%B0%D1%97%D0%BD%D0%B0" TargetMode="External"/><Relationship Id="rId7" Type="http://schemas.openxmlformats.org/officeDocument/2006/relationships/hyperlink" Target="https://uk.wikipedia.org/w/index.php?title=%D0%92%D0%B8%D1%89%D0%B0_%D0%A0%D0%B0%D0%B4%D0%B0_%D0%9D%D0%B0%D1%80%D0%BE%D0%B4%D0%BD%D0%BE%D0%B3%D0%BE_%D0%93%D0%BE%D1%81%D0%BF%D0%BE%D0%B4%D0%B0%D1%80%D1%81%D1%82%D0%B2%D0%B0_%D0%A1%D0%A0%D0%A1%D0%A0&amp;action=edit&amp;redlink=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k.wikipedia.org/wiki/DCH" TargetMode="External"/><Relationship Id="rId5" Type="http://schemas.openxmlformats.org/officeDocument/2006/relationships/hyperlink" Target="https://uk.wikipedia.org/wiki/2016" TargetMode="External"/><Relationship Id="rId4" Type="http://schemas.openxmlformats.org/officeDocument/2006/relationships/hyperlink" Target="https://uk.wikipedia.org/wiki/%D0%A2%D1%80%D0%B0%D0%BA%D1%82%D0%BE%D1%8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arkiv.novyny.live/bolee-veka-ispolnilos-s-momenta-zapuska-pervogo-elektricheskogo-tramvaia-kharkova-neskolko-faktov-22159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ukr.net/news/medicina/vazhlyvi-navychky-dlya-uspihnogo-vedennya-adaptatsiyi-ditej-z-invalidnistyu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EAFC5801-6C48-8384-7256-73C447A26B33}"/>
              </a:ext>
            </a:extLst>
          </p:cNvPr>
          <p:cNvSpPr/>
          <p:nvPr/>
        </p:nvSpPr>
        <p:spPr>
          <a:xfrm>
            <a:off x="793790" y="1223248"/>
            <a:ext cx="4942523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highlight>
                  <a:srgbClr val="C0C0C0"/>
                </a:highlight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Всеукраїнський</a:t>
            </a:r>
            <a:r>
              <a:rPr lang="en-US" sz="2000" dirty="0">
                <a:highlight>
                  <a:srgbClr val="C0C0C0"/>
                </a:highlight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інтерактивний конкурс </a:t>
            </a:r>
            <a:endParaRPr lang="en-US" sz="2000" dirty="0">
              <a:highlight>
                <a:srgbClr val="C0C0C0"/>
              </a:highlight>
            </a:endParaRPr>
          </a:p>
        </p:txBody>
      </p:sp>
      <p:pic>
        <p:nvPicPr>
          <p:cNvPr id="1026" name="Picture 2" descr="трамвай">
            <a:extLst>
              <a:ext uri="{FF2B5EF4-FFF2-40B4-BE49-F238E27FC236}">
                <a16:creationId xmlns:a16="http://schemas.microsoft.com/office/drawing/2014/main" id="{481840AA-2A1E-C688-8E9C-D4D412A6C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147" y="739035"/>
            <a:ext cx="7193463" cy="479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2">
            <a:extLst>
              <a:ext uri="{FF2B5EF4-FFF2-40B4-BE49-F238E27FC236}">
                <a16:creationId xmlns:a16="http://schemas.microsoft.com/office/drawing/2014/main" id="{9E18B7A7-93F8-F274-15CE-91EC33035E0C}"/>
              </a:ext>
            </a:extLst>
          </p:cNvPr>
          <p:cNvSpPr/>
          <p:nvPr/>
        </p:nvSpPr>
        <p:spPr>
          <a:xfrm>
            <a:off x="793790" y="1797248"/>
            <a:ext cx="3264694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«МАН – Юніор Дослідник»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6FBD60-2D78-932F-C039-B7528D403039}"/>
              </a:ext>
            </a:extLst>
          </p:cNvPr>
          <p:cNvSpPr txBox="1"/>
          <p:nvPr/>
        </p:nvSpPr>
        <p:spPr>
          <a:xfrm>
            <a:off x="793790" y="2405490"/>
            <a:ext cx="7390407" cy="401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Номінація</a:t>
            </a:r>
            <a:r>
              <a:rPr lang="en-US" sz="20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: 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C544E-5FC9-9177-0A34-6F1CC7F267F4}"/>
              </a:ext>
            </a:extLst>
          </p:cNvPr>
          <p:cNvSpPr txBox="1"/>
          <p:nvPr/>
        </p:nvSpPr>
        <p:spPr>
          <a:xfrm>
            <a:off x="718583" y="3116701"/>
            <a:ext cx="7315200" cy="394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800" dirty="0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«</a:t>
            </a:r>
            <a:r>
              <a:rPr lang="en-US" sz="1800" dirty="0" err="1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Історик</a:t>
            </a:r>
            <a:r>
              <a:rPr lang="en-US" sz="1800" dirty="0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 – </a:t>
            </a:r>
            <a:r>
              <a:rPr lang="en-US" sz="1800" dirty="0" err="1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Юніор</a:t>
            </a:r>
            <a:r>
              <a:rPr lang="en-US" sz="1800" dirty="0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»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612071-CED8-F271-D1A9-8A2181210EF8}"/>
              </a:ext>
            </a:extLst>
          </p:cNvPr>
          <p:cNvSpPr txBox="1"/>
          <p:nvPr/>
        </p:nvSpPr>
        <p:spPr>
          <a:xfrm>
            <a:off x="718583" y="3912307"/>
            <a:ext cx="54191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Харків очима трамвайної екскурсії (маршрут що поєднав спальний та промисловий райони Харкова.)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E40DA4-9C68-CD0D-416B-5BAD401A636F}"/>
              </a:ext>
            </a:extLst>
          </p:cNvPr>
          <p:cNvSpPr txBox="1"/>
          <p:nvPr/>
        </p:nvSpPr>
        <p:spPr>
          <a:xfrm>
            <a:off x="400884" y="5532571"/>
            <a:ext cx="7315200" cy="14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uk-UA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Гнєдік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Олексій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Олесійович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ученик 10 класу, комунальний заклад "Харківський ліцей № 122 Харківської міської ради",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Харківське територіальне відділення МАН України.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320B16-B45E-D1EC-FD5A-A6C40CF4A483}"/>
              </a:ext>
            </a:extLst>
          </p:cNvPr>
          <p:cNvSpPr txBox="1"/>
          <p:nvPr/>
        </p:nvSpPr>
        <p:spPr>
          <a:xfrm>
            <a:off x="5648682" y="6948860"/>
            <a:ext cx="8359511" cy="96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Корж Кристина Олександрівна, вчитель історії, комунальний заклад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Харківський ліцей № 122 Харківської міської ради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806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902098-691D-059C-BF14-F3FD3FDBE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072" y="526420"/>
            <a:ext cx="7853951" cy="50601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EA5745-8BC4-B0B7-56EF-EF1411A919BB}"/>
              </a:ext>
            </a:extLst>
          </p:cNvPr>
          <p:cNvSpPr txBox="1"/>
          <p:nvPr/>
        </p:nvSpPr>
        <p:spPr>
          <a:xfrm>
            <a:off x="601250" y="529849"/>
            <a:ext cx="56116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</a:t>
            </a:r>
          </a:p>
          <a:p>
            <a:pPr algn="just"/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популяризація туристичного маршруту, який поєднує спальний та промисловий райони. Розказати про історію районів. Акцентувати увагу на назві зупинок.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CC39F0-80E0-3D39-7BD6-247696BBC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059" y="3760888"/>
            <a:ext cx="5477159" cy="365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3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734616" y="780098"/>
            <a:ext cx="5518785" cy="623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Завдання дослідження</a:t>
            </a:r>
            <a:endParaRPr lang="en-US" sz="3900" dirty="0"/>
          </a:p>
        </p:txBody>
      </p:sp>
      <p:sp>
        <p:nvSpPr>
          <p:cNvPr id="5" name="Shape 2"/>
          <p:cNvSpPr/>
          <p:nvPr/>
        </p:nvSpPr>
        <p:spPr>
          <a:xfrm>
            <a:off x="734616" y="1926550"/>
            <a:ext cx="448628" cy="448628"/>
          </a:xfrm>
          <a:prstGeom prst="roundRect">
            <a:avLst>
              <a:gd name="adj" fmla="val 66677"/>
            </a:avLst>
          </a:prstGeom>
          <a:solidFill>
            <a:srgbClr val="315251"/>
          </a:solidFill>
          <a:ln w="7620">
            <a:solidFill>
              <a:srgbClr val="4A6B6A"/>
            </a:solidFill>
            <a:prstDash val="solid"/>
          </a:ln>
          <a:effectLst>
            <a:outerShdw dist="17780" dir="2700000" algn="bl" rotWithShape="0">
              <a:srgbClr val="4A6B6A">
                <a:alpha val="100000"/>
              </a:srgbClr>
            </a:outerShdw>
          </a:effectLst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387" y="1963936"/>
            <a:ext cx="299085" cy="3738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82554" y="1926550"/>
            <a:ext cx="2991207" cy="373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Популяризація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маршруту</a:t>
            </a:r>
            <a:endParaRPr lang="en-US" sz="2350" dirty="0"/>
          </a:p>
        </p:txBody>
      </p:sp>
      <p:sp>
        <p:nvSpPr>
          <p:cNvPr id="8" name="Text 4"/>
          <p:cNvSpPr/>
          <p:nvPr/>
        </p:nvSpPr>
        <p:spPr>
          <a:xfrm>
            <a:off x="1382554" y="2419945"/>
            <a:ext cx="3805594" cy="1869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Розробити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безкоштовний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маршрут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для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зацікавлення історією рідного краю.</a:t>
            </a:r>
            <a:endParaRPr lang="en-US" sz="2350" dirty="0"/>
          </a:p>
        </p:txBody>
      </p:sp>
      <p:sp>
        <p:nvSpPr>
          <p:cNvPr id="9" name="Shape 5"/>
          <p:cNvSpPr/>
          <p:nvPr/>
        </p:nvSpPr>
        <p:spPr>
          <a:xfrm>
            <a:off x="5188148" y="1926550"/>
            <a:ext cx="448628" cy="448628"/>
          </a:xfrm>
          <a:prstGeom prst="roundRect">
            <a:avLst>
              <a:gd name="adj" fmla="val 66677"/>
            </a:avLst>
          </a:prstGeom>
          <a:solidFill>
            <a:srgbClr val="315251"/>
          </a:solidFill>
          <a:ln w="7620">
            <a:solidFill>
              <a:srgbClr val="4A6B6A"/>
            </a:solidFill>
            <a:prstDash val="solid"/>
          </a:ln>
          <a:effectLst>
            <a:outerShdw dist="17780" dir="2700000" algn="bl" rotWithShape="0">
              <a:srgbClr val="4A6B6A">
                <a:alpha val="100000"/>
              </a:srgbClr>
            </a:outerShdw>
          </a:effectLst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2920" y="1963936"/>
            <a:ext cx="299085" cy="3738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836087" y="1926550"/>
            <a:ext cx="3270647" cy="373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Аналіз інфраструктури</a:t>
            </a:r>
            <a:endParaRPr lang="en-US" sz="2350" dirty="0"/>
          </a:p>
        </p:txBody>
      </p:sp>
      <p:sp>
        <p:nvSpPr>
          <p:cNvPr id="12" name="Text 7"/>
          <p:cNvSpPr/>
          <p:nvPr/>
        </p:nvSpPr>
        <p:spPr>
          <a:xfrm>
            <a:off x="5262920" y="2419945"/>
            <a:ext cx="4453533" cy="1769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Проаналізувати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uk-UA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цілістність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та можливість 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інфраструктури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до екскурсії.</a:t>
            </a:r>
          </a:p>
          <a:p>
            <a:pPr marL="0" indent="0" algn="just">
              <a:lnSpc>
                <a:spcPts val="2900"/>
              </a:lnSpc>
              <a:buNone/>
            </a:pP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Харків - це єдине місто, де безкоштовний проїзд у громадському </a:t>
            </a:r>
            <a:r>
              <a:rPr lang="uk-UA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транпорті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</a:p>
        </p:txBody>
      </p:sp>
      <p:sp>
        <p:nvSpPr>
          <p:cNvPr id="13" name="Shape 8"/>
          <p:cNvSpPr/>
          <p:nvPr/>
        </p:nvSpPr>
        <p:spPr>
          <a:xfrm>
            <a:off x="9641681" y="1926550"/>
            <a:ext cx="448628" cy="448628"/>
          </a:xfrm>
          <a:prstGeom prst="roundRect">
            <a:avLst>
              <a:gd name="adj" fmla="val 66677"/>
            </a:avLst>
          </a:prstGeom>
          <a:solidFill>
            <a:srgbClr val="315251"/>
          </a:solidFill>
          <a:ln w="7620">
            <a:solidFill>
              <a:srgbClr val="4A6B6A"/>
            </a:solidFill>
            <a:prstDash val="solid"/>
          </a:ln>
          <a:effectLst>
            <a:outerShdw dist="17780" dir="2700000" algn="bl" rotWithShape="0">
              <a:srgbClr val="4A6B6A">
                <a:alpha val="100000"/>
              </a:srgbClr>
            </a:outerShdw>
          </a:effectLst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453" y="1963936"/>
            <a:ext cx="299085" cy="3738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89619" y="1926550"/>
            <a:ext cx="3606284" cy="747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Інтеграція історико-культурних елементів</a:t>
            </a:r>
            <a:endParaRPr lang="en-US" sz="2350" dirty="0"/>
          </a:p>
        </p:txBody>
      </p:sp>
      <p:sp>
        <p:nvSpPr>
          <p:cNvPr id="16" name="Text 10"/>
          <p:cNvSpPr/>
          <p:nvPr/>
        </p:nvSpPr>
        <p:spPr>
          <a:xfrm>
            <a:off x="10289619" y="2793802"/>
            <a:ext cx="3606284" cy="2243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900"/>
              </a:lnSpc>
              <a:buNone/>
            </a:pP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Інтегрувати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історико-культурні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елементи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, які розбудовувалися у різні історичні періоди. Концептуально про них розказати.</a:t>
            </a:r>
            <a:endParaRPr lang="en-US" sz="2350" dirty="0"/>
          </a:p>
        </p:txBody>
      </p:sp>
      <p:sp>
        <p:nvSpPr>
          <p:cNvPr id="17" name="Shape 11"/>
          <p:cNvSpPr/>
          <p:nvPr/>
        </p:nvSpPr>
        <p:spPr>
          <a:xfrm>
            <a:off x="734616" y="5460563"/>
            <a:ext cx="448628" cy="448628"/>
          </a:xfrm>
          <a:prstGeom prst="roundRect">
            <a:avLst>
              <a:gd name="adj" fmla="val 66677"/>
            </a:avLst>
          </a:prstGeom>
          <a:solidFill>
            <a:srgbClr val="315251"/>
          </a:solidFill>
          <a:ln w="7620">
            <a:solidFill>
              <a:srgbClr val="4A6B6A"/>
            </a:solidFill>
            <a:prstDash val="solid"/>
          </a:ln>
          <a:effectLst>
            <a:outerShdw dist="17780" dir="2700000" algn="bl" rotWithShape="0">
              <a:srgbClr val="4A6B6A">
                <a:alpha val="100000"/>
              </a:srgbClr>
            </a:outerShdw>
          </a:effectLst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387" y="5497949"/>
            <a:ext cx="299085" cy="373856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382554" y="5460563"/>
            <a:ext cx="4410432" cy="373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Створення творчого простору</a:t>
            </a:r>
            <a:endParaRPr lang="en-US" sz="2350" dirty="0"/>
          </a:p>
        </p:txBody>
      </p:sp>
      <p:sp>
        <p:nvSpPr>
          <p:cNvPr id="20" name="Text 13"/>
          <p:cNvSpPr/>
          <p:nvPr/>
        </p:nvSpPr>
        <p:spPr>
          <a:xfrm>
            <a:off x="1382554" y="5953958"/>
            <a:ext cx="5832991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Створити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простір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для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тих хто цікавиться історією рідного краю та для туристів нашого міста, крізь трамвайну екскурсію.</a:t>
            </a:r>
            <a:endParaRPr lang="en-US" sz="2350" dirty="0"/>
          </a:p>
        </p:txBody>
      </p:sp>
      <p:sp>
        <p:nvSpPr>
          <p:cNvPr id="21" name="Shape 14"/>
          <p:cNvSpPr/>
          <p:nvPr/>
        </p:nvSpPr>
        <p:spPr>
          <a:xfrm>
            <a:off x="7414855" y="5460563"/>
            <a:ext cx="448628" cy="448628"/>
          </a:xfrm>
          <a:prstGeom prst="roundRect">
            <a:avLst>
              <a:gd name="adj" fmla="val 66677"/>
            </a:avLst>
          </a:prstGeom>
          <a:solidFill>
            <a:srgbClr val="315251"/>
          </a:solidFill>
          <a:ln w="7620">
            <a:solidFill>
              <a:srgbClr val="4A6B6A"/>
            </a:solidFill>
            <a:prstDash val="solid"/>
          </a:ln>
          <a:effectLst>
            <a:outerShdw dist="17780" dir="2700000" algn="bl" rotWithShape="0">
              <a:srgbClr val="4A6B6A">
                <a:alpha val="100000"/>
              </a:srgbClr>
            </a:outerShdw>
          </a:effectLst>
        </p:spPr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9627" y="5497949"/>
            <a:ext cx="299085" cy="373856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8176676" y="5387628"/>
            <a:ext cx="3916085" cy="373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Розвиток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«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зеленого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туризму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"</a:t>
            </a:r>
            <a:endParaRPr lang="en-US" sz="2350" dirty="0"/>
          </a:p>
        </p:txBody>
      </p:sp>
      <p:sp>
        <p:nvSpPr>
          <p:cNvPr id="24" name="Text 16"/>
          <p:cNvSpPr/>
          <p:nvPr/>
        </p:nvSpPr>
        <p:spPr>
          <a:xfrm>
            <a:off x="8062793" y="5953958"/>
            <a:ext cx="5832991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900"/>
              </a:lnSpc>
              <a:buNone/>
            </a:pP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Сприяти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розвитку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«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зеленого 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туризму", який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об'єднує</a:t>
            </a:r>
            <a:r>
              <a:rPr lang="en-US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3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екологічність</a:t>
            </a:r>
            <a:r>
              <a:rPr lang="uk-UA" sz="23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та популяризацію історії рідного краю.</a:t>
            </a:r>
            <a:endParaRPr lang="en-US" sz="235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63600" y="228600"/>
            <a:ext cx="838200" cy="559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737830" y="732353"/>
            <a:ext cx="8554164" cy="494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Предмет, об'єкт та актуальність дослідження</a:t>
            </a:r>
            <a:endParaRPr lang="en-US" sz="3100" dirty="0"/>
          </a:p>
        </p:txBody>
      </p:sp>
      <p:sp>
        <p:nvSpPr>
          <p:cNvPr id="6" name="Text 2"/>
          <p:cNvSpPr/>
          <p:nvPr/>
        </p:nvSpPr>
        <p:spPr>
          <a:xfrm>
            <a:off x="1166813" y="3943707"/>
            <a:ext cx="3368635" cy="395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24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Предмет дослідження</a:t>
            </a:r>
            <a:endParaRPr lang="en-US" sz="2450" dirty="0"/>
          </a:p>
        </p:txBody>
      </p:sp>
      <p:sp>
        <p:nvSpPr>
          <p:cNvPr id="7" name="Text 3"/>
          <p:cNvSpPr/>
          <p:nvPr/>
        </p:nvSpPr>
        <p:spPr>
          <a:xfrm>
            <a:off x="737770" y="4432095"/>
            <a:ext cx="4226719" cy="592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Розробка </a:t>
            </a:r>
            <a:r>
              <a:rPr lang="en-US" sz="18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туристичного</a:t>
            </a:r>
            <a:r>
              <a:rPr lang="en-US" sz="18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18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маршруту</a:t>
            </a:r>
            <a:r>
              <a:rPr lang="uk-UA" sz="18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через маршрут трамваю № 23.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5733931" y="3943707"/>
            <a:ext cx="3162300" cy="395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2450" dirty="0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Об'єкт дослідження</a:t>
            </a:r>
            <a:endParaRPr lang="en-US" sz="2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5201722" y="4433768"/>
            <a:ext cx="4226838" cy="8893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Маршрут</a:t>
            </a:r>
            <a:r>
              <a:rPr lang="en-US" sz="18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uk-UA" sz="18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23 трамваю, </a:t>
            </a:r>
            <a:r>
              <a:rPr lang="en-US" sz="18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як</a:t>
            </a:r>
            <a:r>
              <a:rPr lang="uk-UA" sz="18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унікальне поєднання спального та </a:t>
            </a:r>
            <a:r>
              <a:rPr lang="uk-UA" sz="18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примслового</a:t>
            </a:r>
            <a:r>
              <a:rPr lang="uk-UA" sz="18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uk-UA" sz="18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райнів</a:t>
            </a:r>
            <a:r>
              <a:rPr lang="uk-UA" sz="18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Харкова</a:t>
            </a:r>
            <a:r>
              <a:rPr lang="en-US" sz="18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-22175" y="5856817"/>
            <a:ext cx="4226838" cy="988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850"/>
              </a:lnSpc>
              <a:buNone/>
            </a:pPr>
            <a:r>
              <a:rPr lang="en-US" sz="31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Актуальність дослідження</a:t>
            </a:r>
            <a:endParaRPr lang="en-US" sz="3100" dirty="0"/>
          </a:p>
        </p:txBody>
      </p:sp>
      <p:sp>
        <p:nvSpPr>
          <p:cNvPr id="13" name="Text 7"/>
          <p:cNvSpPr/>
          <p:nvPr/>
        </p:nvSpPr>
        <p:spPr>
          <a:xfrm>
            <a:off x="9665732" y="5026700"/>
            <a:ext cx="4226838" cy="2470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C6ADB80-DFF4-21A6-D0C2-2374CB7B9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29" y="1403416"/>
            <a:ext cx="3516482" cy="220366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5BCD9C-B62E-8B02-14A6-F25744309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186" y="1552255"/>
            <a:ext cx="4597808" cy="23914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E0BE1A5-8598-468F-469B-629B1FE27E12}"/>
              </a:ext>
            </a:extLst>
          </p:cNvPr>
          <p:cNvSpPr txBox="1"/>
          <p:nvPr/>
        </p:nvSpPr>
        <p:spPr>
          <a:xfrm>
            <a:off x="3491688" y="5299286"/>
            <a:ext cx="1074853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Туристичний маршрут є новаторським рішенням для популяризації історії рідного міста. Харків – не перше місто в Україні, де з'явилися трамваї. Проте цей вид транспорту влився в транспортну інфраструктуру міста, і тепер без нього життя жителів стає просто нестерпним.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лінія Харківського електричного трамвая відкрилася 3 липня 1906 року. Запускали відразу 12 вагонів марки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обслуговування яких побудували перше трамвайне депо. Воно знаходилося в тому ж місці, де зараз розташовується "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Міськелектротранссервіс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 Довжина маршруту першого електричного трамвая становила 3,8 кілометра. Через якийсь час трамваї почали використовуватися для перевезення жителів в більш віддалені райони.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60-х роках з появою Салтівського житлового масиву з'явилася також окрема лінія для перевезення його жителів.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D9617A9-D8FD-0338-2253-8B489F7AA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9012" y="280658"/>
            <a:ext cx="4597808" cy="45978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191" y="744736"/>
            <a:ext cx="9985772" cy="617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uk-UA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Зупинка. 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768191" y="1658303"/>
            <a:ext cx="13094018" cy="2222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6819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42722" y="7050405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5231606" y="6741795"/>
            <a:ext cx="289321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5231606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969502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uk-UA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\</a:t>
            </a:r>
            <a:endParaRPr lang="en-US" sz="1900" dirty="0"/>
          </a:p>
        </p:txBody>
      </p:sp>
      <p:sp>
        <p:nvSpPr>
          <p:cNvPr id="12" name="Text 7"/>
          <p:cNvSpPr/>
          <p:nvPr/>
        </p:nvSpPr>
        <p:spPr>
          <a:xfrm>
            <a:off x="9695021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B2F2C8-C579-5061-45AD-8A3267EAF5BA}"/>
              </a:ext>
            </a:extLst>
          </p:cNvPr>
          <p:cNvSpPr txBox="1"/>
          <p:nvPr/>
        </p:nvSpPr>
        <p:spPr>
          <a:xfrm>
            <a:off x="542721" y="1362075"/>
            <a:ext cx="133194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Починається наша екскурсія з виїзду трамваю з Салтівського Трамвайного Депо, воно було введене в експлуатацію 5 листопада 1982 року та обслуговувало порядку 200 вагонів, а також 23 трамвайний маршрут, але нажаль це депо було знищене в результаті повномасштабної війни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проти України. 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омунальне Підприємство &quot;Салтівське Трамвайне Депо&quot;">
            <a:extLst>
              <a:ext uri="{FF2B5EF4-FFF2-40B4-BE49-F238E27FC236}">
                <a16:creationId xmlns:a16="http://schemas.microsoft.com/office/drawing/2014/main" id="{79A43A75-20A8-A12D-325A-A1BFE2BF3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63" y="3068511"/>
            <a:ext cx="7010737" cy="479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E9A2A44-2190-F86B-B3DA-1F2FFC467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4825" y="3214074"/>
            <a:ext cx="6169871" cy="46214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F0D3-076B-A513-8E4F-412D36B2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BF429A2-4584-6192-54F2-768E21086B5A}"/>
              </a:ext>
            </a:extLst>
          </p:cNvPr>
          <p:cNvSpPr/>
          <p:nvPr/>
        </p:nvSpPr>
        <p:spPr>
          <a:xfrm>
            <a:off x="768191" y="744736"/>
            <a:ext cx="9985772" cy="617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uk-UA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 Зупинка. </a:t>
            </a:r>
            <a:endParaRPr lang="en-US" sz="3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9BFCCCA-B627-23C5-6FDC-1C53BC005ED9}"/>
              </a:ext>
            </a:extLst>
          </p:cNvPr>
          <p:cNvSpPr/>
          <p:nvPr/>
        </p:nvSpPr>
        <p:spPr>
          <a:xfrm>
            <a:off x="768191" y="1658303"/>
            <a:ext cx="13094018" cy="2222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23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C4840B7D-E754-7BA1-3946-9FD5F160FAA3}"/>
              </a:ext>
            </a:extLst>
          </p:cNvPr>
          <p:cNvSpPr/>
          <p:nvPr/>
        </p:nvSpPr>
        <p:spPr>
          <a:xfrm>
            <a:off x="76819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F610DE9-35DE-CB30-0020-2CD883CC159D}"/>
              </a:ext>
            </a:extLst>
          </p:cNvPr>
          <p:cNvSpPr/>
          <p:nvPr/>
        </p:nvSpPr>
        <p:spPr>
          <a:xfrm>
            <a:off x="542722" y="7050405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FABE14EE-10AC-69DE-797F-77BF9914CA12}"/>
              </a:ext>
            </a:extLst>
          </p:cNvPr>
          <p:cNvSpPr/>
          <p:nvPr/>
        </p:nvSpPr>
        <p:spPr>
          <a:xfrm>
            <a:off x="5231606" y="6741795"/>
            <a:ext cx="289321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BB07E24D-F19A-AFD7-8961-311FB3D9E29B}"/>
              </a:ext>
            </a:extLst>
          </p:cNvPr>
          <p:cNvSpPr/>
          <p:nvPr/>
        </p:nvSpPr>
        <p:spPr>
          <a:xfrm>
            <a:off x="5231606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E794C9B0-4E96-98E5-FB9C-1BC5FE2F7528}"/>
              </a:ext>
            </a:extLst>
          </p:cNvPr>
          <p:cNvSpPr/>
          <p:nvPr/>
        </p:nvSpPr>
        <p:spPr>
          <a:xfrm>
            <a:off x="969502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uk-UA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\</a:t>
            </a:r>
            <a:endParaRPr lang="en-US" sz="19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7BA28022-C5A4-0F90-1955-6E15F9EABC9C}"/>
              </a:ext>
            </a:extLst>
          </p:cNvPr>
          <p:cNvSpPr/>
          <p:nvPr/>
        </p:nvSpPr>
        <p:spPr>
          <a:xfrm>
            <a:off x="9695021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C02D03-2FB6-B30B-1460-04CF6AEA16D2}"/>
              </a:ext>
            </a:extLst>
          </p:cNvPr>
          <p:cNvSpPr txBox="1"/>
          <p:nvPr/>
        </p:nvSpPr>
        <p:spPr>
          <a:xfrm>
            <a:off x="237994" y="1342312"/>
            <a:ext cx="14166937" cy="973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 депо трамвай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виїжджає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коло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Салтівська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яка до 2007 року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називалася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«Льва Толстого»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одразу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проспект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Тракторобудівників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звичнний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маршрут. 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60FE77-C3C2-2689-8F55-239C0E415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31" y="2632895"/>
            <a:ext cx="5324571" cy="35497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B127D1-5E31-42A6-BA9A-685AD816E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2940" y="2913758"/>
            <a:ext cx="6999744" cy="421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1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43863-D174-988E-70CC-F7973F981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C498A4B-8F93-B734-50ED-165789D11297}"/>
              </a:ext>
            </a:extLst>
          </p:cNvPr>
          <p:cNvSpPr/>
          <p:nvPr/>
        </p:nvSpPr>
        <p:spPr>
          <a:xfrm>
            <a:off x="768191" y="744736"/>
            <a:ext cx="9985772" cy="617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uk-UA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Третя Зупинка. </a:t>
            </a:r>
            <a:endParaRPr lang="en-US" sz="3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5141E33-70AA-C348-983A-3AA389C98950}"/>
              </a:ext>
            </a:extLst>
          </p:cNvPr>
          <p:cNvSpPr/>
          <p:nvPr/>
        </p:nvSpPr>
        <p:spPr>
          <a:xfrm>
            <a:off x="768191" y="1658303"/>
            <a:ext cx="13094018" cy="2222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23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AE9880B-A8B8-7640-7D03-DFDB1F8D0427}"/>
              </a:ext>
            </a:extLst>
          </p:cNvPr>
          <p:cNvSpPr/>
          <p:nvPr/>
        </p:nvSpPr>
        <p:spPr>
          <a:xfrm>
            <a:off x="76819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132BA63-9DD7-8FE9-1F65-8017789E6B90}"/>
              </a:ext>
            </a:extLst>
          </p:cNvPr>
          <p:cNvSpPr/>
          <p:nvPr/>
        </p:nvSpPr>
        <p:spPr>
          <a:xfrm>
            <a:off x="542722" y="7050405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67745D56-E32A-89DD-8375-B1DDBE872946}"/>
              </a:ext>
            </a:extLst>
          </p:cNvPr>
          <p:cNvSpPr/>
          <p:nvPr/>
        </p:nvSpPr>
        <p:spPr>
          <a:xfrm>
            <a:off x="5231606" y="6741795"/>
            <a:ext cx="289321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B7121C76-5435-4F1E-EE14-74269268FA1C}"/>
              </a:ext>
            </a:extLst>
          </p:cNvPr>
          <p:cNvSpPr/>
          <p:nvPr/>
        </p:nvSpPr>
        <p:spPr>
          <a:xfrm>
            <a:off x="5231606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49DE8D97-7E89-E984-CB4D-D3301C0ED30A}"/>
              </a:ext>
            </a:extLst>
          </p:cNvPr>
          <p:cNvSpPr/>
          <p:nvPr/>
        </p:nvSpPr>
        <p:spPr>
          <a:xfrm>
            <a:off x="969502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uk-UA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\</a:t>
            </a:r>
            <a:endParaRPr lang="en-US" sz="19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8F984666-418B-9FFB-9174-E6AA62ABABEE}"/>
              </a:ext>
            </a:extLst>
          </p:cNvPr>
          <p:cNvSpPr/>
          <p:nvPr/>
        </p:nvSpPr>
        <p:spPr>
          <a:xfrm>
            <a:off x="9695021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615123-AF00-F7E0-26B8-B403751D8AC8}"/>
              </a:ext>
            </a:extLst>
          </p:cNvPr>
          <p:cNvSpPr txBox="1"/>
          <p:nvPr/>
        </p:nvSpPr>
        <p:spPr>
          <a:xfrm>
            <a:off x="237994" y="1342312"/>
            <a:ext cx="141669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нас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Бучми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вона названа на честь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актора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режисера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1926 року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найвідомішому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театрі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Березіль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Ось так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переплелися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Бучми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2016 року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називалася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командарма Уборевича. 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CB8655-68A7-17E1-E597-96380142D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1" y="2557943"/>
            <a:ext cx="8969418" cy="52620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BADF6B4-55BE-6AB6-622A-915CC63CA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343" y="2383902"/>
            <a:ext cx="3972543" cy="502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81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9184D-1213-79BF-CB92-C30CE67A2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F784A7A-2B5C-14B5-B296-2C51B802AD01}"/>
              </a:ext>
            </a:extLst>
          </p:cNvPr>
          <p:cNvSpPr/>
          <p:nvPr/>
        </p:nvSpPr>
        <p:spPr>
          <a:xfrm>
            <a:off x="768191" y="744736"/>
            <a:ext cx="9985772" cy="617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uk-UA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Четверта Зупинка.</a:t>
            </a:r>
            <a:endParaRPr lang="en-US" sz="3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CC2F56C-AF0E-67FD-8DD7-8AA5CB058033}"/>
              </a:ext>
            </a:extLst>
          </p:cNvPr>
          <p:cNvSpPr/>
          <p:nvPr/>
        </p:nvSpPr>
        <p:spPr>
          <a:xfrm>
            <a:off x="768191" y="1658303"/>
            <a:ext cx="13094018" cy="2222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23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9354C32-D1DD-9F3C-66D1-D314C006AC3F}"/>
              </a:ext>
            </a:extLst>
          </p:cNvPr>
          <p:cNvSpPr/>
          <p:nvPr/>
        </p:nvSpPr>
        <p:spPr>
          <a:xfrm>
            <a:off x="76819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8A2CAB2-01C9-2CE1-3D1D-1AB4E09DA434}"/>
              </a:ext>
            </a:extLst>
          </p:cNvPr>
          <p:cNvSpPr/>
          <p:nvPr/>
        </p:nvSpPr>
        <p:spPr>
          <a:xfrm>
            <a:off x="542722" y="7050405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F2943C56-03EB-FB82-F3DA-BBE23BAFFEE6}"/>
              </a:ext>
            </a:extLst>
          </p:cNvPr>
          <p:cNvSpPr/>
          <p:nvPr/>
        </p:nvSpPr>
        <p:spPr>
          <a:xfrm>
            <a:off x="5231606" y="6741795"/>
            <a:ext cx="289321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6EA10011-D414-6768-E8E7-387C5F9B0956}"/>
              </a:ext>
            </a:extLst>
          </p:cNvPr>
          <p:cNvSpPr/>
          <p:nvPr/>
        </p:nvSpPr>
        <p:spPr>
          <a:xfrm>
            <a:off x="5231606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C8C03E07-4C47-D217-E1D7-08CC90317B32}"/>
              </a:ext>
            </a:extLst>
          </p:cNvPr>
          <p:cNvSpPr/>
          <p:nvPr/>
        </p:nvSpPr>
        <p:spPr>
          <a:xfrm>
            <a:off x="969502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uk-UA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\</a:t>
            </a:r>
            <a:endParaRPr lang="en-US" sz="19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E5EB6D5D-B017-3289-D802-06CEB42AEDD4}"/>
              </a:ext>
            </a:extLst>
          </p:cNvPr>
          <p:cNvSpPr/>
          <p:nvPr/>
        </p:nvSpPr>
        <p:spPr>
          <a:xfrm>
            <a:off x="9695021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FBE5DE-5DB5-3A94-5E06-4AA9C24F1E76}"/>
              </a:ext>
            </a:extLst>
          </p:cNvPr>
          <p:cNvSpPr txBox="1"/>
          <p:nvPr/>
        </p:nvSpPr>
        <p:spPr>
          <a:xfrm>
            <a:off x="231731" y="1328578"/>
            <a:ext cx="141669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Трамвай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перехрестя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проспекту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Тракторобудівників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Нескорених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2024 року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називалася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проїжджаємо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Володимирську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церкву, вона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збудована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2012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Церква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честь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хрестителя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988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Зараз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бороьтба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патріархатами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5F6AC9-920C-4FDE-277A-ABEF6A32C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22" y="2769513"/>
            <a:ext cx="7452567" cy="49559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BD4490-8679-56EC-7AE4-4A2E46B07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0599" y="2769513"/>
            <a:ext cx="3725021" cy="527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24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B2DBD-FC6B-E9B1-7398-CF1F8A005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5625638-0CF1-6ADD-A396-6B3382616622}"/>
              </a:ext>
            </a:extLst>
          </p:cNvPr>
          <p:cNvSpPr/>
          <p:nvPr/>
        </p:nvSpPr>
        <p:spPr>
          <a:xfrm>
            <a:off x="768191" y="744736"/>
            <a:ext cx="9985772" cy="617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uk-UA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8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ята</a:t>
            </a:r>
            <a:r>
              <a:rPr lang="uk-UA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Зупинка.</a:t>
            </a:r>
            <a:endParaRPr lang="en-US" sz="3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54CB4A5-1DC8-CF69-F1A3-B98708A0A087}"/>
              </a:ext>
            </a:extLst>
          </p:cNvPr>
          <p:cNvSpPr/>
          <p:nvPr/>
        </p:nvSpPr>
        <p:spPr>
          <a:xfrm>
            <a:off x="768191" y="1658303"/>
            <a:ext cx="13094018" cy="2222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23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75EF385-FDA9-E521-CD89-E2B5BD9A7FCD}"/>
              </a:ext>
            </a:extLst>
          </p:cNvPr>
          <p:cNvSpPr/>
          <p:nvPr/>
        </p:nvSpPr>
        <p:spPr>
          <a:xfrm>
            <a:off x="76819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78FE876-1E71-8B08-689B-F838CF7A02EA}"/>
              </a:ext>
            </a:extLst>
          </p:cNvPr>
          <p:cNvSpPr/>
          <p:nvPr/>
        </p:nvSpPr>
        <p:spPr>
          <a:xfrm>
            <a:off x="542722" y="7050405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CA3045CB-A60E-BBE7-5F23-B99185B16779}"/>
              </a:ext>
            </a:extLst>
          </p:cNvPr>
          <p:cNvSpPr/>
          <p:nvPr/>
        </p:nvSpPr>
        <p:spPr>
          <a:xfrm>
            <a:off x="5231606" y="6741795"/>
            <a:ext cx="289321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B25D6979-8B92-E99D-36BC-12BEC3822682}"/>
              </a:ext>
            </a:extLst>
          </p:cNvPr>
          <p:cNvSpPr/>
          <p:nvPr/>
        </p:nvSpPr>
        <p:spPr>
          <a:xfrm>
            <a:off x="5231606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7F4827AC-84C9-8B6F-6AA7-CB5E9C5980ED}"/>
              </a:ext>
            </a:extLst>
          </p:cNvPr>
          <p:cNvSpPr/>
          <p:nvPr/>
        </p:nvSpPr>
        <p:spPr>
          <a:xfrm>
            <a:off x="969502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uk-UA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\</a:t>
            </a:r>
            <a:endParaRPr lang="en-US" sz="19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812179A4-540E-E2E3-E996-4FD3A52BE1E0}"/>
              </a:ext>
            </a:extLst>
          </p:cNvPr>
          <p:cNvSpPr/>
          <p:nvPr/>
        </p:nvSpPr>
        <p:spPr>
          <a:xfrm>
            <a:off x="9695021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873B22-5E5A-B7BD-3E59-0F4798478D13}"/>
              </a:ext>
            </a:extLst>
          </p:cNvPr>
          <p:cNvSpPr txBox="1"/>
          <p:nvPr/>
        </p:nvSpPr>
        <p:spPr>
          <a:xfrm>
            <a:off x="182881" y="1304420"/>
            <a:ext cx="141669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Проїжджаємо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збудований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2017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реформ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децентралізації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До того там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знаходився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1960-х та початку 1970-х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трамваїв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52B233-AC22-66B2-8DAF-C11817A13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0" y="2541357"/>
            <a:ext cx="6158892" cy="51784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C436385-B9E3-EADB-8D0B-42BD6BBDC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211" y="2889936"/>
            <a:ext cx="7759120" cy="445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02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6E2F5-9CA6-6FBF-7050-E5B4E0377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228233E-39B9-B940-26B3-553CDB460B17}"/>
              </a:ext>
            </a:extLst>
          </p:cNvPr>
          <p:cNvSpPr/>
          <p:nvPr/>
        </p:nvSpPr>
        <p:spPr>
          <a:xfrm>
            <a:off x="768191" y="744736"/>
            <a:ext cx="9985772" cy="617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uk-UA" sz="38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Натупні</a:t>
            </a:r>
            <a:r>
              <a:rPr lang="uk-UA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Зупинки. </a:t>
            </a:r>
            <a:endParaRPr lang="en-US" sz="3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C6C475D-0AC7-A960-857A-F19BF9646CD2}"/>
              </a:ext>
            </a:extLst>
          </p:cNvPr>
          <p:cNvSpPr/>
          <p:nvPr/>
        </p:nvSpPr>
        <p:spPr>
          <a:xfrm>
            <a:off x="375781" y="1480542"/>
            <a:ext cx="13728526" cy="2324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9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Проїжджаємо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збудований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2017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 того там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знаходився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1960х та початку 1970х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трамваїв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Їдемо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проспекту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Тракторобудівників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доїжджаємо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Владислава Зубенка, вона названа на честь героя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небесної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 2016 року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називалася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Тимурівців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Василя Стуса, названа вона на честь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дисидента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шестидесятника, до 2016 року мала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механізаторська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Доїжджаємо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перехрестя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проспектів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Тракторобудівників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Ювілейного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Новосалтівский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ТРК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продовжуємо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рух по проспекту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Тракторобудівників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Салтівським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шляху, для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СБО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кажучи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зчіпки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вагонів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поїзд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вагонів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проїжджаємо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Петренківський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ставок,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немишлянський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кар'єр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яка проходить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ставком.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1DCDE16-EDA3-EF42-1927-EF401F511853}"/>
              </a:ext>
            </a:extLst>
          </p:cNvPr>
          <p:cNvSpPr/>
          <p:nvPr/>
        </p:nvSpPr>
        <p:spPr>
          <a:xfrm>
            <a:off x="-4738093" y="9059110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EAB7A21-43A1-5C94-47C6-F49867C2C8E4}"/>
              </a:ext>
            </a:extLst>
          </p:cNvPr>
          <p:cNvSpPr/>
          <p:nvPr/>
        </p:nvSpPr>
        <p:spPr>
          <a:xfrm>
            <a:off x="542722" y="7050405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9B5490C2-B795-02DC-A257-3DEB2EA8577B}"/>
              </a:ext>
            </a:extLst>
          </p:cNvPr>
          <p:cNvSpPr/>
          <p:nvPr/>
        </p:nvSpPr>
        <p:spPr>
          <a:xfrm>
            <a:off x="5231606" y="6741795"/>
            <a:ext cx="289321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E0EA6B1C-7BEB-CCF0-05A0-B9E48D673F7B}"/>
              </a:ext>
            </a:extLst>
          </p:cNvPr>
          <p:cNvSpPr/>
          <p:nvPr/>
        </p:nvSpPr>
        <p:spPr>
          <a:xfrm>
            <a:off x="5231606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0E4AC205-4F22-6080-3DAF-E7915FE9888E}"/>
              </a:ext>
            </a:extLst>
          </p:cNvPr>
          <p:cNvSpPr/>
          <p:nvPr/>
        </p:nvSpPr>
        <p:spPr>
          <a:xfrm>
            <a:off x="969502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uk-UA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\</a:t>
            </a:r>
            <a:endParaRPr lang="en-US" sz="19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DCF9648E-ED16-605A-FD55-A074686A9F27}"/>
              </a:ext>
            </a:extLst>
          </p:cNvPr>
          <p:cNvSpPr/>
          <p:nvPr/>
        </p:nvSpPr>
        <p:spPr>
          <a:xfrm>
            <a:off x="9695021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pic>
        <p:nvPicPr>
          <p:cNvPr id="4098" name="Picture 2" descr="улица Владислава Зубенка, остановка общественного транспорта, Харьков,  улица Гарибальди — Яндекс Карты">
            <a:extLst>
              <a:ext uri="{FF2B5EF4-FFF2-40B4-BE49-F238E27FC236}">
                <a16:creationId xmlns:a16="http://schemas.microsoft.com/office/drawing/2014/main" id="{D479C5E8-3498-2FFA-EA35-F4E15C027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66" y="5593915"/>
            <a:ext cx="28575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3E0675-179A-99A3-9193-DAB7FFF9A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005" y="5593915"/>
            <a:ext cx="2466975" cy="18478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D85B7D-69D6-46B7-6C05-C8F6A89DE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8227" y="5652442"/>
            <a:ext cx="4584525" cy="257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69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3722B-33B5-B432-A4F4-A3C4ACFE8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7D80702-C090-7F64-12A7-883BDFA4E5A1}"/>
              </a:ext>
            </a:extLst>
          </p:cNvPr>
          <p:cNvSpPr/>
          <p:nvPr/>
        </p:nvSpPr>
        <p:spPr>
          <a:xfrm>
            <a:off x="768191" y="744736"/>
            <a:ext cx="9985772" cy="617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uk-UA" sz="38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Натупні</a:t>
            </a:r>
            <a:r>
              <a:rPr lang="uk-UA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Зупинки. </a:t>
            </a:r>
            <a:endParaRPr lang="en-US" sz="3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8819C96-350E-AC40-E3E3-2F2E7260150F}"/>
              </a:ext>
            </a:extLst>
          </p:cNvPr>
          <p:cNvSpPr/>
          <p:nvPr/>
        </p:nvSpPr>
        <p:spPr>
          <a:xfrm>
            <a:off x="263047" y="1508063"/>
            <a:ext cx="14217041" cy="5688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900"/>
              </a:lnSpc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Через декілька зупинок в нас закінчився проспект Тракторобудівників, далі шлях буде перетікати поміж посадок біля вулиці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Лосівська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проспекту Героїв Харкова (до 2022 року мав назву московський проспект). Проїхали зупинку станція метро Імені Олександра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Масельського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(названа вона була на честь губернатора Харківської області) до 2004 року носила назву Індустріальна, далі нас чекає зупинка Вулиця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Свістуна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веде ця вулиця до тролейбусного депо №3. Тепер проїжджаємо тракторний завод (Харківський тракторний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</a:t>
            </a:r>
            <a:r>
              <a:rPr lang="uk-UA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400" b="1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ХТЗ</a:t>
            </a:r>
            <a:r>
              <a:rPr lang="uk-UA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 — найбільше в </a:t>
            </a:r>
            <a:r>
              <a:rPr lang="uk-UA" sz="2400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Україна"/>
              </a:rPr>
              <a:t>Україні</a:t>
            </a:r>
            <a:r>
              <a:rPr lang="uk-UA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підприємство з виробництва уніфікованих гусеничних та колісних сільськогосподарських </a:t>
            </a:r>
            <a:r>
              <a:rPr lang="uk-UA" sz="2400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Трактор"/>
              </a:rPr>
              <a:t>тракторів</a:t>
            </a:r>
            <a:r>
              <a:rPr lang="uk-UA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З </a:t>
            </a:r>
            <a:r>
              <a:rPr lang="uk-UA" sz="2400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 tooltip="2016"/>
              </a:rPr>
              <a:t>2016</a:t>
            </a:r>
            <a:r>
              <a:rPr lang="uk-UA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року входить до складу </a:t>
            </a:r>
            <a:r>
              <a:rPr lang="en-US" sz="2400" b="0" i="0" u="none" strike="noStrike" dirty="0">
                <a:solidFill>
                  <a:srgbClr val="3366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DCH"/>
              </a:rPr>
              <a:t>DCH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Восени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1929 року </a:t>
            </a:r>
            <a:r>
              <a:rPr lang="ru-RU" sz="2400" b="0" i="0" u="none" strike="noStrike" dirty="0" err="1">
                <a:solidFill>
                  <a:srgbClr val="BF3C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 tooltip="Вища Рада Народного Господарства СРСР (ще не написана)"/>
              </a:rPr>
              <a:t>Вища</a:t>
            </a:r>
            <a:r>
              <a:rPr lang="ru-RU" sz="2400" b="0" i="0" u="none" strike="noStrike" dirty="0">
                <a:solidFill>
                  <a:srgbClr val="BF3C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 tooltip="Вища Рада Народного Господарства СРСР (ще не написана)"/>
              </a:rPr>
              <a:t> Рада Народного </a:t>
            </a:r>
            <a:r>
              <a:rPr lang="ru-RU" sz="2400" b="0" i="0" u="none" strike="noStrike" dirty="0" err="1">
                <a:solidFill>
                  <a:srgbClr val="BF3C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 tooltip="Вища Рада Народного Господарства СРСР (ще не написана)"/>
              </a:rPr>
              <a:t>Господарства</a:t>
            </a:r>
            <a:r>
              <a:rPr lang="ru-RU" sz="2400" b="0" i="0" u="none" strike="noStrike" dirty="0">
                <a:solidFill>
                  <a:srgbClr val="BF3C2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 tooltip="Вища Рада Народного Господарства СРСР (ще не написана)"/>
              </a:rPr>
              <a:t> СРСР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ухвалила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з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тракторних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заводів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Харкові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спорудження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п'ятнадцять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2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ітсорія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за ним вже буде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зворотнє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 Станція Лосєве, воно використовується для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спецподач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 та 26 трамваю. Також з 1959 по 1970 рр. була регулярною кінцевою зупинкою 23 трамваю. Рух трамваю продовжується по проспекту Героїв Харкова, проїхали станцію метро Індустріальна (до 2016 року мала назву Пролетарська) та поруч є вихід до автовокзалу. Їдемо далі, їдемо поміж промзони, проїжджаємо зупинку плитковий завод та доїхали вже до кінцевої зупинки Південно-східної, вона раніше мала назву плитковий завод.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F9FF90F-5350-A610-7461-01DB8EE5D73D}"/>
              </a:ext>
            </a:extLst>
          </p:cNvPr>
          <p:cNvSpPr/>
          <p:nvPr/>
        </p:nvSpPr>
        <p:spPr>
          <a:xfrm>
            <a:off x="76819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E18C397-72F9-17EB-3193-1F44C98119AD}"/>
              </a:ext>
            </a:extLst>
          </p:cNvPr>
          <p:cNvSpPr/>
          <p:nvPr/>
        </p:nvSpPr>
        <p:spPr>
          <a:xfrm>
            <a:off x="542722" y="7050405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82ED1149-6C1B-4C29-8F51-232341BF9022}"/>
              </a:ext>
            </a:extLst>
          </p:cNvPr>
          <p:cNvSpPr/>
          <p:nvPr/>
        </p:nvSpPr>
        <p:spPr>
          <a:xfrm>
            <a:off x="5231606" y="6741795"/>
            <a:ext cx="289321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9BA1D848-498F-72CA-FD16-796CA5EC9AEE}"/>
              </a:ext>
            </a:extLst>
          </p:cNvPr>
          <p:cNvSpPr/>
          <p:nvPr/>
        </p:nvSpPr>
        <p:spPr>
          <a:xfrm>
            <a:off x="5231606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8D7FEB4E-36F4-1904-3178-21007FD7CC45}"/>
              </a:ext>
            </a:extLst>
          </p:cNvPr>
          <p:cNvSpPr/>
          <p:nvPr/>
        </p:nvSpPr>
        <p:spPr>
          <a:xfrm>
            <a:off x="9519225" y="5864973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uk-UA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\</a:t>
            </a:r>
            <a:endParaRPr lang="en-US" sz="19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6C6603FA-B880-2A18-41D4-762D6C09FED6}"/>
              </a:ext>
            </a:extLst>
          </p:cNvPr>
          <p:cNvSpPr/>
          <p:nvPr/>
        </p:nvSpPr>
        <p:spPr>
          <a:xfrm>
            <a:off x="9695021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</p:spTree>
    <p:extLst>
      <p:ext uri="{BB962C8B-B14F-4D97-AF65-F5344CB8AC3E}">
        <p14:creationId xmlns:p14="http://schemas.microsoft.com/office/powerpoint/2010/main" val="1215847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4FE33-02B8-9343-DF18-9E961E8C5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9AEA40C-38D6-6170-E864-8BD3EFB5A1DE}"/>
              </a:ext>
            </a:extLst>
          </p:cNvPr>
          <p:cNvSpPr/>
          <p:nvPr/>
        </p:nvSpPr>
        <p:spPr>
          <a:xfrm>
            <a:off x="768191" y="744736"/>
            <a:ext cx="9985772" cy="617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uk-UA" sz="38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Натупні</a:t>
            </a:r>
            <a:r>
              <a:rPr lang="uk-UA" sz="3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Зупинки. </a:t>
            </a:r>
            <a:endParaRPr lang="en-US" sz="3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61F0712-5C01-2168-6B9C-DAF1D2596419}"/>
              </a:ext>
            </a:extLst>
          </p:cNvPr>
          <p:cNvSpPr/>
          <p:nvPr/>
        </p:nvSpPr>
        <p:spPr>
          <a:xfrm>
            <a:off x="263047" y="1508063"/>
            <a:ext cx="14217041" cy="5688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90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6FAC267-77AF-995C-0B83-0EE8F28B4ED4}"/>
              </a:ext>
            </a:extLst>
          </p:cNvPr>
          <p:cNvSpPr/>
          <p:nvPr/>
        </p:nvSpPr>
        <p:spPr>
          <a:xfrm>
            <a:off x="768191" y="6741795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2B106B02-7BCF-24BD-E76E-4DD8D9CFFCDA}"/>
              </a:ext>
            </a:extLst>
          </p:cNvPr>
          <p:cNvSpPr/>
          <p:nvPr/>
        </p:nvSpPr>
        <p:spPr>
          <a:xfrm>
            <a:off x="542722" y="7050405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A380EFED-C5D8-048F-4964-C9B09E210B8C}"/>
              </a:ext>
            </a:extLst>
          </p:cNvPr>
          <p:cNvSpPr/>
          <p:nvPr/>
        </p:nvSpPr>
        <p:spPr>
          <a:xfrm>
            <a:off x="5231606" y="6741795"/>
            <a:ext cx="289321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0D8576E9-C827-7200-96D6-3874B6DA44EB}"/>
              </a:ext>
            </a:extLst>
          </p:cNvPr>
          <p:cNvSpPr/>
          <p:nvPr/>
        </p:nvSpPr>
        <p:spPr>
          <a:xfrm>
            <a:off x="5231606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E003BE44-DF87-066B-13C2-793FFF2046D1}"/>
              </a:ext>
            </a:extLst>
          </p:cNvPr>
          <p:cNvSpPr/>
          <p:nvPr/>
        </p:nvSpPr>
        <p:spPr>
          <a:xfrm>
            <a:off x="9519225" y="5864973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uk-UA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\</a:t>
            </a:r>
            <a:endParaRPr lang="en-US" sz="19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9655015E-457A-3AC0-6BE9-6E6755BE7021}"/>
              </a:ext>
            </a:extLst>
          </p:cNvPr>
          <p:cNvSpPr/>
          <p:nvPr/>
        </p:nvSpPr>
        <p:spPr>
          <a:xfrm>
            <a:off x="9695021" y="7168872"/>
            <a:ext cx="416718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5F1B60-B679-A331-20F4-61C297407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40" y="1670685"/>
            <a:ext cx="3042271" cy="20244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794837-293B-E47E-4CBE-559F7B8D5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885" y="1670685"/>
            <a:ext cx="3023327" cy="21873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DAEFF4-CB92-E34D-2DA1-9E33335A4E17}"/>
              </a:ext>
            </a:extLst>
          </p:cNvPr>
          <p:cNvSpPr txBox="1"/>
          <p:nvPr/>
        </p:nvSpPr>
        <p:spPr>
          <a:xfrm rot="10800000" flipV="1">
            <a:off x="542722" y="4268437"/>
            <a:ext cx="37326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Лосево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E30D43-818F-8E64-780E-FDA775C27DC1}"/>
              </a:ext>
            </a:extLst>
          </p:cNvPr>
          <p:cNvSpPr txBox="1"/>
          <p:nvPr/>
        </p:nvSpPr>
        <p:spPr>
          <a:xfrm>
            <a:off x="4709910" y="4261058"/>
            <a:ext cx="33820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ХТЗ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03E24E1-9DF0-A014-046E-707AE2E9B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0047" y="1418971"/>
            <a:ext cx="5175328" cy="26958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BFF042-4C45-9627-996A-6350AD61D2D4}"/>
              </a:ext>
            </a:extLst>
          </p:cNvPr>
          <p:cNvSpPr txBox="1"/>
          <p:nvPr/>
        </p:nvSpPr>
        <p:spPr>
          <a:xfrm>
            <a:off x="8526513" y="4277824"/>
            <a:ext cx="52572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Початок промислового району.</a:t>
            </a:r>
          </a:p>
        </p:txBody>
      </p:sp>
    </p:spTree>
    <p:extLst>
      <p:ext uri="{BB962C8B-B14F-4D97-AF65-F5344CB8AC3E}">
        <p14:creationId xmlns:p14="http://schemas.microsoft.com/office/powerpoint/2010/main" val="2040768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5332" y="917233"/>
            <a:ext cx="13641643" cy="645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Переваги </a:t>
            </a:r>
            <a:r>
              <a:rPr lang="en-US" sz="260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туристичного</a:t>
            </a:r>
            <a:r>
              <a:rPr lang="en-US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en-US" sz="260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маршруту</a:t>
            </a:r>
            <a:r>
              <a:rPr lang="uk-UA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:</a:t>
            </a:r>
          </a:p>
          <a:p>
            <a:pPr marL="0" indent="0" algn="l">
              <a:lnSpc>
                <a:spcPts val="3250"/>
              </a:lnSpc>
              <a:buNone/>
            </a:pPr>
            <a:endParaRPr lang="uk-UA" sz="2600" dirty="0"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pPr marL="0" indent="0" algn="l">
              <a:lnSpc>
                <a:spcPts val="3250"/>
              </a:lnSpc>
              <a:buNone/>
            </a:pPr>
            <a:r>
              <a:rPr lang="uk-UA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Безкоштовний,</a:t>
            </a:r>
          </a:p>
          <a:p>
            <a:pPr marL="0" indent="0" algn="l">
              <a:lnSpc>
                <a:spcPts val="3250"/>
              </a:lnSpc>
              <a:buNone/>
            </a:pPr>
            <a:r>
              <a:rPr lang="uk-UA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Екологічний.</a:t>
            </a:r>
          </a:p>
          <a:p>
            <a:pPr marL="0" indent="0" algn="l">
              <a:lnSpc>
                <a:spcPts val="3250"/>
              </a:lnSpc>
              <a:buNone/>
            </a:pPr>
            <a:r>
              <a:rPr lang="uk-UA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Популяризує історію рідного краю.</a:t>
            </a:r>
          </a:p>
          <a:p>
            <a:pPr marL="0" indent="0" algn="l">
              <a:lnSpc>
                <a:spcPts val="3250"/>
              </a:lnSpc>
              <a:buNone/>
            </a:pPr>
            <a:r>
              <a:rPr lang="uk-UA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Показує контрасти Харкова: промислові та спальні райони. </a:t>
            </a:r>
          </a:p>
          <a:p>
            <a:pPr marL="0" indent="0" algn="l">
              <a:lnSpc>
                <a:spcPts val="3250"/>
              </a:lnSpc>
              <a:buNone/>
            </a:pPr>
            <a:r>
              <a:rPr lang="uk-UA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Один з основних у транспортній логістиці міста.</a:t>
            </a:r>
          </a:p>
          <a:p>
            <a:pPr marL="0" indent="0" algn="l">
              <a:lnSpc>
                <a:spcPts val="3250"/>
              </a:lnSpc>
              <a:buNone/>
            </a:pPr>
            <a:r>
              <a:rPr lang="uk-UA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Зближує Харків</a:t>
            </a:r>
            <a:r>
              <a:rPr lang="en-US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’</a:t>
            </a:r>
            <a:r>
              <a:rPr lang="uk-UA" sz="260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ян</a:t>
            </a:r>
            <a:r>
              <a:rPr lang="uk-UA" sz="26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</a:p>
          <a:p>
            <a:pPr marL="0" indent="0" algn="l">
              <a:lnSpc>
                <a:spcPts val="3250"/>
              </a:lnSpc>
              <a:buNone/>
            </a:pPr>
            <a:endParaRPr lang="uk-UA" sz="2600" dirty="0"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pPr marL="0" indent="0" algn="l">
              <a:lnSpc>
                <a:spcPts val="3250"/>
              </a:lnSpc>
              <a:buNone/>
            </a:pPr>
            <a:endParaRPr lang="uk-UA" sz="2600" dirty="0"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pPr marL="0" indent="0" algn="l">
              <a:lnSpc>
                <a:spcPts val="3250"/>
              </a:lnSpc>
              <a:buNone/>
            </a:pP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6994922" y="1297067"/>
            <a:ext cx="1987034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Природна цінність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199584" y="1624846"/>
            <a:ext cx="2782372" cy="993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endParaRPr lang="en-US" sz="1550" dirty="0"/>
          </a:p>
        </p:txBody>
      </p:sp>
      <p:sp>
        <p:nvSpPr>
          <p:cNvPr id="8" name="Text 3"/>
          <p:cNvSpPr/>
          <p:nvPr/>
        </p:nvSpPr>
        <p:spPr>
          <a:xfrm>
            <a:off x="11134844" y="1421249"/>
            <a:ext cx="1998821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550" dirty="0"/>
          </a:p>
        </p:txBody>
      </p:sp>
      <p:sp>
        <p:nvSpPr>
          <p:cNvPr id="12" name="Text 5"/>
          <p:cNvSpPr/>
          <p:nvPr/>
        </p:nvSpPr>
        <p:spPr>
          <a:xfrm>
            <a:off x="11134844" y="2960013"/>
            <a:ext cx="2231588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550" dirty="0"/>
          </a:p>
        </p:txBody>
      </p:sp>
      <p:sp>
        <p:nvSpPr>
          <p:cNvPr id="13" name="Text 6"/>
          <p:cNvSpPr/>
          <p:nvPr/>
        </p:nvSpPr>
        <p:spPr>
          <a:xfrm>
            <a:off x="11134844" y="3287792"/>
            <a:ext cx="2782372" cy="745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550" dirty="0"/>
          </a:p>
        </p:txBody>
      </p:sp>
      <p:sp>
        <p:nvSpPr>
          <p:cNvPr id="21" name="Text 10"/>
          <p:cNvSpPr/>
          <p:nvPr/>
        </p:nvSpPr>
        <p:spPr>
          <a:xfrm>
            <a:off x="11134844" y="6508671"/>
            <a:ext cx="2782372" cy="745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550" dirty="0"/>
          </a:p>
        </p:txBody>
      </p:sp>
      <p:sp>
        <p:nvSpPr>
          <p:cNvPr id="26" name="Text 13"/>
          <p:cNvSpPr/>
          <p:nvPr/>
        </p:nvSpPr>
        <p:spPr>
          <a:xfrm>
            <a:off x="6199584" y="6508671"/>
            <a:ext cx="2782372" cy="745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endParaRPr lang="en-US" sz="1550" dirty="0"/>
          </a:p>
        </p:txBody>
      </p:sp>
      <p:sp>
        <p:nvSpPr>
          <p:cNvPr id="27" name="Text 14"/>
          <p:cNvSpPr/>
          <p:nvPr/>
        </p:nvSpPr>
        <p:spPr>
          <a:xfrm>
            <a:off x="6199584" y="7333178"/>
            <a:ext cx="2782372" cy="2119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endParaRPr lang="en-US" sz="1000" dirty="0"/>
          </a:p>
        </p:txBody>
      </p:sp>
      <p:sp>
        <p:nvSpPr>
          <p:cNvPr id="30" name="Text 15"/>
          <p:cNvSpPr/>
          <p:nvPr/>
        </p:nvSpPr>
        <p:spPr>
          <a:xfrm>
            <a:off x="7326154" y="4374713"/>
            <a:ext cx="1655802" cy="2069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00"/>
              </a:lnSpc>
              <a:buNone/>
            </a:pPr>
            <a:endParaRPr lang="en-US" sz="1300" dirty="0"/>
          </a:p>
        </p:txBody>
      </p:sp>
      <p:sp>
        <p:nvSpPr>
          <p:cNvPr id="31" name="Text 16"/>
          <p:cNvSpPr/>
          <p:nvPr/>
        </p:nvSpPr>
        <p:spPr>
          <a:xfrm>
            <a:off x="6994922" y="4661059"/>
            <a:ext cx="1987034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endParaRPr lang="en-US" sz="1550" dirty="0"/>
          </a:p>
        </p:txBody>
      </p:sp>
      <p:sp>
        <p:nvSpPr>
          <p:cNvPr id="32" name="Text 17"/>
          <p:cNvSpPr/>
          <p:nvPr/>
        </p:nvSpPr>
        <p:spPr>
          <a:xfrm>
            <a:off x="6199584" y="4988838"/>
            <a:ext cx="2782372" cy="993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endParaRPr lang="en-US" sz="1550" dirty="0"/>
          </a:p>
        </p:txBody>
      </p:sp>
      <p:sp>
        <p:nvSpPr>
          <p:cNvPr id="35" name="Text 18"/>
          <p:cNvSpPr/>
          <p:nvPr/>
        </p:nvSpPr>
        <p:spPr>
          <a:xfrm>
            <a:off x="7326154" y="2816900"/>
            <a:ext cx="1655802" cy="2069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00"/>
              </a:lnSpc>
              <a:buNone/>
            </a:pPr>
            <a:endParaRPr lang="en-US" sz="1300" dirty="0"/>
          </a:p>
        </p:txBody>
      </p:sp>
      <p:sp>
        <p:nvSpPr>
          <p:cNvPr id="36" name="Text 19"/>
          <p:cNvSpPr/>
          <p:nvPr/>
        </p:nvSpPr>
        <p:spPr>
          <a:xfrm>
            <a:off x="6980396" y="3103245"/>
            <a:ext cx="2001560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227243" y="725686"/>
            <a:ext cx="14315475" cy="4315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Висновок</a:t>
            </a: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:</a:t>
            </a:r>
          </a:p>
          <a:p>
            <a:pPr marL="0" indent="0" algn="just">
              <a:lnSpc>
                <a:spcPts val="3200"/>
              </a:lnSpc>
              <a:buNone/>
            </a:pP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Трамвайні екскурсії, як і ніч в музеї треба популяризувати. </a:t>
            </a:r>
          </a:p>
          <a:p>
            <a:pPr marL="0" indent="0" algn="just">
              <a:lnSpc>
                <a:spcPts val="3200"/>
              </a:lnSpc>
              <a:buNone/>
            </a:pP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Завдяки таким екскурсіям стає цікавіша історія рідного краю.</a:t>
            </a:r>
          </a:p>
          <a:p>
            <a:pPr marL="0" indent="0" algn="just">
              <a:lnSpc>
                <a:spcPts val="3200"/>
              </a:lnSpc>
              <a:buNone/>
            </a:pP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Такі екскурсії популяризують екологічність.</a:t>
            </a:r>
          </a:p>
          <a:p>
            <a:pPr marL="0" indent="0" algn="just">
              <a:lnSpc>
                <a:spcPts val="3200"/>
              </a:lnSpc>
              <a:buNone/>
            </a:pP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Головне вони відображують дух незламного Харкова. Показують контрасти: промисловість, </a:t>
            </a:r>
          </a:p>
          <a:p>
            <a:pPr marL="0" indent="0" algn="just">
              <a:lnSpc>
                <a:spcPts val="3200"/>
              </a:lnSpc>
              <a:buNone/>
            </a:pP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спальні районі, як розбудовувався Харків.</a:t>
            </a:r>
          </a:p>
          <a:p>
            <a:pPr marL="0" indent="0" algn="just">
              <a:lnSpc>
                <a:spcPts val="3200"/>
              </a:lnSpc>
              <a:buNone/>
            </a:pP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Харків</a:t>
            </a:r>
            <a:r>
              <a:rPr lang="en-US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’</a:t>
            </a:r>
            <a:r>
              <a:rPr lang="uk-UA" sz="2550" dirty="0" err="1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яни</a:t>
            </a: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дуже люблять своє місто та дбають про нього.</a:t>
            </a:r>
          </a:p>
          <a:p>
            <a:pPr marL="0" indent="0" algn="just">
              <a:lnSpc>
                <a:spcPts val="3200"/>
              </a:lnSpc>
              <a:buNone/>
            </a:pP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  Попри всі лиха, що зазнав Харків з початком повномасштабного вторгнення, а Салтівський</a:t>
            </a:r>
          </a:p>
          <a:p>
            <a:pPr marL="0" indent="0" algn="just">
              <a:lnSpc>
                <a:spcPts val="3200"/>
              </a:lnSpc>
              <a:buNone/>
            </a:pP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Район та промислові райони зазнавали обстрілів та бомбардувань –Харків вистояв, стоїть</a:t>
            </a:r>
          </a:p>
          <a:p>
            <a:pPr marL="0" indent="0" algn="just">
              <a:lnSpc>
                <a:spcPts val="3200"/>
              </a:lnSpc>
              <a:buNone/>
            </a:pPr>
            <a:r>
              <a:rPr lang="uk-UA" sz="255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та буде стояти зі своєю історію. Зі своїми героями різних періодів історії.</a:t>
            </a:r>
          </a:p>
          <a:p>
            <a:pPr marL="0" indent="0" algn="l">
              <a:lnSpc>
                <a:spcPts val="3200"/>
              </a:lnSpc>
              <a:buNone/>
            </a:pPr>
            <a:endParaRPr lang="uk-UA" sz="2550" dirty="0"/>
          </a:p>
          <a:p>
            <a:pPr marL="0" indent="0" algn="l">
              <a:lnSpc>
                <a:spcPts val="3200"/>
              </a:lnSpc>
              <a:buNone/>
            </a:pPr>
            <a:endParaRPr lang="en-US" sz="2550" dirty="0"/>
          </a:p>
        </p:txBody>
      </p:sp>
      <p:sp>
        <p:nvSpPr>
          <p:cNvPr id="7" name="Text 3"/>
          <p:cNvSpPr/>
          <p:nvPr/>
        </p:nvSpPr>
        <p:spPr>
          <a:xfrm>
            <a:off x="2702563" y="1918812"/>
            <a:ext cx="12359640" cy="789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9" name="Text 4"/>
          <p:cNvSpPr/>
          <p:nvPr/>
        </p:nvSpPr>
        <p:spPr>
          <a:xfrm>
            <a:off x="2270760" y="3005955"/>
            <a:ext cx="12359640" cy="263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10" name="Text 5"/>
          <p:cNvSpPr/>
          <p:nvPr/>
        </p:nvSpPr>
        <p:spPr>
          <a:xfrm>
            <a:off x="1562695" y="3161348"/>
            <a:ext cx="12359640" cy="526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  <a:endParaRPr lang="en-US" sz="1250" dirty="0"/>
          </a:p>
        </p:txBody>
      </p:sp>
      <p:sp>
        <p:nvSpPr>
          <p:cNvPr id="12" name="Text 6"/>
          <p:cNvSpPr/>
          <p:nvPr/>
        </p:nvSpPr>
        <p:spPr>
          <a:xfrm>
            <a:off x="1562695" y="3950256"/>
            <a:ext cx="12359640" cy="263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13" name="Text 7"/>
          <p:cNvSpPr/>
          <p:nvPr/>
        </p:nvSpPr>
        <p:spPr>
          <a:xfrm>
            <a:off x="1562695" y="4292084"/>
            <a:ext cx="12359640" cy="526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15" name="Text 8"/>
          <p:cNvSpPr/>
          <p:nvPr/>
        </p:nvSpPr>
        <p:spPr>
          <a:xfrm>
            <a:off x="1562695" y="5080992"/>
            <a:ext cx="12359640" cy="263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16" name="Text 9"/>
          <p:cNvSpPr/>
          <p:nvPr/>
        </p:nvSpPr>
        <p:spPr>
          <a:xfrm>
            <a:off x="1562695" y="5422821"/>
            <a:ext cx="12359640" cy="789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250" dirty="0"/>
          </a:p>
        </p:txBody>
      </p:sp>
      <p:sp>
        <p:nvSpPr>
          <p:cNvPr id="17" name="Text 10"/>
          <p:cNvSpPr/>
          <p:nvPr/>
        </p:nvSpPr>
        <p:spPr>
          <a:xfrm>
            <a:off x="379329" y="1060786"/>
            <a:ext cx="13214271" cy="1591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095294" y="741497"/>
            <a:ext cx="6561414" cy="431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Ю. Я. Кроль, Б. П. Зайцев, С.М.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Куделко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С. І.  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Посохов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Салтівський район.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м.Харків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Історія та сучасність.</a:t>
            </a:r>
            <a:endParaRPr lang="ru-UA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https://dalizovut.narod.ru/mos_ray/ist_mr.htm</a:t>
            </a:r>
            <a:endParaRPr lang="ru-UA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 розвитку трамвайного транспорту Харкова.</a:t>
            </a:r>
            <a:endParaRPr lang="ru-UA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https://kharkov-future.com.ua/uk/eternal-istoriya-rozvytku-tramvajnogo-transportu-harkova</a:t>
            </a:r>
            <a:endParaRPr lang="ru-UA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Понад століття минуло з моменту запуску першого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електичного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трамвая Харкова: кілька фактів.</a:t>
            </a:r>
            <a:endParaRPr lang="ru-UA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uk-UA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https://harkiv.novyny.live/bolee-veka-ispolnilos-s-momenta-zapuska-pervogo-elektricheskogo-tramvaia-kharkova-neskolko-faktov-22159.html</a:t>
            </a:r>
            <a:endParaRPr lang="ru-UA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uk-UA" sz="17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:</a:t>
            </a:r>
          </a:p>
          <a:p>
            <a:pPr marL="0" indent="0" algn="l">
              <a:lnSpc>
                <a:spcPts val="2100"/>
              </a:lnSpc>
              <a:buNone/>
            </a:pPr>
            <a:endParaRPr lang="uk-UA" sz="1700" dirty="0"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endParaRPr lang="en-US" sz="1700" dirty="0"/>
          </a:p>
        </p:txBody>
      </p:sp>
      <p:sp>
        <p:nvSpPr>
          <p:cNvPr id="4" name="Text 1"/>
          <p:cNvSpPr/>
          <p:nvPr/>
        </p:nvSpPr>
        <p:spPr>
          <a:xfrm>
            <a:off x="7535108" y="2712958"/>
            <a:ext cx="6341507" cy="1087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u="sng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535108" y="3974187"/>
            <a:ext cx="6341507" cy="1087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535108" y="5235416"/>
            <a:ext cx="6341507" cy="543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1" y="4882513"/>
            <a:ext cx="6561414" cy="1073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Фото використино з </a:t>
            </a:r>
            <a:r>
              <a:rPr lang="en-US" sz="2400" dirty="0" err="1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сайту</a:t>
            </a:r>
            <a:r>
              <a:rPr lang="uk-UA" sz="2400" dirty="0">
                <a:latin typeface="Times New Roman" panose="02020603050405020304" pitchFamily="18" charset="0"/>
                <a:ea typeface="Quattrocento" pitchFamily="34" charset="-122"/>
                <a:cs typeface="Times New Roman" panose="02020603050405020304" pitchFamily="18" charset="0"/>
              </a:rPr>
              <a:t>:</a:t>
            </a:r>
          </a:p>
          <a:p>
            <a:pPr marL="0" indent="0" algn="l">
              <a:lnSpc>
                <a:spcPts val="2150"/>
              </a:lnSpc>
              <a:buNone/>
            </a:pPr>
            <a:endParaRPr lang="en-US" sz="13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6C6D27-6D1D-8FCB-C054-5B9411167E48}"/>
              </a:ext>
            </a:extLst>
          </p:cNvPr>
          <p:cNvSpPr txBox="1"/>
          <p:nvPr/>
        </p:nvSpPr>
        <p:spPr>
          <a:xfrm>
            <a:off x="7048261" y="5362287"/>
            <a:ext cx="7315200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https://gortransport.kharkov.ua/photobase/tram/</a:t>
            </a:r>
            <a:endParaRPr lang="ru-UA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CD3BE2-B41D-C878-685A-7084F5B2A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69" y="419254"/>
            <a:ext cx="6216962" cy="389596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1644491" y="3405902"/>
            <a:ext cx="11341298" cy="1417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150"/>
              </a:lnSpc>
              <a:buNone/>
            </a:pPr>
            <a:r>
              <a:rPr lang="en-US" sz="8900" i="1" dirty="0"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ДЯКУЮ ЗА УВАГУ!</a:t>
            </a:r>
            <a:endParaRPr lang="en-US" sz="8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1273</Words>
  <Application>Microsoft Office PowerPoint</Application>
  <PresentationFormat>Произвольный</PresentationFormat>
  <Paragraphs>105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Quattrocento</vt:lpstr>
      <vt:lpstr>Times New Roman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Кристина Корж</cp:lastModifiedBy>
  <cp:revision>2</cp:revision>
  <dcterms:created xsi:type="dcterms:W3CDTF">2025-04-18T08:30:15Z</dcterms:created>
  <dcterms:modified xsi:type="dcterms:W3CDTF">2025-04-21T17:36:18Z</dcterms:modified>
</cp:coreProperties>
</file>