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68941-E195-4305-8035-1F8B5064C5F1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B33C2-7AEA-4BA0-B62F-01E35F107D2B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0216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A1367-A80A-4CAF-A714-6DB110B6F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24D22137-1554-4230-B437-A35C14DDD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CB2EF5B-215F-4497-8307-43B5F079E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3F73B40-C70E-4B67-8891-C51331B0A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EC63E36-C821-4A40-BB6D-DDB8B9B85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95509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9AF3A-8C42-4841-8D0E-C34A0C360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0840335-6D53-4AB9-A28D-37CC40C26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4F5B161-6EF4-4686-80E1-3189FDCB0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362EB10-5E52-4E19-AB99-5AB4A3A22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4FE2C4E-4C26-4E4E-891E-2854D2A95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6990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5E82A-C18E-494F-8A4B-33A55AC50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1842DAF-5F7A-43DF-BB58-ECF3CA5EE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1DE01D1-42EC-40AC-8FBF-0FFA1076B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78C1D95-8161-4651-8112-E61DBCAFD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89AF153-51BF-4CA4-BF77-EA532CC45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0158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6C3C7-5D1C-423B-9AA3-BB107D047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C4FF323-87A2-4475-989E-23DB3466E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67CD6A8-1459-4509-942B-861F8192F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C591315-1959-42FA-9EFD-245505694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84DB1B6-3DAE-4E37-9B8A-BC585B111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0801BA8-4885-4A3B-B17A-C613CA650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2842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AA9B2-A438-48C9-B749-6EDEDFD61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A7D9127-9F6C-4198-892B-94BAD48BE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F93227C-2487-4440-9F80-0CC7EE711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7AA1A22-B435-425A-838F-5F6D7F92D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B3D97EC9-726C-4DD7-906A-3D8F73843D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17B1D29B-90BD-4048-BCE0-526A146B3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4515C0DD-B1A4-4099-959E-A13AB74F7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06503117-FC6B-4874-8DFC-DAB6ABC65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2854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DBC7B8-8677-4824-9E35-C2C7BE64D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54EB3787-9038-42D2-841D-DC598B8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09A8A866-8336-4201-993F-929A51F3E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443C45E-159F-484E-8F84-70FF048BD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1432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FA26CEED-AC7A-494E-A83A-B6D131120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165E75CC-1D27-4A20-8880-BC12C990F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4A25615-2695-49A0-841D-D1B85408C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01366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B6EEE-BEFC-4059-BA0D-2A57B4E11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A418BEC-0F47-445F-907B-F0F63A5E0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19144B3F-6281-4FDE-835D-B2D5BD758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61F9CD1-4E67-4E86-94CB-70CC218D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4EB6203-6A50-4DD5-A251-74495A42F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647CAA0-F454-45B2-8880-525074DA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3785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861619-B5FD-4ED6-94DC-3207F8DA3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7A8BCBDF-6EDE-46E7-BC66-8252F9E88C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4781EAD-CF84-461E-98DA-D331EE72A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B66FF6A-9673-4550-93DB-BC9597D8A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E7F1762-E667-4DC6-9998-4E51A412F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E2618DA-4C42-4982-9F1B-8274BF26F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09311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8DDCF-C825-4F27-AAB7-891F2459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83D9C625-ADCF-4E5A-A759-9DDA5CC0B3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2C84BC6-7BBF-4C89-B995-C203F85A1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729855D-68C3-4DF9-888D-FD7BD3340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915C65B-DBE8-413F-B3E8-EE441740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1629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B782378F-595D-4B4B-9BF1-79C57AEE15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4F2389D-4E70-4BB9-B5C8-CEC1C13CA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EE883E1-788C-4B21-B9DD-D2954DCA4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9EBEAB9-8C0B-42DA-A774-AAAEF555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50EB857-8CCE-4EE8-AAFB-1D88EA53B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28353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8CEE9124-914B-4135-922B-AF4086C8C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99869F8-7B95-463A-A756-AB6710F9F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E15F12D-8BF0-4CCB-B056-CA44660D5F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5142C-E0B4-4343-9F23-D3D63EB09CAF}" type="datetimeFigureOut">
              <a:rPr lang="ru-UA" smtClean="0"/>
              <a:t>21.04.2025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E2E5DEA-807A-4DF9-A694-21550A0CB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0224070-E583-4BF6-AD5A-3EB249D9BC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51BA1-919B-430F-AD87-5EB4A1A09A86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7114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4A5140E2-0EFD-429D-953D-5145A1FA004B}"/>
              </a:ext>
            </a:extLst>
          </p:cNvPr>
          <p:cNvSpPr/>
          <p:nvPr/>
        </p:nvSpPr>
        <p:spPr>
          <a:xfrm>
            <a:off x="6495875" y="2011442"/>
            <a:ext cx="5248274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kern="0" spc="-134" dirty="0">
                <a:solidFill>
                  <a:schemeClr val="tx2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Історія </a:t>
            </a:r>
            <a:r>
              <a:rPr lang="en-US" sz="4450" kern="0" spc="-134" dirty="0" err="1">
                <a:solidFill>
                  <a:schemeClr val="tx2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Українського</a:t>
            </a:r>
            <a:r>
              <a:rPr lang="en-US" sz="4450" kern="0" spc="-134" dirty="0">
                <a:solidFill>
                  <a:schemeClr val="tx2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en-US" sz="4450" kern="0" spc="-134" dirty="0" err="1">
                <a:solidFill>
                  <a:schemeClr val="tx2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парламентаризму</a:t>
            </a:r>
            <a:endParaRPr lang="uk-UA" sz="4450" kern="0" spc="-134" dirty="0">
              <a:solidFill>
                <a:schemeClr val="tx2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indent="0" algn="l">
              <a:lnSpc>
                <a:spcPts val="5550"/>
              </a:lnSpc>
              <a:buNone/>
            </a:pPr>
            <a:r>
              <a:rPr lang="uk-UA" sz="1600" kern="0" spc="-134" dirty="0">
                <a:solidFill>
                  <a:schemeClr val="tx2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( Геряк Олександр Сергійович )</a:t>
            </a:r>
            <a:endParaRPr lang="en-US" sz="4450" dirty="0">
              <a:solidFill>
                <a:schemeClr val="tx2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026" name="Picture 2" descr="100 днів Верховної Ради 8-го скликання: ТОП-5 ключових рішень парламенту »  Слово і Діло">
            <a:extLst>
              <a:ext uri="{FF2B5EF4-FFF2-40B4-BE49-F238E27FC236}">
                <a16:creationId xmlns:a16="http://schemas.microsoft.com/office/drawing/2014/main" id="{685D1685-EA49-4D08-879E-33444DF14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482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6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0">
            <a:extLst>
              <a:ext uri="{FF2B5EF4-FFF2-40B4-BE49-F238E27FC236}">
                <a16:creationId xmlns:a16="http://schemas.microsoft.com/office/drawing/2014/main" id="{E09770CD-A017-4EB0-8C37-073223C60013}"/>
              </a:ext>
            </a:extLst>
          </p:cNvPr>
          <p:cNvSpPr/>
          <p:nvPr/>
        </p:nvSpPr>
        <p:spPr>
          <a:xfrm>
            <a:off x="388158" y="2638645"/>
            <a:ext cx="9594741" cy="638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3200" b="1" kern="0" spc="-121" dirty="0">
                <a:solidFill>
                  <a:schemeClr val="accent1"/>
                </a:solidFill>
                <a:latin typeface="Segoe Print" panose="02000600000000000000" pitchFamily="2" charset="0"/>
                <a:ea typeface="Bitter Medium" pitchFamily="34" charset="-122"/>
                <a:cs typeface="Bitter Medium" pitchFamily="34" charset="-120"/>
              </a:rPr>
              <a:t>Центральна Рада (1917–1918)</a:t>
            </a:r>
            <a:endParaRPr lang="en-US" sz="3200" b="1" dirty="0">
              <a:solidFill>
                <a:schemeClr val="accent1"/>
              </a:solidFill>
              <a:latin typeface="Segoe Print" panose="02000600000000000000" pitchFamily="2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3D93FE34-64A4-4C6F-82C7-A6023B3762AF}"/>
              </a:ext>
            </a:extLst>
          </p:cNvPr>
          <p:cNvSpPr/>
          <p:nvPr/>
        </p:nvSpPr>
        <p:spPr>
          <a:xfrm>
            <a:off x="388159" y="3429000"/>
            <a:ext cx="3101662" cy="638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kern="0" spc="-60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Заснування Центральної Ради</a:t>
            </a: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44B1A93F-1428-4414-92D5-7024560FA6FA}"/>
              </a:ext>
            </a:extLst>
          </p:cNvPr>
          <p:cNvSpPr/>
          <p:nvPr/>
        </p:nvSpPr>
        <p:spPr>
          <a:xfrm>
            <a:off x="4113637" y="3435292"/>
            <a:ext cx="3568779" cy="319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kern="0" spc="-60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Універсали Центральної Ради</a:t>
            </a: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11">
            <a:extLst>
              <a:ext uri="{FF2B5EF4-FFF2-40B4-BE49-F238E27FC236}">
                <a16:creationId xmlns:a16="http://schemas.microsoft.com/office/drawing/2014/main" id="{D0BCD903-5296-48B9-BBFD-2336A2D2D4A9}"/>
              </a:ext>
            </a:extLst>
          </p:cNvPr>
          <p:cNvSpPr/>
          <p:nvPr/>
        </p:nvSpPr>
        <p:spPr>
          <a:xfrm>
            <a:off x="8306232" y="3392763"/>
            <a:ext cx="2554843" cy="319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kern="0" spc="-60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Роль у створенні УНР</a:t>
            </a: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113E1EEF-FFAE-4F2B-9681-1E6F50D7A456}"/>
              </a:ext>
            </a:extLst>
          </p:cNvPr>
          <p:cNvSpPr/>
          <p:nvPr/>
        </p:nvSpPr>
        <p:spPr>
          <a:xfrm>
            <a:off x="388159" y="3878673"/>
            <a:ext cx="3521111" cy="2616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400" kern="0" spc="-32" dirty="0">
                <a:solidFill>
                  <a:schemeClr val="tx2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У березні 1917 року в Києві було засновано Центральну Раду, яка стала першим представницьким органом українського народу після багатьох століть бездержавності. Її метою було об'єднання українських земель та забезпечення прав українців.</a:t>
            </a:r>
            <a:endParaRPr lang="en-US" sz="1400" dirty="0">
              <a:solidFill>
                <a:schemeClr val="tx2"/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1A4C906C-7539-4F69-9CD9-DEAE823D846B}"/>
              </a:ext>
            </a:extLst>
          </p:cNvPr>
          <p:cNvSpPr/>
          <p:nvPr/>
        </p:nvSpPr>
        <p:spPr>
          <a:xfrm>
            <a:off x="4098218" y="3878673"/>
            <a:ext cx="3599617" cy="2289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400" kern="0" spc="-32" dirty="0">
                <a:solidFill>
                  <a:schemeClr val="tx2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Центральна Рада ухвалила чотири Універсали, які визначали етапи становлення Української Народної Республіки (УНР). Ці документи закріплювали прагнення українського народу до самовизначення та незалежності</a:t>
            </a:r>
            <a:r>
              <a:rPr lang="en-US" sz="1600" kern="0" spc="-32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600" dirty="0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F36BD761-1F65-4839-9866-E5DB5CD943EA}"/>
              </a:ext>
            </a:extLst>
          </p:cNvPr>
          <p:cNvSpPr/>
          <p:nvPr/>
        </p:nvSpPr>
        <p:spPr>
          <a:xfrm>
            <a:off x="8183090" y="3881632"/>
            <a:ext cx="3599617" cy="2616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400" kern="0" spc="-32" dirty="0">
                <a:solidFill>
                  <a:srgbClr val="2B2E3C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Центральна Рада відіграла ключову роль у створенні УНР, проголошенні її незалежності та формуванні державних інститутів. Незважаючи на короткий період існування, Центральна Рада заклала основи для подальшої боротьби за українську державність.</a:t>
            </a:r>
            <a:endParaRPr lang="en-US" sz="1400" dirty="0">
              <a:latin typeface="Segoe Print" panose="02000600000000000000" pitchFamily="2" charset="0"/>
            </a:endParaRPr>
          </a:p>
        </p:txBody>
      </p:sp>
      <p:pic>
        <p:nvPicPr>
          <p:cNvPr id="2054" name="Picture 6" descr="Парламент ухвалив Заяву про вчинення РФ геноциду в Україні | Національний  музей Голодомору-геноциду">
            <a:extLst>
              <a:ext uri="{FF2B5EF4-FFF2-40B4-BE49-F238E27FC236}">
                <a16:creationId xmlns:a16="http://schemas.microsoft.com/office/drawing/2014/main" id="{D9AFFC43-07EA-459C-BC16-C3A1029A5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832" y="58723"/>
            <a:ext cx="5486400" cy="2638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942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E9118691-A0F1-4954-B3CB-7659468F300C}"/>
              </a:ext>
            </a:extLst>
          </p:cNvPr>
          <p:cNvSpPr/>
          <p:nvPr/>
        </p:nvSpPr>
        <p:spPr>
          <a:xfrm>
            <a:off x="382716" y="592340"/>
            <a:ext cx="9365292" cy="749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2400" b="1" kern="0" spc="-113" dirty="0">
                <a:solidFill>
                  <a:schemeClr val="accent1"/>
                </a:solidFill>
                <a:latin typeface="Segoe Print" panose="02000600000000000000" pitchFamily="2" charset="0"/>
                <a:ea typeface="Bitter Medium" pitchFamily="34" charset="-122"/>
                <a:cs typeface="Bitter Medium" pitchFamily="34" charset="-120"/>
              </a:rPr>
              <a:t>Рада Міністрів УНР та парламент в умовах Директорії</a:t>
            </a:r>
            <a:endParaRPr lang="en-US" sz="2400" b="1" dirty="0">
              <a:solidFill>
                <a:schemeClr val="accent1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6CBA9750-B907-45A7-834D-F8250EDBB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745" y="1490883"/>
            <a:ext cx="477083" cy="477083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D1983808-D0B8-48A5-AD5E-DEFC6B63611B}"/>
              </a:ext>
            </a:extLst>
          </p:cNvPr>
          <p:cNvSpPr/>
          <p:nvPr/>
        </p:nvSpPr>
        <p:spPr>
          <a:xfrm>
            <a:off x="694016" y="2087260"/>
            <a:ext cx="2385774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kern="0" spc="-56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Політична криза</a:t>
            </a:r>
            <a:endParaRPr lang="en-US" sz="185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49349BEE-5FA7-4FD6-A019-7E63D870E65C}"/>
              </a:ext>
            </a:extLst>
          </p:cNvPr>
          <p:cNvSpPr/>
          <p:nvPr/>
        </p:nvSpPr>
        <p:spPr>
          <a:xfrm>
            <a:off x="3173069" y="2087260"/>
            <a:ext cx="2385774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kern="0" spc="-56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Зовнішні</a:t>
            </a:r>
            <a:r>
              <a:rPr lang="en-US" sz="1850" kern="0" spc="-56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 </a:t>
            </a:r>
            <a:r>
              <a:rPr lang="en-US" sz="1850" b="1" kern="0" spc="-56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виклики</a:t>
            </a:r>
            <a:endParaRPr lang="en-US" sz="185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E5472F91-1631-4E48-B08B-C16570E6AA44}"/>
              </a:ext>
            </a:extLst>
          </p:cNvPr>
          <p:cNvSpPr/>
          <p:nvPr/>
        </p:nvSpPr>
        <p:spPr>
          <a:xfrm>
            <a:off x="6096000" y="2087261"/>
            <a:ext cx="3032166" cy="596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kern="0" spc="-56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Трансформація інституцій</a:t>
            </a:r>
            <a:endParaRPr lang="en-US" sz="185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15D418CB-D59D-4D00-A455-6F7C96954EC4}"/>
              </a:ext>
            </a:extLst>
          </p:cNvPr>
          <p:cNvSpPr/>
          <p:nvPr/>
        </p:nvSpPr>
        <p:spPr>
          <a:xfrm>
            <a:off x="651987" y="2550318"/>
            <a:ext cx="2411849" cy="3358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chemeClr val="tx2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Після гетьманату Павла Скоропадського було відновлено парламентаризм, але політична ситуація залишалася нестабільною. Постійні зміни у владі, внутрішні конфлікти та зовнішня агресія підривали державність УНР.</a:t>
            </a:r>
            <a:endParaRPr lang="en-US" sz="1500" dirty="0">
              <a:solidFill>
                <a:schemeClr val="tx2"/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5548335A-E043-4CEC-B426-25763AF563CB}"/>
              </a:ext>
            </a:extLst>
          </p:cNvPr>
          <p:cNvSpPr/>
          <p:nvPr/>
        </p:nvSpPr>
        <p:spPr>
          <a:xfrm>
            <a:off x="3173069" y="2550318"/>
            <a:ext cx="2411849" cy="3052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chemeClr val="tx2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УНР опинилася в умовах війни з більшовицькою Росією, білогвардійцями та іншими державами. Це значно ускладнювало роботу парламенту та Ради Міністрів, змушуючи їх приймати складні рішення в екстремальних умовах.</a:t>
            </a:r>
            <a:endParaRPr lang="en-US" sz="1500" dirty="0">
              <a:solidFill>
                <a:schemeClr val="tx2"/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6DF77E14-5EDD-4E1D-ACCD-CF7161984A02}"/>
              </a:ext>
            </a:extLst>
          </p:cNvPr>
          <p:cNvSpPr/>
          <p:nvPr/>
        </p:nvSpPr>
        <p:spPr>
          <a:xfrm>
            <a:off x="6205114" y="2543294"/>
            <a:ext cx="2411968" cy="4314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kern="0" spc="-30" dirty="0">
                <a:solidFill>
                  <a:srgbClr val="2B2E3C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В умовах Директорії інститути УНР зазнали значних трансформацій. Парламент втратив частину своїх повноважень, а Рада Міністрів зосередила в своїх руках більше влади. Проте, навіть в цих умовах, було збережено прагнення до демократичного правління.</a:t>
            </a:r>
            <a:endParaRPr lang="en-US" sz="1500" dirty="0">
              <a:latin typeface="Segoe Print" panose="02000600000000000000" pitchFamily="2" charset="0"/>
            </a:endParaRPr>
          </a:p>
        </p:txBody>
      </p:sp>
      <p:pic>
        <p:nvPicPr>
          <p:cNvPr id="12" name="Image 2" descr="preencoded.png">
            <a:extLst>
              <a:ext uri="{FF2B5EF4-FFF2-40B4-BE49-F238E27FC236}">
                <a16:creationId xmlns:a16="http://schemas.microsoft.com/office/drawing/2014/main" id="{D2543D3D-50BA-4F12-A076-9A6196181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435" y="1436229"/>
            <a:ext cx="477083" cy="477083"/>
          </a:xfrm>
          <a:prstGeom prst="rect">
            <a:avLst/>
          </a:prstGeom>
        </p:spPr>
      </p:pic>
      <p:pic>
        <p:nvPicPr>
          <p:cNvPr id="13" name="Image 3" descr="preencoded.png">
            <a:extLst>
              <a:ext uri="{FF2B5EF4-FFF2-40B4-BE49-F238E27FC236}">
                <a16:creationId xmlns:a16="http://schemas.microsoft.com/office/drawing/2014/main" id="{2A90AC3F-2A1D-4C8B-B32F-B98829BC8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917" y="1445372"/>
            <a:ext cx="477083" cy="47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0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1091DC04-6098-45F3-B4FC-8F507009429B}"/>
              </a:ext>
            </a:extLst>
          </p:cNvPr>
          <p:cNvSpPr/>
          <p:nvPr/>
        </p:nvSpPr>
        <p:spPr>
          <a:xfrm>
            <a:off x="5908341" y="290557"/>
            <a:ext cx="6283659" cy="1079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250"/>
              </a:lnSpc>
              <a:buNone/>
            </a:pPr>
            <a:r>
              <a:rPr lang="en-US" sz="2400" b="1" kern="0" spc="-102" dirty="0">
                <a:solidFill>
                  <a:schemeClr val="accent1"/>
                </a:solidFill>
                <a:latin typeface="Segoe Print" panose="02000600000000000000" pitchFamily="2" charset="0"/>
                <a:ea typeface="Bitter Medium" pitchFamily="34" charset="-122"/>
                <a:cs typeface="Bitter Medium" pitchFamily="34" charset="-120"/>
              </a:rPr>
              <a:t>Верховна Рада Української РСР та перехід до незалежності</a:t>
            </a:r>
            <a:endParaRPr lang="en-US" sz="2400" b="1" dirty="0">
              <a:solidFill>
                <a:schemeClr val="accent1"/>
              </a:solidFill>
              <a:latin typeface="Segoe Print" panose="02000600000000000000" pitchFamily="2" charset="0"/>
            </a:endParaRPr>
          </a:p>
        </p:txBody>
      </p:sp>
      <p:pic>
        <p:nvPicPr>
          <p:cNvPr id="3074" name="Picture 2" descr="Політики та святі: що відомо про картину в Верховній Раді — Cуспільне  Культура">
            <a:extLst>
              <a:ext uri="{FF2B5EF4-FFF2-40B4-BE49-F238E27FC236}">
                <a16:creationId xmlns:a16="http://schemas.microsoft.com/office/drawing/2014/main" id="{B7B1CA95-E99B-45AE-844F-4C43670B6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71" y="102549"/>
            <a:ext cx="5768411" cy="32559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BF7B0A5F-CD48-4E55-8DA9-9692B55F71AF}"/>
              </a:ext>
            </a:extLst>
          </p:cNvPr>
          <p:cNvSpPr/>
          <p:nvPr/>
        </p:nvSpPr>
        <p:spPr>
          <a:xfrm>
            <a:off x="7981672" y="1730523"/>
            <a:ext cx="215943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kern="0" spc="-51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Верховна Рада УРСР</a:t>
            </a: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E08D5A6C-5797-40AD-9830-62F38C49A8B0}"/>
              </a:ext>
            </a:extLst>
          </p:cNvPr>
          <p:cNvSpPr/>
          <p:nvPr/>
        </p:nvSpPr>
        <p:spPr>
          <a:xfrm>
            <a:off x="7073606" y="2101898"/>
            <a:ext cx="4461256" cy="214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200" kern="0" spc="-27" dirty="0">
                <a:solidFill>
                  <a:schemeClr val="tx2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Верховна Рада УРСР була частиною радянської системи влади. Вона виконувала функції парламенту, але її повноваження були обмежені контролем з боку Комуністичної партії. Попри це, у Верховній Раді УРСР були депутати, які відстоювали інтереси України.</a:t>
            </a:r>
            <a:endParaRPr lang="en-US" sz="1200" dirty="0">
              <a:solidFill>
                <a:schemeClr val="tx2"/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F9FEBF56-43A1-43C6-B3C6-D324F5F6E6DF}"/>
              </a:ext>
            </a:extLst>
          </p:cNvPr>
          <p:cNvSpPr/>
          <p:nvPr/>
        </p:nvSpPr>
        <p:spPr>
          <a:xfrm>
            <a:off x="6310034" y="3897609"/>
            <a:ext cx="3343275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kern="0" spc="-51" dirty="0">
                <a:solidFill>
                  <a:schemeClr val="accent1"/>
                </a:solidFill>
                <a:latin typeface="Sylfaen" panose="010A0502050306030303" pitchFamily="18" charset="0"/>
                <a:ea typeface="Bitter Medium" pitchFamily="34" charset="-122"/>
                <a:cs typeface="Bitter Medium" pitchFamily="34" charset="-120"/>
              </a:rPr>
              <a:t>Акт проголошення незалежності</a:t>
            </a:r>
            <a:endParaRPr lang="en-US" sz="2000" dirty="0">
              <a:solidFill>
                <a:schemeClr val="accent1"/>
              </a:solidFill>
              <a:latin typeface="Sylfaen" panose="010A0502050306030303" pitchFamily="18" charset="0"/>
            </a:endParaRPr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3F717673-EDF2-49DA-B59E-0CEC6973C23C}"/>
              </a:ext>
            </a:extLst>
          </p:cNvPr>
          <p:cNvSpPr/>
          <p:nvPr/>
        </p:nvSpPr>
        <p:spPr>
          <a:xfrm>
            <a:off x="5816366" y="4353211"/>
            <a:ext cx="4787317" cy="1804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kern="0" spc="-27" dirty="0">
                <a:solidFill>
                  <a:srgbClr val="2B2E3C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24 серпня 1991 року Верховна Рада УРСР ухвалила Акт проголошення незалежності України. Це стало ключовим моментом у формуванні сучасної української держави. Цей історичний документ відкрив шлях до побудови незалежної та демократичної України.</a:t>
            </a:r>
            <a:endParaRPr lang="en-US" sz="1400" dirty="0">
              <a:latin typeface="Segoe Print" panose="02000600000000000000" pitchFamily="2" charset="0"/>
            </a:endParaRPr>
          </a:p>
        </p:txBody>
      </p:sp>
      <p:sp>
        <p:nvSpPr>
          <p:cNvPr id="13" name="Text 15">
            <a:extLst>
              <a:ext uri="{FF2B5EF4-FFF2-40B4-BE49-F238E27FC236}">
                <a16:creationId xmlns:a16="http://schemas.microsoft.com/office/drawing/2014/main" id="{33758407-E0A4-4BCC-994F-076EBF752D46}"/>
              </a:ext>
            </a:extLst>
          </p:cNvPr>
          <p:cNvSpPr/>
          <p:nvPr/>
        </p:nvSpPr>
        <p:spPr>
          <a:xfrm>
            <a:off x="1276814" y="3897608"/>
            <a:ext cx="3026738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kern="0" spc="-51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Роль у формуванні України</a:t>
            </a: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6">
            <a:extLst>
              <a:ext uri="{FF2B5EF4-FFF2-40B4-BE49-F238E27FC236}">
                <a16:creationId xmlns:a16="http://schemas.microsoft.com/office/drawing/2014/main" id="{B6621DE4-0859-40D7-AE4E-8BD9D446ACED}"/>
              </a:ext>
            </a:extLst>
          </p:cNvPr>
          <p:cNvSpPr/>
          <p:nvPr/>
        </p:nvSpPr>
        <p:spPr>
          <a:xfrm>
            <a:off x="580939" y="4353211"/>
            <a:ext cx="4418487" cy="1804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kern="0" spc="-27" dirty="0">
                <a:solidFill>
                  <a:srgbClr val="2B2E3C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Після проголошення незалежності Верховна Рада відіграла важливу роль у формуванні сучасної України. Вона ухвалила Конституцію, закони та інші нормативно-правові акти, які стали основою для розвитку держави. Верховна Рада продовжує бути ключовим інститутом української демократії.</a:t>
            </a:r>
            <a:endParaRPr lang="en-US" sz="135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07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F5117290-9D9E-4605-AD02-6CB3B66F813B}"/>
              </a:ext>
            </a:extLst>
          </p:cNvPr>
          <p:cNvSpPr/>
          <p:nvPr/>
        </p:nvSpPr>
        <p:spPr>
          <a:xfrm>
            <a:off x="513951" y="567812"/>
            <a:ext cx="9267611" cy="578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00" b="1" kern="0" spc="-109" dirty="0">
                <a:solidFill>
                  <a:schemeClr val="accent1"/>
                </a:solidFill>
                <a:latin typeface="Segoe Print" panose="02000600000000000000" pitchFamily="2" charset="0"/>
                <a:ea typeface="Bitter Medium" pitchFamily="34" charset="-122"/>
                <a:cs typeface="Bitter Medium" pitchFamily="34" charset="-120"/>
              </a:rPr>
              <a:t>Сучасний український парламентаризм</a:t>
            </a:r>
            <a:endParaRPr lang="en-US" sz="3600" b="1" dirty="0">
              <a:solidFill>
                <a:schemeClr val="accent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1C0AE4A-B87B-441E-AAC0-76EB20557307}"/>
              </a:ext>
            </a:extLst>
          </p:cNvPr>
          <p:cNvSpPr/>
          <p:nvPr/>
        </p:nvSpPr>
        <p:spPr>
          <a:xfrm>
            <a:off x="648176" y="1682650"/>
            <a:ext cx="2603688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2000" kern="0" spc="-55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Еволюція Верховної Ради</a:t>
            </a: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0CB3F4B-497B-4225-9769-BF1F32962BAD}"/>
              </a:ext>
            </a:extLst>
          </p:cNvPr>
          <p:cNvSpPr/>
          <p:nvPr/>
        </p:nvSpPr>
        <p:spPr>
          <a:xfrm>
            <a:off x="3927212" y="1682649"/>
            <a:ext cx="2935129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kern="0" spc="-55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Реформи виборчої системи</a:t>
            </a: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B2851B3E-9D79-422B-B9DF-BD811714E167}"/>
              </a:ext>
            </a:extLst>
          </p:cNvPr>
          <p:cNvSpPr/>
          <p:nvPr/>
        </p:nvSpPr>
        <p:spPr>
          <a:xfrm>
            <a:off x="7587290" y="1701782"/>
            <a:ext cx="2705695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kern="0" spc="-55" dirty="0">
                <a:solidFill>
                  <a:schemeClr val="accent1"/>
                </a:solidFill>
                <a:latin typeface="Times New Roman" panose="02020603050405020304" pitchFamily="18" charset="0"/>
                <a:ea typeface="Bitter Medium" pitchFamily="34" charset="-122"/>
                <a:cs typeface="Times New Roman" panose="02020603050405020304" pitchFamily="18" charset="0"/>
              </a:rPr>
              <a:t>Виклики та перспективи</a:t>
            </a: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B9BC0D55-8379-44BE-A62C-BE26432B6B92}"/>
              </a:ext>
            </a:extLst>
          </p:cNvPr>
          <p:cNvSpPr/>
          <p:nvPr/>
        </p:nvSpPr>
        <p:spPr>
          <a:xfrm>
            <a:off x="515905" y="2232964"/>
            <a:ext cx="2735959" cy="413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kern="0" spc="-29" dirty="0">
                <a:solidFill>
                  <a:srgbClr val="2B2E3C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Після здобуття незалежності Верховна Рада пройшла кілька етапів еволюції. Було проведено реформи виборчої системи, змінено структуру та повноваження парламенту. Сучасна Верховна Рада є ключовим інститутом української демократії, але потребує подальшого реформування.</a:t>
            </a:r>
            <a:endParaRPr lang="en-US" sz="1450" dirty="0">
              <a:latin typeface="Segoe Print" panose="02000600000000000000" pitchFamily="2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ED93B699-5125-4F15-A905-6EF637FE4715}"/>
              </a:ext>
            </a:extLst>
          </p:cNvPr>
          <p:cNvSpPr/>
          <p:nvPr/>
        </p:nvSpPr>
        <p:spPr>
          <a:xfrm>
            <a:off x="3927212" y="2232964"/>
            <a:ext cx="2800759" cy="3874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kern="0" spc="-29" dirty="0">
                <a:solidFill>
                  <a:srgbClr val="2B2E3C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В Україні було кілька реформ виборчої системи, спрямованих на забезпечення більш справедливого та прозорого виборчого процесу. Ці реформи мали на меті підвищити рівень представництва різних політичних сил у парламенті та забезпечити реалізацію волевиявлення громадян.</a:t>
            </a:r>
            <a:endParaRPr lang="en-US" sz="1450" dirty="0">
              <a:latin typeface="Segoe Print" panose="02000600000000000000" pitchFamily="2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78825B0-F1A3-48F9-A91B-52FD333E11A1}"/>
              </a:ext>
            </a:extLst>
          </p:cNvPr>
          <p:cNvSpPr/>
          <p:nvPr/>
        </p:nvSpPr>
        <p:spPr>
          <a:xfrm>
            <a:off x="7595965" y="2232964"/>
            <a:ext cx="2974163" cy="413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kern="0" spc="-29" dirty="0">
                <a:solidFill>
                  <a:srgbClr val="2B2E3C"/>
                </a:solidFill>
                <a:latin typeface="Segoe Print" panose="02000600000000000000" pitchFamily="2" charset="0"/>
                <a:ea typeface="Open Sans" pitchFamily="34" charset="-122"/>
                <a:cs typeface="Open Sans" pitchFamily="34" charset="-120"/>
              </a:rPr>
              <a:t>Сучасний український парламентаризм стикається з численними викликами, такими як корупція, популізм та зовнішня агресія. Проте, існують і перспективи для розвитку парламентаризму в Україні, зокрема, підвищення рівня професіоналізму депутатів, посилення контролю за діяльністю влади та залучення громадян до прийняття рішень.</a:t>
            </a:r>
            <a:endParaRPr lang="en-US" sz="145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3425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495</Words>
  <Application>Microsoft Office PowerPoint</Application>
  <PresentationFormat>Широкий екран</PresentationFormat>
  <Paragraphs>30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Ebrima</vt:lpstr>
      <vt:lpstr>Open Sans</vt:lpstr>
      <vt:lpstr>Segoe Print</vt:lpstr>
      <vt:lpstr>Sylfaen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Аня Геряк</dc:creator>
  <cp:lastModifiedBy>Аня Геряк</cp:lastModifiedBy>
  <cp:revision>12</cp:revision>
  <dcterms:created xsi:type="dcterms:W3CDTF">2025-04-14T19:13:44Z</dcterms:created>
  <dcterms:modified xsi:type="dcterms:W3CDTF">2025-04-21T10:16:13Z</dcterms:modified>
</cp:coreProperties>
</file>