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3" r:id="rId3"/>
    <p:sldId id="264" r:id="rId4"/>
    <p:sldId id="258" r:id="rId5"/>
    <p:sldId id="259" r:id="rId6"/>
    <p:sldId id="260" r:id="rId7"/>
    <p:sldId id="261" r:id="rId8"/>
    <p:sldId id="269" r:id="rId9"/>
    <p:sldId id="262" r:id="rId10"/>
    <p:sldId id="266" r:id="rId11"/>
    <p:sldId id="267" r:id="rId12"/>
    <p:sldId id="268" r:id="rId13"/>
    <p:sldId id="265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40403-1572-48B1-82CC-189AFD1510D5}" v="194" dt="2025-04-18T17:03:28.702"/>
    <p1510:client id="{8B050CE9-95A2-4F39-9A62-14F27A958998}" v="129" dt="2025-04-18T17:24:20.451"/>
    <p1510:client id="{A302F83E-9E68-4F18-A669-B8C823CA6D7D}" v="141" dt="2025-04-17T19:02:34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52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007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006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671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4/21/2025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2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4/21/2025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62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4/21/2025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93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4/21/2025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29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471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854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4/21/2025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E2035830-B5FB-AF9E-FEC0-E93C8CC692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20311" r="6" b="6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/>
            <a:r>
              <a:rPr lang="ru-RU" err="1">
                <a:solidFill>
                  <a:srgbClr val="FFFFFF"/>
                </a:solidFill>
              </a:rPr>
              <a:t>Екскурсія</a:t>
            </a:r>
            <a:r>
              <a:rPr lang="ru-RU">
                <a:solidFill>
                  <a:srgbClr val="FFFFFF"/>
                </a:solidFill>
              </a:rPr>
              <a:t> по </a:t>
            </a:r>
            <a:r>
              <a:rPr lang="ru-RU" err="1">
                <a:solidFill>
                  <a:srgbClr val="FFFFFF"/>
                </a:solidFill>
              </a:rPr>
              <a:t>серцю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міста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Миколаїва</a:t>
            </a:r>
            <a:r>
              <a:rPr lang="ru-RU">
                <a:solidFill>
                  <a:srgbClr val="FFFFFF"/>
                </a:solidFill>
              </a:rPr>
              <a:t>: </a:t>
            </a:r>
            <a:r>
              <a:rPr lang="ru-RU" err="1">
                <a:solidFill>
                  <a:srgbClr val="FFFFFF"/>
                </a:solidFill>
              </a:rPr>
              <a:t>минуле</a:t>
            </a:r>
            <a:r>
              <a:rPr lang="ru-RU">
                <a:solidFill>
                  <a:srgbClr val="FFFFFF"/>
                </a:solidFill>
              </a:rPr>
              <a:t> й </a:t>
            </a:r>
            <a:r>
              <a:rPr lang="ru-RU" err="1">
                <a:solidFill>
                  <a:srgbClr val="FFFFFF"/>
                </a:solidFill>
              </a:rPr>
              <a:t>сучасне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>
                <a:solidFill>
                  <a:srgbClr val="FFFFFF"/>
                </a:solidFill>
              </a:rPr>
              <a:t>Автор: </a:t>
            </a:r>
            <a:r>
              <a:rPr lang="ru-RU" err="1">
                <a:solidFill>
                  <a:srgbClr val="FFFFFF"/>
                </a:solidFill>
              </a:rPr>
              <a:t>Гембарська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Марія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Іллівна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учениця</a:t>
            </a:r>
            <a:r>
              <a:rPr lang="ru-RU">
                <a:solidFill>
                  <a:srgbClr val="FFFFFF"/>
                </a:solidFill>
              </a:rPr>
              <a:t> 9-А </a:t>
            </a:r>
            <a:r>
              <a:rPr lang="ru-RU" err="1">
                <a:solidFill>
                  <a:srgbClr val="FFFFFF"/>
                </a:solidFill>
              </a:rPr>
              <a:t>класу</a:t>
            </a:r>
            <a:endParaRPr lang="ru-RU" err="1"/>
          </a:p>
          <a:p>
            <a:pPr algn="ctr"/>
            <a:r>
              <a:rPr lang="ru-RU">
                <a:solidFill>
                  <a:srgbClr val="FFFFFF"/>
                </a:solidFill>
              </a:rPr>
              <a:t>Заклад: </a:t>
            </a:r>
            <a:r>
              <a:rPr lang="ru-RU" err="1">
                <a:solidFill>
                  <a:srgbClr val="FFFFFF"/>
                </a:solidFill>
              </a:rPr>
              <a:t>Миколаївський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ліцей</a:t>
            </a:r>
            <a:r>
              <a:rPr lang="ru-RU">
                <a:solidFill>
                  <a:srgbClr val="FFFFFF"/>
                </a:solidFill>
              </a:rPr>
              <a:t> №19 </a:t>
            </a:r>
            <a:r>
              <a:rPr lang="ru-RU" err="1">
                <a:solidFill>
                  <a:srgbClr val="FFFFFF"/>
                </a:solidFill>
              </a:rPr>
              <a:t>Миколаївської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міської</a:t>
            </a:r>
            <a:r>
              <a:rPr lang="ru-RU">
                <a:solidFill>
                  <a:srgbClr val="FFFFFF"/>
                </a:solidFill>
              </a:rPr>
              <a:t> ради </a:t>
            </a:r>
            <a:r>
              <a:rPr lang="ru-RU" err="1">
                <a:solidFill>
                  <a:srgbClr val="FFFFFF"/>
                </a:solidFill>
              </a:rPr>
              <a:t>Миколаївської</a:t>
            </a:r>
            <a:r>
              <a:rPr lang="ru-RU">
                <a:solidFill>
                  <a:srgbClr val="FFFFFF"/>
                </a:solidFill>
              </a:rPr>
              <a:t> </a:t>
            </a:r>
            <a:r>
              <a:rPr lang="ru-RU" err="1">
                <a:solidFill>
                  <a:srgbClr val="FFFFFF"/>
                </a:solidFill>
              </a:rPr>
              <a:t>області</a:t>
            </a:r>
            <a:endParaRPr lang="ru-RU">
              <a:solidFill>
                <a:srgbClr val="FFFFFF"/>
              </a:solidFill>
            </a:endParaRPr>
          </a:p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Freeform: Shape 10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491506" y="-615180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7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8" name="Freeform: Shape 2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516668"/>
            <a:ext cx="4187283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9" name="Group 2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969850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Рисунок 3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8C692C9-E0D7-5A43-B920-3FB36D9D6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605" y="4100764"/>
            <a:ext cx="2817395" cy="275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B2BF6-4B6F-030E-14E0-40DF8CE42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Мета та </a:t>
            </a:r>
            <a:r>
              <a:rPr lang="ru-RU" err="1"/>
              <a:t>завдання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464599-C676-61A3-85F8-ECDAA9504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421510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ru-RU"/>
              <a:t>Мета: </a:t>
            </a:r>
            <a:r>
              <a:rPr lang="ru-RU" err="1">
                <a:ea typeface="+mn-lt"/>
                <a:cs typeface="+mn-lt"/>
              </a:rPr>
              <a:t>показати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історико-культурну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цінність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центральної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частини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міста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Миколаєва</a:t>
            </a:r>
            <a:r>
              <a:rPr lang="ru-RU">
                <a:ea typeface="+mn-lt"/>
                <a:cs typeface="+mn-lt"/>
              </a:rPr>
              <a:t> шляхом </a:t>
            </a:r>
            <a:r>
              <a:rPr lang="ru-RU" err="1">
                <a:ea typeface="+mn-lt"/>
                <a:cs typeface="+mn-lt"/>
              </a:rPr>
              <a:t>вивчення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пам’ятників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архітектурних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об’єктів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міських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локацій</a:t>
            </a:r>
            <a:r>
              <a:rPr lang="ru-RU">
                <a:ea typeface="+mn-lt"/>
                <a:cs typeface="+mn-lt"/>
              </a:rPr>
              <a:t>; </a:t>
            </a:r>
            <a:r>
              <a:rPr lang="ru-RU" err="1">
                <a:ea typeface="+mn-lt"/>
                <a:cs typeface="+mn-lt"/>
              </a:rPr>
              <a:t>сприяти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формуванню</a:t>
            </a:r>
            <a:r>
              <a:rPr lang="ru-RU">
                <a:ea typeface="+mn-lt"/>
                <a:cs typeface="+mn-lt"/>
              </a:rPr>
              <a:t> в </a:t>
            </a:r>
            <a:r>
              <a:rPr lang="ru-RU" err="1">
                <a:ea typeface="+mn-lt"/>
                <a:cs typeface="+mn-lt"/>
              </a:rPr>
              <a:t>учнів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шанобливого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ставлення</a:t>
            </a:r>
            <a:r>
              <a:rPr lang="ru-RU">
                <a:ea typeface="+mn-lt"/>
                <a:cs typeface="+mn-lt"/>
              </a:rPr>
              <a:t> до </a:t>
            </a:r>
            <a:r>
              <a:rPr lang="ru-RU" err="1">
                <a:ea typeface="+mn-lt"/>
                <a:cs typeface="+mn-lt"/>
              </a:rPr>
              <a:t>історії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рідного</a:t>
            </a:r>
            <a:r>
              <a:rPr lang="ru-RU">
                <a:ea typeface="+mn-lt"/>
                <a:cs typeface="+mn-lt"/>
              </a:rPr>
              <a:t> краю, </a:t>
            </a:r>
            <a:r>
              <a:rPr lang="ru-RU" err="1">
                <a:ea typeface="+mn-lt"/>
                <a:cs typeface="+mn-lt"/>
              </a:rPr>
              <a:t>усвідомлення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цінності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культурної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спадщини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збереження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пам’яті</a:t>
            </a:r>
            <a:r>
              <a:rPr lang="ru-RU">
                <a:ea typeface="+mn-lt"/>
                <a:cs typeface="+mn-lt"/>
              </a:rPr>
              <a:t> про </a:t>
            </a:r>
            <a:r>
              <a:rPr lang="ru-RU" err="1">
                <a:ea typeface="+mn-lt"/>
                <a:cs typeface="+mn-lt"/>
              </a:rPr>
              <a:t>визначних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постатей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міста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BE3A65-8268-DEAC-5A32-F1022995E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20318" cy="421510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ru-RU" err="1"/>
              <a:t>Завдання</a:t>
            </a:r>
            <a:r>
              <a:rPr lang="ru-RU"/>
              <a:t>:</a:t>
            </a:r>
          </a:p>
          <a:p>
            <a:r>
              <a:rPr lang="ru-RU"/>
              <a:t> </a:t>
            </a:r>
            <a:r>
              <a:rPr lang="ru-RU">
                <a:ea typeface="+mn-lt"/>
                <a:cs typeface="+mn-lt"/>
              </a:rPr>
              <a:t>• </a:t>
            </a:r>
            <a:r>
              <a:rPr lang="ru-RU" err="1">
                <a:ea typeface="+mn-lt"/>
                <a:cs typeface="+mn-lt"/>
              </a:rPr>
              <a:t>завдяки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розробленому</a:t>
            </a:r>
            <a:r>
              <a:rPr lang="ru-RU">
                <a:ea typeface="+mn-lt"/>
                <a:cs typeface="+mn-lt"/>
              </a:rPr>
              <a:t> маршруту </a:t>
            </a:r>
            <a:r>
              <a:rPr lang="ru-RU" err="1">
                <a:ea typeface="+mn-lt"/>
                <a:cs typeface="+mn-lt"/>
              </a:rPr>
              <a:t>забезпечити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всебічне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дослідження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пам’яток</a:t>
            </a:r>
            <a:r>
              <a:rPr lang="ru-RU">
                <a:ea typeface="+mn-lt"/>
                <a:cs typeface="+mn-lt"/>
              </a:rPr>
              <a:t> у </a:t>
            </a:r>
            <a:r>
              <a:rPr lang="ru-RU" err="1">
                <a:ea typeface="+mn-lt"/>
                <a:cs typeface="+mn-lt"/>
              </a:rPr>
              <a:t>центральній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частині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Миколаєва</a:t>
            </a:r>
            <a:r>
              <a:rPr lang="ru-RU">
                <a:ea typeface="+mn-lt"/>
                <a:cs typeface="+mn-lt"/>
              </a:rPr>
              <a:t>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 • </a:t>
            </a:r>
            <a:r>
              <a:rPr lang="ru-RU" err="1">
                <a:ea typeface="+mn-lt"/>
                <a:cs typeface="+mn-lt"/>
              </a:rPr>
              <a:t>сформувати</a:t>
            </a:r>
            <a:r>
              <a:rPr lang="ru-RU">
                <a:ea typeface="+mn-lt"/>
                <a:cs typeface="+mn-lt"/>
              </a:rPr>
              <a:t> в </a:t>
            </a:r>
            <a:r>
              <a:rPr lang="ru-RU" err="1">
                <a:ea typeface="+mn-lt"/>
                <a:cs typeface="+mn-lt"/>
              </a:rPr>
              <a:t>учнів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відчуття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гордості</a:t>
            </a:r>
            <a:r>
              <a:rPr lang="ru-RU">
                <a:ea typeface="+mn-lt"/>
                <a:cs typeface="+mn-lt"/>
              </a:rPr>
              <a:t> за </a:t>
            </a:r>
            <a:r>
              <a:rPr lang="ru-RU" err="1">
                <a:ea typeface="+mn-lt"/>
                <a:cs typeface="+mn-lt"/>
              </a:rPr>
              <a:t>своє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місто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його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історичних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діячів</a:t>
            </a:r>
            <a:r>
              <a:rPr lang="ru-RU">
                <a:ea typeface="+mn-lt"/>
                <a:cs typeface="+mn-lt"/>
              </a:rPr>
              <a:t>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 • </a:t>
            </a:r>
            <a:r>
              <a:rPr lang="ru-RU" err="1">
                <a:ea typeface="+mn-lt"/>
                <a:cs typeface="+mn-lt"/>
              </a:rPr>
              <a:t>створити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текстовий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варіант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екскурсії</a:t>
            </a:r>
            <a:r>
              <a:rPr lang="ru-RU">
                <a:ea typeface="+mn-lt"/>
                <a:cs typeface="+mn-lt"/>
              </a:rPr>
              <a:t> з </a:t>
            </a:r>
            <a:r>
              <a:rPr lang="ru-RU" err="1">
                <a:ea typeface="+mn-lt"/>
                <a:cs typeface="+mn-lt"/>
              </a:rPr>
              <a:t>описом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маршрутів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пам’яток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імен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архітекторів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років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створення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сучасного</a:t>
            </a:r>
            <a:r>
              <a:rPr lang="ru-RU">
                <a:ea typeface="+mn-lt"/>
                <a:cs typeface="+mn-lt"/>
              </a:rPr>
              <a:t> стану </a:t>
            </a:r>
            <a:r>
              <a:rPr lang="ru-RU" err="1">
                <a:ea typeface="+mn-lt"/>
                <a:cs typeface="+mn-lt"/>
              </a:rPr>
              <a:t>об’єктів</a:t>
            </a:r>
            <a:r>
              <a:rPr lang="ru-RU">
                <a:ea typeface="+mn-lt"/>
                <a:cs typeface="+mn-lt"/>
              </a:rPr>
              <a:t>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 • </a:t>
            </a:r>
            <a:r>
              <a:rPr lang="ru-RU" err="1">
                <a:ea typeface="+mn-lt"/>
                <a:cs typeface="+mn-lt"/>
              </a:rPr>
              <a:t>зафіксувати</a:t>
            </a:r>
            <a:r>
              <a:rPr lang="ru-RU">
                <a:ea typeface="+mn-lt"/>
                <a:cs typeface="+mn-lt"/>
              </a:rPr>
              <a:t> за </a:t>
            </a:r>
            <a:r>
              <a:rPr lang="ru-RU" err="1">
                <a:ea typeface="+mn-lt"/>
                <a:cs typeface="+mn-lt"/>
              </a:rPr>
              <a:t>допомогою</a:t>
            </a:r>
            <a:r>
              <a:rPr lang="ru-RU">
                <a:ea typeface="+mn-lt"/>
                <a:cs typeface="+mn-lt"/>
              </a:rPr>
              <a:t> фото та </a:t>
            </a:r>
            <a:r>
              <a:rPr lang="ru-RU" err="1">
                <a:ea typeface="+mn-lt"/>
                <a:cs typeface="+mn-lt"/>
              </a:rPr>
              <a:t>відео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актуальний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вигляд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культурних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об’єктів</a:t>
            </a:r>
            <a:r>
              <a:rPr lang="ru-RU">
                <a:ea typeface="+mn-lt"/>
                <a:cs typeface="+mn-lt"/>
              </a:rPr>
              <a:t> для </a:t>
            </a:r>
            <a:r>
              <a:rPr lang="ru-RU" err="1">
                <a:ea typeface="+mn-lt"/>
                <a:cs typeface="+mn-lt"/>
              </a:rPr>
              <a:t>подальшого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збереження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аналізу</a:t>
            </a:r>
            <a:r>
              <a:rPr lang="ru-RU">
                <a:ea typeface="+mn-lt"/>
                <a:cs typeface="+mn-lt"/>
              </a:rPr>
              <a:t>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 • </a:t>
            </a:r>
            <a:r>
              <a:rPr lang="ru-RU" err="1">
                <a:ea typeface="+mn-lt"/>
                <a:cs typeface="+mn-lt"/>
              </a:rPr>
              <a:t>визначити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старі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нові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назви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вулиць</a:t>
            </a:r>
            <a:r>
              <a:rPr lang="ru-RU">
                <a:ea typeface="+mn-lt"/>
                <a:cs typeface="+mn-lt"/>
              </a:rPr>
              <a:t>, на </a:t>
            </a:r>
            <a:r>
              <a:rPr lang="ru-RU" err="1">
                <a:ea typeface="+mn-lt"/>
                <a:cs typeface="+mn-lt"/>
              </a:rPr>
              <a:t>яких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розташовані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ключові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пам’ятки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міста</a:t>
            </a:r>
            <a:r>
              <a:rPr lang="ru-RU">
                <a:ea typeface="+mn-lt"/>
                <a:cs typeface="+mn-lt"/>
              </a:rPr>
              <a:t>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 • </a:t>
            </a:r>
            <a:r>
              <a:rPr lang="ru-RU" err="1">
                <a:ea typeface="+mn-lt"/>
                <a:cs typeface="+mn-lt"/>
              </a:rPr>
              <a:t>оцінити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сучасний</a:t>
            </a:r>
            <a:r>
              <a:rPr lang="ru-RU">
                <a:ea typeface="+mn-lt"/>
                <a:cs typeface="+mn-lt"/>
              </a:rPr>
              <a:t> стан </a:t>
            </a:r>
            <a:r>
              <a:rPr lang="ru-RU" err="1">
                <a:ea typeface="+mn-lt"/>
                <a:cs typeface="+mn-lt"/>
              </a:rPr>
              <a:t>пам’яток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окреслити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можливі</a:t>
            </a:r>
            <a:r>
              <a:rPr lang="ru-RU">
                <a:ea typeface="+mn-lt"/>
                <a:cs typeface="+mn-lt"/>
              </a:rPr>
              <a:t> шляхи </a:t>
            </a:r>
            <a:r>
              <a:rPr lang="ru-RU" err="1">
                <a:ea typeface="+mn-lt"/>
                <a:cs typeface="+mn-lt"/>
              </a:rPr>
              <a:t>їх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реставрації</a:t>
            </a:r>
            <a:r>
              <a:rPr lang="ru-RU">
                <a:ea typeface="+mn-lt"/>
                <a:cs typeface="+mn-lt"/>
              </a:rPr>
              <a:t>, догляду й </a:t>
            </a:r>
            <a:r>
              <a:rPr lang="ru-RU" err="1">
                <a:ea typeface="+mn-lt"/>
                <a:cs typeface="+mn-lt"/>
              </a:rPr>
              <a:t>популяризації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серед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молоді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0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DCCCC-8559-602C-B512-7F7D090B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err="1"/>
              <a:t>Об'єкт</a:t>
            </a:r>
            <a:r>
              <a:rPr lang="ru-RU" sz="3200"/>
              <a:t> </a:t>
            </a:r>
            <a:r>
              <a:rPr lang="ru-RU" sz="3200" err="1"/>
              <a:t>дослідження</a:t>
            </a:r>
            <a:r>
              <a:rPr lang="ru-RU" sz="3200"/>
              <a:t>        Предмет </a:t>
            </a:r>
            <a:r>
              <a:rPr lang="ru-RU" sz="3200" err="1"/>
              <a:t>дослідження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F49435-183C-8A1A-9AB2-9E8976CFF8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ea typeface="+mn-lt"/>
                <a:cs typeface="+mn-lt"/>
              </a:rPr>
              <a:t>Історико</a:t>
            </a:r>
            <a:r>
              <a:rPr lang="ru-RU">
                <a:ea typeface="+mn-lt"/>
                <a:cs typeface="+mn-lt"/>
              </a:rPr>
              <a:t>-культурна </a:t>
            </a:r>
            <a:r>
              <a:rPr lang="ru-RU" err="1">
                <a:ea typeface="+mn-lt"/>
                <a:cs typeface="+mn-lt"/>
              </a:rPr>
              <a:t>спадщина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центральної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частини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міста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Миколаєва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02A43B-DF3B-3772-B825-D733E9433C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ea typeface="+mn-lt"/>
                <a:cs typeface="+mn-lt"/>
              </a:rPr>
              <a:t>Пам’ятники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сквери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архітектурні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об’єкти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пішохідні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зони</a:t>
            </a:r>
            <a:r>
              <a:rPr lang="ru-RU">
                <a:ea typeface="+mn-lt"/>
                <a:cs typeface="+mn-lt"/>
              </a:rPr>
              <a:t> в </a:t>
            </a:r>
            <a:r>
              <a:rPr lang="ru-RU" err="1">
                <a:ea typeface="+mn-lt"/>
                <a:cs typeface="+mn-lt"/>
              </a:rPr>
              <a:t>центрі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міста</a:t>
            </a:r>
            <a:r>
              <a:rPr lang="ru-RU">
                <a:ea typeface="+mn-lt"/>
                <a:cs typeface="+mn-lt"/>
              </a:rPr>
              <a:t>; </a:t>
            </a:r>
            <a:r>
              <a:rPr lang="ru-RU" err="1">
                <a:ea typeface="+mn-lt"/>
                <a:cs typeface="+mn-lt"/>
              </a:rPr>
              <a:t>матеріали</a:t>
            </a:r>
            <a:r>
              <a:rPr lang="ru-RU">
                <a:ea typeface="+mn-lt"/>
                <a:cs typeface="+mn-lt"/>
              </a:rPr>
              <a:t> з </a:t>
            </a:r>
            <a:r>
              <a:rPr lang="ru-RU" err="1">
                <a:ea typeface="+mn-lt"/>
                <a:cs typeface="+mn-lt"/>
              </a:rPr>
              <a:t>монографічної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літератури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архівні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документи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інтерв’ю</a:t>
            </a:r>
            <a:r>
              <a:rPr lang="ru-RU">
                <a:ea typeface="+mn-lt"/>
                <a:cs typeface="+mn-lt"/>
              </a:rPr>
              <a:t> з </a:t>
            </a:r>
            <a:r>
              <a:rPr lang="ru-RU" err="1">
                <a:ea typeface="+mn-lt"/>
                <a:cs typeface="+mn-lt"/>
              </a:rPr>
              <a:t>мешканцями</a:t>
            </a:r>
            <a:r>
              <a:rPr lang="ru-RU">
                <a:ea typeface="+mn-lt"/>
                <a:cs typeface="+mn-lt"/>
              </a:rPr>
              <a:t> та </a:t>
            </a:r>
            <a:r>
              <a:rPr lang="ru-RU" err="1">
                <a:ea typeface="+mn-lt"/>
                <a:cs typeface="+mn-lt"/>
              </a:rPr>
              <a:t>краєзнавцями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що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мають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відношення</a:t>
            </a:r>
            <a:r>
              <a:rPr lang="ru-RU">
                <a:ea typeface="+mn-lt"/>
                <a:cs typeface="+mn-lt"/>
              </a:rPr>
              <a:t> до </a:t>
            </a:r>
            <a:r>
              <a:rPr lang="ru-RU" err="1">
                <a:ea typeface="+mn-lt"/>
                <a:cs typeface="+mn-lt"/>
              </a:rPr>
              <a:t>розвитку</a:t>
            </a:r>
            <a:r>
              <a:rPr lang="ru-RU">
                <a:ea typeface="+mn-lt"/>
                <a:cs typeface="+mn-lt"/>
              </a:rPr>
              <a:t> й </a:t>
            </a:r>
            <a:r>
              <a:rPr lang="ru-RU" err="1">
                <a:ea typeface="+mn-lt"/>
                <a:cs typeface="+mn-lt"/>
              </a:rPr>
              <a:t>збереження</a:t>
            </a:r>
            <a:r>
              <a:rPr lang="ru-RU">
                <a:ea typeface="+mn-lt"/>
                <a:cs typeface="+mn-lt"/>
              </a:rPr>
              <a:t> культурного </a:t>
            </a:r>
            <a:r>
              <a:rPr lang="ru-RU" err="1">
                <a:ea typeface="+mn-lt"/>
                <a:cs typeface="+mn-lt"/>
              </a:rPr>
              <a:t>середовища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Миколаєва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9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66E84-195C-5EC0-043F-C3CB1D59CB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0711" y="-3175"/>
            <a:ext cx="5565775" cy="1455738"/>
          </a:xfrm>
        </p:spPr>
        <p:txBody>
          <a:bodyPr>
            <a:normAutofit/>
          </a:bodyPr>
          <a:lstStyle/>
          <a:p>
            <a:r>
              <a:rPr lang="ru-RU">
                <a:latin typeface="Georgia Pro Semibold"/>
              </a:rPr>
              <a:t>Сквер "</a:t>
            </a:r>
            <a:r>
              <a:rPr lang="ru-RU" err="1">
                <a:latin typeface="Georgia Pro Semibold"/>
              </a:rPr>
              <a:t>Серце</a:t>
            </a:r>
            <a:r>
              <a:rPr lang="ru-RU">
                <a:latin typeface="Georgia Pro Semibold"/>
              </a:rPr>
              <a:t> </a:t>
            </a:r>
            <a:r>
              <a:rPr lang="ru-RU" err="1">
                <a:latin typeface="Georgia Pro Semibold"/>
              </a:rPr>
              <a:t>міста</a:t>
            </a:r>
            <a:r>
              <a:rPr lang="ru-RU">
                <a:latin typeface="Georgia Pro Semibold"/>
              </a:rPr>
              <a:t>"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BF1FE9-9A60-4FAA-5EA0-D184A071818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0921" y="2076283"/>
            <a:ext cx="5565775" cy="4779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600">
                <a:ea typeface="+mn-lt"/>
                <a:cs typeface="+mn-lt"/>
              </a:rPr>
              <a:t>Наша </a:t>
            </a:r>
            <a:r>
              <a:rPr lang="ru-RU" sz="1600" err="1">
                <a:ea typeface="+mn-lt"/>
                <a:cs typeface="+mn-lt"/>
              </a:rPr>
              <a:t>подорож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починається</a:t>
            </a:r>
            <a:r>
              <a:rPr lang="ru-RU" sz="1600">
                <a:ea typeface="+mn-lt"/>
                <a:cs typeface="+mn-lt"/>
              </a:rPr>
              <a:t> з одного з </a:t>
            </a:r>
            <a:r>
              <a:rPr lang="ru-RU" sz="1600" err="1">
                <a:ea typeface="+mn-lt"/>
                <a:cs typeface="+mn-lt"/>
              </a:rPr>
              <a:t>наймолодших</a:t>
            </a:r>
            <a:r>
              <a:rPr lang="ru-RU" sz="1600">
                <a:ea typeface="+mn-lt"/>
                <a:cs typeface="+mn-lt"/>
              </a:rPr>
              <a:t>, </a:t>
            </a:r>
            <a:r>
              <a:rPr lang="ru-RU" sz="1600" err="1">
                <a:ea typeface="+mn-lt"/>
                <a:cs typeface="+mn-lt"/>
              </a:rPr>
              <a:t>але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вже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дуже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популярних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місць</a:t>
            </a:r>
            <a:r>
              <a:rPr lang="ru-RU" sz="1600">
                <a:ea typeface="+mn-lt"/>
                <a:cs typeface="+mn-lt"/>
              </a:rPr>
              <a:t> у </a:t>
            </a:r>
            <a:r>
              <a:rPr lang="ru-RU" sz="1600" err="1">
                <a:ea typeface="+mn-lt"/>
                <a:cs typeface="+mn-lt"/>
              </a:rPr>
              <a:t>Миколаєві</a:t>
            </a:r>
            <a:r>
              <a:rPr lang="ru-RU" sz="1600">
                <a:ea typeface="+mn-lt"/>
                <a:cs typeface="+mn-lt"/>
              </a:rPr>
              <a:t> — скверу «</a:t>
            </a:r>
            <a:r>
              <a:rPr lang="ru-RU" sz="1600" err="1">
                <a:ea typeface="+mn-lt"/>
                <a:cs typeface="+mn-lt"/>
              </a:rPr>
              <a:t>Серце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міста</a:t>
            </a:r>
            <a:r>
              <a:rPr lang="ru-RU" sz="1600">
                <a:ea typeface="+mn-lt"/>
                <a:cs typeface="+mn-lt"/>
              </a:rPr>
              <a:t>». </a:t>
            </a:r>
            <a:r>
              <a:rPr lang="ru-RU" sz="1600" err="1">
                <a:ea typeface="+mn-lt"/>
                <a:cs typeface="+mn-lt"/>
              </a:rPr>
              <a:t>Це</a:t>
            </a:r>
            <a:r>
              <a:rPr lang="ru-RU" sz="1600">
                <a:ea typeface="+mn-lt"/>
                <a:cs typeface="+mn-lt"/>
              </a:rPr>
              <a:t> невеликий, </a:t>
            </a:r>
            <a:r>
              <a:rPr lang="ru-RU" sz="1600" err="1">
                <a:ea typeface="+mn-lt"/>
                <a:cs typeface="+mn-lt"/>
              </a:rPr>
              <a:t>але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затишний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простір</a:t>
            </a:r>
            <a:r>
              <a:rPr lang="ru-RU" sz="1600">
                <a:ea typeface="+mn-lt"/>
                <a:cs typeface="+mn-lt"/>
              </a:rPr>
              <a:t>, </a:t>
            </a:r>
            <a:r>
              <a:rPr lang="ru-RU" sz="1600" err="1">
                <a:ea typeface="+mn-lt"/>
                <a:cs typeface="+mn-lt"/>
              </a:rPr>
              <a:t>який</a:t>
            </a:r>
            <a:r>
              <a:rPr lang="ru-RU" sz="1600">
                <a:ea typeface="+mn-lt"/>
                <a:cs typeface="+mn-lt"/>
              </a:rPr>
              <a:t> став символом </a:t>
            </a:r>
            <a:r>
              <a:rPr lang="ru-RU" sz="1600" err="1">
                <a:ea typeface="+mn-lt"/>
                <a:cs typeface="+mn-lt"/>
              </a:rPr>
              <a:t>оновлення</a:t>
            </a:r>
            <a:r>
              <a:rPr lang="ru-RU" sz="1600">
                <a:ea typeface="+mn-lt"/>
                <a:cs typeface="+mn-lt"/>
              </a:rPr>
              <a:t> та </a:t>
            </a:r>
            <a:r>
              <a:rPr lang="ru-RU" sz="1600" err="1">
                <a:ea typeface="+mn-lt"/>
                <a:cs typeface="+mn-lt"/>
              </a:rPr>
              <a:t>любові</a:t>
            </a:r>
            <a:r>
              <a:rPr lang="ru-RU" sz="1600">
                <a:ea typeface="+mn-lt"/>
                <a:cs typeface="+mn-lt"/>
              </a:rPr>
              <a:t> до </a:t>
            </a:r>
            <a:r>
              <a:rPr lang="ru-RU" sz="1600" err="1">
                <a:ea typeface="+mn-lt"/>
                <a:cs typeface="+mn-lt"/>
              </a:rPr>
              <a:t>рідного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міста</a:t>
            </a:r>
            <a:r>
              <a:rPr lang="ru-RU" sz="1600">
                <a:ea typeface="+mn-lt"/>
                <a:cs typeface="+mn-lt"/>
              </a:rPr>
              <a:t>. Сквер </a:t>
            </a:r>
            <a:r>
              <a:rPr lang="ru-RU" sz="1600" err="1">
                <a:ea typeface="+mn-lt"/>
                <a:cs typeface="+mn-lt"/>
              </a:rPr>
              <a:t>розташований</a:t>
            </a:r>
            <a:r>
              <a:rPr lang="ru-RU" sz="1600">
                <a:ea typeface="+mn-lt"/>
                <a:cs typeface="+mn-lt"/>
              </a:rPr>
              <a:t> на </a:t>
            </a:r>
            <a:r>
              <a:rPr lang="ru-RU" sz="1600" err="1">
                <a:ea typeface="+mn-lt"/>
                <a:cs typeface="+mn-lt"/>
              </a:rPr>
              <a:t>перехресті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вулиць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Соборної</a:t>
            </a:r>
            <a:r>
              <a:rPr lang="ru-RU" sz="1600">
                <a:ea typeface="+mn-lt"/>
                <a:cs typeface="+mn-lt"/>
              </a:rPr>
              <a:t> (</a:t>
            </a:r>
            <a:r>
              <a:rPr lang="ru-RU" sz="1600" err="1">
                <a:ea typeface="+mn-lt"/>
                <a:cs typeface="+mn-lt"/>
              </a:rPr>
              <a:t>раніше</a:t>
            </a:r>
            <a:r>
              <a:rPr lang="ru-RU" sz="1600">
                <a:ea typeface="+mn-lt"/>
                <a:cs typeface="+mn-lt"/>
              </a:rPr>
              <a:t> — </a:t>
            </a:r>
            <a:r>
              <a:rPr lang="ru-RU" sz="1600" err="1">
                <a:ea typeface="+mn-lt"/>
                <a:cs typeface="+mn-lt"/>
              </a:rPr>
              <a:t>Радянська</a:t>
            </a:r>
            <a:r>
              <a:rPr lang="ru-RU" sz="1600">
                <a:ea typeface="+mn-lt"/>
                <a:cs typeface="+mn-lt"/>
              </a:rPr>
              <a:t>) та </a:t>
            </a:r>
            <a:r>
              <a:rPr lang="ru-RU" sz="1600" err="1">
                <a:ea typeface="+mn-lt"/>
                <a:cs typeface="+mn-lt"/>
              </a:rPr>
              <a:t>Адміральської</a:t>
            </a:r>
            <a:r>
              <a:rPr lang="ru-RU" sz="16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  <a:p>
            <a:endParaRPr lang="ru-RU"/>
          </a:p>
          <a:p>
            <a:pPr>
              <a:lnSpc>
                <a:spcPct val="100000"/>
              </a:lnSpc>
            </a:pPr>
            <a:r>
              <a:rPr lang="ru-RU" sz="1600" err="1">
                <a:ea typeface="+mn-lt"/>
                <a:cs typeface="+mn-lt"/>
              </a:rPr>
              <a:t>Реконструкція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цієї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ділянки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була</a:t>
            </a:r>
            <a:r>
              <a:rPr lang="ru-RU" sz="1600">
                <a:ea typeface="+mn-lt"/>
                <a:cs typeface="+mn-lt"/>
              </a:rPr>
              <a:t> завершена у 2021 </a:t>
            </a:r>
            <a:r>
              <a:rPr lang="ru-RU" sz="1600" err="1">
                <a:ea typeface="+mn-lt"/>
                <a:cs typeface="+mn-lt"/>
              </a:rPr>
              <a:t>році</a:t>
            </a:r>
            <a:r>
              <a:rPr lang="ru-RU" sz="1600">
                <a:ea typeface="+mn-lt"/>
                <a:cs typeface="+mn-lt"/>
              </a:rPr>
              <a:t>, і </a:t>
            </a:r>
            <a:r>
              <a:rPr lang="ru-RU" sz="1600" err="1">
                <a:ea typeface="+mn-lt"/>
                <a:cs typeface="+mn-lt"/>
              </a:rPr>
              <a:t>він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одразу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отримав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народну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назву</a:t>
            </a:r>
            <a:r>
              <a:rPr lang="ru-RU" sz="1600">
                <a:ea typeface="+mn-lt"/>
                <a:cs typeface="+mn-lt"/>
              </a:rPr>
              <a:t> — «</a:t>
            </a:r>
            <a:r>
              <a:rPr lang="ru-RU" sz="1600" err="1">
                <a:ea typeface="+mn-lt"/>
                <a:cs typeface="+mn-lt"/>
              </a:rPr>
              <a:t>Серце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міста</a:t>
            </a:r>
            <a:r>
              <a:rPr lang="ru-RU" sz="1600">
                <a:ea typeface="+mn-lt"/>
                <a:cs typeface="+mn-lt"/>
              </a:rPr>
              <a:t>», </a:t>
            </a:r>
            <a:r>
              <a:rPr lang="ru-RU" sz="1600" err="1">
                <a:ea typeface="+mn-lt"/>
                <a:cs typeface="+mn-lt"/>
              </a:rPr>
              <a:t>завдяки</a:t>
            </a:r>
            <a:r>
              <a:rPr lang="ru-RU" sz="1600">
                <a:ea typeface="+mn-lt"/>
                <a:cs typeface="+mn-lt"/>
              </a:rPr>
              <a:t> арт-</a:t>
            </a:r>
            <a:r>
              <a:rPr lang="ru-RU" sz="1600" err="1">
                <a:ea typeface="+mn-lt"/>
                <a:cs typeface="+mn-lt"/>
              </a:rPr>
              <a:t>інсталяції</a:t>
            </a:r>
            <a:r>
              <a:rPr lang="ru-RU" sz="1600">
                <a:ea typeface="+mn-lt"/>
                <a:cs typeface="+mn-lt"/>
              </a:rPr>
              <a:t> у </a:t>
            </a:r>
            <a:r>
              <a:rPr lang="ru-RU" sz="1600" err="1">
                <a:ea typeface="+mn-lt"/>
                <a:cs typeface="+mn-lt"/>
              </a:rPr>
              <a:t>формі</a:t>
            </a:r>
            <a:r>
              <a:rPr lang="ru-RU" sz="1600">
                <a:ea typeface="+mn-lt"/>
                <a:cs typeface="+mn-lt"/>
              </a:rPr>
              <a:t> великого </a:t>
            </a:r>
            <a:r>
              <a:rPr lang="ru-RU" sz="1600" err="1">
                <a:ea typeface="+mn-lt"/>
                <a:cs typeface="+mn-lt"/>
              </a:rPr>
              <a:t>серця</a:t>
            </a:r>
            <a:r>
              <a:rPr lang="ru-RU" sz="1600">
                <a:ea typeface="+mn-lt"/>
                <a:cs typeface="+mn-lt"/>
              </a:rPr>
              <a:t>, </a:t>
            </a:r>
            <a:r>
              <a:rPr lang="ru-RU" sz="1600" err="1">
                <a:ea typeface="+mn-lt"/>
                <a:cs typeface="+mn-lt"/>
              </a:rPr>
              <a:t>що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світиться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вночі</a:t>
            </a:r>
            <a:r>
              <a:rPr lang="ru-RU" sz="1600">
                <a:ea typeface="+mn-lt"/>
                <a:cs typeface="+mn-lt"/>
              </a:rPr>
              <a:t>. </a:t>
            </a:r>
            <a:r>
              <a:rPr lang="ru-RU" sz="1600" err="1">
                <a:ea typeface="+mn-lt"/>
                <a:cs typeface="+mn-lt"/>
              </a:rPr>
              <a:t>Архітекторкою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проєкту</a:t>
            </a:r>
            <a:r>
              <a:rPr lang="ru-RU" sz="1600">
                <a:ea typeface="+mn-lt"/>
                <a:cs typeface="+mn-lt"/>
              </a:rPr>
              <a:t> стала Анна Коваленко. Тут часто </a:t>
            </a:r>
            <a:r>
              <a:rPr lang="ru-RU" sz="1600" err="1">
                <a:ea typeface="+mn-lt"/>
                <a:cs typeface="+mn-lt"/>
              </a:rPr>
              <a:t>збираються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місцеві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жителі</a:t>
            </a:r>
            <a:r>
              <a:rPr lang="ru-RU" sz="1600">
                <a:ea typeface="+mn-lt"/>
                <a:cs typeface="+mn-lt"/>
              </a:rPr>
              <a:t>, </a:t>
            </a:r>
            <a:r>
              <a:rPr lang="ru-RU" sz="1600" err="1">
                <a:ea typeface="+mn-lt"/>
                <a:cs typeface="+mn-lt"/>
              </a:rPr>
              <a:t>проходять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концерти</a:t>
            </a:r>
            <a:r>
              <a:rPr lang="ru-RU" sz="1600">
                <a:ea typeface="+mn-lt"/>
                <a:cs typeface="+mn-lt"/>
              </a:rPr>
              <a:t>, ярмарки та </a:t>
            </a:r>
            <a:r>
              <a:rPr lang="ru-RU" sz="1600" err="1">
                <a:ea typeface="+mn-lt"/>
                <a:cs typeface="+mn-lt"/>
              </a:rPr>
              <a:t>зустрічі</a:t>
            </a:r>
            <a:r>
              <a:rPr lang="ru-RU" sz="1600">
                <a:ea typeface="+mn-lt"/>
                <a:cs typeface="+mn-lt"/>
              </a:rPr>
              <a:t>. </a:t>
            </a:r>
            <a:r>
              <a:rPr lang="ru-RU" sz="1600" err="1">
                <a:ea typeface="+mn-lt"/>
                <a:cs typeface="+mn-lt"/>
              </a:rPr>
              <a:t>Це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справжнє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живе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серце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міста</a:t>
            </a:r>
            <a:r>
              <a:rPr lang="ru-RU" sz="1600">
                <a:ea typeface="+mn-lt"/>
                <a:cs typeface="+mn-lt"/>
              </a:rPr>
              <a:t>, яке </a:t>
            </a:r>
            <a:r>
              <a:rPr lang="ru-RU" sz="1600" err="1">
                <a:ea typeface="+mn-lt"/>
                <a:cs typeface="+mn-lt"/>
              </a:rPr>
              <a:t>об’єднує</a:t>
            </a:r>
            <a:r>
              <a:rPr lang="ru-RU" sz="160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історію</a:t>
            </a:r>
            <a:r>
              <a:rPr lang="ru-RU" sz="1600">
                <a:ea typeface="+mn-lt"/>
                <a:cs typeface="+mn-lt"/>
              </a:rPr>
              <a:t> та </a:t>
            </a:r>
            <a:r>
              <a:rPr lang="ru-RU" sz="1600" err="1">
                <a:ea typeface="+mn-lt"/>
                <a:cs typeface="+mn-lt"/>
              </a:rPr>
              <a:t>сучасність</a:t>
            </a:r>
            <a:r>
              <a:rPr lang="ru-RU" sz="16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</p:txBody>
      </p:sp>
      <p:pic>
        <p:nvPicPr>
          <p:cNvPr id="4" name="Рисунок 3" descr="Пострадал от рашиских обстрелов, а теперь ждет реконструкции за 4 миллиона:  история сквера в Николаеве,- ФОТО | Новости">
            <a:extLst>
              <a:ext uri="{FF2B5EF4-FFF2-40B4-BE49-F238E27FC236}">
                <a16:creationId xmlns:a16="http://schemas.microsoft.com/office/drawing/2014/main" id="{D8B8BFE9-7EB3-D790-A988-1C49C4A033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44" r="21838" b="-1"/>
          <a:stretch/>
        </p:blipFill>
        <p:spPr>
          <a:xfrm>
            <a:off x="6531789" y="10"/>
            <a:ext cx="566021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3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B679A-A9EA-D29D-6E17-74FB1886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75403"/>
            <a:ext cx="5512288" cy="1835608"/>
          </a:xfrm>
        </p:spPr>
        <p:txBody>
          <a:bodyPr anchor="t">
            <a:normAutofit/>
          </a:bodyPr>
          <a:lstStyle/>
          <a:p>
            <a:r>
              <a:rPr lang="ru-RU" err="1"/>
              <a:t>Пам'ятник</a:t>
            </a:r>
            <a:r>
              <a:rPr lang="ru-RU"/>
              <a:t> </a:t>
            </a:r>
            <a:r>
              <a:rPr lang="ru-RU" err="1"/>
              <a:t>Фалєєву</a:t>
            </a:r>
          </a:p>
        </p:txBody>
      </p:sp>
      <p:grpSp>
        <p:nvGrpSpPr>
          <p:cNvPr id="34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3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5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Рисунок 4" descr="Николаевские архитекторы задумали переместить памятник Фалееву, но еще не  решили куда | СВІДОК.info">
            <a:extLst>
              <a:ext uri="{FF2B5EF4-FFF2-40B4-BE49-F238E27FC236}">
                <a16:creationId xmlns:a16="http://schemas.microsoft.com/office/drawing/2014/main" id="{37A68A99-E32A-8077-D343-6DF3C5E97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" y="1345472"/>
            <a:ext cx="3817176" cy="253957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ADF7329-77BF-A763-C7BA-26A99C000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40" y="1114691"/>
            <a:ext cx="4159233" cy="566775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sz="1900" err="1">
                <a:ea typeface="+mn-lt"/>
                <a:cs typeface="+mn-lt"/>
              </a:rPr>
              <a:t>Наступна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зупинка</a:t>
            </a:r>
            <a:r>
              <a:rPr lang="ru-RU" sz="1900">
                <a:ea typeface="+mn-lt"/>
                <a:cs typeface="+mn-lt"/>
              </a:rPr>
              <a:t> — </a:t>
            </a: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засновнику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міста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адміралу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Олексію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Фалєєву</a:t>
            </a:r>
            <a:r>
              <a:rPr lang="ru-RU" sz="1900">
                <a:ea typeface="+mn-lt"/>
                <a:cs typeface="+mn-lt"/>
              </a:rPr>
              <a:t>. </a:t>
            </a:r>
            <a:r>
              <a:rPr lang="ru-RU" sz="1900" err="1">
                <a:ea typeface="+mn-lt"/>
                <a:cs typeface="+mn-lt"/>
              </a:rPr>
              <a:t>Він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розташований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неподалік</a:t>
            </a:r>
            <a:r>
              <a:rPr lang="ru-RU" sz="1900">
                <a:ea typeface="+mn-lt"/>
                <a:cs typeface="+mn-lt"/>
              </a:rPr>
              <a:t> скверу, на </a:t>
            </a:r>
            <a:r>
              <a:rPr lang="ru-RU" sz="1900" err="1">
                <a:ea typeface="+mn-lt"/>
                <a:cs typeface="+mn-lt"/>
              </a:rPr>
              <a:t>вулиці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Адміральській</a:t>
            </a:r>
            <a:r>
              <a:rPr lang="ru-RU" sz="1900">
                <a:ea typeface="+mn-lt"/>
                <a:cs typeface="+mn-lt"/>
              </a:rPr>
              <a:t>, яка </a:t>
            </a:r>
            <a:r>
              <a:rPr lang="ru-RU" sz="1900" err="1">
                <a:ea typeface="+mn-lt"/>
                <a:cs typeface="+mn-lt"/>
              </a:rPr>
              <a:t>зберегла</a:t>
            </a:r>
            <a:r>
              <a:rPr lang="ru-RU" sz="1900">
                <a:ea typeface="+mn-lt"/>
                <a:cs typeface="+mn-lt"/>
              </a:rPr>
              <a:t> свою </a:t>
            </a:r>
            <a:r>
              <a:rPr lang="ru-RU" sz="1900" err="1">
                <a:ea typeface="+mn-lt"/>
                <a:cs typeface="+mn-lt"/>
              </a:rPr>
              <a:t>історичну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назву</a:t>
            </a:r>
            <a:r>
              <a:rPr lang="ru-RU" sz="1900">
                <a:ea typeface="+mn-lt"/>
                <a:cs typeface="+mn-lt"/>
              </a:rPr>
              <a:t> з XVIII </a:t>
            </a:r>
            <a:r>
              <a:rPr lang="ru-RU" sz="1900" err="1">
                <a:ea typeface="+mn-lt"/>
                <a:cs typeface="+mn-lt"/>
              </a:rPr>
              <a:t>століття</a:t>
            </a:r>
            <a:r>
              <a:rPr lang="ru-RU" sz="1900">
                <a:ea typeface="+mn-lt"/>
                <a:cs typeface="+mn-lt"/>
              </a:rPr>
              <a:t>.</a:t>
            </a:r>
            <a:endParaRPr lang="ru-RU"/>
          </a:p>
          <a:p>
            <a:endParaRPr lang="ru-RU"/>
          </a:p>
          <a:p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відкрито</a:t>
            </a:r>
            <a:r>
              <a:rPr lang="ru-RU" sz="1900">
                <a:ea typeface="+mn-lt"/>
                <a:cs typeface="+mn-lt"/>
              </a:rPr>
              <a:t> у 2008 </a:t>
            </a:r>
            <a:r>
              <a:rPr lang="ru-RU" sz="1900" err="1">
                <a:ea typeface="+mn-lt"/>
                <a:cs typeface="+mn-lt"/>
              </a:rPr>
              <a:t>році</a:t>
            </a:r>
            <a:r>
              <a:rPr lang="ru-RU" sz="1900">
                <a:ea typeface="+mn-lt"/>
                <a:cs typeface="+mn-lt"/>
              </a:rPr>
              <a:t>, автор — скульптор </a:t>
            </a:r>
            <a:r>
              <a:rPr lang="ru-RU" sz="1900" err="1">
                <a:ea typeface="+mn-lt"/>
                <a:cs typeface="+mn-lt"/>
              </a:rPr>
              <a:t>Ігор</a:t>
            </a:r>
            <a:r>
              <a:rPr lang="ru-RU" sz="1900">
                <a:ea typeface="+mn-lt"/>
                <a:cs typeface="+mn-lt"/>
              </a:rPr>
              <a:t> Макушенко. </a:t>
            </a:r>
            <a:r>
              <a:rPr lang="ru-RU" sz="1900" err="1">
                <a:ea typeface="+mn-lt"/>
                <a:cs typeface="+mn-lt"/>
              </a:rPr>
              <a:t>Композиція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зображує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Фалєєва</a:t>
            </a:r>
            <a:r>
              <a:rPr lang="ru-RU" sz="1900">
                <a:ea typeface="+mn-lt"/>
                <a:cs typeface="+mn-lt"/>
              </a:rPr>
              <a:t> в момент </a:t>
            </a:r>
            <a:r>
              <a:rPr lang="ru-RU" sz="1900" err="1">
                <a:ea typeface="+mn-lt"/>
                <a:cs typeface="+mn-lt"/>
              </a:rPr>
              <a:t>роботи</a:t>
            </a:r>
            <a:r>
              <a:rPr lang="ru-RU" sz="1900">
                <a:ea typeface="+mn-lt"/>
                <a:cs typeface="+mn-lt"/>
              </a:rPr>
              <a:t>: </a:t>
            </a:r>
            <a:r>
              <a:rPr lang="ru-RU" sz="1900" err="1">
                <a:ea typeface="+mn-lt"/>
                <a:cs typeface="+mn-lt"/>
              </a:rPr>
              <a:t>він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стоїть</a:t>
            </a:r>
            <a:r>
              <a:rPr lang="ru-RU" sz="1900">
                <a:ea typeface="+mn-lt"/>
                <a:cs typeface="+mn-lt"/>
              </a:rPr>
              <a:t> з картою в руках, </a:t>
            </a:r>
            <a:r>
              <a:rPr lang="ru-RU" sz="1900" err="1">
                <a:ea typeface="+mn-lt"/>
                <a:cs typeface="+mn-lt"/>
              </a:rPr>
              <a:t>що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символізує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створення</a:t>
            </a:r>
            <a:r>
              <a:rPr lang="ru-RU" sz="1900">
                <a:ea typeface="+mn-lt"/>
                <a:cs typeface="+mn-lt"/>
              </a:rPr>
              <a:t> плану </a:t>
            </a:r>
            <a:r>
              <a:rPr lang="ru-RU" sz="1900" err="1">
                <a:ea typeface="+mn-lt"/>
                <a:cs typeface="+mn-lt"/>
              </a:rPr>
              <a:t>майбутнього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міста</a:t>
            </a:r>
            <a:r>
              <a:rPr lang="ru-RU" sz="1900">
                <a:ea typeface="+mn-lt"/>
                <a:cs typeface="+mn-lt"/>
              </a:rPr>
              <a:t>. </a:t>
            </a:r>
            <a:r>
              <a:rPr lang="ru-RU" sz="1900" err="1">
                <a:ea typeface="+mn-lt"/>
                <a:cs typeface="+mn-lt"/>
              </a:rPr>
              <a:t>Саме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під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його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керівництвом</a:t>
            </a:r>
            <a:r>
              <a:rPr lang="ru-RU" sz="1900">
                <a:ea typeface="+mn-lt"/>
                <a:cs typeface="+mn-lt"/>
              </a:rPr>
              <a:t> у 1789 </a:t>
            </a:r>
            <a:r>
              <a:rPr lang="ru-RU" sz="1900" err="1">
                <a:ea typeface="+mn-lt"/>
                <a:cs typeface="+mn-lt"/>
              </a:rPr>
              <a:t>році</a:t>
            </a:r>
            <a:r>
              <a:rPr lang="ru-RU" sz="1900">
                <a:ea typeface="+mn-lt"/>
                <a:cs typeface="+mn-lt"/>
              </a:rPr>
              <a:t> </a:t>
            </a:r>
            <a:r>
              <a:rPr lang="ru-RU" sz="1900" err="1">
                <a:ea typeface="+mn-lt"/>
                <a:cs typeface="+mn-lt"/>
              </a:rPr>
              <a:t>було</a:t>
            </a:r>
            <a:r>
              <a:rPr lang="ru-RU" sz="1900">
                <a:ea typeface="+mn-lt"/>
                <a:cs typeface="+mn-lt"/>
              </a:rPr>
              <a:t> засновано </a:t>
            </a:r>
            <a:r>
              <a:rPr lang="ru-RU" sz="1900" err="1">
                <a:ea typeface="+mn-lt"/>
                <a:cs typeface="+mn-lt"/>
              </a:rPr>
              <a:t>Миколаїв</a:t>
            </a:r>
            <a:r>
              <a:rPr lang="ru-RU" sz="1900">
                <a:ea typeface="+mn-lt"/>
                <a:cs typeface="+mn-lt"/>
              </a:rPr>
              <a:t> як </a:t>
            </a:r>
            <a:r>
              <a:rPr lang="ru-RU" sz="1900" err="1">
                <a:ea typeface="+mn-lt"/>
                <a:cs typeface="+mn-lt"/>
              </a:rPr>
              <a:t>корабельну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верф</a:t>
            </a:r>
            <a:r>
              <a:rPr lang="ru-RU" sz="1900">
                <a:ea typeface="+mn-lt"/>
                <a:cs typeface="+mn-lt"/>
              </a:rPr>
              <a:t> для </a:t>
            </a:r>
            <a:r>
              <a:rPr lang="ru-RU" sz="1900" err="1">
                <a:ea typeface="+mn-lt"/>
                <a:cs typeface="+mn-lt"/>
              </a:rPr>
              <a:t>Чорноморського</a:t>
            </a:r>
            <a:r>
              <a:rPr lang="ru-RU" sz="1900">
                <a:ea typeface="+mn-lt"/>
                <a:cs typeface="+mn-lt"/>
              </a:rPr>
              <a:t> флоту. </a:t>
            </a:r>
            <a:r>
              <a:rPr lang="ru-RU" sz="1900" err="1">
                <a:ea typeface="+mn-lt"/>
                <a:cs typeface="+mn-lt"/>
              </a:rPr>
              <a:t>Цей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— </a:t>
            </a:r>
            <a:r>
              <a:rPr lang="ru-RU" sz="1900" err="1">
                <a:ea typeface="+mn-lt"/>
                <a:cs typeface="+mn-lt"/>
              </a:rPr>
              <a:t>вшанування</a:t>
            </a:r>
            <a:r>
              <a:rPr lang="ru-RU" sz="1900">
                <a:ea typeface="+mn-lt"/>
                <a:cs typeface="+mn-lt"/>
              </a:rPr>
              <a:t> не </a:t>
            </a:r>
            <a:r>
              <a:rPr lang="ru-RU" sz="1900" err="1">
                <a:ea typeface="+mn-lt"/>
                <a:cs typeface="+mn-lt"/>
              </a:rPr>
              <a:t>лише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засновника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але</a:t>
            </a:r>
            <a:r>
              <a:rPr lang="ru-RU" sz="1900">
                <a:ea typeface="+mn-lt"/>
                <a:cs typeface="+mn-lt"/>
              </a:rPr>
              <a:t> й </a:t>
            </a:r>
            <a:r>
              <a:rPr lang="ru-RU" sz="1900" err="1">
                <a:ea typeface="+mn-lt"/>
                <a:cs typeface="+mn-lt"/>
              </a:rPr>
              <a:t>морського</a:t>
            </a:r>
            <a:r>
              <a:rPr lang="ru-RU" sz="1900">
                <a:ea typeface="+mn-lt"/>
                <a:cs typeface="+mn-lt"/>
              </a:rPr>
              <a:t> духу </a:t>
            </a:r>
            <a:r>
              <a:rPr lang="ru-RU" sz="1900" err="1">
                <a:ea typeface="+mn-lt"/>
                <a:cs typeface="+mn-lt"/>
              </a:rPr>
              <a:t>міста</a:t>
            </a:r>
            <a:r>
              <a:rPr lang="ru-RU" sz="19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oup 21">
            <a:extLst>
              <a:ext uri="{FF2B5EF4-FFF2-40B4-BE49-F238E27FC236}">
                <a16:creationId xmlns:a16="http://schemas.microsoft.com/office/drawing/2014/main" id="{A6DA475A-533E-4A16-A83E-0171FFB6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10732601" y="535113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B076CD-5E1A-4B4E-8434-EB36C96CD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23">
              <a:extLst>
                <a:ext uri="{FF2B5EF4-FFF2-40B4-BE49-F238E27FC236}">
                  <a16:creationId xmlns:a16="http://schemas.microsoft.com/office/drawing/2014/main" id="{F6EB8026-10C9-4869-9F11-AD4C064F9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9D45E4-020D-4F13-BA0F-A5307EA2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Graphic 12">
              <a:extLst>
                <a:ext uri="{FF2B5EF4-FFF2-40B4-BE49-F238E27FC236}">
                  <a16:creationId xmlns:a16="http://schemas.microsoft.com/office/drawing/2014/main" id="{9C88C3FA-F709-4D00-9E6D-882DB1E28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15">
              <a:extLst>
                <a:ext uri="{FF2B5EF4-FFF2-40B4-BE49-F238E27FC236}">
                  <a16:creationId xmlns:a16="http://schemas.microsoft.com/office/drawing/2014/main" id="{7EDA809C-8B77-4778-9050-82BA49976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592CBFFA-9E14-4482-8D59-A989BAD45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801BD80-BE9E-4AFB-BEF4-435B40BD2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Рисунок 3" descr="Файл:Monument to Mikhail Faleev.jpg — Вікіпедія">
            <a:extLst>
              <a:ext uri="{FF2B5EF4-FFF2-40B4-BE49-F238E27FC236}">
                <a16:creationId xmlns:a16="http://schemas.microsoft.com/office/drawing/2014/main" id="{4242DF00-9DCE-0E6D-447A-973D08280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163" y="1349542"/>
            <a:ext cx="2572753" cy="3437022"/>
          </a:xfrm>
          <a:prstGeom prst="rect">
            <a:avLst/>
          </a:prstGeom>
        </p:spPr>
      </p:pic>
      <p:pic>
        <p:nvPicPr>
          <p:cNvPr id="6" name="Рисунок 5" descr="Почетный горожанин, поставивший памятник Фалееву, об идее его переноса с  Набережной: «Чтобы убрать что-то, наверное, нужно сначала что-то сделать»">
            <a:extLst>
              <a:ext uri="{FF2B5EF4-FFF2-40B4-BE49-F238E27FC236}">
                <a16:creationId xmlns:a16="http://schemas.microsoft.com/office/drawing/2014/main" id="{7AFB902B-A313-3142-DB9C-7F608BBCC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" y="3947449"/>
            <a:ext cx="3866147" cy="2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8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49FF5-7B95-4245-B9D7-745534EA7E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3175"/>
            <a:ext cx="4949825" cy="1455738"/>
          </a:xfrm>
        </p:spPr>
        <p:txBody>
          <a:bodyPr>
            <a:normAutofit/>
          </a:bodyPr>
          <a:lstStyle/>
          <a:p>
            <a:r>
              <a:rPr lang="ru-RU" sz="3300"/>
              <a:t>Пам'ятник святителю Миколаю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AE0B4C-9DB9-65C9-BC41-546530761DC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12913"/>
            <a:ext cx="4949825" cy="40005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ru-RU" sz="1900">
                <a:ea typeface="+mn-lt"/>
                <a:cs typeface="+mn-lt"/>
              </a:rPr>
              <a:t>Переходимо до Каштанового скверу, одного з </a:t>
            </a:r>
            <a:r>
              <a:rPr lang="ru-RU" sz="1900" err="1">
                <a:ea typeface="+mn-lt"/>
                <a:cs typeface="+mn-lt"/>
              </a:rPr>
              <a:t>найстаріших</a:t>
            </a:r>
            <a:r>
              <a:rPr lang="ru-RU" sz="1900">
                <a:ea typeface="+mn-lt"/>
                <a:cs typeface="+mn-lt"/>
              </a:rPr>
              <a:t> і </a:t>
            </a:r>
            <a:r>
              <a:rPr lang="ru-RU" sz="1900" err="1">
                <a:ea typeface="+mn-lt"/>
                <a:cs typeface="+mn-lt"/>
              </a:rPr>
              <a:t>найулюбленіших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куточків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містян</a:t>
            </a:r>
            <a:r>
              <a:rPr lang="ru-RU" sz="1900">
                <a:ea typeface="+mn-lt"/>
                <a:cs typeface="+mn-lt"/>
              </a:rPr>
              <a:t>. Тут, на </a:t>
            </a:r>
            <a:r>
              <a:rPr lang="ru-RU" sz="1900" err="1">
                <a:ea typeface="+mn-lt"/>
                <a:cs typeface="+mn-lt"/>
              </a:rPr>
              <a:t>перехресті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вулиць</a:t>
            </a:r>
            <a:r>
              <a:rPr lang="ru-RU" sz="1900">
                <a:ea typeface="+mn-lt"/>
                <a:cs typeface="+mn-lt"/>
              </a:rPr>
              <a:t> Велика </a:t>
            </a:r>
            <a:r>
              <a:rPr lang="ru-RU" sz="1900" err="1">
                <a:ea typeface="+mn-lt"/>
                <a:cs typeface="+mn-lt"/>
              </a:rPr>
              <a:t>Морська</a:t>
            </a:r>
            <a:r>
              <a:rPr lang="ru-RU" sz="1900">
                <a:ea typeface="+mn-lt"/>
                <a:cs typeface="+mn-lt"/>
              </a:rPr>
              <a:t> (</a:t>
            </a:r>
            <a:r>
              <a:rPr lang="ru-RU" sz="1900" err="1">
                <a:ea typeface="+mn-lt"/>
                <a:cs typeface="+mn-lt"/>
              </a:rPr>
              <a:t>раніше</a:t>
            </a:r>
            <a:r>
              <a:rPr lang="ru-RU" sz="1900">
                <a:ea typeface="+mn-lt"/>
                <a:cs typeface="+mn-lt"/>
              </a:rPr>
              <a:t> — Велика Перспективна) та </a:t>
            </a:r>
            <a:r>
              <a:rPr lang="ru-RU" sz="1900" err="1">
                <a:ea typeface="+mn-lt"/>
                <a:cs typeface="+mn-lt"/>
              </a:rPr>
              <a:t>Лягіна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встановлений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Святителю </a:t>
            </a:r>
            <a:r>
              <a:rPr lang="ru-RU" sz="1900" err="1">
                <a:ea typeface="+mn-lt"/>
                <a:cs typeface="+mn-lt"/>
              </a:rPr>
              <a:t>Миколаю</a:t>
            </a:r>
            <a:r>
              <a:rPr lang="ru-RU" sz="1900">
                <a:ea typeface="+mn-lt"/>
                <a:cs typeface="+mn-lt"/>
              </a:rPr>
              <a:t> — духовному покровителю </a:t>
            </a:r>
            <a:r>
              <a:rPr lang="ru-RU" sz="1900" err="1">
                <a:ea typeface="+mn-lt"/>
                <a:cs typeface="+mn-lt"/>
              </a:rPr>
              <a:t>міста</a:t>
            </a:r>
            <a:r>
              <a:rPr lang="ru-RU" sz="19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  <a:p>
            <a:endParaRPr lang="ru-RU"/>
          </a:p>
          <a:p>
            <a:pPr>
              <a:lnSpc>
                <a:spcPct val="100000"/>
              </a:lnSpc>
            </a:pP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відкрито</a:t>
            </a:r>
            <a:r>
              <a:rPr lang="ru-RU" sz="1900">
                <a:ea typeface="+mn-lt"/>
                <a:cs typeface="+mn-lt"/>
              </a:rPr>
              <a:t> у 2005 </a:t>
            </a:r>
            <a:r>
              <a:rPr lang="ru-RU" sz="1900" err="1">
                <a:ea typeface="+mn-lt"/>
                <a:cs typeface="+mn-lt"/>
              </a:rPr>
              <a:t>році</a:t>
            </a:r>
            <a:r>
              <a:rPr lang="ru-RU" sz="1900">
                <a:ea typeface="+mn-lt"/>
                <a:cs typeface="+mn-lt"/>
              </a:rPr>
              <a:t>, автор — той </a:t>
            </a:r>
            <a:r>
              <a:rPr lang="ru-RU" sz="1900" err="1">
                <a:ea typeface="+mn-lt"/>
                <a:cs typeface="+mn-lt"/>
              </a:rPr>
              <a:t>самий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Юрій</a:t>
            </a:r>
            <a:r>
              <a:rPr lang="ru-RU" sz="1900">
                <a:ea typeface="+mn-lt"/>
                <a:cs typeface="+mn-lt"/>
              </a:rPr>
              <a:t> Макушенко. Святитель </a:t>
            </a:r>
            <a:r>
              <a:rPr lang="ru-RU" sz="1900" err="1">
                <a:ea typeface="+mn-lt"/>
                <a:cs typeface="+mn-lt"/>
              </a:rPr>
              <a:t>зображений</a:t>
            </a:r>
            <a:r>
              <a:rPr lang="ru-RU" sz="1900">
                <a:ea typeface="+mn-lt"/>
                <a:cs typeface="+mn-lt"/>
              </a:rPr>
              <a:t> у </a:t>
            </a:r>
            <a:r>
              <a:rPr lang="ru-RU" sz="1900" err="1">
                <a:ea typeface="+mn-lt"/>
                <a:cs typeface="+mn-lt"/>
              </a:rPr>
              <a:t>традиційному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християнському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вбранні</a:t>
            </a:r>
            <a:r>
              <a:rPr lang="ru-RU" sz="1900">
                <a:ea typeface="+mn-lt"/>
                <a:cs typeface="+mn-lt"/>
              </a:rPr>
              <a:t>, з </a:t>
            </a:r>
            <a:r>
              <a:rPr lang="ru-RU" sz="1900" err="1">
                <a:ea typeface="+mn-lt"/>
                <a:cs typeface="+mn-lt"/>
              </a:rPr>
              <a:t>благословляючим</a:t>
            </a:r>
            <a:r>
              <a:rPr lang="ru-RU" sz="1900">
                <a:ea typeface="+mn-lt"/>
                <a:cs typeface="+mn-lt"/>
              </a:rPr>
              <a:t> жестом. </a:t>
            </a:r>
            <a:r>
              <a:rPr lang="ru-RU" sz="1900" err="1">
                <a:ea typeface="+mn-lt"/>
                <a:cs typeface="+mn-lt"/>
              </a:rPr>
              <a:t>Цей</a:t>
            </a:r>
            <a:r>
              <a:rPr lang="ru-RU" sz="1900">
                <a:ea typeface="+mn-lt"/>
                <a:cs typeface="+mn-lt"/>
              </a:rPr>
              <a:t> образ </a:t>
            </a:r>
            <a:r>
              <a:rPr lang="ru-RU" sz="1900" err="1">
                <a:ea typeface="+mn-lt"/>
                <a:cs typeface="+mn-lt"/>
              </a:rPr>
              <a:t>дарує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відчуття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захисту</a:t>
            </a:r>
            <a:r>
              <a:rPr lang="ru-RU" sz="1900">
                <a:ea typeface="+mn-lt"/>
                <a:cs typeface="+mn-lt"/>
              </a:rPr>
              <a:t> та духовного </a:t>
            </a:r>
            <a:r>
              <a:rPr lang="ru-RU" sz="1900" err="1">
                <a:ea typeface="+mn-lt"/>
                <a:cs typeface="+mn-lt"/>
              </a:rPr>
              <a:t>зв’язку</a:t>
            </a:r>
            <a:r>
              <a:rPr lang="ru-RU" sz="1900">
                <a:ea typeface="+mn-lt"/>
                <a:cs typeface="+mn-lt"/>
              </a:rPr>
              <a:t> з </a:t>
            </a:r>
            <a:r>
              <a:rPr lang="ru-RU" sz="1900" err="1">
                <a:ea typeface="+mn-lt"/>
                <a:cs typeface="+mn-lt"/>
              </a:rPr>
              <a:t>історією</a:t>
            </a:r>
            <a:r>
              <a:rPr lang="ru-RU" sz="1900">
                <a:ea typeface="+mn-lt"/>
                <a:cs typeface="+mn-lt"/>
              </a:rPr>
              <a:t>. </a:t>
            </a:r>
            <a:r>
              <a:rPr lang="ru-RU" sz="1900" err="1">
                <a:ea typeface="+mn-lt"/>
                <a:cs typeface="+mn-lt"/>
              </a:rPr>
              <a:t>Біля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пам’ятника</a:t>
            </a:r>
            <a:r>
              <a:rPr lang="ru-RU" sz="1900">
                <a:ea typeface="+mn-lt"/>
                <a:cs typeface="+mn-lt"/>
              </a:rPr>
              <a:t> часто </a:t>
            </a:r>
            <a:r>
              <a:rPr lang="ru-RU" sz="1900" err="1">
                <a:ea typeface="+mn-lt"/>
                <a:cs typeface="+mn-lt"/>
              </a:rPr>
              <a:t>проходять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благодійні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акції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концерти</a:t>
            </a:r>
            <a:r>
              <a:rPr lang="ru-RU" sz="1900">
                <a:ea typeface="+mn-lt"/>
                <a:cs typeface="+mn-lt"/>
              </a:rPr>
              <a:t>, а в </a:t>
            </a:r>
            <a:r>
              <a:rPr lang="ru-RU" sz="1900" err="1">
                <a:ea typeface="+mn-lt"/>
                <a:cs typeface="+mn-lt"/>
              </a:rPr>
              <a:t>святкові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дні</a:t>
            </a:r>
            <a:r>
              <a:rPr lang="ru-RU" sz="1900">
                <a:ea typeface="+mn-lt"/>
                <a:cs typeface="+mn-lt"/>
              </a:rPr>
              <a:t> — </a:t>
            </a:r>
            <a:r>
              <a:rPr lang="ru-RU" sz="1900" err="1">
                <a:ea typeface="+mn-lt"/>
                <a:cs typeface="+mn-lt"/>
              </a:rPr>
              <a:t>молебні</a:t>
            </a:r>
            <a:r>
              <a:rPr lang="ru-RU" sz="19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</p:txBody>
      </p:sp>
      <p:pic>
        <p:nvPicPr>
          <p:cNvPr id="4" name="Рисунок 3" descr="Памятник Святому Николаю, Николаев: информация, фото, отзывы">
            <a:extLst>
              <a:ext uri="{FF2B5EF4-FFF2-40B4-BE49-F238E27FC236}">
                <a16:creationId xmlns:a16="http://schemas.microsoft.com/office/drawing/2014/main" id="{37F3DB15-4010-3F3F-2B42-86F25E0FB3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80" r="19997" b="1"/>
          <a:stretch/>
        </p:blipFill>
        <p:spPr>
          <a:xfrm>
            <a:off x="6002404" y="564012"/>
            <a:ext cx="5606888" cy="56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3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8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6EF34-FBBB-27FF-8EBC-B6D8C9CE5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545486"/>
            <a:ext cx="5512288" cy="1880555"/>
          </a:xfrm>
        </p:spPr>
        <p:txBody>
          <a:bodyPr anchor="t">
            <a:normAutofit/>
          </a:bodyPr>
          <a:lstStyle/>
          <a:p>
            <a:r>
              <a:rPr lang="ru-RU"/>
              <a:t>Пам'ятник Миколі Аркасу</a:t>
            </a:r>
          </a:p>
        </p:txBody>
      </p:sp>
      <p:sp>
        <p:nvSpPr>
          <p:cNvPr id="32" name="Freeform: Shape 10">
            <a:extLst>
              <a:ext uri="{FF2B5EF4-FFF2-40B4-BE49-F238E27FC236}">
                <a16:creationId xmlns:a16="http://schemas.microsoft.com/office/drawing/2014/main" id="{E9BFB270-A887-4B62-B243-50F92509A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Рисунок 3" descr="Файл:Monument to Mykola Arkas.jpeg — Вікіпедія">
            <a:extLst>
              <a:ext uri="{FF2B5EF4-FFF2-40B4-BE49-F238E27FC236}">
                <a16:creationId xmlns:a16="http://schemas.microsoft.com/office/drawing/2014/main" id="{15EEBC5D-B5C4-B7E7-8FC5-C9F0A1DAEB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17" t="1693" r="-27575" b="26085"/>
          <a:stretch/>
        </p:blipFill>
        <p:spPr>
          <a:xfrm>
            <a:off x="287020" y="1712623"/>
            <a:ext cx="5806201" cy="298586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0764AC6-29EF-A0ED-7A78-DFF21672C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40" y="1087149"/>
            <a:ext cx="4159233" cy="562329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sz="1900" err="1">
                <a:ea typeface="+mn-lt"/>
                <a:cs typeface="+mn-lt"/>
              </a:rPr>
              <a:t>Далі</a:t>
            </a:r>
            <a:r>
              <a:rPr lang="ru-RU" sz="1900">
                <a:ea typeface="+mn-lt"/>
                <a:cs typeface="+mn-lt"/>
              </a:rPr>
              <a:t> — </a:t>
            </a: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Миколі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Аркасу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українському</a:t>
            </a:r>
            <a:r>
              <a:rPr lang="ru-RU" sz="1900">
                <a:ea typeface="+mn-lt"/>
                <a:cs typeface="+mn-lt"/>
              </a:rPr>
              <a:t> композитору, </a:t>
            </a:r>
            <a:r>
              <a:rPr lang="ru-RU" sz="1900" err="1">
                <a:ea typeface="+mn-lt"/>
                <a:cs typeface="+mn-lt"/>
              </a:rPr>
              <a:t>історику</a:t>
            </a:r>
            <a:r>
              <a:rPr lang="ru-RU" sz="1900">
                <a:ea typeface="+mn-lt"/>
                <a:cs typeface="+mn-lt"/>
              </a:rPr>
              <a:t>, </a:t>
            </a:r>
            <a:r>
              <a:rPr lang="ru-RU" sz="1900" err="1">
                <a:ea typeface="+mn-lt"/>
                <a:cs typeface="+mn-lt"/>
              </a:rPr>
              <a:t>письменнику</a:t>
            </a:r>
            <a:r>
              <a:rPr lang="ru-RU" sz="1900">
                <a:ea typeface="+mn-lt"/>
                <a:cs typeface="+mn-lt"/>
              </a:rPr>
              <a:t> та </a:t>
            </a:r>
            <a:r>
              <a:rPr lang="ru-RU" sz="1900" err="1">
                <a:ea typeface="+mn-lt"/>
                <a:cs typeface="+mn-lt"/>
              </a:rPr>
              <a:t>громадському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діячу</a:t>
            </a:r>
            <a:r>
              <a:rPr lang="ru-RU" sz="1900">
                <a:ea typeface="+mn-lt"/>
                <a:cs typeface="+mn-lt"/>
              </a:rPr>
              <a:t>. </a:t>
            </a:r>
            <a:r>
              <a:rPr lang="ru-RU" sz="1900" err="1">
                <a:ea typeface="+mn-lt"/>
                <a:cs typeface="+mn-lt"/>
              </a:rPr>
              <a:t>Він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розташований</a:t>
            </a:r>
            <a:r>
              <a:rPr lang="ru-RU" sz="1900">
                <a:ea typeface="+mn-lt"/>
                <a:cs typeface="+mn-lt"/>
              </a:rPr>
              <a:t> у </a:t>
            </a:r>
            <a:r>
              <a:rPr lang="ru-RU" sz="1900" err="1">
                <a:ea typeface="+mn-lt"/>
                <a:cs typeface="+mn-lt"/>
              </a:rPr>
              <a:t>сквері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біля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Миколаївського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академічного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художнього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російського</a:t>
            </a:r>
            <a:r>
              <a:rPr lang="ru-RU" sz="1900">
                <a:ea typeface="+mn-lt"/>
                <a:cs typeface="+mn-lt"/>
              </a:rPr>
              <a:t> драматичного театру — на </a:t>
            </a:r>
            <a:r>
              <a:rPr lang="ru-RU" sz="1900" err="1">
                <a:ea typeface="+mn-lt"/>
                <a:cs typeface="+mn-lt"/>
              </a:rPr>
              <a:t>розі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вулиць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Соборної</a:t>
            </a:r>
            <a:r>
              <a:rPr lang="ru-RU" sz="1900">
                <a:ea typeface="+mn-lt"/>
                <a:cs typeface="+mn-lt"/>
              </a:rPr>
              <a:t> та </a:t>
            </a:r>
            <a:r>
              <a:rPr lang="ru-RU" sz="1900" err="1">
                <a:ea typeface="+mn-lt"/>
                <a:cs typeface="+mn-lt"/>
              </a:rPr>
              <a:t>Декабристів</a:t>
            </a:r>
            <a:r>
              <a:rPr lang="ru-RU" sz="1900">
                <a:ea typeface="+mn-lt"/>
                <a:cs typeface="+mn-lt"/>
              </a:rPr>
              <a:t> (</a:t>
            </a:r>
            <a:r>
              <a:rPr lang="ru-RU" sz="1900" err="1">
                <a:ea typeface="+mn-lt"/>
                <a:cs typeface="+mn-lt"/>
              </a:rPr>
              <a:t>раніше</a:t>
            </a:r>
            <a:r>
              <a:rPr lang="ru-RU" sz="1900">
                <a:ea typeface="+mn-lt"/>
                <a:cs typeface="+mn-lt"/>
              </a:rPr>
              <a:t> — </a:t>
            </a:r>
            <a:r>
              <a:rPr lang="ru-RU" sz="1900" err="1">
                <a:ea typeface="+mn-lt"/>
                <a:cs typeface="+mn-lt"/>
              </a:rPr>
              <a:t>Комуністична</a:t>
            </a:r>
            <a:r>
              <a:rPr lang="ru-RU" sz="1900">
                <a:ea typeface="+mn-lt"/>
                <a:cs typeface="+mn-lt"/>
              </a:rPr>
              <a:t>).</a:t>
            </a:r>
            <a:endParaRPr lang="ru-RU">
              <a:ea typeface="+mn-lt"/>
              <a:cs typeface="+mn-lt"/>
            </a:endParaRPr>
          </a:p>
          <a:p>
            <a:endParaRPr lang="ru-RU"/>
          </a:p>
          <a:p>
            <a:pPr>
              <a:lnSpc>
                <a:spcPct val="100000"/>
              </a:lnSpc>
            </a:pPr>
            <a:r>
              <a:rPr lang="ru-RU" sz="1900" err="1">
                <a:ea typeface="+mn-lt"/>
                <a:cs typeface="+mn-lt"/>
              </a:rPr>
              <a:t>Пам’ятник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встановлено</a:t>
            </a:r>
            <a:r>
              <a:rPr lang="ru-RU" sz="1900">
                <a:ea typeface="+mn-lt"/>
                <a:cs typeface="+mn-lt"/>
              </a:rPr>
              <a:t> у 2004 </a:t>
            </a:r>
            <a:r>
              <a:rPr lang="ru-RU" sz="1900" err="1">
                <a:ea typeface="+mn-lt"/>
                <a:cs typeface="+mn-lt"/>
              </a:rPr>
              <a:t>році</a:t>
            </a:r>
            <a:r>
              <a:rPr lang="ru-RU" sz="1900">
                <a:ea typeface="+mn-lt"/>
                <a:cs typeface="+mn-lt"/>
              </a:rPr>
              <a:t>. Скульптор </a:t>
            </a:r>
            <a:r>
              <a:rPr lang="ru-RU" sz="1900" err="1">
                <a:ea typeface="+mn-lt"/>
                <a:cs typeface="+mn-lt"/>
              </a:rPr>
              <a:t>Юрій</a:t>
            </a:r>
            <a:r>
              <a:rPr lang="ru-RU" sz="1900">
                <a:ea typeface="+mn-lt"/>
                <a:cs typeface="+mn-lt"/>
              </a:rPr>
              <a:t> Макушенко </a:t>
            </a:r>
            <a:r>
              <a:rPr lang="ru-RU" sz="1900" err="1">
                <a:ea typeface="+mn-lt"/>
                <a:cs typeface="+mn-lt"/>
              </a:rPr>
              <a:t>зобразив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Аркаса</a:t>
            </a:r>
            <a:r>
              <a:rPr lang="ru-RU" sz="1900">
                <a:ea typeface="+mn-lt"/>
                <a:cs typeface="+mn-lt"/>
              </a:rPr>
              <a:t> сидячим з книгою в руках. </a:t>
            </a:r>
            <a:r>
              <a:rPr lang="ru-RU" sz="1900" err="1">
                <a:ea typeface="+mn-lt"/>
                <a:cs typeface="+mn-lt"/>
              </a:rPr>
              <a:t>Це</a:t>
            </a:r>
            <a:r>
              <a:rPr lang="ru-RU" sz="1900">
                <a:ea typeface="+mn-lt"/>
                <a:cs typeface="+mn-lt"/>
              </a:rPr>
              <a:t> символ </a:t>
            </a:r>
            <a:r>
              <a:rPr lang="ru-RU" sz="1900" err="1">
                <a:ea typeface="+mn-lt"/>
                <a:cs typeface="+mn-lt"/>
              </a:rPr>
              <a:t>його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освітньої</a:t>
            </a:r>
            <a:r>
              <a:rPr lang="ru-RU" sz="1900">
                <a:ea typeface="+mn-lt"/>
                <a:cs typeface="+mn-lt"/>
              </a:rPr>
              <a:t> і </a:t>
            </a:r>
            <a:r>
              <a:rPr lang="ru-RU" sz="1900" err="1">
                <a:ea typeface="+mn-lt"/>
                <a:cs typeface="+mn-lt"/>
              </a:rPr>
              <a:t>культурної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праці</a:t>
            </a:r>
            <a:r>
              <a:rPr lang="ru-RU" sz="1900">
                <a:ea typeface="+mn-lt"/>
                <a:cs typeface="+mn-lt"/>
              </a:rPr>
              <a:t>. </a:t>
            </a:r>
            <a:r>
              <a:rPr lang="ru-RU" sz="1900" err="1">
                <a:ea typeface="+mn-lt"/>
                <a:cs typeface="+mn-lt"/>
              </a:rPr>
              <a:t>Найбільш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відомий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твір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Аркаса</a:t>
            </a:r>
            <a:r>
              <a:rPr lang="ru-RU" sz="1900">
                <a:ea typeface="+mn-lt"/>
                <a:cs typeface="+mn-lt"/>
              </a:rPr>
              <a:t> — опера «Катерина» за мотивами </a:t>
            </a:r>
            <a:r>
              <a:rPr lang="ru-RU" sz="1900" err="1">
                <a:ea typeface="+mn-lt"/>
                <a:cs typeface="+mn-lt"/>
              </a:rPr>
              <a:t>поеми</a:t>
            </a:r>
            <a:r>
              <a:rPr lang="ru-RU" sz="1900">
                <a:ea typeface="+mn-lt"/>
                <a:cs typeface="+mn-lt"/>
              </a:rPr>
              <a:t> Тараса Шевченка. Також </a:t>
            </a:r>
            <a:r>
              <a:rPr lang="ru-RU" sz="1900" err="1">
                <a:ea typeface="+mn-lt"/>
                <a:cs typeface="+mn-lt"/>
              </a:rPr>
              <a:t>він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був</a:t>
            </a:r>
            <a:r>
              <a:rPr lang="ru-RU" sz="1900">
                <a:ea typeface="+mn-lt"/>
                <a:cs typeface="+mn-lt"/>
              </a:rPr>
              <a:t> автором </a:t>
            </a:r>
            <a:r>
              <a:rPr lang="ru-RU" sz="1900" err="1">
                <a:ea typeface="+mn-lt"/>
                <a:cs typeface="+mn-lt"/>
              </a:rPr>
              <a:t>популярної</a:t>
            </a:r>
            <a:r>
              <a:rPr lang="ru-RU" sz="1900">
                <a:ea typeface="+mn-lt"/>
                <a:cs typeface="+mn-lt"/>
              </a:rPr>
              <a:t> «</a:t>
            </a:r>
            <a:r>
              <a:rPr lang="ru-RU" sz="1900" err="1">
                <a:ea typeface="+mn-lt"/>
                <a:cs typeface="+mn-lt"/>
              </a:rPr>
              <a:t>Історії</a:t>
            </a:r>
            <a:r>
              <a:rPr lang="ru-RU" sz="1900">
                <a:ea typeface="+mn-lt"/>
                <a:cs typeface="+mn-lt"/>
              </a:rPr>
              <a:t> </a:t>
            </a:r>
            <a:r>
              <a:rPr lang="ru-RU" sz="1900" err="1">
                <a:ea typeface="+mn-lt"/>
                <a:cs typeface="+mn-lt"/>
              </a:rPr>
              <a:t>України-Русі</a:t>
            </a:r>
            <a:r>
              <a:rPr lang="ru-RU" sz="1900">
                <a:ea typeface="+mn-lt"/>
                <a:cs typeface="+mn-lt"/>
              </a:rPr>
              <a:t>», </a:t>
            </a:r>
            <a:r>
              <a:rPr lang="ru-RU" sz="1900" err="1">
                <a:ea typeface="+mn-lt"/>
                <a:cs typeface="+mn-lt"/>
              </a:rPr>
              <a:t>написаної</a:t>
            </a:r>
            <a:r>
              <a:rPr lang="ru-RU" sz="1900">
                <a:ea typeface="+mn-lt"/>
                <a:cs typeface="+mn-lt"/>
              </a:rPr>
              <a:t> доступною мовою для простого народу.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34" name="Freeform: Shape 20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915833"/>
            <a:ext cx="2438970" cy="942167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108AF4-088E-4064-B983-46D04AE2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9771377" y="5278254"/>
            <a:ext cx="623078" cy="1834221"/>
            <a:chOff x="10948005" y="3272152"/>
            <a:chExt cx="623078" cy="183422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0072F45-87A5-41AF-8A5F-AA1169606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9543D5C-6314-4A56-96D8-66138F7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B17B08-2B11-4A2F-9E2C-DE23C7250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38962" y="5013367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1C07DBD2-276A-4A72-BF25-6FB2FCD05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C354B108-DB71-4484-8743-68C8D50307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6574" y="4484929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C50B8508-ED23-4F52-B6D0-18C4EFC54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C296D5-FE18-49F2-BECF-3BBFD7834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98165" y="4772395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Рисунок 4" descr="В Николаеве под носом у мэрии разрушается памятный знак Аркасу">
            <a:extLst>
              <a:ext uri="{FF2B5EF4-FFF2-40B4-BE49-F238E27FC236}">
                <a16:creationId xmlns:a16="http://schemas.microsoft.com/office/drawing/2014/main" id="{C724B362-08D4-BAFB-2038-246A0BE46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295" y="3483142"/>
            <a:ext cx="4427621" cy="337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34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79DAF-86BE-68D3-7A1C-4CCDA2B8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300" i="0">
                <a:latin typeface="Georgia Pro Semibold"/>
                <a:ea typeface="Roboto"/>
                <a:cs typeface="Roboto"/>
              </a:rPr>
              <a:t>«Історія України-Русі» — головна праця Миколи Аркаса</a:t>
            </a:r>
          </a:p>
        </p:txBody>
      </p:sp>
      <p:sp>
        <p:nvSpPr>
          <p:cNvPr id="58" name="Freeform: Shape 36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9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0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2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3CD9E-6063-6158-914A-5C9582F47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31174"/>
            <a:ext cx="5566263" cy="327450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>
                <a:latin typeface="Times New Roman"/>
                <a:ea typeface="Roboto"/>
                <a:cs typeface="Roboto"/>
              </a:rPr>
              <a:t>видана у 1908 </a:t>
            </a:r>
            <a:r>
              <a:rPr lang="ru-RU" err="1">
                <a:latin typeface="Times New Roman"/>
                <a:ea typeface="Roboto"/>
                <a:cs typeface="Roboto"/>
              </a:rPr>
              <a:t>році</a:t>
            </a:r>
            <a:r>
              <a:rPr lang="ru-RU">
                <a:latin typeface="Times New Roman"/>
                <a:ea typeface="Roboto"/>
                <a:cs typeface="Roboto"/>
              </a:rPr>
              <a:t> в </a:t>
            </a:r>
            <a:r>
              <a:rPr lang="ru-RU" err="1">
                <a:latin typeface="Times New Roman"/>
                <a:ea typeface="Roboto"/>
                <a:cs typeface="Roboto"/>
              </a:rPr>
              <a:t>Петербурзі</a:t>
            </a:r>
            <a:r>
              <a:rPr lang="ru-RU">
                <a:latin typeface="Times New Roman"/>
                <a:ea typeface="Roboto"/>
                <a:cs typeface="Roboto"/>
              </a:rPr>
              <a:t>. </a:t>
            </a:r>
            <a:r>
              <a:rPr lang="ru-RU" err="1">
                <a:latin typeface="Times New Roman"/>
                <a:ea typeface="Roboto"/>
                <a:cs typeface="Roboto"/>
              </a:rPr>
              <a:t>Це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була</a:t>
            </a:r>
            <a:r>
              <a:rPr lang="ru-RU">
                <a:latin typeface="Times New Roman"/>
                <a:ea typeface="Roboto"/>
                <a:cs typeface="Roboto"/>
              </a:rPr>
              <a:t> перша популярна </a:t>
            </a:r>
            <a:r>
              <a:rPr lang="ru-RU" err="1">
                <a:latin typeface="Times New Roman"/>
                <a:ea typeface="Roboto"/>
                <a:cs typeface="Roboto"/>
              </a:rPr>
              <a:t>історична</a:t>
            </a:r>
            <a:r>
              <a:rPr lang="ru-RU">
                <a:latin typeface="Times New Roman"/>
                <a:ea typeface="Roboto"/>
                <a:cs typeface="Roboto"/>
              </a:rPr>
              <a:t> книга, написана </a:t>
            </a:r>
            <a:r>
              <a:rPr lang="ru-RU" err="1">
                <a:latin typeface="Times New Roman"/>
                <a:ea typeface="Roboto"/>
                <a:cs typeface="Roboto"/>
              </a:rPr>
              <a:t>українською</a:t>
            </a:r>
            <a:r>
              <a:rPr lang="ru-RU">
                <a:latin typeface="Times New Roman"/>
                <a:ea typeface="Roboto"/>
                <a:cs typeface="Roboto"/>
              </a:rPr>
              <a:t> мовою для широкого кола </a:t>
            </a:r>
            <a:r>
              <a:rPr lang="ru-RU" err="1">
                <a:latin typeface="Times New Roman"/>
                <a:ea typeface="Roboto"/>
                <a:cs typeface="Roboto"/>
              </a:rPr>
              <a:t>читачів</a:t>
            </a:r>
            <a:r>
              <a:rPr lang="ru-RU">
                <a:latin typeface="Times New Roman"/>
                <a:ea typeface="Roboto"/>
                <a:cs typeface="Roboto"/>
              </a:rPr>
              <a:t>. У </a:t>
            </a:r>
            <a:r>
              <a:rPr lang="ru-RU" err="1">
                <a:latin typeface="Times New Roman"/>
                <a:ea typeface="Roboto"/>
                <a:cs typeface="Roboto"/>
              </a:rPr>
              <a:t>ній</a:t>
            </a:r>
            <a:r>
              <a:rPr lang="ru-RU">
                <a:latin typeface="Times New Roman"/>
                <a:ea typeface="Roboto"/>
                <a:cs typeface="Roboto"/>
              </a:rPr>
              <a:t> автор коротко і доступно </a:t>
            </a:r>
            <a:r>
              <a:rPr lang="ru-RU" err="1">
                <a:latin typeface="Times New Roman"/>
                <a:ea typeface="Roboto"/>
                <a:cs typeface="Roboto"/>
              </a:rPr>
              <a:t>виклав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історію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України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від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найдавніших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часів</a:t>
            </a:r>
            <a:r>
              <a:rPr lang="ru-RU">
                <a:latin typeface="Times New Roman"/>
                <a:ea typeface="Roboto"/>
                <a:cs typeface="Roboto"/>
              </a:rPr>
              <a:t> до XVIII </a:t>
            </a:r>
            <a:r>
              <a:rPr lang="ru-RU" err="1">
                <a:latin typeface="Times New Roman"/>
                <a:ea typeface="Roboto"/>
                <a:cs typeface="Roboto"/>
              </a:rPr>
              <a:t>століття</a:t>
            </a:r>
            <a:r>
              <a:rPr lang="ru-RU">
                <a:latin typeface="Times New Roman"/>
                <a:ea typeface="Roboto"/>
                <a:cs typeface="Roboto"/>
              </a:rPr>
              <a:t>.</a:t>
            </a:r>
            <a:br>
              <a:rPr lang="ru-RU">
                <a:latin typeface="Times New Roman"/>
                <a:ea typeface="Roboto"/>
                <a:cs typeface="Roboto"/>
              </a:rPr>
            </a:br>
            <a:br>
              <a:rPr lang="ru-RU">
                <a:latin typeface="Times New Roman"/>
                <a:ea typeface="Roboto"/>
                <a:cs typeface="Roboto"/>
              </a:rPr>
            </a:br>
            <a:r>
              <a:rPr lang="ru-RU">
                <a:latin typeface="Times New Roman"/>
                <a:ea typeface="Roboto"/>
                <a:cs typeface="Roboto"/>
              </a:rPr>
              <a:t>Микола </a:t>
            </a:r>
            <a:r>
              <a:rPr lang="ru-RU" err="1">
                <a:latin typeface="Times New Roman"/>
                <a:ea typeface="Roboto"/>
                <a:cs typeface="Roboto"/>
              </a:rPr>
              <a:t>Аркас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прагнув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пробудити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національну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свідомість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українців</a:t>
            </a:r>
            <a:r>
              <a:rPr lang="ru-RU">
                <a:latin typeface="Times New Roman"/>
                <a:ea typeface="Roboto"/>
                <a:cs typeface="Roboto"/>
              </a:rPr>
              <a:t>, особливо </a:t>
            </a:r>
            <a:r>
              <a:rPr lang="ru-RU" err="1">
                <a:latin typeface="Times New Roman"/>
                <a:ea typeface="Roboto"/>
                <a:cs typeface="Roboto"/>
              </a:rPr>
              <a:t>молоді</a:t>
            </a:r>
            <a:r>
              <a:rPr lang="ru-RU">
                <a:latin typeface="Times New Roman"/>
                <a:ea typeface="Roboto"/>
                <a:cs typeface="Roboto"/>
              </a:rPr>
              <a:t>, тому книга </a:t>
            </a:r>
            <a:r>
              <a:rPr lang="ru-RU" err="1">
                <a:latin typeface="Times New Roman"/>
                <a:ea typeface="Roboto"/>
                <a:cs typeface="Roboto"/>
              </a:rPr>
              <a:t>була</a:t>
            </a:r>
            <a:r>
              <a:rPr lang="ru-RU">
                <a:latin typeface="Times New Roman"/>
                <a:ea typeface="Roboto"/>
                <a:cs typeface="Roboto"/>
              </a:rPr>
              <a:t> написана не </a:t>
            </a:r>
            <a:r>
              <a:rPr lang="ru-RU" err="1">
                <a:latin typeface="Times New Roman"/>
                <a:ea typeface="Roboto"/>
                <a:cs typeface="Roboto"/>
              </a:rPr>
              <a:t>академічною</a:t>
            </a:r>
            <a:r>
              <a:rPr lang="ru-RU">
                <a:latin typeface="Times New Roman"/>
                <a:ea typeface="Roboto"/>
                <a:cs typeface="Roboto"/>
              </a:rPr>
              <a:t> мовою, а </a:t>
            </a:r>
            <a:r>
              <a:rPr lang="ru-RU" err="1">
                <a:latin typeface="Times New Roman"/>
                <a:ea typeface="Roboto"/>
                <a:cs typeface="Roboto"/>
              </a:rPr>
              <a:t>зрозумілою</a:t>
            </a:r>
            <a:r>
              <a:rPr lang="ru-RU">
                <a:latin typeface="Times New Roman"/>
                <a:ea typeface="Roboto"/>
                <a:cs typeface="Roboto"/>
              </a:rPr>
              <a:t> й </a:t>
            </a:r>
            <a:r>
              <a:rPr lang="ru-RU" err="1">
                <a:latin typeface="Times New Roman"/>
                <a:ea typeface="Roboto"/>
                <a:cs typeface="Roboto"/>
              </a:rPr>
              <a:t>захопливою</a:t>
            </a:r>
            <a:r>
              <a:rPr lang="ru-RU">
                <a:latin typeface="Times New Roman"/>
                <a:ea typeface="Roboto"/>
                <a:cs typeface="Roboto"/>
              </a:rPr>
              <a:t>. Вона </a:t>
            </a:r>
            <a:r>
              <a:rPr lang="ru-RU" err="1">
                <a:latin typeface="Times New Roman"/>
                <a:ea typeface="Roboto"/>
                <a:cs typeface="Roboto"/>
              </a:rPr>
              <a:t>відіграла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важливу</a:t>
            </a:r>
            <a:r>
              <a:rPr lang="ru-RU">
                <a:latin typeface="Times New Roman"/>
                <a:ea typeface="Roboto"/>
                <a:cs typeface="Roboto"/>
              </a:rPr>
              <a:t> роль у </a:t>
            </a:r>
            <a:r>
              <a:rPr lang="ru-RU" err="1">
                <a:latin typeface="Times New Roman"/>
                <a:ea typeface="Roboto"/>
                <a:cs typeface="Roboto"/>
              </a:rPr>
              <a:t>розвитку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українського</a:t>
            </a:r>
            <a:r>
              <a:rPr lang="ru-RU">
                <a:latin typeface="Times New Roman"/>
                <a:ea typeface="Roboto"/>
                <a:cs typeface="Roboto"/>
              </a:rPr>
              <a:t> </a:t>
            </a:r>
            <a:r>
              <a:rPr lang="ru-RU" err="1">
                <a:latin typeface="Times New Roman"/>
                <a:ea typeface="Roboto"/>
                <a:cs typeface="Roboto"/>
              </a:rPr>
              <a:t>патріотизму</a:t>
            </a:r>
            <a:r>
              <a:rPr lang="ru-RU">
                <a:latin typeface="Times New Roman"/>
                <a:ea typeface="Roboto"/>
                <a:cs typeface="Roboto"/>
              </a:rPr>
              <a:t> та </a:t>
            </a:r>
            <a:r>
              <a:rPr lang="ru-RU" err="1">
                <a:latin typeface="Times New Roman"/>
                <a:ea typeface="Roboto"/>
                <a:cs typeface="Roboto"/>
              </a:rPr>
              <a:t>культури</a:t>
            </a:r>
            <a:r>
              <a:rPr lang="ru-RU">
                <a:latin typeface="Times New Roman"/>
                <a:ea typeface="Roboto"/>
                <a:cs typeface="Roboto"/>
              </a:rPr>
              <a:t>.</a:t>
            </a:r>
            <a:endParaRPr lang="ru-RU">
              <a:latin typeface="Times New Roman"/>
            </a:endParaRPr>
          </a:p>
        </p:txBody>
      </p:sp>
      <p:pic>
        <p:nvPicPr>
          <p:cNvPr id="4" name="Рисунок 3" descr="Изображение выглядит как текст, Человеческое лицо, Предмет коллекционирования, кни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78A57CE-616A-E69B-12A3-58D2595743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7324"/>
          <a:stretch/>
        </p:blipFill>
        <p:spPr>
          <a:xfrm>
            <a:off x="6531789" y="10"/>
            <a:ext cx="5660211" cy="6857990"/>
          </a:xfrm>
          <a:prstGeom prst="rect">
            <a:avLst/>
          </a:prstGeom>
        </p:spPr>
      </p:pic>
      <p:sp>
        <p:nvSpPr>
          <p:cNvPr id="60" name="Freeform: Shape 46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8069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48979-5711-733D-525D-F4FC1F1AFF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84516" y="4763"/>
            <a:ext cx="5384800" cy="1890712"/>
          </a:xfrm>
        </p:spPr>
        <p:txBody>
          <a:bodyPr anchor="b">
            <a:normAutofit/>
          </a:bodyPr>
          <a:lstStyle/>
          <a:p>
            <a:r>
              <a:rPr lang="ru-RU"/>
              <a:t>Центральна вулиця міста - Соборна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66D39D-341E-F85C-2B3B-8157EEDC6DA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84516" y="2456364"/>
            <a:ext cx="5384800" cy="34321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700" err="1">
                <a:ea typeface="+mn-lt"/>
                <a:cs typeface="+mn-lt"/>
              </a:rPr>
              <a:t>Завершимо</a:t>
            </a:r>
            <a:r>
              <a:rPr lang="ru-RU" sz="1700">
                <a:ea typeface="+mn-lt"/>
                <a:cs typeface="+mn-lt"/>
              </a:rPr>
              <a:t> нашу </a:t>
            </a:r>
            <a:r>
              <a:rPr lang="ru-RU" sz="1700" err="1">
                <a:ea typeface="+mn-lt"/>
                <a:cs typeface="+mn-lt"/>
              </a:rPr>
              <a:t>екскурсію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прогулянкою</a:t>
            </a:r>
            <a:r>
              <a:rPr lang="ru-RU" sz="1700">
                <a:ea typeface="+mn-lt"/>
                <a:cs typeface="+mn-lt"/>
              </a:rPr>
              <a:t> по </a:t>
            </a:r>
            <a:r>
              <a:rPr lang="ru-RU" sz="1700" err="1">
                <a:ea typeface="+mn-lt"/>
                <a:cs typeface="+mn-lt"/>
              </a:rPr>
              <a:t>головній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артерії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міста</a:t>
            </a:r>
            <a:r>
              <a:rPr lang="ru-RU" sz="1700">
                <a:ea typeface="+mn-lt"/>
                <a:cs typeface="+mn-lt"/>
              </a:rPr>
              <a:t> — </a:t>
            </a:r>
            <a:r>
              <a:rPr lang="ru-RU" sz="1700" err="1">
                <a:ea typeface="+mn-lt"/>
                <a:cs typeface="+mn-lt"/>
              </a:rPr>
              <a:t>вулиці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Соборній</a:t>
            </a:r>
            <a:r>
              <a:rPr lang="ru-RU" sz="1700">
                <a:ea typeface="+mn-lt"/>
                <a:cs typeface="+mn-lt"/>
              </a:rPr>
              <a:t>. </a:t>
            </a:r>
            <a:r>
              <a:rPr lang="ru-RU" sz="1700" err="1">
                <a:ea typeface="+mn-lt"/>
                <a:cs typeface="+mn-lt"/>
              </a:rPr>
              <a:t>Раніше</a:t>
            </a:r>
            <a:r>
              <a:rPr lang="ru-RU" sz="1700">
                <a:ea typeface="+mn-lt"/>
                <a:cs typeface="+mn-lt"/>
              </a:rPr>
              <a:t> вона мала </a:t>
            </a:r>
            <a:r>
              <a:rPr lang="ru-RU" sz="1700" err="1">
                <a:ea typeface="+mn-lt"/>
                <a:cs typeface="+mn-lt"/>
              </a:rPr>
              <a:t>назву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Радянська</a:t>
            </a:r>
            <a:r>
              <a:rPr lang="ru-RU" sz="1700">
                <a:ea typeface="+mn-lt"/>
                <a:cs typeface="+mn-lt"/>
              </a:rPr>
              <a:t>, </a:t>
            </a:r>
            <a:r>
              <a:rPr lang="ru-RU" sz="1700" err="1">
                <a:ea typeface="+mn-lt"/>
                <a:cs typeface="+mn-lt"/>
              </a:rPr>
              <a:t>але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історично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була</a:t>
            </a:r>
            <a:r>
              <a:rPr lang="ru-RU" sz="1700">
                <a:ea typeface="+mn-lt"/>
                <a:cs typeface="+mn-lt"/>
              </a:rPr>
              <a:t> і </a:t>
            </a:r>
            <a:r>
              <a:rPr lang="ru-RU" sz="1700" err="1">
                <a:ea typeface="+mn-lt"/>
                <a:cs typeface="+mn-lt"/>
              </a:rPr>
              <a:t>залишається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серцем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міського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життя</a:t>
            </a:r>
            <a:r>
              <a:rPr lang="ru-RU" sz="1700">
                <a:ea typeface="+mn-lt"/>
                <a:cs typeface="+mn-lt"/>
              </a:rPr>
              <a:t>. Тут </a:t>
            </a:r>
            <a:r>
              <a:rPr lang="ru-RU" sz="1700" err="1">
                <a:ea typeface="+mn-lt"/>
                <a:cs typeface="+mn-lt"/>
              </a:rPr>
              <a:t>поєднується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минуле</a:t>
            </a:r>
            <a:r>
              <a:rPr lang="ru-RU" sz="1700">
                <a:ea typeface="+mn-lt"/>
                <a:cs typeface="+mn-lt"/>
              </a:rPr>
              <a:t> й </a:t>
            </a:r>
            <a:r>
              <a:rPr lang="ru-RU" sz="1700" err="1">
                <a:ea typeface="+mn-lt"/>
                <a:cs typeface="+mn-lt"/>
              </a:rPr>
              <a:t>сучасність</a:t>
            </a:r>
            <a:r>
              <a:rPr lang="ru-RU" sz="1700">
                <a:ea typeface="+mn-lt"/>
                <a:cs typeface="+mn-lt"/>
              </a:rPr>
              <a:t> — </a:t>
            </a:r>
            <a:r>
              <a:rPr lang="ru-RU" sz="1700" err="1">
                <a:ea typeface="+mn-lt"/>
                <a:cs typeface="+mn-lt"/>
              </a:rPr>
              <a:t>старовинні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будівлі</a:t>
            </a:r>
            <a:r>
              <a:rPr lang="ru-RU" sz="1700">
                <a:ea typeface="+mn-lt"/>
                <a:cs typeface="+mn-lt"/>
              </a:rPr>
              <a:t> ХІХ </a:t>
            </a:r>
            <a:r>
              <a:rPr lang="ru-RU" sz="1700" err="1">
                <a:ea typeface="+mn-lt"/>
                <a:cs typeface="+mn-lt"/>
              </a:rPr>
              <a:t>століття</a:t>
            </a:r>
            <a:r>
              <a:rPr lang="ru-RU" sz="1700">
                <a:ea typeface="+mn-lt"/>
                <a:cs typeface="+mn-lt"/>
              </a:rPr>
              <a:t>, </a:t>
            </a:r>
            <a:r>
              <a:rPr lang="ru-RU" sz="1700" err="1">
                <a:ea typeface="+mn-lt"/>
                <a:cs typeface="+mn-lt"/>
              </a:rPr>
              <a:t>колишні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дворянські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маєтки</a:t>
            </a:r>
            <a:r>
              <a:rPr lang="ru-RU" sz="1700">
                <a:ea typeface="+mn-lt"/>
                <a:cs typeface="+mn-lt"/>
              </a:rPr>
              <a:t>, </a:t>
            </a:r>
            <a:r>
              <a:rPr lang="ru-RU" sz="1700" err="1">
                <a:ea typeface="+mn-lt"/>
                <a:cs typeface="+mn-lt"/>
              </a:rPr>
              <a:t>театри</a:t>
            </a:r>
            <a:r>
              <a:rPr lang="ru-RU" sz="1700">
                <a:ea typeface="+mn-lt"/>
                <a:cs typeface="+mn-lt"/>
              </a:rPr>
              <a:t>, </a:t>
            </a:r>
            <a:r>
              <a:rPr lang="ru-RU" sz="1700" err="1">
                <a:ea typeface="+mn-lt"/>
                <a:cs typeface="+mn-lt"/>
              </a:rPr>
              <a:t>магазини</a:t>
            </a:r>
            <a:r>
              <a:rPr lang="ru-RU" sz="1700">
                <a:ea typeface="+mn-lt"/>
                <a:cs typeface="+mn-lt"/>
              </a:rPr>
              <a:t>, кафе, а також </a:t>
            </a:r>
            <a:r>
              <a:rPr lang="ru-RU" sz="1700" err="1">
                <a:ea typeface="+mn-lt"/>
                <a:cs typeface="+mn-lt"/>
              </a:rPr>
              <a:t>сучасні</a:t>
            </a:r>
            <a:r>
              <a:rPr lang="ru-RU" sz="1700">
                <a:ea typeface="+mn-lt"/>
                <a:cs typeface="+mn-lt"/>
              </a:rPr>
              <a:t> арт-</a:t>
            </a:r>
            <a:r>
              <a:rPr lang="ru-RU" sz="1700" err="1">
                <a:ea typeface="+mn-lt"/>
                <a:cs typeface="+mn-lt"/>
              </a:rPr>
              <a:t>простори</a:t>
            </a:r>
            <a:r>
              <a:rPr lang="ru-RU" sz="17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  <a:p>
            <a:r>
              <a:rPr lang="ru-RU" sz="1700" err="1">
                <a:ea typeface="+mn-lt"/>
                <a:cs typeface="+mn-lt"/>
              </a:rPr>
              <a:t>Соборна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вулиця</a:t>
            </a:r>
            <a:r>
              <a:rPr lang="ru-RU" sz="1700">
                <a:ea typeface="+mn-lt"/>
                <a:cs typeface="+mn-lt"/>
              </a:rPr>
              <a:t> є </a:t>
            </a:r>
            <a:r>
              <a:rPr lang="ru-RU" sz="1700" err="1">
                <a:ea typeface="+mn-lt"/>
                <a:cs typeface="+mn-lt"/>
              </a:rPr>
              <a:t>пішохідною</a:t>
            </a:r>
            <a:r>
              <a:rPr lang="ru-RU" sz="1700">
                <a:ea typeface="+mn-lt"/>
                <a:cs typeface="+mn-lt"/>
              </a:rPr>
              <a:t>, </a:t>
            </a:r>
            <a:r>
              <a:rPr lang="ru-RU" sz="1700" err="1">
                <a:ea typeface="+mn-lt"/>
                <a:cs typeface="+mn-lt"/>
              </a:rPr>
              <a:t>тож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саме</a:t>
            </a:r>
            <a:r>
              <a:rPr lang="ru-RU" sz="1700">
                <a:ea typeface="+mn-lt"/>
                <a:cs typeface="+mn-lt"/>
              </a:rPr>
              <a:t> тут </a:t>
            </a:r>
            <a:r>
              <a:rPr lang="ru-RU" sz="1700" err="1">
                <a:ea typeface="+mn-lt"/>
                <a:cs typeface="+mn-lt"/>
              </a:rPr>
              <a:t>проходять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міські</a:t>
            </a:r>
            <a:r>
              <a:rPr lang="ru-RU" sz="1700">
                <a:ea typeface="+mn-lt"/>
                <a:cs typeface="+mn-lt"/>
              </a:rPr>
              <a:t> свята, ярмарки, </a:t>
            </a:r>
            <a:r>
              <a:rPr lang="ru-RU" sz="1700" err="1">
                <a:ea typeface="+mn-lt"/>
                <a:cs typeface="+mn-lt"/>
              </a:rPr>
              <a:t>паради</a:t>
            </a:r>
            <a:r>
              <a:rPr lang="ru-RU" sz="1700">
                <a:ea typeface="+mn-lt"/>
                <a:cs typeface="+mn-lt"/>
              </a:rPr>
              <a:t> та </a:t>
            </a:r>
            <a:r>
              <a:rPr lang="ru-RU" sz="1700" err="1">
                <a:ea typeface="+mn-lt"/>
                <a:cs typeface="+mn-lt"/>
              </a:rPr>
              <a:t>фестивалі</a:t>
            </a:r>
            <a:r>
              <a:rPr lang="ru-RU" sz="1700">
                <a:ea typeface="+mn-lt"/>
                <a:cs typeface="+mn-lt"/>
              </a:rPr>
              <a:t>. Вона </a:t>
            </a:r>
            <a:r>
              <a:rPr lang="ru-RU" sz="1700" err="1">
                <a:ea typeface="+mn-lt"/>
                <a:cs typeface="+mn-lt"/>
              </a:rPr>
              <a:t>з’єднує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Соборну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площу</a:t>
            </a:r>
            <a:r>
              <a:rPr lang="ru-RU" sz="1700">
                <a:ea typeface="+mn-lt"/>
                <a:cs typeface="+mn-lt"/>
              </a:rPr>
              <a:t> з </a:t>
            </a:r>
            <a:r>
              <a:rPr lang="ru-RU" sz="1700" err="1">
                <a:ea typeface="+mn-lt"/>
                <a:cs typeface="+mn-lt"/>
              </a:rPr>
              <a:t>річкою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Інгул</a:t>
            </a:r>
            <a:r>
              <a:rPr lang="ru-RU" sz="1700">
                <a:ea typeface="+mn-lt"/>
                <a:cs typeface="+mn-lt"/>
              </a:rPr>
              <a:t> і </a:t>
            </a:r>
            <a:r>
              <a:rPr lang="ru-RU" sz="1700" err="1">
                <a:ea typeface="+mn-lt"/>
                <a:cs typeface="+mn-lt"/>
              </a:rPr>
              <a:t>символізує</a:t>
            </a:r>
            <a:r>
              <a:rPr lang="ru-RU" sz="1700">
                <a:ea typeface="+mn-lt"/>
                <a:cs typeface="+mn-lt"/>
              </a:rPr>
              <a:t> шлях </a:t>
            </a:r>
            <a:r>
              <a:rPr lang="ru-RU" sz="1700" err="1">
                <a:ea typeface="+mn-lt"/>
                <a:cs typeface="+mn-lt"/>
              </a:rPr>
              <a:t>Миколаєва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від</a:t>
            </a: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err="1">
                <a:ea typeface="+mn-lt"/>
                <a:cs typeface="+mn-lt"/>
              </a:rPr>
              <a:t>історії</a:t>
            </a:r>
            <a:r>
              <a:rPr lang="ru-RU" sz="1700">
                <a:ea typeface="+mn-lt"/>
                <a:cs typeface="+mn-lt"/>
              </a:rPr>
              <a:t> до </a:t>
            </a:r>
            <a:r>
              <a:rPr lang="ru-RU" sz="1700" err="1">
                <a:ea typeface="+mn-lt"/>
                <a:cs typeface="+mn-lt"/>
              </a:rPr>
              <a:t>майбутнього</a:t>
            </a:r>
            <a:r>
              <a:rPr lang="ru-RU" sz="1700">
                <a:ea typeface="+mn-lt"/>
                <a:cs typeface="+mn-lt"/>
              </a:rPr>
              <a:t>.</a:t>
            </a:r>
            <a:endParaRPr lang="ru-RU">
              <a:ea typeface="+mn-lt"/>
              <a:cs typeface="+mn-lt"/>
            </a:endParaRPr>
          </a:p>
        </p:txBody>
      </p:sp>
      <p:pic>
        <p:nvPicPr>
          <p:cNvPr id="5" name="Рисунок 4" descr="Изображение выглядит как на открытом воздухе, обувь, одежда, человек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0B814DB4-E803-2435-BF51-69A788045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75" r="-3" b="45104"/>
          <a:stretch/>
        </p:blipFill>
        <p:spPr>
          <a:xfrm>
            <a:off x="-9637" y="10"/>
            <a:ext cx="5030847" cy="3428990"/>
          </a:xfrm>
          <a:prstGeom prst="rect">
            <a:avLst/>
          </a:prstGeom>
        </p:spPr>
      </p:pic>
      <p:pic>
        <p:nvPicPr>
          <p:cNvPr id="4" name="Рисунок 3" descr="Головну вулицю Миколаєва відчистили від сміття">
            <a:extLst>
              <a:ext uri="{FF2B5EF4-FFF2-40B4-BE49-F238E27FC236}">
                <a16:creationId xmlns:a16="http://schemas.microsoft.com/office/drawing/2014/main" id="{841869A3-767F-45C6-D402-1D4539030F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69" r="2" b="2"/>
          <a:stretch/>
        </p:blipFill>
        <p:spPr>
          <a:xfrm>
            <a:off x="-9637" y="3429000"/>
            <a:ext cx="503084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2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E739B-098C-ED8E-8B30-A978BD3029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1500" y="354681"/>
            <a:ext cx="4768850" cy="18478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300">
                <a:latin typeface="Georgia Pro Semibold"/>
                <a:ea typeface="Roboto"/>
                <a:cs typeface="Roboto"/>
              </a:rPr>
              <a:t>День міста Миколаєва — свято єдності та історії</a:t>
            </a:r>
            <a:endParaRPr lang="ru-RU" sz="3300">
              <a:latin typeface="Georgia Pro Semibold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2792B3-8A8F-0D6D-875D-9BAB07A56D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1184" y="2707858"/>
            <a:ext cx="4768850" cy="3929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>
                <a:latin typeface="Times New Roman"/>
                <a:ea typeface="Roboto"/>
                <a:cs typeface="Roboto"/>
              </a:rPr>
              <a:t>День </a:t>
            </a:r>
            <a:r>
              <a:rPr lang="ru-RU" sz="1800" err="1">
                <a:latin typeface="Times New Roman"/>
                <a:ea typeface="Roboto"/>
                <a:cs typeface="Roboto"/>
              </a:rPr>
              <a:t>міста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Миколаєва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традиційно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відзначається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наприкінці</a:t>
            </a:r>
            <a:r>
              <a:rPr lang="ru-RU" sz="1800">
                <a:latin typeface="Times New Roman"/>
                <a:ea typeface="Roboto"/>
                <a:cs typeface="Roboto"/>
              </a:rPr>
              <a:t> червня. </a:t>
            </a:r>
            <a:r>
              <a:rPr lang="ru-RU" sz="1800" err="1">
                <a:latin typeface="Times New Roman"/>
                <a:ea typeface="Roboto"/>
                <a:cs typeface="Roboto"/>
              </a:rPr>
              <a:t>Це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важлива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подія</a:t>
            </a:r>
            <a:r>
              <a:rPr lang="ru-RU" sz="1800">
                <a:latin typeface="Times New Roman"/>
                <a:ea typeface="Roboto"/>
                <a:cs typeface="Roboto"/>
              </a:rPr>
              <a:t> для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всіх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мешканців</a:t>
            </a:r>
            <a:r>
              <a:rPr lang="ru-RU" sz="1800">
                <a:latin typeface="Times New Roman"/>
                <a:ea typeface="Roboto"/>
                <a:cs typeface="Roboto"/>
              </a:rPr>
              <a:t>, </a:t>
            </a:r>
            <a:r>
              <a:rPr lang="ru-RU" sz="1800" err="1">
                <a:latin typeface="Times New Roman"/>
                <a:ea typeface="Roboto"/>
                <a:cs typeface="Roboto"/>
              </a:rPr>
              <a:t>адже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саме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цього</a:t>
            </a:r>
            <a:r>
              <a:rPr lang="ru-RU" sz="1800">
                <a:latin typeface="Times New Roman"/>
                <a:ea typeface="Roboto"/>
                <a:cs typeface="Roboto"/>
              </a:rPr>
              <a:t> дня </a:t>
            </a:r>
            <a:r>
              <a:rPr lang="ru-RU" sz="1800" err="1">
                <a:latin typeface="Times New Roman"/>
                <a:ea typeface="Roboto"/>
                <a:cs typeface="Roboto"/>
              </a:rPr>
              <a:t>згадують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історію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заснування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міста</a:t>
            </a:r>
            <a:r>
              <a:rPr lang="ru-RU" sz="1800">
                <a:latin typeface="Times New Roman"/>
                <a:ea typeface="Roboto"/>
                <a:cs typeface="Roboto"/>
              </a:rPr>
              <a:t>, </a:t>
            </a:r>
            <a:r>
              <a:rPr lang="ru-RU" sz="1800" err="1">
                <a:latin typeface="Times New Roman"/>
                <a:ea typeface="Roboto"/>
                <a:cs typeface="Roboto"/>
              </a:rPr>
              <a:t>його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героїв</a:t>
            </a:r>
            <a:r>
              <a:rPr lang="ru-RU" sz="1800">
                <a:latin typeface="Times New Roman"/>
                <a:ea typeface="Roboto"/>
                <a:cs typeface="Roboto"/>
              </a:rPr>
              <a:t>, а також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святкують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сучасні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досягнення</a:t>
            </a:r>
            <a:r>
              <a:rPr lang="ru-RU" sz="1800">
                <a:latin typeface="Times New Roman"/>
                <a:ea typeface="Roboto"/>
                <a:cs typeface="Roboto"/>
              </a:rPr>
              <a:t>.</a:t>
            </a:r>
            <a:br>
              <a:rPr lang="ru-RU" sz="1800">
                <a:latin typeface="Times New Roman"/>
                <a:ea typeface="Roboto"/>
                <a:cs typeface="Roboto"/>
              </a:rPr>
            </a:br>
            <a:br>
              <a:rPr lang="ru-RU" sz="1800">
                <a:latin typeface="Times New Roman"/>
                <a:ea typeface="Roboto"/>
                <a:cs typeface="Roboto"/>
              </a:rPr>
            </a:br>
            <a:r>
              <a:rPr lang="ru-RU" sz="1800">
                <a:latin typeface="Times New Roman"/>
                <a:ea typeface="Roboto"/>
                <a:cs typeface="Roboto"/>
              </a:rPr>
              <a:t>На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вулицях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розгортаються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культурні</a:t>
            </a:r>
            <a:r>
              <a:rPr lang="ru-RU" sz="1800">
                <a:latin typeface="Times New Roman"/>
                <a:ea typeface="Roboto"/>
                <a:cs typeface="Roboto"/>
              </a:rPr>
              <a:t> та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спортивні</a:t>
            </a:r>
            <a:r>
              <a:rPr lang="ru-RU" sz="1800">
                <a:latin typeface="Times New Roman"/>
                <a:ea typeface="Roboto"/>
                <a:cs typeface="Roboto"/>
              </a:rPr>
              <a:t> заходи,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відкриті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виставки</a:t>
            </a:r>
            <a:r>
              <a:rPr lang="ru-RU" sz="1800">
                <a:latin typeface="Times New Roman"/>
                <a:ea typeface="Roboto"/>
                <a:cs typeface="Roboto"/>
              </a:rPr>
              <a:t>, ярмарки, </a:t>
            </a:r>
            <a:r>
              <a:rPr lang="ru-RU" sz="1800" err="1">
                <a:latin typeface="Times New Roman"/>
                <a:ea typeface="Roboto"/>
                <a:cs typeface="Roboto"/>
              </a:rPr>
              <a:t>патріотичні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акції</a:t>
            </a:r>
            <a:r>
              <a:rPr lang="ru-RU" sz="1800">
                <a:latin typeface="Times New Roman"/>
                <a:ea typeface="Roboto"/>
                <a:cs typeface="Roboto"/>
              </a:rPr>
              <a:t>. Центральною </a:t>
            </a:r>
            <a:r>
              <a:rPr lang="ru-RU" sz="1800" err="1">
                <a:latin typeface="Times New Roman"/>
                <a:ea typeface="Roboto"/>
                <a:cs typeface="Roboto"/>
              </a:rPr>
              <a:t>локацією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стає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вулиця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Соборна</a:t>
            </a:r>
            <a:r>
              <a:rPr lang="ru-RU" sz="1800">
                <a:latin typeface="Times New Roman"/>
                <a:ea typeface="Roboto"/>
                <a:cs typeface="Roboto"/>
              </a:rPr>
              <a:t>, де </a:t>
            </a:r>
            <a:r>
              <a:rPr lang="ru-RU" sz="1800" err="1">
                <a:latin typeface="Times New Roman"/>
                <a:ea typeface="Roboto"/>
                <a:cs typeface="Roboto"/>
              </a:rPr>
              <a:t>збираються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родини</a:t>
            </a:r>
            <a:r>
              <a:rPr lang="ru-RU" sz="1800">
                <a:latin typeface="Times New Roman"/>
                <a:ea typeface="Roboto"/>
                <a:cs typeface="Roboto"/>
              </a:rPr>
              <a:t>, молодь та </a:t>
            </a:r>
            <a:r>
              <a:rPr lang="ru-RU" sz="1800" err="1">
                <a:latin typeface="Times New Roman"/>
                <a:ea typeface="Roboto"/>
                <a:cs typeface="Roboto"/>
              </a:rPr>
              <a:t>гості</a:t>
            </a:r>
            <a:r>
              <a:rPr lang="ru-RU" sz="1800">
                <a:latin typeface="Times New Roman"/>
                <a:ea typeface="Roboto"/>
                <a:cs typeface="Roboto"/>
              </a:rPr>
              <a:t> </a:t>
            </a:r>
            <a:r>
              <a:rPr lang="ru-RU" sz="1800" err="1">
                <a:latin typeface="Times New Roman"/>
                <a:ea typeface="Roboto"/>
                <a:cs typeface="Roboto"/>
              </a:rPr>
              <a:t>міста</a:t>
            </a:r>
            <a:r>
              <a:rPr lang="ru-RU" sz="1800">
                <a:latin typeface="Times New Roman"/>
                <a:ea typeface="Roboto"/>
                <a:cs typeface="Roboto"/>
              </a:rPr>
              <a:t>.</a:t>
            </a:r>
            <a:br>
              <a:rPr lang="ru-RU" sz="1400">
                <a:latin typeface="Times New Roman"/>
                <a:ea typeface="Roboto"/>
                <a:cs typeface="Roboto"/>
              </a:rPr>
            </a:br>
            <a:endParaRPr lang="ru-RU" sz="1400">
              <a:latin typeface="Roboto"/>
              <a:ea typeface="Roboto"/>
              <a:cs typeface="Roboto"/>
            </a:endParaRPr>
          </a:p>
        </p:txBody>
      </p:sp>
      <p:pic>
        <p:nvPicPr>
          <p:cNvPr id="4" name="Рисунок 3" descr="Изображение выглядит как на открытом воздухе, небо, дерево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4281F7-F129-20DF-08A4-268CE4BF20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85" r="22514" b="-2"/>
          <a:stretch/>
        </p:blipFill>
        <p:spPr>
          <a:xfrm>
            <a:off x="5980742" y="565167"/>
            <a:ext cx="5654663" cy="565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76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6CD2F5-E9F9-DE70-ED78-2B2ED1C09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954270"/>
            <a:ext cx="5512288" cy="1880555"/>
          </a:xfrm>
        </p:spPr>
        <p:txBody>
          <a:bodyPr anchor="t">
            <a:normAutofit/>
          </a:bodyPr>
          <a:lstStyle/>
          <a:p>
            <a:r>
              <a:rPr lang="ru-RU" i="0">
                <a:latin typeface="Georgia Pro Semibold"/>
                <a:ea typeface="Roboto"/>
                <a:cs typeface="Roboto"/>
              </a:rPr>
              <a:t>Концерти та культурна програма</a:t>
            </a:r>
            <a:endParaRPr lang="ru-RU">
              <a:latin typeface="Georgia Pro Semibold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BFB270-A887-4B62-B243-50F92509A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Рисунок 3" descr="Изображение выглядит как дерево, на открытом воздухе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11E531A-B523-51E6-933D-9002FBE4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92" r="2" b="6005"/>
          <a:stretch/>
        </p:blipFill>
        <p:spPr>
          <a:xfrm>
            <a:off x="325192" y="2339570"/>
            <a:ext cx="5913340" cy="317143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0818200-6187-B2F6-94EE-ECD79C2C9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40" y="1114691"/>
            <a:ext cx="4159233" cy="514590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100" err="1">
                <a:latin typeface="Times New Roman"/>
                <a:ea typeface="Roboto"/>
                <a:cs typeface="Roboto"/>
              </a:rPr>
              <a:t>Упродовж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усього</a:t>
            </a:r>
            <a:r>
              <a:rPr lang="ru-RU" sz="2100">
                <a:latin typeface="Times New Roman"/>
                <a:ea typeface="Roboto"/>
                <a:cs typeface="Roboto"/>
              </a:rPr>
              <a:t> дня на </a:t>
            </a:r>
            <a:r>
              <a:rPr lang="ru-RU" sz="2100" err="1">
                <a:latin typeface="Times New Roman"/>
                <a:ea typeface="Roboto"/>
                <a:cs typeface="Roboto"/>
              </a:rPr>
              <a:t>головній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сцені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міста</a:t>
            </a:r>
            <a:r>
              <a:rPr lang="ru-RU" sz="2100">
                <a:latin typeface="Times New Roman"/>
                <a:ea typeface="Roboto"/>
                <a:cs typeface="Roboto"/>
              </a:rPr>
              <a:t>, </a:t>
            </a:r>
            <a:r>
              <a:rPr lang="ru-RU" sz="2100" err="1">
                <a:latin typeface="Times New Roman"/>
                <a:ea typeface="Roboto"/>
                <a:cs typeface="Roboto"/>
              </a:rPr>
              <a:t>зазвичай</a:t>
            </a:r>
            <a:r>
              <a:rPr lang="ru-RU" sz="2100">
                <a:latin typeface="Times New Roman"/>
                <a:ea typeface="Roboto"/>
                <a:cs typeface="Roboto"/>
              </a:rPr>
              <a:t> на </a:t>
            </a:r>
            <a:r>
              <a:rPr lang="ru-RU" sz="2100" err="1">
                <a:latin typeface="Times New Roman"/>
                <a:ea typeface="Roboto"/>
                <a:cs typeface="Roboto"/>
              </a:rPr>
              <a:t>площі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Соборній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або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біля</a:t>
            </a:r>
            <a:r>
              <a:rPr lang="ru-RU" sz="2100">
                <a:latin typeface="Times New Roman"/>
                <a:ea typeface="Roboto"/>
                <a:cs typeface="Roboto"/>
              </a:rPr>
              <a:t> Каштанового скверу, </a:t>
            </a:r>
            <a:r>
              <a:rPr lang="ru-RU" sz="2100" err="1">
                <a:latin typeface="Times New Roman"/>
                <a:ea typeface="Roboto"/>
                <a:cs typeface="Roboto"/>
              </a:rPr>
              <a:t>проходять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виступи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місцевих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артистів</a:t>
            </a:r>
            <a:r>
              <a:rPr lang="ru-RU" sz="2100">
                <a:latin typeface="Times New Roman"/>
                <a:ea typeface="Roboto"/>
                <a:cs typeface="Roboto"/>
              </a:rPr>
              <a:t>, </a:t>
            </a:r>
            <a:r>
              <a:rPr lang="ru-RU" sz="2100" err="1">
                <a:latin typeface="Times New Roman"/>
                <a:ea typeface="Roboto"/>
                <a:cs typeface="Roboto"/>
              </a:rPr>
              <a:t>шкільних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колективів</a:t>
            </a:r>
            <a:r>
              <a:rPr lang="ru-RU" sz="2100">
                <a:latin typeface="Times New Roman"/>
                <a:ea typeface="Roboto"/>
                <a:cs typeface="Roboto"/>
              </a:rPr>
              <a:t>, </a:t>
            </a:r>
            <a:r>
              <a:rPr lang="ru-RU" sz="2100" err="1">
                <a:latin typeface="Times New Roman"/>
                <a:ea typeface="Roboto"/>
                <a:cs typeface="Roboto"/>
              </a:rPr>
              <a:t>танцюристів</a:t>
            </a:r>
            <a:r>
              <a:rPr lang="ru-RU" sz="2100">
                <a:latin typeface="Times New Roman"/>
                <a:ea typeface="Roboto"/>
                <a:cs typeface="Roboto"/>
              </a:rPr>
              <a:t> та </a:t>
            </a:r>
            <a:r>
              <a:rPr lang="ru-RU" sz="2100" err="1">
                <a:latin typeface="Times New Roman"/>
                <a:ea typeface="Roboto"/>
                <a:cs typeface="Roboto"/>
              </a:rPr>
              <a:t>музикантів</a:t>
            </a:r>
            <a:r>
              <a:rPr lang="ru-RU" sz="2100">
                <a:latin typeface="Times New Roman"/>
                <a:ea typeface="Roboto"/>
                <a:cs typeface="Roboto"/>
              </a:rPr>
              <a:t>.</a:t>
            </a:r>
            <a:br>
              <a:rPr lang="ru-RU" sz="2100">
                <a:latin typeface="Times New Roman"/>
                <a:ea typeface="Roboto"/>
                <a:cs typeface="Roboto"/>
              </a:rPr>
            </a:br>
            <a:br>
              <a:rPr lang="ru-RU" sz="2100">
                <a:latin typeface="Times New Roman"/>
                <a:ea typeface="Roboto"/>
                <a:cs typeface="Roboto"/>
              </a:rPr>
            </a:br>
            <a:r>
              <a:rPr lang="ru-RU" sz="2100" err="1">
                <a:latin typeface="Times New Roman"/>
                <a:ea typeface="Roboto"/>
                <a:cs typeface="Roboto"/>
              </a:rPr>
              <a:t>Увечері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відбувається</a:t>
            </a:r>
            <a:r>
              <a:rPr lang="ru-RU" sz="2100">
                <a:latin typeface="Times New Roman"/>
                <a:ea typeface="Roboto"/>
                <a:cs typeface="Roboto"/>
              </a:rPr>
              <a:t> великий </a:t>
            </a:r>
            <a:r>
              <a:rPr lang="ru-RU" sz="2100" err="1">
                <a:latin typeface="Times New Roman"/>
                <a:ea typeface="Roboto"/>
                <a:cs typeface="Roboto"/>
              </a:rPr>
              <a:t>святковий</a:t>
            </a:r>
            <a:r>
              <a:rPr lang="ru-RU" sz="2100">
                <a:latin typeface="Times New Roman"/>
                <a:ea typeface="Roboto"/>
                <a:cs typeface="Roboto"/>
              </a:rPr>
              <a:t> концерт, у </a:t>
            </a:r>
            <a:r>
              <a:rPr lang="ru-RU" sz="2100" err="1">
                <a:latin typeface="Times New Roman"/>
                <a:ea typeface="Roboto"/>
                <a:cs typeface="Roboto"/>
              </a:rPr>
              <a:t>якому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беруть</a:t>
            </a:r>
            <a:r>
              <a:rPr lang="ru-RU" sz="2100">
                <a:latin typeface="Times New Roman"/>
                <a:ea typeface="Roboto"/>
                <a:cs typeface="Roboto"/>
              </a:rPr>
              <a:t> участь </a:t>
            </a:r>
            <a:r>
              <a:rPr lang="ru-RU" sz="2100" err="1">
                <a:latin typeface="Times New Roman"/>
                <a:ea typeface="Roboto"/>
                <a:cs typeface="Roboto"/>
              </a:rPr>
              <a:t>зірки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української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естради</a:t>
            </a:r>
            <a:r>
              <a:rPr lang="ru-RU" sz="2100">
                <a:latin typeface="Times New Roman"/>
                <a:ea typeface="Roboto"/>
                <a:cs typeface="Roboto"/>
              </a:rPr>
              <a:t>. Атмосферу </a:t>
            </a:r>
            <a:r>
              <a:rPr lang="ru-RU" sz="2100" err="1">
                <a:latin typeface="Times New Roman"/>
                <a:ea typeface="Roboto"/>
                <a:cs typeface="Roboto"/>
              </a:rPr>
              <a:t>доповнюють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світлове</a:t>
            </a:r>
            <a:r>
              <a:rPr lang="ru-RU" sz="2100">
                <a:latin typeface="Times New Roman"/>
                <a:ea typeface="Roboto"/>
                <a:cs typeface="Roboto"/>
              </a:rPr>
              <a:t> шоу, </a:t>
            </a:r>
            <a:r>
              <a:rPr lang="ru-RU" sz="2100" err="1">
                <a:latin typeface="Times New Roman"/>
                <a:ea typeface="Roboto"/>
                <a:cs typeface="Roboto"/>
              </a:rPr>
              <a:t>виступи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ді-джеїв</a:t>
            </a:r>
            <a:r>
              <a:rPr lang="ru-RU" sz="2100">
                <a:latin typeface="Times New Roman"/>
                <a:ea typeface="Roboto"/>
                <a:cs typeface="Roboto"/>
              </a:rPr>
              <a:t> та </a:t>
            </a:r>
            <a:r>
              <a:rPr lang="ru-RU" sz="2100" err="1">
                <a:latin typeface="Times New Roman"/>
                <a:ea typeface="Roboto"/>
                <a:cs typeface="Roboto"/>
              </a:rPr>
              <a:t>сучасні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музичні</a:t>
            </a:r>
            <a:r>
              <a:rPr lang="ru-RU" sz="2100">
                <a:latin typeface="Times New Roman"/>
                <a:ea typeface="Roboto"/>
                <a:cs typeface="Roboto"/>
              </a:rPr>
              <a:t> </a:t>
            </a:r>
            <a:r>
              <a:rPr lang="ru-RU" sz="2100" err="1">
                <a:latin typeface="Times New Roman"/>
                <a:ea typeface="Roboto"/>
                <a:cs typeface="Roboto"/>
              </a:rPr>
              <a:t>номери</a:t>
            </a:r>
            <a:r>
              <a:rPr lang="ru-RU" sz="2100">
                <a:latin typeface="Times New Roman"/>
                <a:ea typeface="Roboto"/>
                <a:cs typeface="Roboto"/>
              </a:rPr>
              <a:t>.</a:t>
            </a:r>
            <a:endParaRPr lang="ru-RU" sz="2100">
              <a:latin typeface="Times New Roman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915833"/>
            <a:ext cx="2438970" cy="942167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108AF4-088E-4064-B983-46D04AE2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9771377" y="5278254"/>
            <a:ext cx="623078" cy="1834221"/>
            <a:chOff x="10948005" y="3272152"/>
            <a:chExt cx="623078" cy="183422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0072F45-87A5-41AF-8A5F-AA1169606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9543D5C-6314-4A56-96D8-66138F7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B17B08-2B11-4A2F-9E2C-DE23C7250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38962" y="5013367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1C07DBD2-276A-4A72-BF25-6FB2FCD05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C354B108-DB71-4484-8743-68C8D50307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6574" y="4484929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C50B8508-ED23-4F52-B6D0-18C4EFC54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C296D5-FE18-49F2-BECF-3BBFD7834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98165" y="4772395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5137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BFD8A-3DBB-82DB-1460-5BE9808CA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1114691"/>
            <a:ext cx="5512288" cy="1880555"/>
          </a:xfrm>
        </p:spPr>
        <p:txBody>
          <a:bodyPr anchor="t">
            <a:normAutofit/>
          </a:bodyPr>
          <a:lstStyle/>
          <a:p>
            <a:r>
              <a:rPr lang="ru-RU" i="0">
                <a:latin typeface="Georgia Pro Semibold"/>
                <a:ea typeface="Roboto"/>
                <a:cs typeface="Roboto"/>
              </a:rPr>
              <a:t>Родинні та тематичні заходи</a:t>
            </a:r>
            <a:endParaRPr lang="ru-RU">
              <a:latin typeface="Georgia Pro Semibold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BFB270-A887-4B62-B243-50F92509A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Рисунок 3" descr="Изображение выглядит как на открытом воздухе, одежда, человек, строитель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351433F-BC25-42F4-4CF0-C67ED95605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99" r="2" b="14580"/>
          <a:stretch/>
        </p:blipFill>
        <p:spPr>
          <a:xfrm>
            <a:off x="585876" y="2479938"/>
            <a:ext cx="5512288" cy="298093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EA1F521-1E21-5D88-D3E7-8748CBC7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40" y="1114691"/>
            <a:ext cx="4159233" cy="51459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>
                <a:latin typeface="Times New Roman"/>
                <a:ea typeface="Roboto"/>
                <a:cs typeface="Roboto"/>
              </a:rPr>
              <a:t>Протягом дня влаштовують майстер-класи для дітей, благодійні виставки, фотозони, вікторини на знання історії міста. Проводяться велопробіги, флешмоби, паради вишиванок, а також зустрічі з волонтерами й військовими.</a:t>
            </a:r>
            <a:br>
              <a:rPr lang="ru-RU">
                <a:latin typeface="Times New Roman"/>
                <a:ea typeface="Roboto"/>
                <a:cs typeface="Roboto"/>
              </a:rPr>
            </a:br>
            <a:br>
              <a:rPr lang="ru-RU">
                <a:latin typeface="Times New Roman"/>
                <a:ea typeface="Roboto"/>
                <a:cs typeface="Roboto"/>
              </a:rPr>
            </a:br>
            <a:r>
              <a:rPr lang="ru-RU">
                <a:latin typeface="Times New Roman"/>
                <a:ea typeface="Roboto"/>
                <a:cs typeface="Roboto"/>
              </a:rPr>
              <a:t>Завершується свято яскравим вечірнім концертом і, за можливості, салютом або світловим шоу (залежно від ситуації в країні).</a:t>
            </a:r>
            <a:endParaRPr lang="ru-RU">
              <a:latin typeface="Times New Roman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915833"/>
            <a:ext cx="2438970" cy="942167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108AF4-088E-4064-B983-46D04AE2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9771377" y="5278254"/>
            <a:ext cx="623078" cy="1834221"/>
            <a:chOff x="10948005" y="3272152"/>
            <a:chExt cx="623078" cy="183422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0072F45-87A5-41AF-8A5F-AA1169606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9543D5C-6314-4A56-96D8-66138F7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B17B08-2B11-4A2F-9E2C-DE23C7250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38962" y="5013367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1C07DBD2-276A-4A72-BF25-6FB2FCD05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C354B108-DB71-4484-8743-68C8D50307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6574" y="4484929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C50B8508-ED23-4F52-B6D0-18C4EFC54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C296D5-FE18-49F2-BECF-3BBFD7834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98165" y="4772395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1039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10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2" name="Group 12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Freeform: Shape 21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4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5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55" name="Rectangle 31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79DF7-1ACD-9694-3A7D-D67DBAB11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9740" y="1122363"/>
            <a:ext cx="4991502" cy="1978346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br>
              <a:rPr lang="en-US" sz="1400"/>
            </a:br>
            <a:r>
              <a:rPr lang="en-US" i="0" err="1">
                <a:latin typeface="Times New Roman"/>
                <a:cs typeface="Times New Roman"/>
              </a:rPr>
              <a:t>Заходи</a:t>
            </a:r>
            <a:r>
              <a:rPr lang="en-US" i="0">
                <a:latin typeface="Times New Roman"/>
                <a:cs typeface="Times New Roman"/>
              </a:rPr>
              <a:t> у </a:t>
            </a:r>
            <a:r>
              <a:rPr lang="en-US" i="0" err="1">
                <a:latin typeface="Times New Roman"/>
                <a:cs typeface="Times New Roman"/>
              </a:rPr>
              <a:t>центрі</a:t>
            </a:r>
            <a:br>
              <a:rPr lang="en-US" i="0">
                <a:latin typeface="Times New Roman"/>
              </a:rPr>
            </a:br>
            <a:br>
              <a:rPr lang="en-US" sz="1600" i="0">
                <a:latin typeface="Times New Roman"/>
              </a:rPr>
            </a:br>
            <a:r>
              <a:rPr lang="en-US" sz="1600" i="0" err="1">
                <a:latin typeface="Times New Roman"/>
                <a:cs typeface="Times New Roman"/>
              </a:rPr>
              <a:t>Благодійна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виставка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робіт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родин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загиблих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військових</a:t>
            </a:r>
            <a:br>
              <a:rPr lang="en-US" sz="1600" i="0">
                <a:latin typeface="Times New Roman"/>
              </a:rPr>
            </a:br>
            <a:br>
              <a:rPr lang="en-US" sz="1600" i="0">
                <a:latin typeface="Times New Roman"/>
              </a:rPr>
            </a:br>
            <a:r>
              <a:rPr lang="en-US" sz="1600" i="0">
                <a:latin typeface="Times New Roman"/>
                <a:cs typeface="Times New Roman"/>
              </a:rPr>
              <a:t>З 10:00 </a:t>
            </a:r>
            <a:r>
              <a:rPr lang="en-US" sz="1600" i="0" err="1">
                <a:latin typeface="Times New Roman"/>
                <a:cs typeface="Times New Roman"/>
              </a:rPr>
              <a:t>на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ділянці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вулиці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Соборної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між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Великою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Морською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та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Марка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Кропивницького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проводиться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благодійна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виставка</a:t>
            </a:r>
            <a:r>
              <a:rPr lang="en-US" sz="1600" i="0">
                <a:latin typeface="Times New Roman"/>
                <a:cs typeface="Times New Roman"/>
              </a:rPr>
              <a:t>. </a:t>
            </a:r>
            <a:r>
              <a:rPr lang="en-US" sz="1600" i="0" err="1">
                <a:latin typeface="Times New Roman"/>
                <a:cs typeface="Times New Roman"/>
              </a:rPr>
              <a:t>Тут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представлені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картини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та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вироби</a:t>
            </a:r>
            <a:r>
              <a:rPr lang="en-US" sz="1600" i="0">
                <a:latin typeface="Times New Roman"/>
                <a:cs typeface="Times New Roman"/>
              </a:rPr>
              <a:t>, </a:t>
            </a:r>
            <a:r>
              <a:rPr lang="en-US" sz="1600" i="0" err="1">
                <a:latin typeface="Times New Roman"/>
                <a:cs typeface="Times New Roman"/>
              </a:rPr>
              <a:t>створені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дітьми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та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родинами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загиблих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миколаївських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військових</a:t>
            </a:r>
            <a:r>
              <a:rPr lang="en-US" sz="1600" i="0">
                <a:latin typeface="Times New Roman"/>
                <a:cs typeface="Times New Roman"/>
              </a:rPr>
              <a:t>. </a:t>
            </a:r>
            <a:r>
              <a:rPr lang="en-US" sz="1600" i="0" err="1">
                <a:latin typeface="Times New Roman"/>
                <a:cs typeface="Times New Roman"/>
              </a:rPr>
              <a:t>Мета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заходу</a:t>
            </a:r>
            <a:r>
              <a:rPr lang="en-US" sz="1600" i="0">
                <a:latin typeface="Times New Roman"/>
                <a:cs typeface="Times New Roman"/>
              </a:rPr>
              <a:t> — </a:t>
            </a:r>
            <a:r>
              <a:rPr lang="en-US" sz="1600" i="0" err="1">
                <a:latin typeface="Times New Roman"/>
                <a:cs typeface="Times New Roman"/>
              </a:rPr>
              <a:t>вшанування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пам’яті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героїв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та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підтримка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їхніх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родин</a:t>
            </a:r>
            <a:r>
              <a:rPr lang="en-US" sz="1600" i="0">
                <a:latin typeface="Times New Roman"/>
                <a:cs typeface="Times New Roman"/>
              </a:rPr>
              <a:t>. </a:t>
            </a:r>
            <a:r>
              <a:rPr lang="en-US" sz="1600" i="0" err="1">
                <a:latin typeface="Times New Roman"/>
                <a:cs typeface="Times New Roman"/>
              </a:rPr>
              <a:t>Цей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захід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поєднує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мистецтво</a:t>
            </a:r>
            <a:r>
              <a:rPr lang="en-US" sz="1600" i="0">
                <a:latin typeface="Times New Roman"/>
                <a:cs typeface="Times New Roman"/>
              </a:rPr>
              <a:t> з </a:t>
            </a:r>
            <a:r>
              <a:rPr lang="en-US" sz="1600" i="0" err="1">
                <a:latin typeface="Times New Roman"/>
                <a:cs typeface="Times New Roman"/>
              </a:rPr>
              <a:t>глибоким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патріотичним</a:t>
            </a:r>
            <a:r>
              <a:rPr lang="en-US" sz="1600" i="0">
                <a:latin typeface="Times New Roman"/>
                <a:cs typeface="Times New Roman"/>
              </a:rPr>
              <a:t> </a:t>
            </a:r>
            <a:r>
              <a:rPr lang="en-US" sz="1600" i="0" err="1">
                <a:latin typeface="Times New Roman"/>
                <a:cs typeface="Times New Roman"/>
              </a:rPr>
              <a:t>змістом</a:t>
            </a:r>
            <a:r>
              <a:rPr lang="en-US" sz="1600" i="0"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CA18CE-F149-2729-2FFE-D47A57B16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9740" y="3509963"/>
            <a:ext cx="4991502" cy="228867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err="1">
                <a:latin typeface="Times New Roman"/>
                <a:cs typeface="Times New Roman"/>
              </a:rPr>
              <a:t>Велопробіг</a:t>
            </a:r>
            <a:r>
              <a:rPr lang="en-US" sz="1800">
                <a:latin typeface="Times New Roman"/>
                <a:cs typeface="Times New Roman"/>
              </a:rPr>
              <a:t> з </a:t>
            </a:r>
            <a:r>
              <a:rPr lang="en-US" sz="1800" err="1">
                <a:latin typeface="Times New Roman"/>
                <a:cs typeface="Times New Roman"/>
              </a:rPr>
              <a:t>нагоди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Днів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Данії</a:t>
            </a:r>
            <a:r>
              <a:rPr lang="en-US" sz="1800">
                <a:latin typeface="Times New Roman"/>
                <a:cs typeface="Times New Roman"/>
              </a:rPr>
              <a:t> в </a:t>
            </a:r>
            <a:r>
              <a:rPr lang="en-US" sz="1800" err="1">
                <a:latin typeface="Times New Roman"/>
                <a:cs typeface="Times New Roman"/>
              </a:rPr>
              <a:t>Миколаєві</a:t>
            </a:r>
            <a:br>
              <a:rPr lang="en-US" sz="1800">
                <a:latin typeface="Times New Roman"/>
              </a:rPr>
            </a:br>
            <a:br>
              <a:rPr lang="en-US" sz="1800">
                <a:latin typeface="Times New Roman"/>
              </a:rPr>
            </a:br>
            <a:r>
              <a:rPr lang="en-US" sz="1800">
                <a:latin typeface="Times New Roman"/>
                <a:cs typeface="Times New Roman"/>
              </a:rPr>
              <a:t>О 17:30 </a:t>
            </a:r>
            <a:r>
              <a:rPr lang="en-US" sz="1800" err="1">
                <a:latin typeface="Times New Roman"/>
                <a:cs typeface="Times New Roman"/>
              </a:rPr>
              <a:t>на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площі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Соборній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стартує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велопробіг</a:t>
            </a:r>
            <a:r>
              <a:rPr lang="en-US" sz="1800">
                <a:latin typeface="Times New Roman"/>
                <a:cs typeface="Times New Roman"/>
              </a:rPr>
              <a:t>, </a:t>
            </a:r>
            <a:r>
              <a:rPr lang="en-US" sz="1800" err="1">
                <a:latin typeface="Times New Roman"/>
                <a:cs typeface="Times New Roman"/>
              </a:rPr>
              <a:t>присвячений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Дням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Данії</a:t>
            </a:r>
            <a:r>
              <a:rPr lang="en-US" sz="1800">
                <a:latin typeface="Times New Roman"/>
                <a:cs typeface="Times New Roman"/>
              </a:rPr>
              <a:t> в </a:t>
            </a:r>
            <a:r>
              <a:rPr lang="en-US" sz="1800" err="1">
                <a:latin typeface="Times New Roman"/>
                <a:cs typeface="Times New Roman"/>
              </a:rPr>
              <a:t>Миколаєві</a:t>
            </a:r>
            <a:r>
              <a:rPr lang="en-US" sz="1800">
                <a:latin typeface="Times New Roman"/>
                <a:cs typeface="Times New Roman"/>
              </a:rPr>
              <a:t>. </a:t>
            </a:r>
            <a:r>
              <a:rPr lang="en-US" sz="1800" err="1">
                <a:latin typeface="Times New Roman"/>
                <a:cs typeface="Times New Roman"/>
              </a:rPr>
              <a:t>Учасники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проїжджають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центральними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вулицями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міста</a:t>
            </a:r>
            <a:r>
              <a:rPr lang="en-US" sz="1800">
                <a:latin typeface="Times New Roman"/>
                <a:cs typeface="Times New Roman"/>
              </a:rPr>
              <a:t>, </a:t>
            </a:r>
            <a:r>
              <a:rPr lang="en-US" sz="1800" err="1">
                <a:latin typeface="Times New Roman"/>
                <a:cs typeface="Times New Roman"/>
              </a:rPr>
              <a:t>демонструючи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активний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спосіб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життя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та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підтримку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міжнародної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дружби</a:t>
            </a:r>
            <a:r>
              <a:rPr lang="en-US" sz="1800">
                <a:latin typeface="Times New Roman"/>
                <a:cs typeface="Times New Roman"/>
              </a:rPr>
              <a:t>. </a:t>
            </a:r>
            <a:r>
              <a:rPr lang="en-US" sz="1800" err="1">
                <a:latin typeface="Times New Roman"/>
                <a:cs typeface="Times New Roman"/>
              </a:rPr>
              <a:t>Захід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завершується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святковим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концертом</a:t>
            </a:r>
            <a:r>
              <a:rPr lang="en-US" sz="1800">
                <a:latin typeface="Times New Roman"/>
                <a:cs typeface="Times New Roman"/>
              </a:rPr>
              <a:t> «</a:t>
            </a:r>
            <a:r>
              <a:rPr lang="en-US" sz="1800" err="1">
                <a:latin typeface="Times New Roman"/>
                <a:cs typeface="Times New Roman"/>
              </a:rPr>
              <a:t>Незламний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Миколаїв</a:t>
            </a:r>
            <a:r>
              <a:rPr lang="en-US" sz="1800">
                <a:latin typeface="Times New Roman"/>
                <a:cs typeface="Times New Roman"/>
              </a:rPr>
              <a:t>» </a:t>
            </a:r>
            <a:r>
              <a:rPr lang="en-US" sz="1800" err="1">
                <a:latin typeface="Times New Roman"/>
                <a:cs typeface="Times New Roman"/>
              </a:rPr>
              <a:t>на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Великій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 err="1">
                <a:latin typeface="Times New Roman"/>
                <a:cs typeface="Times New Roman"/>
              </a:rPr>
              <a:t>Морській</a:t>
            </a:r>
            <a:r>
              <a:rPr lang="en-US" sz="180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5" name="Рисунок 4" descr="Изображение выглядит как на открытом воздухе, штатив, обувь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BA9509C-388F-61D5-F8F5-29C2BD5EA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1" r="-1" b="11864"/>
          <a:stretch/>
        </p:blipFill>
        <p:spPr>
          <a:xfrm>
            <a:off x="6824" y="10"/>
            <a:ext cx="5669280" cy="3428990"/>
          </a:xfrm>
          <a:prstGeom prst="rect">
            <a:avLst/>
          </a:prstGeom>
        </p:spPr>
      </p:pic>
      <p:sp>
        <p:nvSpPr>
          <p:cNvPr id="56" name="Freeform: Shape 33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-7670"/>
            <a:ext cx="3072611" cy="1095714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0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9740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6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Рисунок 5" descr="Изображение выглядит как Велосипедное колесо, Наземный транспорт, колесо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7004B3-0E43-420F-8111-7EC1B015EC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88" r="-1" b="-1"/>
          <a:stretch/>
        </p:blipFill>
        <p:spPr>
          <a:xfrm>
            <a:off x="6824" y="3429000"/>
            <a:ext cx="56692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5DC85-267B-19B3-2C59-1B927331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75403"/>
            <a:ext cx="5512288" cy="1835608"/>
          </a:xfrm>
        </p:spPr>
        <p:txBody>
          <a:bodyPr anchor="t">
            <a:normAutofit/>
          </a:bodyPr>
          <a:lstStyle/>
          <a:p>
            <a:r>
              <a:rPr lang="ru-RU" i="0">
                <a:latin typeface="Georgia Pro Semibold"/>
                <a:ea typeface="Roboto"/>
                <a:cs typeface="Roboto"/>
              </a:rPr>
              <a:t>Акція «Не мовчи. Полон вбиває»</a:t>
            </a:r>
            <a:endParaRPr lang="ru-RU">
              <a:latin typeface="Georgia Pro Semibold"/>
            </a:endParaRPr>
          </a:p>
        </p:txBody>
      </p:sp>
      <p:grpSp>
        <p:nvGrpSpPr>
          <p:cNvPr id="11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2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Рисунок 3" descr="Изображение выглядит как текст, одежда, Человеческое лицо, плак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86E15A-9976-3A48-2B96-C6975055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79" y="2108402"/>
            <a:ext cx="5503006" cy="341186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88308B68-FC2E-CBD9-6549-F5FE4803E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040" y="1114691"/>
            <a:ext cx="4159233" cy="514445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ru-RU">
                <a:latin typeface="Times New Roman"/>
                <a:ea typeface="Roboto"/>
                <a:cs typeface="Roboto"/>
              </a:rPr>
              <a:t>Акція «Не мовчи. Полон вбиває» — це мирний протест, який регулярно проводять у Києві родини українських військовополонених. Її мета — привернути увагу до жахливих умов, у яких перебувають полонені захисники України, особливо з «Азовсталі» та Маріуполя.</a:t>
            </a:r>
            <a:br>
              <a:rPr lang="ru-RU">
                <a:latin typeface="Times New Roman"/>
                <a:ea typeface="Roboto"/>
                <a:cs typeface="Roboto"/>
              </a:rPr>
            </a:br>
            <a:br>
              <a:rPr lang="ru-RU">
                <a:latin typeface="Times New Roman"/>
                <a:ea typeface="Roboto"/>
                <a:cs typeface="Roboto"/>
              </a:rPr>
            </a:br>
            <a:r>
              <a:rPr lang="ru-RU">
                <a:latin typeface="Times New Roman"/>
                <a:ea typeface="Roboto"/>
                <a:cs typeface="Roboto"/>
              </a:rPr>
              <a:t>Учасники стоять із плакатами, фотографіями своїх рідних та закликами звільнити полонених. Головне послання акції — не мовчати, бо мовчання може коштувати життя.</a:t>
            </a:r>
            <a:endParaRPr lang="ru-RU">
              <a:latin typeface="Times New Roman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DA475A-533E-4A16-A83E-0171FFB6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10732601" y="535113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B076CD-5E1A-4B4E-8434-EB36C96CD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6EB8026-10C9-4869-9F11-AD4C064F9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9D45E4-020D-4F13-BA0F-A5307EA2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Graphic 12">
              <a:extLst>
                <a:ext uri="{FF2B5EF4-FFF2-40B4-BE49-F238E27FC236}">
                  <a16:creationId xmlns:a16="http://schemas.microsoft.com/office/drawing/2014/main" id="{9C88C3FA-F709-4D00-9E6D-882DB1E28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7EDA809C-8B77-4778-9050-82BA49976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15">
              <a:extLst>
                <a:ext uri="{FF2B5EF4-FFF2-40B4-BE49-F238E27FC236}">
                  <a16:creationId xmlns:a16="http://schemas.microsoft.com/office/drawing/2014/main" id="{592CBFFA-9E14-4482-8D59-A989BAD45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801BD80-BE9E-4AFB-BEF4-435B40BD2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2640438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14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RocaVTI</vt:lpstr>
      <vt:lpstr>Екскурсія по серцю міста Миколаїва: минуле й сучасне</vt:lpstr>
      <vt:lpstr>Мета та завдання</vt:lpstr>
      <vt:lpstr>Об'єкт дослідження        Предмет дослідження</vt:lpstr>
      <vt:lpstr>Сквер "Серце міста"</vt:lpstr>
      <vt:lpstr>Пам'ятник Фалєєву</vt:lpstr>
      <vt:lpstr>Пам'ятник святителю Миколаю</vt:lpstr>
      <vt:lpstr>Пам'ятник Миколі Аркасу</vt:lpstr>
      <vt:lpstr>«Історія України-Русі» — головна праця Миколи Аркаса</vt:lpstr>
      <vt:lpstr>Центральна вулиця міста - Соборна</vt:lpstr>
      <vt:lpstr>День міста Миколаєва — свято єдності та історії</vt:lpstr>
      <vt:lpstr>Концерти та культурна програма</vt:lpstr>
      <vt:lpstr>Родинні та тематичні заходи</vt:lpstr>
      <vt:lpstr> Заходи у центрі  Благодійна виставка робіт родин загиблих військових  З 10:00 на ділянці вулиці Соборної між Великою Морською та Марка Кропивницького проводиться благодійна виставка. Тут представлені картини та вироби, створені дітьми та родинами загиблих миколаївських військових. Мета заходу — вшанування пам’яті героїв та підтримка їхніх родин. Цей захід поєднує мистецтво з глибоким патріотичним змістом. </vt:lpstr>
      <vt:lpstr>Акція «Не мовчи. Полон вбиває»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2025-04-11T16:26:29Z</dcterms:created>
  <dcterms:modified xsi:type="dcterms:W3CDTF">2025-04-21T18:41:15Z</dcterms:modified>
</cp:coreProperties>
</file>