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17"/>
  </p:notesMasterIdLst>
  <p:sldIdLst>
    <p:sldId id="605" r:id="rId2"/>
    <p:sldId id="589" r:id="rId3"/>
    <p:sldId id="511" r:id="rId4"/>
    <p:sldId id="587" r:id="rId5"/>
    <p:sldId id="604" r:id="rId6"/>
    <p:sldId id="583" r:id="rId7"/>
    <p:sldId id="593" r:id="rId8"/>
    <p:sldId id="595" r:id="rId9"/>
    <p:sldId id="594" r:id="rId10"/>
    <p:sldId id="596" r:id="rId11"/>
    <p:sldId id="597" r:id="rId12"/>
    <p:sldId id="598" r:id="rId13"/>
    <p:sldId id="599" r:id="rId14"/>
    <p:sldId id="600" r:id="rId15"/>
    <p:sldId id="601" r:id="rId16"/>
  </p:sldIdLst>
  <p:sldSz cx="9144000" cy="6858000" type="screen4x3"/>
  <p:notesSz cx="6858000" cy="9144000"/>
  <p:defaultTextStyle>
    <a:defPPr>
      <a:defRPr lang="en-US"/>
    </a:defPPr>
    <a:lvl1pPr algn="ctr" rtl="0" fontAlgn="base">
      <a:spcBef>
        <a:spcPct val="0"/>
      </a:spcBef>
      <a:spcAft>
        <a:spcPct val="0"/>
      </a:spcAft>
      <a:defRPr sz="1600" kern="1200">
        <a:solidFill>
          <a:schemeClr val="tx1"/>
        </a:solidFill>
        <a:latin typeface="Tahoma" pitchFamily="34" charset="0"/>
        <a:ea typeface="+mn-ea"/>
        <a:cs typeface="+mn-cs"/>
      </a:defRPr>
    </a:lvl1pPr>
    <a:lvl2pPr marL="457200" algn="ctr" rtl="0" fontAlgn="base">
      <a:spcBef>
        <a:spcPct val="0"/>
      </a:spcBef>
      <a:spcAft>
        <a:spcPct val="0"/>
      </a:spcAft>
      <a:defRPr sz="1600" kern="1200">
        <a:solidFill>
          <a:schemeClr val="tx1"/>
        </a:solidFill>
        <a:latin typeface="Tahoma" pitchFamily="34" charset="0"/>
        <a:ea typeface="+mn-ea"/>
        <a:cs typeface="+mn-cs"/>
      </a:defRPr>
    </a:lvl2pPr>
    <a:lvl3pPr marL="914400" algn="ctr" rtl="0" fontAlgn="base">
      <a:spcBef>
        <a:spcPct val="0"/>
      </a:spcBef>
      <a:spcAft>
        <a:spcPct val="0"/>
      </a:spcAft>
      <a:defRPr sz="1600" kern="1200">
        <a:solidFill>
          <a:schemeClr val="tx1"/>
        </a:solidFill>
        <a:latin typeface="Tahoma" pitchFamily="34" charset="0"/>
        <a:ea typeface="+mn-ea"/>
        <a:cs typeface="+mn-cs"/>
      </a:defRPr>
    </a:lvl3pPr>
    <a:lvl4pPr marL="1371600" algn="ctr" rtl="0" fontAlgn="base">
      <a:spcBef>
        <a:spcPct val="0"/>
      </a:spcBef>
      <a:spcAft>
        <a:spcPct val="0"/>
      </a:spcAft>
      <a:defRPr sz="1600" kern="1200">
        <a:solidFill>
          <a:schemeClr val="tx1"/>
        </a:solidFill>
        <a:latin typeface="Tahoma" pitchFamily="34" charset="0"/>
        <a:ea typeface="+mn-ea"/>
        <a:cs typeface="+mn-cs"/>
      </a:defRPr>
    </a:lvl4pPr>
    <a:lvl5pPr marL="1828800" algn="ctr" rtl="0" fontAlgn="base">
      <a:spcBef>
        <a:spcPct val="0"/>
      </a:spcBef>
      <a:spcAft>
        <a:spcPct val="0"/>
      </a:spcAft>
      <a:defRPr sz="1600" kern="1200">
        <a:solidFill>
          <a:schemeClr val="tx1"/>
        </a:solidFill>
        <a:latin typeface="Tahoma" pitchFamily="34" charset="0"/>
        <a:ea typeface="+mn-ea"/>
        <a:cs typeface="+mn-cs"/>
      </a:defRPr>
    </a:lvl5pPr>
    <a:lvl6pPr marL="2286000" algn="l" defTabSz="914400" rtl="0" eaLnBrk="1" latinLnBrk="0" hangingPunct="1">
      <a:defRPr sz="1600" kern="1200">
        <a:solidFill>
          <a:schemeClr val="tx1"/>
        </a:solidFill>
        <a:latin typeface="Tahoma" pitchFamily="34" charset="0"/>
        <a:ea typeface="+mn-ea"/>
        <a:cs typeface="+mn-cs"/>
      </a:defRPr>
    </a:lvl6pPr>
    <a:lvl7pPr marL="2743200" algn="l" defTabSz="914400" rtl="0" eaLnBrk="1" latinLnBrk="0" hangingPunct="1">
      <a:defRPr sz="1600" kern="1200">
        <a:solidFill>
          <a:schemeClr val="tx1"/>
        </a:solidFill>
        <a:latin typeface="Tahoma" pitchFamily="34" charset="0"/>
        <a:ea typeface="+mn-ea"/>
        <a:cs typeface="+mn-cs"/>
      </a:defRPr>
    </a:lvl7pPr>
    <a:lvl8pPr marL="3200400" algn="l" defTabSz="914400" rtl="0" eaLnBrk="1" latinLnBrk="0" hangingPunct="1">
      <a:defRPr sz="1600" kern="1200">
        <a:solidFill>
          <a:schemeClr val="tx1"/>
        </a:solidFill>
        <a:latin typeface="Tahoma" pitchFamily="34" charset="0"/>
        <a:ea typeface="+mn-ea"/>
        <a:cs typeface="+mn-cs"/>
      </a:defRPr>
    </a:lvl8pPr>
    <a:lvl9pPr marL="3657600" algn="l" defTabSz="914400" rtl="0" eaLnBrk="1" latinLnBrk="0" hangingPunct="1">
      <a:defRPr sz="1600" kern="1200">
        <a:solidFill>
          <a:schemeClr val="tx1"/>
        </a:solidFill>
        <a:latin typeface="Tahoma" pitchFamily="34" charset="0"/>
        <a:ea typeface="+mn-ea"/>
        <a:cs typeface="+mn-cs"/>
      </a:defRPr>
    </a:lvl9pPr>
  </p:defaultTextStyle>
  <p:extLst>
    <p:ext uri="{521415D9-36F7-43E2-AB2F-B90AF26B5E84}">
      <p14:sectionLst xmlns:p14="http://schemas.microsoft.com/office/powerpoint/2010/main">
        <p14:section name="Раздел по умолчанию" id="{0F31ADA8-5E7C-4EF4-AE48-10F16D4B01B3}">
          <p14:sldIdLst>
            <p14:sldId id="605"/>
            <p14:sldId id="589"/>
            <p14:sldId id="511"/>
            <p14:sldId id="587"/>
            <p14:sldId id="604"/>
            <p14:sldId id="583"/>
            <p14:sldId id="593"/>
            <p14:sldId id="595"/>
            <p14:sldId id="594"/>
            <p14:sldId id="596"/>
            <p14:sldId id="597"/>
            <p14:sldId id="598"/>
            <p14:sldId id="599"/>
            <p14:sldId id="600"/>
            <p14:sldId id="601"/>
          </p14:sldIdLst>
        </p14:section>
        <p14:section name="Раздел без заголовка" id="{C5A59C71-396C-4025-8E87-D0BF2CC3195B}">
          <p14:sldIdLst/>
        </p14:section>
        <p14:section name="Раздел без заголовка" id="{8537D0F7-1B93-43B1-8960-72DF8EDE71C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a:srgbClr val="FF7C80"/>
    <a:srgbClr val="FF00FF"/>
    <a:srgbClr val="FF6600"/>
    <a:srgbClr val="FF5050"/>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04" autoAdjust="0"/>
    <p:restoredTop sz="94241" autoAdjust="0"/>
  </p:normalViewPr>
  <p:slideViewPr>
    <p:cSldViewPr>
      <p:cViewPr varScale="1">
        <p:scale>
          <a:sx n="93" d="100"/>
          <a:sy n="93" d="100"/>
        </p:scale>
        <p:origin x="1354" y="10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GB" altLang="ru-RU"/>
          </a:p>
        </p:txBody>
      </p:sp>
      <p:sp>
        <p:nvSpPr>
          <p:cNvPr id="2887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ltLang="ru-RU"/>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87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ru-RU" noProof="0"/>
              <a:t>Click to edit Master text styles</a:t>
            </a:r>
          </a:p>
          <a:p>
            <a:pPr lvl="1"/>
            <a:r>
              <a:rPr lang="en-GB" altLang="ru-RU" noProof="0"/>
              <a:t>Second level</a:t>
            </a:r>
          </a:p>
          <a:p>
            <a:pPr lvl="2"/>
            <a:r>
              <a:rPr lang="en-GB" altLang="ru-RU" noProof="0"/>
              <a:t>Third level</a:t>
            </a:r>
          </a:p>
          <a:p>
            <a:pPr lvl="3"/>
            <a:r>
              <a:rPr lang="en-GB" altLang="ru-RU" noProof="0"/>
              <a:t>Fourth level</a:t>
            </a:r>
          </a:p>
          <a:p>
            <a:pPr lvl="4"/>
            <a:r>
              <a:rPr lang="en-GB" altLang="ru-RU" noProof="0"/>
              <a:t>Fifth level</a:t>
            </a:r>
          </a:p>
        </p:txBody>
      </p:sp>
      <p:sp>
        <p:nvSpPr>
          <p:cNvPr id="2887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GB" altLang="ru-RU"/>
          </a:p>
        </p:txBody>
      </p:sp>
      <p:sp>
        <p:nvSpPr>
          <p:cNvPr id="2887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B940E51-1D0D-42E1-A8B7-920CC49253AA}" type="slidenum">
              <a:rPr lang="en-GB" altLang="ru-RU"/>
              <a:pPr>
                <a:defRPr/>
              </a:pPr>
              <a:t>‹№›</a:t>
            </a:fld>
            <a:endParaRPr lang="en-GB" altLang="ru-RU"/>
          </a:p>
        </p:txBody>
      </p:sp>
    </p:spTree>
    <p:extLst>
      <p:ext uri="{BB962C8B-B14F-4D97-AF65-F5344CB8AC3E}">
        <p14:creationId xmlns:p14="http://schemas.microsoft.com/office/powerpoint/2010/main" val="29150449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1"/>
        </a:solidFill>
        <a:effectLst/>
      </p:bgPr>
    </p:bg>
    <p:spTree>
      <p:nvGrpSpPr>
        <p:cNvPr id="1" name=""/>
        <p:cNvGrpSpPr/>
        <p:nvPr/>
      </p:nvGrpSpPr>
      <p:grpSpPr>
        <a:xfrm>
          <a:off x="0" y="0"/>
          <a:ext cx="0" cy="0"/>
          <a:chOff x="0" y="0"/>
          <a:chExt cx="0" cy="0"/>
        </a:xfrm>
      </p:grpSpPr>
      <p:grpSp>
        <p:nvGrpSpPr>
          <p:cNvPr id="4" name="Group 168"/>
          <p:cNvGrpSpPr>
            <a:grpSpLocks/>
          </p:cNvGrpSpPr>
          <p:nvPr/>
        </p:nvGrpSpPr>
        <p:grpSpPr bwMode="auto">
          <a:xfrm>
            <a:off x="0" y="-19050"/>
            <a:ext cx="9144000" cy="6877050"/>
            <a:chOff x="0" y="-12"/>
            <a:chExt cx="5760" cy="4332"/>
          </a:xfrm>
        </p:grpSpPr>
        <p:sp>
          <p:nvSpPr>
            <p:cNvPr id="5" name="Rectangle 163"/>
            <p:cNvSpPr>
              <a:spLocks noChangeArrowheads="1"/>
            </p:cNvSpPr>
            <p:nvPr userDrawn="1"/>
          </p:nvSpPr>
          <p:spPr bwMode="hidden">
            <a:xfrm>
              <a:off x="1104" y="1008"/>
              <a:ext cx="4656" cy="3312"/>
            </a:xfrm>
            <a:prstGeom prst="rect">
              <a:avLst/>
            </a:prstGeom>
            <a:gradFill rotWithShape="0">
              <a:gsLst>
                <a:gs pos="0">
                  <a:schemeClr val="bg2"/>
                </a:gs>
                <a:gs pos="50000">
                  <a:schemeClr val="bg1"/>
                </a:gs>
                <a:gs pos="100000">
                  <a:schemeClr val="bg2"/>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ru-RU"/>
            </a:p>
          </p:txBody>
        </p:sp>
        <p:grpSp>
          <p:nvGrpSpPr>
            <p:cNvPr id="6" name="Group 166"/>
            <p:cNvGrpSpPr>
              <a:grpSpLocks/>
            </p:cNvGrpSpPr>
            <p:nvPr userDrawn="1"/>
          </p:nvGrpSpPr>
          <p:grpSpPr bwMode="auto">
            <a:xfrm>
              <a:off x="0" y="-12"/>
              <a:ext cx="5760" cy="1045"/>
              <a:chOff x="0" y="-9"/>
              <a:chExt cx="5760" cy="1045"/>
            </a:xfrm>
          </p:grpSpPr>
          <p:sp>
            <p:nvSpPr>
              <p:cNvPr id="8" name="Freeform 7"/>
              <p:cNvSpPr>
                <a:spLocks/>
              </p:cNvSpPr>
              <p:nvPr userDrawn="1"/>
            </p:nvSpPr>
            <p:spPr bwMode="ltGray">
              <a:xfrm>
                <a:off x="0" y="4"/>
                <a:ext cx="5760" cy="1032"/>
              </a:xfrm>
              <a:custGeom>
                <a:avLst/>
                <a:gdLst>
                  <a:gd name="T0" fmla="*/ 13637 w 4848"/>
                  <a:gd name="T1" fmla="*/ 80283 h 432"/>
                  <a:gd name="T2" fmla="*/ 0 w 4848"/>
                  <a:gd name="T3" fmla="*/ 80283 h 432"/>
                  <a:gd name="T4" fmla="*/ 0 w 4848"/>
                  <a:gd name="T5" fmla="*/ 0 h 432"/>
                  <a:gd name="T6" fmla="*/ 13637 w 4848"/>
                  <a:gd name="T7" fmla="*/ 0 h 432"/>
                  <a:gd name="T8" fmla="*/ 13637 w 4848"/>
                  <a:gd name="T9" fmla="*/ 80283 h 4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48" h="432">
                    <a:moveTo>
                      <a:pt x="4848" y="432"/>
                    </a:moveTo>
                    <a:lnTo>
                      <a:pt x="0" y="432"/>
                    </a:lnTo>
                    <a:lnTo>
                      <a:pt x="0" y="0"/>
                    </a:lnTo>
                    <a:lnTo>
                      <a:pt x="4848" y="0"/>
                    </a:lnTo>
                    <a:lnTo>
                      <a:pt x="4848" y="432"/>
                    </a:lnTo>
                    <a:close/>
                  </a:path>
                </a:pathLst>
              </a:custGeom>
              <a:solidFill>
                <a:schemeClr val="hlink"/>
              </a:solidFill>
              <a:ln>
                <a:noFill/>
              </a:ln>
              <a:effectLst/>
              <a:extLst>
                <a:ext uri="{91240B29-F687-4F45-9708-019B960494DF}">
                  <a14:hiddenLine xmlns:a14="http://schemas.microsoft.com/office/drawing/2010/main" w="9525">
                    <a:solidFill>
                      <a:schemeClr val="bg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9" name="Group 165"/>
              <p:cNvGrpSpPr>
                <a:grpSpLocks/>
              </p:cNvGrpSpPr>
              <p:nvPr userDrawn="1"/>
            </p:nvGrpSpPr>
            <p:grpSpPr bwMode="auto">
              <a:xfrm>
                <a:off x="333" y="-9"/>
                <a:ext cx="5176" cy="1044"/>
                <a:chOff x="333" y="-9"/>
                <a:chExt cx="5176" cy="1044"/>
              </a:xfrm>
            </p:grpSpPr>
            <p:sp>
              <p:nvSpPr>
                <p:cNvPr id="38" name="Freeform 10"/>
                <p:cNvSpPr>
                  <a:spLocks/>
                </p:cNvSpPr>
                <p:nvPr userDrawn="1"/>
              </p:nvSpPr>
              <p:spPr bwMode="ltGray">
                <a:xfrm>
                  <a:off x="3230" y="949"/>
                  <a:ext cx="17" cy="20"/>
                </a:xfrm>
                <a:custGeom>
                  <a:avLst/>
                  <a:gdLst>
                    <a:gd name="T0" fmla="*/ 11 w 15"/>
                    <a:gd name="T1" fmla="*/ 5 h 23"/>
                    <a:gd name="T2" fmla="*/ 32 w 15"/>
                    <a:gd name="T3" fmla="*/ 3 h 23"/>
                    <a:gd name="T4" fmla="*/ 28 w 15"/>
                    <a:gd name="T5" fmla="*/ 8 h 23"/>
                    <a:gd name="T6" fmla="*/ 11 w 15"/>
                    <a:gd name="T7" fmla="*/ 5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9" name="Freeform 11"/>
                <p:cNvSpPr>
                  <a:spLocks/>
                </p:cNvSpPr>
                <p:nvPr userDrawn="1"/>
              </p:nvSpPr>
              <p:spPr bwMode="ltGray">
                <a:xfrm>
                  <a:off x="3406" y="1015"/>
                  <a:ext cx="21" cy="20"/>
                </a:xfrm>
                <a:custGeom>
                  <a:avLst/>
                  <a:gdLst>
                    <a:gd name="T0" fmla="*/ 3 w 20"/>
                    <a:gd name="T1" fmla="*/ 6 h 23"/>
                    <a:gd name="T2" fmla="*/ 17 w 20"/>
                    <a:gd name="T3" fmla="*/ 3 h 23"/>
                    <a:gd name="T4" fmla="*/ 7 w 20"/>
                    <a:gd name="T5" fmla="*/ 9 h 23"/>
                    <a:gd name="T6" fmla="*/ 3 w 20"/>
                    <a:gd name="T7" fmla="*/ 6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0" name="Freeform 12"/>
                <p:cNvSpPr>
                  <a:spLocks/>
                </p:cNvSpPr>
                <p:nvPr userDrawn="1"/>
              </p:nvSpPr>
              <p:spPr bwMode="ltGray">
                <a:xfrm>
                  <a:off x="2909" y="908"/>
                  <a:ext cx="31" cy="34"/>
                </a:xfrm>
                <a:custGeom>
                  <a:avLst/>
                  <a:gdLst>
                    <a:gd name="T0" fmla="*/ 22 w 30"/>
                    <a:gd name="T1" fmla="*/ 10 h 42"/>
                    <a:gd name="T2" fmla="*/ 8 w 30"/>
                    <a:gd name="T3" fmla="*/ 6 h 42"/>
                    <a:gd name="T4" fmla="*/ 0 w 30"/>
                    <a:gd name="T5" fmla="*/ 2 h 42"/>
                    <a:gd name="T6" fmla="*/ 22 w 30"/>
                    <a:gd name="T7" fmla="*/ 2 h 42"/>
                    <a:gd name="T8" fmla="*/ 36 w 30"/>
                    <a:gd name="T9" fmla="*/ 6 h 42"/>
                    <a:gd name="T10" fmla="*/ 34 w 30"/>
                    <a:gd name="T11" fmla="*/ 9 h 42"/>
                    <a:gd name="T12" fmla="*/ 22 w 30"/>
                    <a:gd name="T13" fmla="*/ 1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1" name="Freeform 13"/>
                <p:cNvSpPr>
                  <a:spLocks/>
                </p:cNvSpPr>
                <p:nvPr userDrawn="1"/>
              </p:nvSpPr>
              <p:spPr bwMode="ltGray">
                <a:xfrm>
                  <a:off x="2551" y="940"/>
                  <a:ext cx="25" cy="12"/>
                </a:xfrm>
                <a:custGeom>
                  <a:avLst/>
                  <a:gdLst>
                    <a:gd name="T0" fmla="*/ 15 w 25"/>
                    <a:gd name="T1" fmla="*/ 3 h 16"/>
                    <a:gd name="T2" fmla="*/ 3 w 25"/>
                    <a:gd name="T3" fmla="*/ 2 h 16"/>
                    <a:gd name="T4" fmla="*/ 15 w 25"/>
                    <a:gd name="T5" fmla="*/ 0 h 16"/>
                    <a:gd name="T6" fmla="*/ 15 w 25"/>
                    <a:gd name="T7" fmla="*/ 3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2" name="Freeform 14"/>
                <p:cNvSpPr>
                  <a:spLocks/>
                </p:cNvSpPr>
                <p:nvPr userDrawn="1"/>
              </p:nvSpPr>
              <p:spPr bwMode="ltGray">
                <a:xfrm>
                  <a:off x="2443" y="954"/>
                  <a:ext cx="65" cy="39"/>
                </a:xfrm>
                <a:custGeom>
                  <a:avLst/>
                  <a:gdLst>
                    <a:gd name="T0" fmla="*/ 14 w 65"/>
                    <a:gd name="T1" fmla="*/ 8 h 46"/>
                    <a:gd name="T2" fmla="*/ 30 w 65"/>
                    <a:gd name="T3" fmla="*/ 3 h 46"/>
                    <a:gd name="T4" fmla="*/ 42 w 65"/>
                    <a:gd name="T5" fmla="*/ 0 h 46"/>
                    <a:gd name="T6" fmla="*/ 58 w 65"/>
                    <a:gd name="T7" fmla="*/ 4 h 46"/>
                    <a:gd name="T8" fmla="*/ 32 w 65"/>
                    <a:gd name="T9" fmla="*/ 10 h 46"/>
                    <a:gd name="T10" fmla="*/ 12 w 65"/>
                    <a:gd name="T11" fmla="*/ 17 h 46"/>
                    <a:gd name="T12" fmla="*/ 8 w 65"/>
                    <a:gd name="T13" fmla="*/ 7 h 46"/>
                    <a:gd name="T14" fmla="*/ 12 w 65"/>
                    <a:gd name="T15" fmla="*/ 5 h 46"/>
                    <a:gd name="T16" fmla="*/ 14 w 65"/>
                    <a:gd name="T17" fmla="*/ 8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3" name="Freeform 15"/>
                <p:cNvSpPr>
                  <a:spLocks/>
                </p:cNvSpPr>
                <p:nvPr userDrawn="1"/>
              </p:nvSpPr>
              <p:spPr bwMode="ltGray">
                <a:xfrm>
                  <a:off x="2375" y="952"/>
                  <a:ext cx="68" cy="39"/>
                </a:xfrm>
                <a:custGeom>
                  <a:avLst/>
                  <a:gdLst>
                    <a:gd name="T0" fmla="*/ 0 w 69"/>
                    <a:gd name="T1" fmla="*/ 10 h 47"/>
                    <a:gd name="T2" fmla="*/ 18 w 69"/>
                    <a:gd name="T3" fmla="*/ 8 h 47"/>
                    <a:gd name="T4" fmla="*/ 46 w 69"/>
                    <a:gd name="T5" fmla="*/ 1 h 47"/>
                    <a:gd name="T6" fmla="*/ 58 w 69"/>
                    <a:gd name="T7" fmla="*/ 2 h 47"/>
                    <a:gd name="T8" fmla="*/ 44 w 69"/>
                    <a:gd name="T9" fmla="*/ 6 h 47"/>
                    <a:gd name="T10" fmla="*/ 28 w 69"/>
                    <a:gd name="T11" fmla="*/ 10 h 47"/>
                    <a:gd name="T12" fmla="*/ 22 w 69"/>
                    <a:gd name="T13" fmla="*/ 15 h 47"/>
                    <a:gd name="T14" fmla="*/ 16 w 69"/>
                    <a:gd name="T15" fmla="*/ 15 h 47"/>
                    <a:gd name="T16" fmla="*/ 12 w 69"/>
                    <a:gd name="T17" fmla="*/ 12 h 47"/>
                    <a:gd name="T18" fmla="*/ 0 w 69"/>
                    <a:gd name="T19" fmla="*/ 12 h 47"/>
                    <a:gd name="T20" fmla="*/ 0 w 69"/>
                    <a:gd name="T21" fmla="*/ 1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4" name="Freeform 16"/>
                <p:cNvSpPr>
                  <a:spLocks/>
                </p:cNvSpPr>
                <p:nvPr userDrawn="1"/>
              </p:nvSpPr>
              <p:spPr bwMode="ltGray">
                <a:xfrm>
                  <a:off x="2007" y="739"/>
                  <a:ext cx="354" cy="228"/>
                </a:xfrm>
                <a:custGeom>
                  <a:avLst/>
                  <a:gdLst>
                    <a:gd name="T0" fmla="*/ 10 w 355"/>
                    <a:gd name="T1" fmla="*/ 2 h 277"/>
                    <a:gd name="T2" fmla="*/ 36 w 355"/>
                    <a:gd name="T3" fmla="*/ 6 h 277"/>
                    <a:gd name="T4" fmla="*/ 46 w 355"/>
                    <a:gd name="T5" fmla="*/ 10 h 277"/>
                    <a:gd name="T6" fmla="*/ 76 w 355"/>
                    <a:gd name="T7" fmla="*/ 16 h 277"/>
                    <a:gd name="T8" fmla="*/ 92 w 355"/>
                    <a:gd name="T9" fmla="*/ 21 h 277"/>
                    <a:gd name="T10" fmla="*/ 122 w 355"/>
                    <a:gd name="T11" fmla="*/ 30 h 277"/>
                    <a:gd name="T12" fmla="*/ 136 w 355"/>
                    <a:gd name="T13" fmla="*/ 40 h 277"/>
                    <a:gd name="T14" fmla="*/ 148 w 355"/>
                    <a:gd name="T15" fmla="*/ 41 h 277"/>
                    <a:gd name="T16" fmla="*/ 154 w 355"/>
                    <a:gd name="T17" fmla="*/ 46 h 277"/>
                    <a:gd name="T18" fmla="*/ 176 w 355"/>
                    <a:gd name="T19" fmla="*/ 48 h 277"/>
                    <a:gd name="T20" fmla="*/ 170 w 355"/>
                    <a:gd name="T21" fmla="*/ 61 h 277"/>
                    <a:gd name="T22" fmla="*/ 177 w 355"/>
                    <a:gd name="T23" fmla="*/ 69 h 277"/>
                    <a:gd name="T24" fmla="*/ 192 w 355"/>
                    <a:gd name="T25" fmla="*/ 72 h 277"/>
                    <a:gd name="T26" fmla="*/ 210 w 355"/>
                    <a:gd name="T27" fmla="*/ 73 h 277"/>
                    <a:gd name="T28" fmla="*/ 230 w 355"/>
                    <a:gd name="T29" fmla="*/ 75 h 277"/>
                    <a:gd name="T30" fmla="*/ 248 w 355"/>
                    <a:gd name="T31" fmla="*/ 74 h 277"/>
                    <a:gd name="T32" fmla="*/ 266 w 355"/>
                    <a:gd name="T33" fmla="*/ 77 h 277"/>
                    <a:gd name="T34" fmla="*/ 290 w 355"/>
                    <a:gd name="T35" fmla="*/ 80 h 277"/>
                    <a:gd name="T36" fmla="*/ 308 w 355"/>
                    <a:gd name="T37" fmla="*/ 82 h 277"/>
                    <a:gd name="T38" fmla="*/ 346 w 355"/>
                    <a:gd name="T39" fmla="*/ 82 h 277"/>
                    <a:gd name="T40" fmla="*/ 336 w 355"/>
                    <a:gd name="T41" fmla="*/ 86 h 277"/>
                    <a:gd name="T42" fmla="*/ 316 w 355"/>
                    <a:gd name="T43" fmla="*/ 84 h 277"/>
                    <a:gd name="T44" fmla="*/ 294 w 355"/>
                    <a:gd name="T45" fmla="*/ 84 h 277"/>
                    <a:gd name="T46" fmla="*/ 282 w 355"/>
                    <a:gd name="T47" fmla="*/ 82 h 277"/>
                    <a:gd name="T48" fmla="*/ 246 w 355"/>
                    <a:gd name="T49" fmla="*/ 82 h 277"/>
                    <a:gd name="T50" fmla="*/ 228 w 355"/>
                    <a:gd name="T51" fmla="*/ 81 h 277"/>
                    <a:gd name="T52" fmla="*/ 172 w 355"/>
                    <a:gd name="T53" fmla="*/ 75 h 277"/>
                    <a:gd name="T54" fmla="*/ 160 w 355"/>
                    <a:gd name="T55" fmla="*/ 67 h 277"/>
                    <a:gd name="T56" fmla="*/ 126 w 355"/>
                    <a:gd name="T57" fmla="*/ 63 h 277"/>
                    <a:gd name="T58" fmla="*/ 108 w 355"/>
                    <a:gd name="T59" fmla="*/ 58 h 277"/>
                    <a:gd name="T60" fmla="*/ 94 w 355"/>
                    <a:gd name="T61" fmla="*/ 49 h 277"/>
                    <a:gd name="T62" fmla="*/ 68 w 355"/>
                    <a:gd name="T63" fmla="*/ 33 h 277"/>
                    <a:gd name="T64" fmla="*/ 64 w 355"/>
                    <a:gd name="T65" fmla="*/ 32 h 277"/>
                    <a:gd name="T66" fmla="*/ 58 w 355"/>
                    <a:gd name="T67" fmla="*/ 30 h 277"/>
                    <a:gd name="T68" fmla="*/ 54 w 355"/>
                    <a:gd name="T69" fmla="*/ 27 h 277"/>
                    <a:gd name="T70" fmla="*/ 38 w 355"/>
                    <a:gd name="T71" fmla="*/ 18 h 277"/>
                    <a:gd name="T72" fmla="*/ 20 w 355"/>
                    <a:gd name="T73" fmla="*/ 12 h 277"/>
                    <a:gd name="T74" fmla="*/ 4 w 355"/>
                    <a:gd name="T75" fmla="*/ 7 h 277"/>
                    <a:gd name="T76" fmla="*/ 10 w 355"/>
                    <a:gd name="T77" fmla="*/ 2 h 277"/>
                    <a:gd name="T78" fmla="*/ 10 w 355"/>
                    <a:gd name="T79" fmla="*/ 2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 name="Freeform 17"/>
                <p:cNvSpPr>
                  <a:spLocks/>
                </p:cNvSpPr>
                <p:nvPr userDrawn="1"/>
              </p:nvSpPr>
              <p:spPr bwMode="ltGray">
                <a:xfrm>
                  <a:off x="2222" y="724"/>
                  <a:ext cx="157" cy="167"/>
                </a:xfrm>
                <a:custGeom>
                  <a:avLst/>
                  <a:gdLst>
                    <a:gd name="T0" fmla="*/ 54 w 156"/>
                    <a:gd name="T1" fmla="*/ 19 h 206"/>
                    <a:gd name="T2" fmla="*/ 66 w 156"/>
                    <a:gd name="T3" fmla="*/ 16 h 206"/>
                    <a:gd name="T4" fmla="*/ 68 w 156"/>
                    <a:gd name="T5" fmla="*/ 15 h 206"/>
                    <a:gd name="T6" fmla="*/ 86 w 156"/>
                    <a:gd name="T7" fmla="*/ 12 h 206"/>
                    <a:gd name="T8" fmla="*/ 112 w 156"/>
                    <a:gd name="T9" fmla="*/ 6 h 206"/>
                    <a:gd name="T10" fmla="*/ 118 w 156"/>
                    <a:gd name="T11" fmla="*/ 2 h 206"/>
                    <a:gd name="T12" fmla="*/ 130 w 156"/>
                    <a:gd name="T13" fmla="*/ 0 h 206"/>
                    <a:gd name="T14" fmla="*/ 156 w 156"/>
                    <a:gd name="T15" fmla="*/ 8 h 206"/>
                    <a:gd name="T16" fmla="*/ 152 w 156"/>
                    <a:gd name="T17" fmla="*/ 12 h 206"/>
                    <a:gd name="T18" fmla="*/ 132 w 156"/>
                    <a:gd name="T19" fmla="*/ 19 h 206"/>
                    <a:gd name="T20" fmla="*/ 138 w 156"/>
                    <a:gd name="T21" fmla="*/ 27 h 206"/>
                    <a:gd name="T22" fmla="*/ 148 w 156"/>
                    <a:gd name="T23" fmla="*/ 31 h 206"/>
                    <a:gd name="T24" fmla="*/ 152 w 156"/>
                    <a:gd name="T25" fmla="*/ 36 h 206"/>
                    <a:gd name="T26" fmla="*/ 134 w 156"/>
                    <a:gd name="T27" fmla="*/ 36 h 206"/>
                    <a:gd name="T28" fmla="*/ 122 w 156"/>
                    <a:gd name="T29" fmla="*/ 41 h 206"/>
                    <a:gd name="T30" fmla="*/ 110 w 156"/>
                    <a:gd name="T31" fmla="*/ 44 h 206"/>
                    <a:gd name="T32" fmla="*/ 106 w 156"/>
                    <a:gd name="T33" fmla="*/ 57 h 206"/>
                    <a:gd name="T34" fmla="*/ 94 w 156"/>
                    <a:gd name="T35" fmla="*/ 58 h 206"/>
                    <a:gd name="T36" fmla="*/ 88 w 156"/>
                    <a:gd name="T37" fmla="*/ 58 h 206"/>
                    <a:gd name="T38" fmla="*/ 76 w 156"/>
                    <a:gd name="T39" fmla="*/ 58 h 206"/>
                    <a:gd name="T40" fmla="*/ 72 w 156"/>
                    <a:gd name="T41" fmla="*/ 54 h 206"/>
                    <a:gd name="T42" fmla="*/ 60 w 156"/>
                    <a:gd name="T43" fmla="*/ 53 h 206"/>
                    <a:gd name="T44" fmla="*/ 42 w 156"/>
                    <a:gd name="T45" fmla="*/ 55 h 206"/>
                    <a:gd name="T46" fmla="*/ 28 w 156"/>
                    <a:gd name="T47" fmla="*/ 53 h 206"/>
                    <a:gd name="T48" fmla="*/ 10 w 156"/>
                    <a:gd name="T49" fmla="*/ 42 h 206"/>
                    <a:gd name="T50" fmla="*/ 4 w 156"/>
                    <a:gd name="T51" fmla="*/ 36 h 206"/>
                    <a:gd name="T52" fmla="*/ 0 w 156"/>
                    <a:gd name="T53" fmla="*/ 33 h 206"/>
                    <a:gd name="T54" fmla="*/ 20 w 156"/>
                    <a:gd name="T55" fmla="*/ 27 h 206"/>
                    <a:gd name="T56" fmla="*/ 32 w 156"/>
                    <a:gd name="T57" fmla="*/ 29 h 206"/>
                    <a:gd name="T58" fmla="*/ 34 w 156"/>
                    <a:gd name="T59" fmla="*/ 23 h 206"/>
                    <a:gd name="T60" fmla="*/ 52 w 156"/>
                    <a:gd name="T61" fmla="*/ 19 h 206"/>
                    <a:gd name="T62" fmla="*/ 54 w 156"/>
                    <a:gd name="T63" fmla="*/ 19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6" name="Freeform 18"/>
                <p:cNvSpPr>
                  <a:spLocks/>
                </p:cNvSpPr>
                <p:nvPr userDrawn="1"/>
              </p:nvSpPr>
              <p:spPr bwMode="ltGray">
                <a:xfrm>
                  <a:off x="2375" y="800"/>
                  <a:ext cx="110" cy="32"/>
                </a:xfrm>
                <a:custGeom>
                  <a:avLst/>
                  <a:gdLst>
                    <a:gd name="T0" fmla="*/ 4 w 109"/>
                    <a:gd name="T1" fmla="*/ 11 h 38"/>
                    <a:gd name="T2" fmla="*/ 18 w 109"/>
                    <a:gd name="T3" fmla="*/ 3 h 38"/>
                    <a:gd name="T4" fmla="*/ 46 w 109"/>
                    <a:gd name="T5" fmla="*/ 7 h 38"/>
                    <a:gd name="T6" fmla="*/ 78 w 109"/>
                    <a:gd name="T7" fmla="*/ 5 h 38"/>
                    <a:gd name="T8" fmla="*/ 96 w 109"/>
                    <a:gd name="T9" fmla="*/ 0 h 38"/>
                    <a:gd name="T10" fmla="*/ 82 w 109"/>
                    <a:gd name="T11" fmla="*/ 9 h 38"/>
                    <a:gd name="T12" fmla="*/ 66 w 109"/>
                    <a:gd name="T13" fmla="*/ 13 h 38"/>
                    <a:gd name="T14" fmla="*/ 42 w 109"/>
                    <a:gd name="T15" fmla="*/ 11 h 38"/>
                    <a:gd name="T16" fmla="*/ 14 w 109"/>
                    <a:gd name="T17" fmla="*/ 11 h 38"/>
                    <a:gd name="T18" fmla="*/ 4 w 109"/>
                    <a:gd name="T19" fmla="*/ 11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7" name="Freeform 19"/>
                <p:cNvSpPr>
                  <a:spLocks/>
                </p:cNvSpPr>
                <p:nvPr userDrawn="1"/>
              </p:nvSpPr>
              <p:spPr bwMode="ltGray">
                <a:xfrm>
                  <a:off x="2370" y="839"/>
                  <a:ext cx="75" cy="84"/>
                </a:xfrm>
                <a:custGeom>
                  <a:avLst/>
                  <a:gdLst>
                    <a:gd name="T0" fmla="*/ 8 w 76"/>
                    <a:gd name="T1" fmla="*/ 5 h 104"/>
                    <a:gd name="T2" fmla="*/ 18 w 76"/>
                    <a:gd name="T3" fmla="*/ 0 h 104"/>
                    <a:gd name="T4" fmla="*/ 34 w 76"/>
                    <a:gd name="T5" fmla="*/ 5 h 104"/>
                    <a:gd name="T6" fmla="*/ 56 w 76"/>
                    <a:gd name="T7" fmla="*/ 2 h 104"/>
                    <a:gd name="T8" fmla="*/ 40 w 76"/>
                    <a:gd name="T9" fmla="*/ 10 h 104"/>
                    <a:gd name="T10" fmla="*/ 48 w 76"/>
                    <a:gd name="T11" fmla="*/ 14 h 104"/>
                    <a:gd name="T12" fmla="*/ 52 w 76"/>
                    <a:gd name="T13" fmla="*/ 17 h 104"/>
                    <a:gd name="T14" fmla="*/ 40 w 76"/>
                    <a:gd name="T15" fmla="*/ 21 h 104"/>
                    <a:gd name="T16" fmla="*/ 34 w 76"/>
                    <a:gd name="T17" fmla="*/ 17 h 104"/>
                    <a:gd name="T18" fmla="*/ 22 w 76"/>
                    <a:gd name="T19" fmla="*/ 14 h 104"/>
                    <a:gd name="T20" fmla="*/ 28 w 76"/>
                    <a:gd name="T21" fmla="*/ 19 h 104"/>
                    <a:gd name="T22" fmla="*/ 30 w 76"/>
                    <a:gd name="T23" fmla="*/ 21 h 104"/>
                    <a:gd name="T24" fmla="*/ 20 w 76"/>
                    <a:gd name="T25" fmla="*/ 29 h 104"/>
                    <a:gd name="T26" fmla="*/ 12 w 76"/>
                    <a:gd name="T27" fmla="*/ 28 h 104"/>
                    <a:gd name="T28" fmla="*/ 8 w 76"/>
                    <a:gd name="T29" fmla="*/ 26 h 104"/>
                    <a:gd name="T30" fmla="*/ 0 w 76"/>
                    <a:gd name="T31" fmla="*/ 15 h 104"/>
                    <a:gd name="T32" fmla="*/ 2 w 76"/>
                    <a:gd name="T33" fmla="*/ 8 h 104"/>
                    <a:gd name="T34" fmla="*/ 8 w 76"/>
                    <a:gd name="T35" fmla="*/ 5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8" name="Freeform 20"/>
                <p:cNvSpPr>
                  <a:spLocks/>
                </p:cNvSpPr>
                <p:nvPr userDrawn="1"/>
              </p:nvSpPr>
              <p:spPr bwMode="ltGray">
                <a:xfrm>
                  <a:off x="2497" y="793"/>
                  <a:ext cx="37" cy="49"/>
                </a:xfrm>
                <a:custGeom>
                  <a:avLst/>
                  <a:gdLst>
                    <a:gd name="T0" fmla="*/ 3 w 37"/>
                    <a:gd name="T1" fmla="*/ 7 h 61"/>
                    <a:gd name="T2" fmla="*/ 13 w 37"/>
                    <a:gd name="T3" fmla="*/ 0 h 61"/>
                    <a:gd name="T4" fmla="*/ 15 w 37"/>
                    <a:gd name="T5" fmla="*/ 7 h 61"/>
                    <a:gd name="T6" fmla="*/ 37 w 37"/>
                    <a:gd name="T7" fmla="*/ 10 h 61"/>
                    <a:gd name="T8" fmla="*/ 19 w 37"/>
                    <a:gd name="T9" fmla="*/ 11 h 61"/>
                    <a:gd name="T10" fmla="*/ 5 w 37"/>
                    <a:gd name="T11" fmla="*/ 16 h 61"/>
                    <a:gd name="T12" fmla="*/ 1 w 37"/>
                    <a:gd name="T13" fmla="*/ 9 h 61"/>
                    <a:gd name="T14" fmla="*/ 3 w 37"/>
                    <a:gd name="T15" fmla="*/ 7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9" name="Freeform 21"/>
                <p:cNvSpPr>
                  <a:spLocks/>
                </p:cNvSpPr>
                <p:nvPr userDrawn="1"/>
              </p:nvSpPr>
              <p:spPr bwMode="ltGray">
                <a:xfrm>
                  <a:off x="2506" y="869"/>
                  <a:ext cx="47" cy="24"/>
                </a:xfrm>
                <a:custGeom>
                  <a:avLst/>
                  <a:gdLst>
                    <a:gd name="T0" fmla="*/ 7 w 49"/>
                    <a:gd name="T1" fmla="*/ 0 h 29"/>
                    <a:gd name="T2" fmla="*/ 23 w 49"/>
                    <a:gd name="T3" fmla="*/ 0 h 29"/>
                    <a:gd name="T4" fmla="*/ 37 w 49"/>
                    <a:gd name="T5" fmla="*/ 5 h 29"/>
                    <a:gd name="T6" fmla="*/ 29 w 49"/>
                    <a:gd name="T7" fmla="*/ 5 h 29"/>
                    <a:gd name="T8" fmla="*/ 3 w 49"/>
                    <a:gd name="T9" fmla="*/ 5 h 29"/>
                    <a:gd name="T10" fmla="*/ 7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0" name="Freeform 22"/>
                <p:cNvSpPr>
                  <a:spLocks/>
                </p:cNvSpPr>
                <p:nvPr userDrawn="1"/>
              </p:nvSpPr>
              <p:spPr bwMode="ltGray">
                <a:xfrm>
                  <a:off x="2555" y="832"/>
                  <a:ext cx="61" cy="42"/>
                </a:xfrm>
                <a:custGeom>
                  <a:avLst/>
                  <a:gdLst>
                    <a:gd name="T0" fmla="*/ 21 w 61"/>
                    <a:gd name="T1" fmla="*/ 17 h 48"/>
                    <a:gd name="T2" fmla="*/ 15 w 61"/>
                    <a:gd name="T3" fmla="*/ 12 h 48"/>
                    <a:gd name="T4" fmla="*/ 3 w 61"/>
                    <a:gd name="T5" fmla="*/ 10 h 48"/>
                    <a:gd name="T6" fmla="*/ 13 w 61"/>
                    <a:gd name="T7" fmla="*/ 4 h 48"/>
                    <a:gd name="T8" fmla="*/ 25 w 61"/>
                    <a:gd name="T9" fmla="*/ 0 h 48"/>
                    <a:gd name="T10" fmla="*/ 49 w 61"/>
                    <a:gd name="T11" fmla="*/ 4 h 48"/>
                    <a:gd name="T12" fmla="*/ 53 w 61"/>
                    <a:gd name="T13" fmla="*/ 10 h 48"/>
                    <a:gd name="T14" fmla="*/ 61 w 61"/>
                    <a:gd name="T15" fmla="*/ 15 h 48"/>
                    <a:gd name="T16" fmla="*/ 41 w 61"/>
                    <a:gd name="T17" fmla="*/ 17 h 48"/>
                    <a:gd name="T18" fmla="*/ 23 w 61"/>
                    <a:gd name="T19" fmla="*/ 20 h 48"/>
                    <a:gd name="T20" fmla="*/ 21 w 61"/>
                    <a:gd name="T21" fmla="*/ 17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1" name="Freeform 23"/>
                <p:cNvSpPr>
                  <a:spLocks/>
                </p:cNvSpPr>
                <p:nvPr userDrawn="1"/>
              </p:nvSpPr>
              <p:spPr bwMode="ltGray">
                <a:xfrm>
                  <a:off x="2572" y="852"/>
                  <a:ext cx="286" cy="149"/>
                </a:xfrm>
                <a:custGeom>
                  <a:avLst/>
                  <a:gdLst>
                    <a:gd name="T0" fmla="*/ 46 w 286"/>
                    <a:gd name="T1" fmla="*/ 9 h 182"/>
                    <a:gd name="T2" fmla="*/ 36 w 286"/>
                    <a:gd name="T3" fmla="*/ 4 h 182"/>
                    <a:gd name="T4" fmla="*/ 26 w 286"/>
                    <a:gd name="T5" fmla="*/ 9 h 182"/>
                    <a:gd name="T6" fmla="*/ 0 w 286"/>
                    <a:gd name="T7" fmla="*/ 7 h 182"/>
                    <a:gd name="T8" fmla="*/ 10 w 286"/>
                    <a:gd name="T9" fmla="*/ 13 h 182"/>
                    <a:gd name="T10" fmla="*/ 16 w 286"/>
                    <a:gd name="T11" fmla="*/ 19 h 182"/>
                    <a:gd name="T12" fmla="*/ 24 w 286"/>
                    <a:gd name="T13" fmla="*/ 14 h 182"/>
                    <a:gd name="T14" fmla="*/ 30 w 286"/>
                    <a:gd name="T15" fmla="*/ 13 h 182"/>
                    <a:gd name="T16" fmla="*/ 48 w 286"/>
                    <a:gd name="T17" fmla="*/ 16 h 182"/>
                    <a:gd name="T18" fmla="*/ 70 w 286"/>
                    <a:gd name="T19" fmla="*/ 19 h 182"/>
                    <a:gd name="T20" fmla="*/ 88 w 286"/>
                    <a:gd name="T21" fmla="*/ 21 h 182"/>
                    <a:gd name="T22" fmla="*/ 106 w 286"/>
                    <a:gd name="T23" fmla="*/ 31 h 182"/>
                    <a:gd name="T24" fmla="*/ 104 w 286"/>
                    <a:gd name="T25" fmla="*/ 37 h 182"/>
                    <a:gd name="T26" fmla="*/ 98 w 286"/>
                    <a:gd name="T27" fmla="*/ 41 h 182"/>
                    <a:gd name="T28" fmla="*/ 122 w 286"/>
                    <a:gd name="T29" fmla="*/ 38 h 182"/>
                    <a:gd name="T30" fmla="*/ 140 w 286"/>
                    <a:gd name="T31" fmla="*/ 43 h 182"/>
                    <a:gd name="T32" fmla="*/ 168 w 286"/>
                    <a:gd name="T33" fmla="*/ 44 h 182"/>
                    <a:gd name="T34" fmla="*/ 174 w 286"/>
                    <a:gd name="T35" fmla="*/ 43 h 182"/>
                    <a:gd name="T36" fmla="*/ 168 w 286"/>
                    <a:gd name="T37" fmla="*/ 41 h 182"/>
                    <a:gd name="T38" fmla="*/ 178 w 286"/>
                    <a:gd name="T39" fmla="*/ 41 h 182"/>
                    <a:gd name="T40" fmla="*/ 186 w 286"/>
                    <a:gd name="T41" fmla="*/ 35 h 182"/>
                    <a:gd name="T42" fmla="*/ 202 w 286"/>
                    <a:gd name="T43" fmla="*/ 37 h 182"/>
                    <a:gd name="T44" fmla="*/ 214 w 286"/>
                    <a:gd name="T45" fmla="*/ 38 h 182"/>
                    <a:gd name="T46" fmla="*/ 244 w 286"/>
                    <a:gd name="T47" fmla="*/ 51 h 182"/>
                    <a:gd name="T48" fmla="*/ 262 w 286"/>
                    <a:gd name="T49" fmla="*/ 53 h 182"/>
                    <a:gd name="T50" fmla="*/ 284 w 286"/>
                    <a:gd name="T51" fmla="*/ 51 h 182"/>
                    <a:gd name="T52" fmla="*/ 268 w 286"/>
                    <a:gd name="T53" fmla="*/ 48 h 182"/>
                    <a:gd name="T54" fmla="*/ 256 w 286"/>
                    <a:gd name="T55" fmla="*/ 42 h 182"/>
                    <a:gd name="T56" fmla="*/ 250 w 286"/>
                    <a:gd name="T57" fmla="*/ 39 h 182"/>
                    <a:gd name="T58" fmla="*/ 248 w 286"/>
                    <a:gd name="T59" fmla="*/ 37 h 182"/>
                    <a:gd name="T60" fmla="*/ 236 w 286"/>
                    <a:gd name="T61" fmla="*/ 35 h 182"/>
                    <a:gd name="T62" fmla="*/ 240 w 286"/>
                    <a:gd name="T63" fmla="*/ 29 h 182"/>
                    <a:gd name="T64" fmla="*/ 220 w 286"/>
                    <a:gd name="T65" fmla="*/ 25 h 182"/>
                    <a:gd name="T66" fmla="*/ 210 w 286"/>
                    <a:gd name="T67" fmla="*/ 20 h 182"/>
                    <a:gd name="T68" fmla="*/ 190 w 286"/>
                    <a:gd name="T69" fmla="*/ 16 h 182"/>
                    <a:gd name="T70" fmla="*/ 168 w 286"/>
                    <a:gd name="T71" fmla="*/ 11 h 182"/>
                    <a:gd name="T72" fmla="*/ 156 w 286"/>
                    <a:gd name="T73" fmla="*/ 11 h 182"/>
                    <a:gd name="T74" fmla="*/ 120 w 286"/>
                    <a:gd name="T75" fmla="*/ 5 h 182"/>
                    <a:gd name="T76" fmla="*/ 102 w 286"/>
                    <a:gd name="T77" fmla="*/ 2 h 182"/>
                    <a:gd name="T78" fmla="*/ 96 w 286"/>
                    <a:gd name="T79" fmla="*/ 0 h 182"/>
                    <a:gd name="T80" fmla="*/ 70 w 286"/>
                    <a:gd name="T81" fmla="*/ 3 h 182"/>
                    <a:gd name="T82" fmla="*/ 56 w 286"/>
                    <a:gd name="T83" fmla="*/ 9 h 182"/>
                    <a:gd name="T84" fmla="*/ 46 w 286"/>
                    <a:gd name="T85" fmla="*/ 9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2" name="Freeform 24"/>
                <p:cNvSpPr>
                  <a:spLocks/>
                </p:cNvSpPr>
                <p:nvPr userDrawn="1"/>
              </p:nvSpPr>
              <p:spPr bwMode="ltGray">
                <a:xfrm>
                  <a:off x="2820" y="866"/>
                  <a:ext cx="78" cy="64"/>
                </a:xfrm>
                <a:custGeom>
                  <a:avLst/>
                  <a:gdLst>
                    <a:gd name="T0" fmla="*/ 1 w 78"/>
                    <a:gd name="T1" fmla="*/ 17 h 78"/>
                    <a:gd name="T2" fmla="*/ 27 w 78"/>
                    <a:gd name="T3" fmla="*/ 18 h 78"/>
                    <a:gd name="T4" fmla="*/ 45 w 78"/>
                    <a:gd name="T5" fmla="*/ 14 h 78"/>
                    <a:gd name="T6" fmla="*/ 57 w 78"/>
                    <a:gd name="T7" fmla="*/ 9 h 78"/>
                    <a:gd name="T8" fmla="*/ 43 w 78"/>
                    <a:gd name="T9" fmla="*/ 4 h 78"/>
                    <a:gd name="T10" fmla="*/ 43 w 78"/>
                    <a:gd name="T11" fmla="*/ 2 h 78"/>
                    <a:gd name="T12" fmla="*/ 71 w 78"/>
                    <a:gd name="T13" fmla="*/ 7 h 78"/>
                    <a:gd name="T14" fmla="*/ 67 w 78"/>
                    <a:gd name="T15" fmla="*/ 17 h 78"/>
                    <a:gd name="T16" fmla="*/ 33 w 78"/>
                    <a:gd name="T17" fmla="*/ 24 h 78"/>
                    <a:gd name="T18" fmla="*/ 9 w 78"/>
                    <a:gd name="T19" fmla="*/ 21 h 78"/>
                    <a:gd name="T20" fmla="*/ 3 w 78"/>
                    <a:gd name="T21" fmla="*/ 19 h 78"/>
                    <a:gd name="T22" fmla="*/ 1 w 78"/>
                    <a:gd name="T23" fmla="*/ 17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3" name="Freeform 25"/>
                <p:cNvSpPr>
                  <a:spLocks/>
                </p:cNvSpPr>
                <p:nvPr userDrawn="1"/>
              </p:nvSpPr>
              <p:spPr bwMode="ltGray">
                <a:xfrm>
                  <a:off x="2984" y="732"/>
                  <a:ext cx="19" cy="14"/>
                </a:xfrm>
                <a:custGeom>
                  <a:avLst/>
                  <a:gdLst>
                    <a:gd name="T0" fmla="*/ 3 w 17"/>
                    <a:gd name="T1" fmla="*/ 2 h 18"/>
                    <a:gd name="T2" fmla="*/ 3 w 17"/>
                    <a:gd name="T3" fmla="*/ 3 h 18"/>
                    <a:gd name="T4" fmla="*/ 3 w 17"/>
                    <a:gd name="T5" fmla="*/ 2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4" name="Freeform 26"/>
                <p:cNvSpPr>
                  <a:spLocks/>
                </p:cNvSpPr>
                <p:nvPr userDrawn="1"/>
              </p:nvSpPr>
              <p:spPr bwMode="ltGray">
                <a:xfrm>
                  <a:off x="3083" y="830"/>
                  <a:ext cx="26" cy="19"/>
                </a:xfrm>
                <a:custGeom>
                  <a:avLst/>
                  <a:gdLst>
                    <a:gd name="T0" fmla="*/ 8 w 26"/>
                    <a:gd name="T1" fmla="*/ 6 h 22"/>
                    <a:gd name="T2" fmla="*/ 14 w 26"/>
                    <a:gd name="T3" fmla="*/ 0 h 22"/>
                    <a:gd name="T4" fmla="*/ 14 w 26"/>
                    <a:gd name="T5" fmla="*/ 9 h 22"/>
                    <a:gd name="T6" fmla="*/ 8 w 26"/>
                    <a:gd name="T7" fmla="*/ 6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5" name="Freeform 27"/>
                <p:cNvSpPr>
                  <a:spLocks/>
                </p:cNvSpPr>
                <p:nvPr userDrawn="1"/>
              </p:nvSpPr>
              <p:spPr bwMode="ltGray">
                <a:xfrm>
                  <a:off x="2766" y="610"/>
                  <a:ext cx="19" cy="12"/>
                </a:xfrm>
                <a:custGeom>
                  <a:avLst/>
                  <a:gdLst>
                    <a:gd name="T0" fmla="*/ 7 w 20"/>
                    <a:gd name="T1" fmla="*/ 3 h 15"/>
                    <a:gd name="T2" fmla="*/ 11 w 20"/>
                    <a:gd name="T3" fmla="*/ 2 h 15"/>
                    <a:gd name="T4" fmla="*/ 9 w 20"/>
                    <a:gd name="T5" fmla="*/ 3 h 15"/>
                    <a:gd name="T6" fmla="*/ 7 w 20"/>
                    <a:gd name="T7" fmla="*/ 3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6" name="Freeform 28"/>
                <p:cNvSpPr>
                  <a:spLocks/>
                </p:cNvSpPr>
                <p:nvPr userDrawn="1"/>
              </p:nvSpPr>
              <p:spPr bwMode="ltGray">
                <a:xfrm>
                  <a:off x="2600" y="712"/>
                  <a:ext cx="19" cy="12"/>
                </a:xfrm>
                <a:custGeom>
                  <a:avLst/>
                  <a:gdLst>
                    <a:gd name="T0" fmla="*/ 7 w 20"/>
                    <a:gd name="T1" fmla="*/ 3 h 15"/>
                    <a:gd name="T2" fmla="*/ 10 w 20"/>
                    <a:gd name="T3" fmla="*/ 2 h 15"/>
                    <a:gd name="T4" fmla="*/ 10 w 20"/>
                    <a:gd name="T5" fmla="*/ 4 h 15"/>
                    <a:gd name="T6" fmla="*/ 7 w 20"/>
                    <a:gd name="T7" fmla="*/ 3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 name="Freeform 29"/>
                <p:cNvSpPr>
                  <a:spLocks/>
                </p:cNvSpPr>
                <p:nvPr userDrawn="1"/>
              </p:nvSpPr>
              <p:spPr bwMode="ltGray">
                <a:xfrm>
                  <a:off x="2417" y="680"/>
                  <a:ext cx="80" cy="66"/>
                </a:xfrm>
                <a:custGeom>
                  <a:avLst/>
                  <a:gdLst>
                    <a:gd name="T0" fmla="*/ 0 w 80"/>
                    <a:gd name="T1" fmla="*/ 16 h 80"/>
                    <a:gd name="T2" fmla="*/ 14 w 80"/>
                    <a:gd name="T3" fmla="*/ 8 h 80"/>
                    <a:gd name="T4" fmla="*/ 26 w 80"/>
                    <a:gd name="T5" fmla="*/ 7 h 80"/>
                    <a:gd name="T6" fmla="*/ 48 w 80"/>
                    <a:gd name="T7" fmla="*/ 6 h 80"/>
                    <a:gd name="T8" fmla="*/ 58 w 80"/>
                    <a:gd name="T9" fmla="*/ 0 h 80"/>
                    <a:gd name="T10" fmla="*/ 80 w 80"/>
                    <a:gd name="T11" fmla="*/ 12 h 80"/>
                    <a:gd name="T12" fmla="*/ 70 w 80"/>
                    <a:gd name="T13" fmla="*/ 17 h 80"/>
                    <a:gd name="T14" fmla="*/ 54 w 80"/>
                    <a:gd name="T15" fmla="*/ 20 h 80"/>
                    <a:gd name="T16" fmla="*/ 48 w 80"/>
                    <a:gd name="T17" fmla="*/ 26 h 80"/>
                    <a:gd name="T18" fmla="*/ 32 w 80"/>
                    <a:gd name="T19" fmla="*/ 21 h 80"/>
                    <a:gd name="T20" fmla="*/ 38 w 80"/>
                    <a:gd name="T21" fmla="*/ 17 h 80"/>
                    <a:gd name="T22" fmla="*/ 30 w 80"/>
                    <a:gd name="T23" fmla="*/ 9 h 80"/>
                    <a:gd name="T24" fmla="*/ 20 w 80"/>
                    <a:gd name="T25" fmla="*/ 15 h 80"/>
                    <a:gd name="T26" fmla="*/ 8 w 80"/>
                    <a:gd name="T27" fmla="*/ 17 h 80"/>
                    <a:gd name="T28" fmla="*/ 0 w 80"/>
                    <a:gd name="T29" fmla="*/ 16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8" name="Freeform 30"/>
                <p:cNvSpPr>
                  <a:spLocks/>
                </p:cNvSpPr>
                <p:nvPr userDrawn="1"/>
              </p:nvSpPr>
              <p:spPr bwMode="ltGray">
                <a:xfrm>
                  <a:off x="2391" y="541"/>
                  <a:ext cx="94" cy="142"/>
                </a:xfrm>
                <a:custGeom>
                  <a:avLst/>
                  <a:gdLst>
                    <a:gd name="T0" fmla="*/ 14 w 94"/>
                    <a:gd name="T1" fmla="*/ 28 h 174"/>
                    <a:gd name="T2" fmla="*/ 26 w 94"/>
                    <a:gd name="T3" fmla="*/ 38 h 174"/>
                    <a:gd name="T4" fmla="*/ 32 w 94"/>
                    <a:gd name="T5" fmla="*/ 32 h 174"/>
                    <a:gd name="T6" fmla="*/ 52 w 94"/>
                    <a:gd name="T7" fmla="*/ 30 h 174"/>
                    <a:gd name="T8" fmla="*/ 46 w 94"/>
                    <a:gd name="T9" fmla="*/ 37 h 174"/>
                    <a:gd name="T10" fmla="*/ 66 w 94"/>
                    <a:gd name="T11" fmla="*/ 38 h 174"/>
                    <a:gd name="T12" fmla="*/ 76 w 94"/>
                    <a:gd name="T13" fmla="*/ 42 h 174"/>
                    <a:gd name="T14" fmla="*/ 58 w 94"/>
                    <a:gd name="T15" fmla="*/ 44 h 174"/>
                    <a:gd name="T16" fmla="*/ 74 w 94"/>
                    <a:gd name="T17" fmla="*/ 52 h 174"/>
                    <a:gd name="T18" fmla="*/ 84 w 94"/>
                    <a:gd name="T19" fmla="*/ 46 h 174"/>
                    <a:gd name="T20" fmla="*/ 82 w 94"/>
                    <a:gd name="T21" fmla="*/ 33 h 174"/>
                    <a:gd name="T22" fmla="*/ 60 w 94"/>
                    <a:gd name="T23" fmla="*/ 31 h 174"/>
                    <a:gd name="T24" fmla="*/ 50 w 94"/>
                    <a:gd name="T25" fmla="*/ 24 h 174"/>
                    <a:gd name="T26" fmla="*/ 34 w 94"/>
                    <a:gd name="T27" fmla="*/ 24 h 174"/>
                    <a:gd name="T28" fmla="*/ 30 w 94"/>
                    <a:gd name="T29" fmla="*/ 20 h 174"/>
                    <a:gd name="T30" fmla="*/ 42 w 94"/>
                    <a:gd name="T31" fmla="*/ 13 h 174"/>
                    <a:gd name="T32" fmla="*/ 30 w 94"/>
                    <a:gd name="T33" fmla="*/ 0 h 174"/>
                    <a:gd name="T34" fmla="*/ 18 w 94"/>
                    <a:gd name="T35" fmla="*/ 7 h 174"/>
                    <a:gd name="T36" fmla="*/ 4 w 94"/>
                    <a:gd name="T37" fmla="*/ 13 h 174"/>
                    <a:gd name="T38" fmla="*/ 14 w 94"/>
                    <a:gd name="T39" fmla="*/ 23 h 174"/>
                    <a:gd name="T40" fmla="*/ 14 w 94"/>
                    <a:gd name="T41" fmla="*/ 28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9" name="Freeform 31"/>
                <p:cNvSpPr>
                  <a:spLocks/>
                </p:cNvSpPr>
                <p:nvPr userDrawn="1"/>
              </p:nvSpPr>
              <p:spPr bwMode="ltGray">
                <a:xfrm>
                  <a:off x="2415" y="644"/>
                  <a:ext cx="32" cy="41"/>
                </a:xfrm>
                <a:custGeom>
                  <a:avLst/>
                  <a:gdLst>
                    <a:gd name="T0" fmla="*/ 6 w 32"/>
                    <a:gd name="T1" fmla="*/ 7 h 50"/>
                    <a:gd name="T2" fmla="*/ 12 w 32"/>
                    <a:gd name="T3" fmla="*/ 0 h 50"/>
                    <a:gd name="T4" fmla="*/ 20 w 32"/>
                    <a:gd name="T5" fmla="*/ 5 h 50"/>
                    <a:gd name="T6" fmla="*/ 22 w 32"/>
                    <a:gd name="T7" fmla="*/ 7 h 50"/>
                    <a:gd name="T8" fmla="*/ 28 w 32"/>
                    <a:gd name="T9" fmla="*/ 7 h 50"/>
                    <a:gd name="T10" fmla="*/ 32 w 32"/>
                    <a:gd name="T11" fmla="*/ 11 h 50"/>
                    <a:gd name="T12" fmla="*/ 18 w 32"/>
                    <a:gd name="T13" fmla="*/ 16 h 50"/>
                    <a:gd name="T14" fmla="*/ 6 w 32"/>
                    <a:gd name="T15" fmla="*/ 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0" name="Freeform 32"/>
                <p:cNvSpPr>
                  <a:spLocks/>
                </p:cNvSpPr>
                <p:nvPr userDrawn="1"/>
              </p:nvSpPr>
              <p:spPr bwMode="ltGray">
                <a:xfrm>
                  <a:off x="2349" y="654"/>
                  <a:ext cx="45" cy="41"/>
                </a:xfrm>
                <a:custGeom>
                  <a:avLst/>
                  <a:gdLst>
                    <a:gd name="T0" fmla="*/ 0 w 43"/>
                    <a:gd name="T1" fmla="*/ 14 h 50"/>
                    <a:gd name="T2" fmla="*/ 28 w 43"/>
                    <a:gd name="T3" fmla="*/ 6 h 50"/>
                    <a:gd name="T4" fmla="*/ 48 w 43"/>
                    <a:gd name="T5" fmla="*/ 0 h 50"/>
                    <a:gd name="T6" fmla="*/ 30 w 43"/>
                    <a:gd name="T7" fmla="*/ 9 h 50"/>
                    <a:gd name="T8" fmla="*/ 2 w 43"/>
                    <a:gd name="T9" fmla="*/ 16 h 50"/>
                    <a:gd name="T10" fmla="*/ 0 w 43"/>
                    <a:gd name="T11" fmla="*/ 14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1" name="Freeform 33"/>
                <p:cNvSpPr>
                  <a:spLocks/>
                </p:cNvSpPr>
                <p:nvPr userDrawn="1"/>
              </p:nvSpPr>
              <p:spPr bwMode="ltGray">
                <a:xfrm>
                  <a:off x="4808" y="597"/>
                  <a:ext cx="701" cy="438"/>
                </a:xfrm>
                <a:custGeom>
                  <a:avLst/>
                  <a:gdLst>
                    <a:gd name="T0" fmla="*/ 223 w 471"/>
                    <a:gd name="T1" fmla="*/ 4014 h 281"/>
                    <a:gd name="T2" fmla="*/ 263 w 471"/>
                    <a:gd name="T3" fmla="*/ 3591 h 281"/>
                    <a:gd name="T4" fmla="*/ 241 w 471"/>
                    <a:gd name="T5" fmla="*/ 3510 h 281"/>
                    <a:gd name="T6" fmla="*/ 177 w 471"/>
                    <a:gd name="T7" fmla="*/ 3130 h 281"/>
                    <a:gd name="T8" fmla="*/ 42 w 471"/>
                    <a:gd name="T9" fmla="*/ 3083 h 281"/>
                    <a:gd name="T10" fmla="*/ 0 w 471"/>
                    <a:gd name="T11" fmla="*/ 2739 h 281"/>
                    <a:gd name="T12" fmla="*/ 132 w 471"/>
                    <a:gd name="T13" fmla="*/ 2587 h 281"/>
                    <a:gd name="T14" fmla="*/ 63 w 471"/>
                    <a:gd name="T15" fmla="*/ 2366 h 281"/>
                    <a:gd name="T16" fmla="*/ 19 w 471"/>
                    <a:gd name="T17" fmla="*/ 2291 h 281"/>
                    <a:gd name="T18" fmla="*/ 310 w 471"/>
                    <a:gd name="T19" fmla="*/ 1721 h 281"/>
                    <a:gd name="T20" fmla="*/ 475 w 471"/>
                    <a:gd name="T21" fmla="*/ 1383 h 281"/>
                    <a:gd name="T22" fmla="*/ 461 w 471"/>
                    <a:gd name="T23" fmla="*/ 1004 h 281"/>
                    <a:gd name="T24" fmla="*/ 263 w 471"/>
                    <a:gd name="T25" fmla="*/ 614 h 281"/>
                    <a:gd name="T26" fmla="*/ 222 w 471"/>
                    <a:gd name="T27" fmla="*/ 461 h 281"/>
                    <a:gd name="T28" fmla="*/ 284 w 471"/>
                    <a:gd name="T29" fmla="*/ 514 h 281"/>
                    <a:gd name="T30" fmla="*/ 521 w 471"/>
                    <a:gd name="T31" fmla="*/ 508 h 281"/>
                    <a:gd name="T32" fmla="*/ 694 w 471"/>
                    <a:gd name="T33" fmla="*/ 156 h 281"/>
                    <a:gd name="T34" fmla="*/ 893 w 471"/>
                    <a:gd name="T35" fmla="*/ 0 h 281"/>
                    <a:gd name="T36" fmla="*/ 957 w 471"/>
                    <a:gd name="T37" fmla="*/ 30 h 281"/>
                    <a:gd name="T38" fmla="*/ 1002 w 471"/>
                    <a:gd name="T39" fmla="*/ 129 h 281"/>
                    <a:gd name="T40" fmla="*/ 1066 w 471"/>
                    <a:gd name="T41" fmla="*/ 73 h 281"/>
                    <a:gd name="T42" fmla="*/ 1197 w 471"/>
                    <a:gd name="T43" fmla="*/ 114 h 281"/>
                    <a:gd name="T44" fmla="*/ 1261 w 471"/>
                    <a:gd name="T45" fmla="*/ 129 h 281"/>
                    <a:gd name="T46" fmla="*/ 1537 w 471"/>
                    <a:gd name="T47" fmla="*/ 201 h 281"/>
                    <a:gd name="T48" fmla="*/ 1688 w 471"/>
                    <a:gd name="T49" fmla="*/ 340 h 281"/>
                    <a:gd name="T50" fmla="*/ 1820 w 471"/>
                    <a:gd name="T51" fmla="*/ 243 h 281"/>
                    <a:gd name="T52" fmla="*/ 1877 w 471"/>
                    <a:gd name="T53" fmla="*/ 201 h 281"/>
                    <a:gd name="T54" fmla="*/ 2119 w 471"/>
                    <a:gd name="T55" fmla="*/ 201 h 281"/>
                    <a:gd name="T56" fmla="*/ 2291 w 471"/>
                    <a:gd name="T57" fmla="*/ 461 h 281"/>
                    <a:gd name="T58" fmla="*/ 2512 w 471"/>
                    <a:gd name="T59" fmla="*/ 845 h 281"/>
                    <a:gd name="T60" fmla="*/ 2664 w 471"/>
                    <a:gd name="T61" fmla="*/ 1004 h 281"/>
                    <a:gd name="T62" fmla="*/ 2794 w 471"/>
                    <a:gd name="T63" fmla="*/ 974 h 281"/>
                    <a:gd name="T64" fmla="*/ 2935 w 471"/>
                    <a:gd name="T65" fmla="*/ 927 h 281"/>
                    <a:gd name="T66" fmla="*/ 3154 w 471"/>
                    <a:gd name="T67" fmla="*/ 1023 h 281"/>
                    <a:gd name="T68" fmla="*/ 3256 w 471"/>
                    <a:gd name="T69" fmla="*/ 1160 h 281"/>
                    <a:gd name="T70" fmla="*/ 3347 w 471"/>
                    <a:gd name="T71" fmla="*/ 1288 h 281"/>
                    <a:gd name="T72" fmla="*/ 3456 w 471"/>
                    <a:gd name="T73" fmla="*/ 1595 h 281"/>
                    <a:gd name="T74" fmla="*/ 3498 w 471"/>
                    <a:gd name="T75" fmla="*/ 1721 h 281"/>
                    <a:gd name="T76" fmla="*/ 3517 w 471"/>
                    <a:gd name="T77" fmla="*/ 1796 h 281"/>
                    <a:gd name="T78" fmla="*/ 3367 w 471"/>
                    <a:gd name="T79" fmla="*/ 2029 h 281"/>
                    <a:gd name="T80" fmla="*/ 3498 w 471"/>
                    <a:gd name="T81" fmla="*/ 2026 h 281"/>
                    <a:gd name="T82" fmla="*/ 3719 w 471"/>
                    <a:gd name="T83" fmla="*/ 2227 h 281"/>
                    <a:gd name="T84" fmla="*/ 3959 w 471"/>
                    <a:gd name="T85" fmla="*/ 2252 h 281"/>
                    <a:gd name="T86" fmla="*/ 4132 w 471"/>
                    <a:gd name="T87" fmla="*/ 2408 h 281"/>
                    <a:gd name="T88" fmla="*/ 4158 w 471"/>
                    <a:gd name="T89" fmla="*/ 2469 h 281"/>
                    <a:gd name="T90" fmla="*/ 4158 w 471"/>
                    <a:gd name="T91" fmla="*/ 2522 h 281"/>
                    <a:gd name="T92" fmla="*/ 4279 w 471"/>
                    <a:gd name="T93" fmla="*/ 2469 h 281"/>
                    <a:gd name="T94" fmla="*/ 4349 w 471"/>
                    <a:gd name="T95" fmla="*/ 2453 h 281"/>
                    <a:gd name="T96" fmla="*/ 4772 w 471"/>
                    <a:gd name="T97" fmla="*/ 2651 h 281"/>
                    <a:gd name="T98" fmla="*/ 4855 w 471"/>
                    <a:gd name="T99" fmla="*/ 2852 h 281"/>
                    <a:gd name="T100" fmla="*/ 5054 w 471"/>
                    <a:gd name="T101" fmla="*/ 2882 h 281"/>
                    <a:gd name="T102" fmla="*/ 5117 w 471"/>
                    <a:gd name="T103" fmla="*/ 3083 h 281"/>
                    <a:gd name="T104" fmla="*/ 4903 w 471"/>
                    <a:gd name="T105" fmla="*/ 3700 h 281"/>
                    <a:gd name="T106" fmla="*/ 4725 w 471"/>
                    <a:gd name="T107" fmla="*/ 4032 h 2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2" name="Freeform 34"/>
                <p:cNvSpPr>
                  <a:spLocks/>
                </p:cNvSpPr>
                <p:nvPr userDrawn="1"/>
              </p:nvSpPr>
              <p:spPr bwMode="ltGray">
                <a:xfrm>
                  <a:off x="3880" y="-7"/>
                  <a:ext cx="984" cy="692"/>
                </a:xfrm>
                <a:custGeom>
                  <a:avLst/>
                  <a:gdLst>
                    <a:gd name="T0" fmla="*/ 406 w 984"/>
                    <a:gd name="T1" fmla="*/ 2 h 844"/>
                    <a:gd name="T2" fmla="*/ 502 w 984"/>
                    <a:gd name="T3" fmla="*/ 11 h 844"/>
                    <a:gd name="T4" fmla="*/ 550 w 984"/>
                    <a:gd name="T5" fmla="*/ 11 h 844"/>
                    <a:gd name="T6" fmla="*/ 578 w 984"/>
                    <a:gd name="T7" fmla="*/ 39 h 844"/>
                    <a:gd name="T8" fmla="*/ 586 w 984"/>
                    <a:gd name="T9" fmla="*/ 28 h 844"/>
                    <a:gd name="T10" fmla="*/ 606 w 984"/>
                    <a:gd name="T11" fmla="*/ 21 h 844"/>
                    <a:gd name="T12" fmla="*/ 642 w 984"/>
                    <a:gd name="T13" fmla="*/ 39 h 844"/>
                    <a:gd name="T14" fmla="*/ 682 w 984"/>
                    <a:gd name="T15" fmla="*/ 30 h 844"/>
                    <a:gd name="T16" fmla="*/ 706 w 984"/>
                    <a:gd name="T17" fmla="*/ 26 h 844"/>
                    <a:gd name="T18" fmla="*/ 762 w 984"/>
                    <a:gd name="T19" fmla="*/ 2 h 844"/>
                    <a:gd name="T20" fmla="*/ 798 w 984"/>
                    <a:gd name="T21" fmla="*/ 21 h 844"/>
                    <a:gd name="T22" fmla="*/ 798 w 984"/>
                    <a:gd name="T23" fmla="*/ 39 h 844"/>
                    <a:gd name="T24" fmla="*/ 790 w 984"/>
                    <a:gd name="T25" fmla="*/ 48 h 844"/>
                    <a:gd name="T26" fmla="*/ 766 w 984"/>
                    <a:gd name="T27" fmla="*/ 49 h 844"/>
                    <a:gd name="T28" fmla="*/ 762 w 984"/>
                    <a:gd name="T29" fmla="*/ 57 h 844"/>
                    <a:gd name="T30" fmla="*/ 802 w 984"/>
                    <a:gd name="T31" fmla="*/ 69 h 844"/>
                    <a:gd name="T32" fmla="*/ 786 w 984"/>
                    <a:gd name="T33" fmla="*/ 98 h 844"/>
                    <a:gd name="T34" fmla="*/ 830 w 984"/>
                    <a:gd name="T35" fmla="*/ 125 h 844"/>
                    <a:gd name="T36" fmla="*/ 854 w 984"/>
                    <a:gd name="T37" fmla="*/ 136 h 844"/>
                    <a:gd name="T38" fmla="*/ 830 w 984"/>
                    <a:gd name="T39" fmla="*/ 136 h 844"/>
                    <a:gd name="T40" fmla="*/ 746 w 984"/>
                    <a:gd name="T41" fmla="*/ 115 h 844"/>
                    <a:gd name="T42" fmla="*/ 678 w 984"/>
                    <a:gd name="T43" fmla="*/ 122 h 844"/>
                    <a:gd name="T44" fmla="*/ 590 w 984"/>
                    <a:gd name="T45" fmla="*/ 134 h 844"/>
                    <a:gd name="T46" fmla="*/ 642 w 984"/>
                    <a:gd name="T47" fmla="*/ 176 h 844"/>
                    <a:gd name="T48" fmla="*/ 710 w 984"/>
                    <a:gd name="T49" fmla="*/ 184 h 844"/>
                    <a:gd name="T50" fmla="*/ 738 w 984"/>
                    <a:gd name="T51" fmla="*/ 166 h 844"/>
                    <a:gd name="T52" fmla="*/ 774 w 984"/>
                    <a:gd name="T53" fmla="*/ 173 h 844"/>
                    <a:gd name="T54" fmla="*/ 766 w 984"/>
                    <a:gd name="T55" fmla="*/ 192 h 844"/>
                    <a:gd name="T56" fmla="*/ 802 w 984"/>
                    <a:gd name="T57" fmla="*/ 203 h 844"/>
                    <a:gd name="T58" fmla="*/ 838 w 984"/>
                    <a:gd name="T59" fmla="*/ 200 h 844"/>
                    <a:gd name="T60" fmla="*/ 922 w 984"/>
                    <a:gd name="T61" fmla="*/ 244 h 844"/>
                    <a:gd name="T62" fmla="*/ 942 w 984"/>
                    <a:gd name="T63" fmla="*/ 251 h 844"/>
                    <a:gd name="T64" fmla="*/ 874 w 984"/>
                    <a:gd name="T65" fmla="*/ 246 h 844"/>
                    <a:gd name="T66" fmla="*/ 830 w 984"/>
                    <a:gd name="T67" fmla="*/ 230 h 844"/>
                    <a:gd name="T68" fmla="*/ 778 w 984"/>
                    <a:gd name="T69" fmla="*/ 216 h 844"/>
                    <a:gd name="T70" fmla="*/ 702 w 984"/>
                    <a:gd name="T71" fmla="*/ 201 h 844"/>
                    <a:gd name="T72" fmla="*/ 614 w 984"/>
                    <a:gd name="T73" fmla="*/ 197 h 844"/>
                    <a:gd name="T74" fmla="*/ 506 w 984"/>
                    <a:gd name="T75" fmla="*/ 180 h 844"/>
                    <a:gd name="T76" fmla="*/ 462 w 984"/>
                    <a:gd name="T77" fmla="*/ 154 h 844"/>
                    <a:gd name="T78" fmla="*/ 430 w 984"/>
                    <a:gd name="T79" fmla="*/ 140 h 844"/>
                    <a:gd name="T80" fmla="*/ 382 w 984"/>
                    <a:gd name="T81" fmla="*/ 130 h 844"/>
                    <a:gd name="T82" fmla="*/ 342 w 984"/>
                    <a:gd name="T83" fmla="*/ 112 h 844"/>
                    <a:gd name="T84" fmla="*/ 354 w 984"/>
                    <a:gd name="T85" fmla="*/ 125 h 844"/>
                    <a:gd name="T86" fmla="*/ 418 w 984"/>
                    <a:gd name="T87" fmla="*/ 150 h 844"/>
                    <a:gd name="T88" fmla="*/ 422 w 984"/>
                    <a:gd name="T89" fmla="*/ 159 h 844"/>
                    <a:gd name="T90" fmla="*/ 394 w 984"/>
                    <a:gd name="T91" fmla="*/ 151 h 844"/>
                    <a:gd name="T92" fmla="*/ 354 w 984"/>
                    <a:gd name="T93" fmla="*/ 142 h 844"/>
                    <a:gd name="T94" fmla="*/ 314 w 984"/>
                    <a:gd name="T95" fmla="*/ 122 h 844"/>
                    <a:gd name="T96" fmla="*/ 266 w 984"/>
                    <a:gd name="T97" fmla="*/ 106 h 844"/>
                    <a:gd name="T98" fmla="*/ 210 w 984"/>
                    <a:gd name="T99" fmla="*/ 95 h 844"/>
                    <a:gd name="T100" fmla="*/ 154 w 984"/>
                    <a:gd name="T101" fmla="*/ 72 h 844"/>
                    <a:gd name="T102" fmla="*/ 66 w 984"/>
                    <a:gd name="T103" fmla="*/ 20 h 844"/>
                    <a:gd name="T104" fmla="*/ 34 w 984"/>
                    <a:gd name="T105" fmla="*/ 11 h 844"/>
                    <a:gd name="T106" fmla="*/ 46 w 984"/>
                    <a:gd name="T107" fmla="*/ 7 h 844"/>
                    <a:gd name="T108" fmla="*/ 102 w 984"/>
                    <a:gd name="T109" fmla="*/ 21 h 8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3" name="Freeform 35"/>
                <p:cNvSpPr>
                  <a:spLocks/>
                </p:cNvSpPr>
                <p:nvPr userDrawn="1"/>
              </p:nvSpPr>
              <p:spPr bwMode="ltGray">
                <a:xfrm>
                  <a:off x="3577" y="490"/>
                  <a:ext cx="36" cy="39"/>
                </a:xfrm>
                <a:custGeom>
                  <a:avLst/>
                  <a:gdLst>
                    <a:gd name="T0" fmla="*/ 6 w 36"/>
                    <a:gd name="T1" fmla="*/ 8 h 48"/>
                    <a:gd name="T2" fmla="*/ 10 w 36"/>
                    <a:gd name="T3" fmla="*/ 14 h 48"/>
                    <a:gd name="T4" fmla="*/ 6 w 36"/>
                    <a:gd name="T5" fmla="*/ 8 h 48"/>
                    <a:gd name="T6" fmla="*/ 0 60000 65536"/>
                    <a:gd name="T7" fmla="*/ 0 60000 65536"/>
                    <a:gd name="T8" fmla="*/ 0 60000 65536"/>
                  </a:gdLst>
                  <a:ahLst/>
                  <a:cxnLst>
                    <a:cxn ang="T6">
                      <a:pos x="T0" y="T1"/>
                    </a:cxn>
                    <a:cxn ang="T7">
                      <a:pos x="T2" y="T3"/>
                    </a:cxn>
                    <a:cxn ang="T8">
                      <a:pos x="T4" y="T5"/>
                    </a:cxn>
                  </a:cxnLst>
                  <a:rect l="0" t="0" r="r" b="b"/>
                  <a:pathLst>
                    <a:path w="36" h="48">
                      <a:moveTo>
                        <a:pt x="6" y="28"/>
                      </a:moveTo>
                      <a:cubicBezTo>
                        <a:pt x="25" y="0"/>
                        <a:pt x="36" y="31"/>
                        <a:pt x="10" y="48"/>
                      </a:cubicBezTo>
                      <a:cubicBezTo>
                        <a:pt x="0" y="34"/>
                        <a:pt x="0" y="40"/>
                        <a:pt x="6"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4" name="Freeform 36"/>
                <p:cNvSpPr>
                  <a:spLocks/>
                </p:cNvSpPr>
                <p:nvPr userDrawn="1"/>
              </p:nvSpPr>
              <p:spPr bwMode="ltGray">
                <a:xfrm>
                  <a:off x="3549" y="475"/>
                  <a:ext cx="38" cy="29"/>
                </a:xfrm>
                <a:custGeom>
                  <a:avLst/>
                  <a:gdLst>
                    <a:gd name="T0" fmla="*/ 0 w 36"/>
                    <a:gd name="T1" fmla="*/ 2 h 37"/>
                    <a:gd name="T2" fmla="*/ 18 w 36"/>
                    <a:gd name="T3" fmla="*/ 1 h 37"/>
                    <a:gd name="T4" fmla="*/ 49 w 36"/>
                    <a:gd name="T5" fmla="*/ 4 h 37"/>
                    <a:gd name="T6" fmla="*/ 8 w 36"/>
                    <a:gd name="T7" fmla="*/ 4 h 37"/>
                    <a:gd name="T8" fmla="*/ 0 w 36"/>
                    <a:gd name="T9" fmla="*/ 2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5" name="Freeform 37"/>
                <p:cNvSpPr>
                  <a:spLocks/>
                </p:cNvSpPr>
                <p:nvPr userDrawn="1"/>
              </p:nvSpPr>
              <p:spPr bwMode="ltGray">
                <a:xfrm>
                  <a:off x="4686" y="394"/>
                  <a:ext cx="171" cy="81"/>
                </a:xfrm>
                <a:custGeom>
                  <a:avLst/>
                  <a:gdLst>
                    <a:gd name="T0" fmla="*/ 0 w 170"/>
                    <a:gd name="T1" fmla="*/ 18 h 96"/>
                    <a:gd name="T2" fmla="*/ 28 w 170"/>
                    <a:gd name="T3" fmla="*/ 9 h 96"/>
                    <a:gd name="T4" fmla="*/ 56 w 170"/>
                    <a:gd name="T5" fmla="*/ 8 h 96"/>
                    <a:gd name="T6" fmla="*/ 80 w 170"/>
                    <a:gd name="T7" fmla="*/ 3 h 96"/>
                    <a:gd name="T8" fmla="*/ 64 w 170"/>
                    <a:gd name="T9" fmla="*/ 9 h 96"/>
                    <a:gd name="T10" fmla="*/ 130 w 170"/>
                    <a:gd name="T11" fmla="*/ 18 h 96"/>
                    <a:gd name="T12" fmla="*/ 166 w 170"/>
                    <a:gd name="T13" fmla="*/ 24 h 96"/>
                    <a:gd name="T14" fmla="*/ 122 w 170"/>
                    <a:gd name="T15" fmla="*/ 28 h 96"/>
                    <a:gd name="T16" fmla="*/ 94 w 170"/>
                    <a:gd name="T17" fmla="*/ 21 h 96"/>
                    <a:gd name="T18" fmla="*/ 76 w 170"/>
                    <a:gd name="T19" fmla="*/ 19 h 96"/>
                    <a:gd name="T20" fmla="*/ 24 w 170"/>
                    <a:gd name="T21" fmla="*/ 15 h 96"/>
                    <a:gd name="T22" fmla="*/ 0 w 170"/>
                    <a:gd name="T23" fmla="*/ 18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6" name="Freeform 38"/>
                <p:cNvSpPr>
                  <a:spLocks/>
                </p:cNvSpPr>
                <p:nvPr userDrawn="1"/>
              </p:nvSpPr>
              <p:spPr bwMode="ltGray">
                <a:xfrm>
                  <a:off x="4867" y="460"/>
                  <a:ext cx="138" cy="37"/>
                </a:xfrm>
                <a:custGeom>
                  <a:avLst/>
                  <a:gdLst>
                    <a:gd name="T0" fmla="*/ 0 w 138"/>
                    <a:gd name="T1" fmla="*/ 0 h 44"/>
                    <a:gd name="T2" fmla="*/ 52 w 138"/>
                    <a:gd name="T3" fmla="*/ 3 h 44"/>
                    <a:gd name="T4" fmla="*/ 88 w 138"/>
                    <a:gd name="T5" fmla="*/ 8 h 44"/>
                    <a:gd name="T6" fmla="*/ 112 w 138"/>
                    <a:gd name="T7" fmla="*/ 7 h 44"/>
                    <a:gd name="T8" fmla="*/ 108 w 138"/>
                    <a:gd name="T9" fmla="*/ 16 h 44"/>
                    <a:gd name="T10" fmla="*/ 64 w 138"/>
                    <a:gd name="T11" fmla="*/ 14 h 44"/>
                    <a:gd name="T12" fmla="*/ 0 w 138"/>
                    <a:gd name="T13" fmla="*/ 13 h 44"/>
                    <a:gd name="T14" fmla="*/ 28 w 138"/>
                    <a:gd name="T15" fmla="*/ 7 h 44"/>
                    <a:gd name="T16" fmla="*/ 0 w 138"/>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7" name="Freeform 39"/>
                <p:cNvSpPr>
                  <a:spLocks/>
                </p:cNvSpPr>
                <p:nvPr userDrawn="1"/>
              </p:nvSpPr>
              <p:spPr bwMode="ltGray">
                <a:xfrm>
                  <a:off x="4794" y="480"/>
                  <a:ext cx="56" cy="34"/>
                </a:xfrm>
                <a:custGeom>
                  <a:avLst/>
                  <a:gdLst>
                    <a:gd name="T0" fmla="*/ 17 w 57"/>
                    <a:gd name="T1" fmla="*/ 7 h 42"/>
                    <a:gd name="T2" fmla="*/ 31 w 57"/>
                    <a:gd name="T3" fmla="*/ 4 h 42"/>
                    <a:gd name="T4" fmla="*/ 17 w 57"/>
                    <a:gd name="T5" fmla="*/ 7 h 42"/>
                    <a:gd name="T6" fmla="*/ 0 60000 65536"/>
                    <a:gd name="T7" fmla="*/ 0 60000 65536"/>
                    <a:gd name="T8" fmla="*/ 0 60000 65536"/>
                  </a:gdLst>
                  <a:ahLst/>
                  <a:cxnLst>
                    <a:cxn ang="T6">
                      <a:pos x="T0" y="T1"/>
                    </a:cxn>
                    <a:cxn ang="T7">
                      <a:pos x="T2" y="T3"/>
                    </a:cxn>
                    <a:cxn ang="T8">
                      <a:pos x="T4" y="T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8" name="Freeform 40"/>
                <p:cNvSpPr>
                  <a:spLocks/>
                </p:cNvSpPr>
                <p:nvPr userDrawn="1"/>
              </p:nvSpPr>
              <p:spPr bwMode="ltGray">
                <a:xfrm>
                  <a:off x="4757" y="375"/>
                  <a:ext cx="37" cy="44"/>
                </a:xfrm>
                <a:custGeom>
                  <a:avLst/>
                  <a:gdLst>
                    <a:gd name="T0" fmla="*/ 13 w 39"/>
                    <a:gd name="T1" fmla="*/ 12 h 52"/>
                    <a:gd name="T2" fmla="*/ 13 w 39"/>
                    <a:gd name="T3" fmla="*/ 0 h 52"/>
                    <a:gd name="T4" fmla="*/ 13 w 39"/>
                    <a:gd name="T5" fmla="*/ 12 h 52"/>
                    <a:gd name="T6" fmla="*/ 0 60000 65536"/>
                    <a:gd name="T7" fmla="*/ 0 60000 65536"/>
                    <a:gd name="T8" fmla="*/ 0 60000 65536"/>
                  </a:gdLst>
                  <a:ahLst/>
                  <a:cxnLst>
                    <a:cxn ang="T6">
                      <a:pos x="T0" y="T1"/>
                    </a:cxn>
                    <a:cxn ang="T7">
                      <a:pos x="T2" y="T3"/>
                    </a:cxn>
                    <a:cxn ang="T8">
                      <a:pos x="T4" y="T5"/>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9" name="Freeform 41"/>
                <p:cNvSpPr>
                  <a:spLocks/>
                </p:cNvSpPr>
                <p:nvPr userDrawn="1"/>
              </p:nvSpPr>
              <p:spPr bwMode="ltGray">
                <a:xfrm>
                  <a:off x="5054" y="507"/>
                  <a:ext cx="45" cy="66"/>
                </a:xfrm>
                <a:custGeom>
                  <a:avLst/>
                  <a:gdLst>
                    <a:gd name="T0" fmla="*/ 4 w 44"/>
                    <a:gd name="T1" fmla="*/ 2 h 80"/>
                    <a:gd name="T2" fmla="*/ 20 w 44"/>
                    <a:gd name="T3" fmla="*/ 10 h 80"/>
                    <a:gd name="T4" fmla="*/ 30 w 44"/>
                    <a:gd name="T5" fmla="*/ 15 h 80"/>
                    <a:gd name="T6" fmla="*/ 42 w 44"/>
                    <a:gd name="T7" fmla="*/ 17 h 80"/>
                    <a:gd name="T8" fmla="*/ 30 w 44"/>
                    <a:gd name="T9" fmla="*/ 23 h 80"/>
                    <a:gd name="T10" fmla="*/ 0 w 44"/>
                    <a:gd name="T11" fmla="*/ 7 h 80"/>
                    <a:gd name="T12" fmla="*/ 4 w 44"/>
                    <a:gd name="T13" fmla="*/ 2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0" name="Freeform 42"/>
                <p:cNvSpPr>
                  <a:spLocks/>
                </p:cNvSpPr>
                <p:nvPr userDrawn="1"/>
              </p:nvSpPr>
              <p:spPr bwMode="ltGray">
                <a:xfrm>
                  <a:off x="4260" y="6"/>
                  <a:ext cx="480" cy="100"/>
                </a:xfrm>
                <a:custGeom>
                  <a:avLst/>
                  <a:gdLst>
                    <a:gd name="T0" fmla="*/ 2370 w 323"/>
                    <a:gd name="T1" fmla="*/ 20 h 64"/>
                    <a:gd name="T2" fmla="*/ 2486 w 323"/>
                    <a:gd name="T3" fmla="*/ 117 h 64"/>
                    <a:gd name="T4" fmla="*/ 2531 w 323"/>
                    <a:gd name="T5" fmla="*/ 0 h 64"/>
                    <a:gd name="T6" fmla="*/ 2858 w 323"/>
                    <a:gd name="T7" fmla="*/ 0 h 64"/>
                    <a:gd name="T8" fmla="*/ 3098 w 323"/>
                    <a:gd name="T9" fmla="*/ 252 h 64"/>
                    <a:gd name="T10" fmla="*/ 3431 w 323"/>
                    <a:gd name="T11" fmla="*/ 148 h 64"/>
                    <a:gd name="T12" fmla="*/ 3384 w 323"/>
                    <a:gd name="T13" fmla="*/ 416 h 64"/>
                    <a:gd name="T14" fmla="*/ 3208 w 323"/>
                    <a:gd name="T15" fmla="*/ 677 h 64"/>
                    <a:gd name="T16" fmla="*/ 3173 w 323"/>
                    <a:gd name="T17" fmla="*/ 416 h 64"/>
                    <a:gd name="T18" fmla="*/ 3098 w 323"/>
                    <a:gd name="T19" fmla="*/ 447 h 64"/>
                    <a:gd name="T20" fmla="*/ 3011 w 323"/>
                    <a:gd name="T21" fmla="*/ 416 h 64"/>
                    <a:gd name="T22" fmla="*/ 2831 w 323"/>
                    <a:gd name="T23" fmla="*/ 309 h 64"/>
                    <a:gd name="T24" fmla="*/ 2458 w 323"/>
                    <a:gd name="T25" fmla="*/ 550 h 64"/>
                    <a:gd name="T26" fmla="*/ 2167 w 323"/>
                    <a:gd name="T27" fmla="*/ 645 h 64"/>
                    <a:gd name="T28" fmla="*/ 2281 w 323"/>
                    <a:gd name="T29" fmla="*/ 828 h 64"/>
                    <a:gd name="T30" fmla="*/ 2026 w 323"/>
                    <a:gd name="T31" fmla="*/ 911 h 64"/>
                    <a:gd name="T32" fmla="*/ 1817 w 323"/>
                    <a:gd name="T33" fmla="*/ 881 h 64"/>
                    <a:gd name="T34" fmla="*/ 1905 w 323"/>
                    <a:gd name="T35" fmla="*/ 828 h 64"/>
                    <a:gd name="T36" fmla="*/ 1837 w 323"/>
                    <a:gd name="T37" fmla="*/ 583 h 64"/>
                    <a:gd name="T38" fmla="*/ 1817 w 323"/>
                    <a:gd name="T39" fmla="*/ 447 h 64"/>
                    <a:gd name="T40" fmla="*/ 1703 w 323"/>
                    <a:gd name="T41" fmla="*/ 338 h 64"/>
                    <a:gd name="T42" fmla="*/ 1532 w 323"/>
                    <a:gd name="T43" fmla="*/ 394 h 64"/>
                    <a:gd name="T44" fmla="*/ 1444 w 323"/>
                    <a:gd name="T45" fmla="*/ 394 h 64"/>
                    <a:gd name="T46" fmla="*/ 1326 w 323"/>
                    <a:gd name="T47" fmla="*/ 361 h 64"/>
                    <a:gd name="T48" fmla="*/ 892 w 323"/>
                    <a:gd name="T49" fmla="*/ 31 h 64"/>
                    <a:gd name="T50" fmla="*/ 640 w 323"/>
                    <a:gd name="T51" fmla="*/ 203 h 64"/>
                    <a:gd name="T52" fmla="*/ 1 w 323"/>
                    <a:gd name="T53" fmla="*/ 0 h 64"/>
                    <a:gd name="T54" fmla="*/ 2370 w 323"/>
                    <a:gd name="T55" fmla="*/ 2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1" name="Freeform 43"/>
                <p:cNvSpPr>
                  <a:spLocks/>
                </p:cNvSpPr>
                <p:nvPr userDrawn="1"/>
              </p:nvSpPr>
              <p:spPr bwMode="ltGray">
                <a:xfrm>
                  <a:off x="3835" y="3"/>
                  <a:ext cx="446" cy="49"/>
                </a:xfrm>
                <a:custGeom>
                  <a:avLst/>
                  <a:gdLst>
                    <a:gd name="T0" fmla="*/ 1134 w 300"/>
                    <a:gd name="T1" fmla="*/ 482 h 31"/>
                    <a:gd name="T2" fmla="*/ 330 w 300"/>
                    <a:gd name="T3" fmla="*/ 21 h 31"/>
                    <a:gd name="T4" fmla="*/ 3079 w 300"/>
                    <a:gd name="T5" fmla="*/ 0 h 31"/>
                    <a:gd name="T6" fmla="*/ 3193 w 300"/>
                    <a:gd name="T7" fmla="*/ 218 h 31"/>
                    <a:gd name="T8" fmla="*/ 2848 w 300"/>
                    <a:gd name="T9" fmla="*/ 250 h 31"/>
                    <a:gd name="T10" fmla="*/ 1134 w 300"/>
                    <a:gd name="T11" fmla="*/ 482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2" name="Freeform 44"/>
                <p:cNvSpPr>
                  <a:spLocks/>
                </p:cNvSpPr>
                <p:nvPr userDrawn="1"/>
              </p:nvSpPr>
              <p:spPr bwMode="ltGray">
                <a:xfrm>
                  <a:off x="2853" y="74"/>
                  <a:ext cx="42" cy="25"/>
                </a:xfrm>
                <a:custGeom>
                  <a:avLst/>
                  <a:gdLst>
                    <a:gd name="T0" fmla="*/ 0 w 41"/>
                    <a:gd name="T1" fmla="*/ 10 h 29"/>
                    <a:gd name="T2" fmla="*/ 12 w 41"/>
                    <a:gd name="T3" fmla="*/ 12 h 29"/>
                    <a:gd name="T4" fmla="*/ 0 w 41"/>
                    <a:gd name="T5" fmla="*/ 10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3" name="Freeform 45"/>
                <p:cNvSpPr>
                  <a:spLocks/>
                </p:cNvSpPr>
                <p:nvPr userDrawn="1"/>
              </p:nvSpPr>
              <p:spPr bwMode="ltGray">
                <a:xfrm>
                  <a:off x="1704" y="3"/>
                  <a:ext cx="1022" cy="372"/>
                </a:xfrm>
                <a:custGeom>
                  <a:avLst/>
                  <a:gdLst>
                    <a:gd name="T0" fmla="*/ 12105 w 436"/>
                    <a:gd name="T1" fmla="*/ 174 h 152"/>
                    <a:gd name="T2" fmla="*/ 72330 w 436"/>
                    <a:gd name="T3" fmla="*/ 0 h 152"/>
                    <a:gd name="T4" fmla="*/ 68983 w 436"/>
                    <a:gd name="T5" fmla="*/ 11596 h 152"/>
                    <a:gd name="T6" fmla="*/ 65879 w 436"/>
                    <a:gd name="T7" fmla="*/ 14572 h 152"/>
                    <a:gd name="T8" fmla="*/ 65028 w 436"/>
                    <a:gd name="T9" fmla="*/ 15027 h 152"/>
                    <a:gd name="T10" fmla="*/ 62192 w 436"/>
                    <a:gd name="T11" fmla="*/ 15717 h 152"/>
                    <a:gd name="T12" fmla="*/ 59862 w 436"/>
                    <a:gd name="T13" fmla="*/ 18867 h 152"/>
                    <a:gd name="T14" fmla="*/ 60082 w 436"/>
                    <a:gd name="T15" fmla="*/ 21238 h 152"/>
                    <a:gd name="T16" fmla="*/ 60352 w 436"/>
                    <a:gd name="T17" fmla="*/ 23000 h 152"/>
                    <a:gd name="T18" fmla="*/ 60715 w 436"/>
                    <a:gd name="T19" fmla="*/ 24317 h 152"/>
                    <a:gd name="T20" fmla="*/ 60082 w 436"/>
                    <a:gd name="T21" fmla="*/ 26253 h 152"/>
                    <a:gd name="T22" fmla="*/ 58242 w 436"/>
                    <a:gd name="T23" fmla="*/ 25827 h 152"/>
                    <a:gd name="T24" fmla="*/ 56759 w 436"/>
                    <a:gd name="T25" fmla="*/ 27731 h 152"/>
                    <a:gd name="T26" fmla="*/ 57544 w 436"/>
                    <a:gd name="T27" fmla="*/ 22557 h 152"/>
                    <a:gd name="T28" fmla="*/ 56039 w 436"/>
                    <a:gd name="T29" fmla="*/ 21520 h 152"/>
                    <a:gd name="T30" fmla="*/ 57028 w 436"/>
                    <a:gd name="T31" fmla="*/ 20024 h 152"/>
                    <a:gd name="T32" fmla="*/ 56759 w 436"/>
                    <a:gd name="T33" fmla="*/ 19160 h 152"/>
                    <a:gd name="T34" fmla="*/ 53076 w 436"/>
                    <a:gd name="T35" fmla="*/ 20198 h 152"/>
                    <a:gd name="T36" fmla="*/ 52588 w 436"/>
                    <a:gd name="T37" fmla="*/ 18262 h 152"/>
                    <a:gd name="T38" fmla="*/ 49236 w 436"/>
                    <a:gd name="T39" fmla="*/ 20198 h 152"/>
                    <a:gd name="T40" fmla="*/ 53076 w 436"/>
                    <a:gd name="T41" fmla="*/ 22136 h 152"/>
                    <a:gd name="T42" fmla="*/ 50605 w 436"/>
                    <a:gd name="T43" fmla="*/ 25108 h 152"/>
                    <a:gd name="T44" fmla="*/ 51595 w 436"/>
                    <a:gd name="T45" fmla="*/ 27043 h 152"/>
                    <a:gd name="T46" fmla="*/ 52225 w 436"/>
                    <a:gd name="T47" fmla="*/ 29667 h 152"/>
                    <a:gd name="T48" fmla="*/ 51236 w 436"/>
                    <a:gd name="T49" fmla="*/ 29846 h 152"/>
                    <a:gd name="T50" fmla="*/ 52070 w 436"/>
                    <a:gd name="T51" fmla="*/ 30888 h 152"/>
                    <a:gd name="T52" fmla="*/ 50962 w 436"/>
                    <a:gd name="T53" fmla="*/ 32643 h 152"/>
                    <a:gd name="T54" fmla="*/ 0 w 436"/>
                    <a:gd name="T55" fmla="*/ 32043 h 152"/>
                    <a:gd name="T56" fmla="*/ 12105 w 436"/>
                    <a:gd name="T57" fmla="*/ 174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4" name="Freeform 46"/>
                <p:cNvSpPr>
                  <a:spLocks/>
                </p:cNvSpPr>
                <p:nvPr userDrawn="1"/>
              </p:nvSpPr>
              <p:spPr bwMode="ltGray">
                <a:xfrm>
                  <a:off x="2729" y="-9"/>
                  <a:ext cx="47" cy="134"/>
                </a:xfrm>
                <a:custGeom>
                  <a:avLst/>
                  <a:gdLst>
                    <a:gd name="T0" fmla="*/ 5 w 47"/>
                    <a:gd name="T1" fmla="*/ 45 h 165"/>
                    <a:gd name="T2" fmla="*/ 15 w 47"/>
                    <a:gd name="T3" fmla="*/ 31 h 165"/>
                    <a:gd name="T4" fmla="*/ 17 w 47"/>
                    <a:gd name="T5" fmla="*/ 19 h 165"/>
                    <a:gd name="T6" fmla="*/ 11 w 47"/>
                    <a:gd name="T7" fmla="*/ 11 h 165"/>
                    <a:gd name="T8" fmla="*/ 17 w 47"/>
                    <a:gd name="T9" fmla="*/ 3 h 165"/>
                    <a:gd name="T10" fmla="*/ 21 w 47"/>
                    <a:gd name="T11" fmla="*/ 0 h 165"/>
                    <a:gd name="T12" fmla="*/ 31 w 47"/>
                    <a:gd name="T13" fmla="*/ 8 h 165"/>
                    <a:gd name="T14" fmla="*/ 47 w 47"/>
                    <a:gd name="T15" fmla="*/ 28 h 165"/>
                    <a:gd name="T16" fmla="*/ 31 w 47"/>
                    <a:gd name="T17" fmla="*/ 31 h 165"/>
                    <a:gd name="T18" fmla="*/ 23 w 47"/>
                    <a:gd name="T19" fmla="*/ 36 h 165"/>
                    <a:gd name="T20" fmla="*/ 21 w 47"/>
                    <a:gd name="T21" fmla="*/ 38 h 165"/>
                    <a:gd name="T22" fmla="*/ 27 w 47"/>
                    <a:gd name="T23" fmla="*/ 38 h 165"/>
                    <a:gd name="T24" fmla="*/ 31 w 47"/>
                    <a:gd name="T25" fmla="*/ 42 h 165"/>
                    <a:gd name="T26" fmla="*/ 13 w 47"/>
                    <a:gd name="T27" fmla="*/ 42 h 165"/>
                    <a:gd name="T28" fmla="*/ 7 w 47"/>
                    <a:gd name="T29" fmla="*/ 46 h 165"/>
                    <a:gd name="T30" fmla="*/ 3 w 47"/>
                    <a:gd name="T31" fmla="*/ 44 h 165"/>
                    <a:gd name="T32" fmla="*/ 5 w 47"/>
                    <a:gd name="T33" fmla="*/ 45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5" name="Freeform 47"/>
                <p:cNvSpPr>
                  <a:spLocks/>
                </p:cNvSpPr>
                <p:nvPr userDrawn="1"/>
              </p:nvSpPr>
              <p:spPr bwMode="ltGray">
                <a:xfrm>
                  <a:off x="2701" y="103"/>
                  <a:ext cx="138" cy="84"/>
                </a:xfrm>
                <a:custGeom>
                  <a:avLst/>
                  <a:gdLst>
                    <a:gd name="T0" fmla="*/ 26 w 138"/>
                    <a:gd name="T1" fmla="*/ 18 h 103"/>
                    <a:gd name="T2" fmla="*/ 30 w 138"/>
                    <a:gd name="T3" fmla="*/ 13 h 103"/>
                    <a:gd name="T4" fmla="*/ 50 w 138"/>
                    <a:gd name="T5" fmla="*/ 10 h 103"/>
                    <a:gd name="T6" fmla="*/ 54 w 138"/>
                    <a:gd name="T7" fmla="*/ 13 h 103"/>
                    <a:gd name="T8" fmla="*/ 66 w 138"/>
                    <a:gd name="T9" fmla="*/ 15 h 103"/>
                    <a:gd name="T10" fmla="*/ 80 w 138"/>
                    <a:gd name="T11" fmla="*/ 16 h 103"/>
                    <a:gd name="T12" fmla="*/ 116 w 138"/>
                    <a:gd name="T13" fmla="*/ 10 h 103"/>
                    <a:gd name="T14" fmla="*/ 130 w 138"/>
                    <a:gd name="T15" fmla="*/ 5 h 103"/>
                    <a:gd name="T16" fmla="*/ 138 w 138"/>
                    <a:gd name="T17" fmla="*/ 3 h 103"/>
                    <a:gd name="T18" fmla="*/ 106 w 138"/>
                    <a:gd name="T19" fmla="*/ 15 h 103"/>
                    <a:gd name="T20" fmla="*/ 84 w 138"/>
                    <a:gd name="T21" fmla="*/ 20 h 103"/>
                    <a:gd name="T22" fmla="*/ 66 w 138"/>
                    <a:gd name="T23" fmla="*/ 24 h 103"/>
                    <a:gd name="T24" fmla="*/ 48 w 138"/>
                    <a:gd name="T25" fmla="*/ 31 h 103"/>
                    <a:gd name="T26" fmla="*/ 26 w 138"/>
                    <a:gd name="T27" fmla="*/ 27 h 103"/>
                    <a:gd name="T28" fmla="*/ 20 w 138"/>
                    <a:gd name="T29" fmla="*/ 25 h 103"/>
                    <a:gd name="T30" fmla="*/ 22 w 138"/>
                    <a:gd name="T31" fmla="*/ 28 h 103"/>
                    <a:gd name="T32" fmla="*/ 0 w 138"/>
                    <a:gd name="T33" fmla="*/ 28 h 103"/>
                    <a:gd name="T34" fmla="*/ 10 w 138"/>
                    <a:gd name="T35" fmla="*/ 23 h 103"/>
                    <a:gd name="T36" fmla="*/ 26 w 138"/>
                    <a:gd name="T37" fmla="*/ 18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6" name="Freeform 48"/>
                <p:cNvSpPr>
                  <a:spLocks/>
                </p:cNvSpPr>
                <p:nvPr userDrawn="1"/>
              </p:nvSpPr>
              <p:spPr bwMode="ltGray">
                <a:xfrm>
                  <a:off x="2553" y="182"/>
                  <a:ext cx="187" cy="176"/>
                </a:xfrm>
                <a:custGeom>
                  <a:avLst/>
                  <a:gdLst>
                    <a:gd name="T0" fmla="*/ 152 w 188"/>
                    <a:gd name="T1" fmla="*/ 7 h 214"/>
                    <a:gd name="T2" fmla="*/ 154 w 188"/>
                    <a:gd name="T3" fmla="*/ 2 h 214"/>
                    <a:gd name="T4" fmla="*/ 164 w 188"/>
                    <a:gd name="T5" fmla="*/ 0 h 214"/>
                    <a:gd name="T6" fmla="*/ 176 w 188"/>
                    <a:gd name="T7" fmla="*/ 7 h 214"/>
                    <a:gd name="T8" fmla="*/ 182 w 188"/>
                    <a:gd name="T9" fmla="*/ 13 h 214"/>
                    <a:gd name="T10" fmla="*/ 172 w 188"/>
                    <a:gd name="T11" fmla="*/ 17 h 214"/>
                    <a:gd name="T12" fmla="*/ 164 w 188"/>
                    <a:gd name="T13" fmla="*/ 24 h 214"/>
                    <a:gd name="T14" fmla="*/ 156 w 188"/>
                    <a:gd name="T15" fmla="*/ 39 h 214"/>
                    <a:gd name="T16" fmla="*/ 138 w 188"/>
                    <a:gd name="T17" fmla="*/ 43 h 214"/>
                    <a:gd name="T18" fmla="*/ 114 w 188"/>
                    <a:gd name="T19" fmla="*/ 43 h 214"/>
                    <a:gd name="T20" fmla="*/ 106 w 188"/>
                    <a:gd name="T21" fmla="*/ 39 h 214"/>
                    <a:gd name="T22" fmla="*/ 96 w 188"/>
                    <a:gd name="T23" fmla="*/ 45 h 214"/>
                    <a:gd name="T24" fmla="*/ 90 w 188"/>
                    <a:gd name="T25" fmla="*/ 46 h 214"/>
                    <a:gd name="T26" fmla="*/ 80 w 188"/>
                    <a:gd name="T27" fmla="*/ 41 h 214"/>
                    <a:gd name="T28" fmla="*/ 58 w 188"/>
                    <a:gd name="T29" fmla="*/ 44 h 214"/>
                    <a:gd name="T30" fmla="*/ 76 w 188"/>
                    <a:gd name="T31" fmla="*/ 44 h 214"/>
                    <a:gd name="T32" fmla="*/ 78 w 188"/>
                    <a:gd name="T33" fmla="*/ 50 h 214"/>
                    <a:gd name="T34" fmla="*/ 58 w 188"/>
                    <a:gd name="T35" fmla="*/ 52 h 214"/>
                    <a:gd name="T36" fmla="*/ 34 w 188"/>
                    <a:gd name="T37" fmla="*/ 52 h 214"/>
                    <a:gd name="T38" fmla="*/ 36 w 188"/>
                    <a:gd name="T39" fmla="*/ 48 h 214"/>
                    <a:gd name="T40" fmla="*/ 46 w 188"/>
                    <a:gd name="T41" fmla="*/ 44 h 214"/>
                    <a:gd name="T42" fmla="*/ 34 w 188"/>
                    <a:gd name="T43" fmla="*/ 45 h 214"/>
                    <a:gd name="T44" fmla="*/ 26 w 188"/>
                    <a:gd name="T45" fmla="*/ 52 h 214"/>
                    <a:gd name="T46" fmla="*/ 30 w 188"/>
                    <a:gd name="T47" fmla="*/ 58 h 214"/>
                    <a:gd name="T48" fmla="*/ 14 w 188"/>
                    <a:gd name="T49" fmla="*/ 62 h 214"/>
                    <a:gd name="T50" fmla="*/ 0 w 188"/>
                    <a:gd name="T51" fmla="*/ 67 h 214"/>
                    <a:gd name="T52" fmla="*/ 8 w 188"/>
                    <a:gd name="T53" fmla="*/ 58 h 214"/>
                    <a:gd name="T54" fmla="*/ 0 w 188"/>
                    <a:gd name="T55" fmla="*/ 51 h 214"/>
                    <a:gd name="T56" fmla="*/ 14 w 188"/>
                    <a:gd name="T57" fmla="*/ 48 h 214"/>
                    <a:gd name="T58" fmla="*/ 32 w 188"/>
                    <a:gd name="T59" fmla="*/ 41 h 214"/>
                    <a:gd name="T60" fmla="*/ 44 w 188"/>
                    <a:gd name="T61" fmla="*/ 36 h 214"/>
                    <a:gd name="T62" fmla="*/ 72 w 188"/>
                    <a:gd name="T63" fmla="*/ 36 h 214"/>
                    <a:gd name="T64" fmla="*/ 84 w 188"/>
                    <a:gd name="T65" fmla="*/ 35 h 214"/>
                    <a:gd name="T66" fmla="*/ 108 w 188"/>
                    <a:gd name="T67" fmla="*/ 25 h 214"/>
                    <a:gd name="T68" fmla="*/ 114 w 188"/>
                    <a:gd name="T69" fmla="*/ 29 h 214"/>
                    <a:gd name="T70" fmla="*/ 126 w 188"/>
                    <a:gd name="T71" fmla="*/ 24 h 214"/>
                    <a:gd name="T72" fmla="*/ 144 w 188"/>
                    <a:gd name="T73" fmla="*/ 17 h 214"/>
                    <a:gd name="T74" fmla="*/ 148 w 188"/>
                    <a:gd name="T75" fmla="*/ 13 h 214"/>
                    <a:gd name="T76" fmla="*/ 142 w 188"/>
                    <a:gd name="T77" fmla="*/ 12 h 214"/>
                    <a:gd name="T78" fmla="*/ 146 w 188"/>
                    <a:gd name="T79" fmla="*/ 10 h 214"/>
                    <a:gd name="T80" fmla="*/ 152 w 188"/>
                    <a:gd name="T81" fmla="*/ 7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7" name="Freeform 49"/>
                <p:cNvSpPr>
                  <a:spLocks/>
                </p:cNvSpPr>
                <p:nvPr userDrawn="1"/>
              </p:nvSpPr>
              <p:spPr bwMode="ltGray">
                <a:xfrm>
                  <a:off x="2677" y="233"/>
                  <a:ext cx="14" cy="10"/>
                </a:xfrm>
                <a:custGeom>
                  <a:avLst/>
                  <a:gdLst>
                    <a:gd name="T0" fmla="*/ 0 w 13"/>
                    <a:gd name="T1" fmla="*/ 2 h 13"/>
                    <a:gd name="T2" fmla="*/ 4 w 13"/>
                    <a:gd name="T3" fmla="*/ 3 h 13"/>
                    <a:gd name="T4" fmla="*/ 0 w 13"/>
                    <a:gd name="T5" fmla="*/ 2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8" name="Freeform 50"/>
                <p:cNvSpPr>
                  <a:spLocks/>
                </p:cNvSpPr>
                <p:nvPr userDrawn="1"/>
              </p:nvSpPr>
              <p:spPr bwMode="ltGray">
                <a:xfrm>
                  <a:off x="1627" y="353"/>
                  <a:ext cx="813" cy="462"/>
                </a:xfrm>
                <a:custGeom>
                  <a:avLst/>
                  <a:gdLst>
                    <a:gd name="T0" fmla="*/ 818 w 812"/>
                    <a:gd name="T1" fmla="*/ 7 h 564"/>
                    <a:gd name="T2" fmla="*/ 784 w 812"/>
                    <a:gd name="T3" fmla="*/ 24 h 564"/>
                    <a:gd name="T4" fmla="*/ 754 w 812"/>
                    <a:gd name="T5" fmla="*/ 37 h 564"/>
                    <a:gd name="T6" fmla="*/ 728 w 812"/>
                    <a:gd name="T7" fmla="*/ 43 h 564"/>
                    <a:gd name="T8" fmla="*/ 640 w 812"/>
                    <a:gd name="T9" fmla="*/ 54 h 564"/>
                    <a:gd name="T10" fmla="*/ 638 w 812"/>
                    <a:gd name="T11" fmla="*/ 64 h 564"/>
                    <a:gd name="T12" fmla="*/ 610 w 812"/>
                    <a:gd name="T13" fmla="*/ 69 h 564"/>
                    <a:gd name="T14" fmla="*/ 626 w 812"/>
                    <a:gd name="T15" fmla="*/ 54 h 564"/>
                    <a:gd name="T16" fmla="*/ 582 w 812"/>
                    <a:gd name="T17" fmla="*/ 57 h 564"/>
                    <a:gd name="T18" fmla="*/ 562 w 812"/>
                    <a:gd name="T19" fmla="*/ 66 h 564"/>
                    <a:gd name="T20" fmla="*/ 602 w 812"/>
                    <a:gd name="T21" fmla="*/ 84 h 564"/>
                    <a:gd name="T22" fmla="*/ 600 w 812"/>
                    <a:gd name="T23" fmla="*/ 111 h 564"/>
                    <a:gd name="T24" fmla="*/ 548 w 812"/>
                    <a:gd name="T25" fmla="*/ 123 h 564"/>
                    <a:gd name="T26" fmla="*/ 528 w 812"/>
                    <a:gd name="T27" fmla="*/ 117 h 564"/>
                    <a:gd name="T28" fmla="*/ 488 w 812"/>
                    <a:gd name="T29" fmla="*/ 105 h 564"/>
                    <a:gd name="T30" fmla="*/ 468 w 812"/>
                    <a:gd name="T31" fmla="*/ 105 h 564"/>
                    <a:gd name="T32" fmla="*/ 456 w 812"/>
                    <a:gd name="T33" fmla="*/ 120 h 564"/>
                    <a:gd name="T34" fmla="*/ 506 w 812"/>
                    <a:gd name="T35" fmla="*/ 140 h 564"/>
                    <a:gd name="T36" fmla="*/ 516 w 812"/>
                    <a:gd name="T37" fmla="*/ 158 h 564"/>
                    <a:gd name="T38" fmla="*/ 532 w 812"/>
                    <a:gd name="T39" fmla="*/ 169 h 564"/>
                    <a:gd name="T40" fmla="*/ 498 w 812"/>
                    <a:gd name="T41" fmla="*/ 165 h 564"/>
                    <a:gd name="T42" fmla="*/ 476 w 812"/>
                    <a:gd name="T43" fmla="*/ 156 h 564"/>
                    <a:gd name="T44" fmla="*/ 428 w 812"/>
                    <a:gd name="T45" fmla="*/ 128 h 564"/>
                    <a:gd name="T46" fmla="*/ 432 w 812"/>
                    <a:gd name="T47" fmla="*/ 93 h 564"/>
                    <a:gd name="T48" fmla="*/ 428 w 812"/>
                    <a:gd name="T49" fmla="*/ 80 h 564"/>
                    <a:gd name="T50" fmla="*/ 418 w 812"/>
                    <a:gd name="T51" fmla="*/ 84 h 564"/>
                    <a:gd name="T52" fmla="*/ 386 w 812"/>
                    <a:gd name="T53" fmla="*/ 80 h 564"/>
                    <a:gd name="T54" fmla="*/ 360 w 812"/>
                    <a:gd name="T55" fmla="*/ 51 h 564"/>
                    <a:gd name="T56" fmla="*/ 330 w 812"/>
                    <a:gd name="T57" fmla="*/ 50 h 564"/>
                    <a:gd name="T58" fmla="*/ 288 w 812"/>
                    <a:gd name="T59" fmla="*/ 52 h 564"/>
                    <a:gd name="T60" fmla="*/ 242 w 812"/>
                    <a:gd name="T61" fmla="*/ 70 h 564"/>
                    <a:gd name="T62" fmla="*/ 196 w 812"/>
                    <a:gd name="T63" fmla="*/ 80 h 564"/>
                    <a:gd name="T64" fmla="*/ 184 w 812"/>
                    <a:gd name="T65" fmla="*/ 83 h 564"/>
                    <a:gd name="T66" fmla="*/ 160 w 812"/>
                    <a:gd name="T67" fmla="*/ 98 h 564"/>
                    <a:gd name="T68" fmla="*/ 152 w 812"/>
                    <a:gd name="T69" fmla="*/ 107 h 564"/>
                    <a:gd name="T70" fmla="*/ 128 w 812"/>
                    <a:gd name="T71" fmla="*/ 122 h 564"/>
                    <a:gd name="T72" fmla="*/ 94 w 812"/>
                    <a:gd name="T73" fmla="*/ 118 h 564"/>
                    <a:gd name="T74" fmla="*/ 66 w 812"/>
                    <a:gd name="T75" fmla="*/ 78 h 564"/>
                    <a:gd name="T76" fmla="*/ 72 w 812"/>
                    <a:gd name="T77" fmla="*/ 47 h 564"/>
                    <a:gd name="T78" fmla="*/ 44 w 812"/>
                    <a:gd name="T79" fmla="*/ 54 h 564"/>
                    <a:gd name="T80" fmla="*/ 20 w 812"/>
                    <a:gd name="T81" fmla="*/ 46 h 564"/>
                    <a:gd name="T82" fmla="*/ 24 w 812"/>
                    <a:gd name="T83" fmla="*/ 42 h 564"/>
                    <a:gd name="T84" fmla="*/ 0 w 812"/>
                    <a:gd name="T85" fmla="*/ 28 h 564"/>
                    <a:gd name="T86" fmla="*/ 804 w 812"/>
                    <a:gd name="T87" fmla="*/ 2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9" name="Freeform 51"/>
                <p:cNvSpPr>
                  <a:spLocks/>
                </p:cNvSpPr>
                <p:nvPr userDrawn="1"/>
              </p:nvSpPr>
              <p:spPr bwMode="ltGray">
                <a:xfrm>
                  <a:off x="1770" y="671"/>
                  <a:ext cx="45" cy="71"/>
                </a:xfrm>
                <a:custGeom>
                  <a:avLst/>
                  <a:gdLst>
                    <a:gd name="T0" fmla="*/ 7 w 43"/>
                    <a:gd name="T1" fmla="*/ 4 h 85"/>
                    <a:gd name="T2" fmla="*/ 23 w 43"/>
                    <a:gd name="T3" fmla="*/ 3 h 85"/>
                    <a:gd name="T4" fmla="*/ 49 w 43"/>
                    <a:gd name="T5" fmla="*/ 11 h 85"/>
                    <a:gd name="T6" fmla="*/ 25 w 43"/>
                    <a:gd name="T7" fmla="*/ 28 h 85"/>
                    <a:gd name="T8" fmla="*/ 1 w 43"/>
                    <a:gd name="T9" fmla="*/ 23 h 85"/>
                    <a:gd name="T10" fmla="*/ 7 w 43"/>
                    <a:gd name="T11" fmla="*/ 4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0" name="Freeform 52"/>
                <p:cNvSpPr>
                  <a:spLocks/>
                </p:cNvSpPr>
                <p:nvPr userDrawn="1"/>
              </p:nvSpPr>
              <p:spPr bwMode="ltGray">
                <a:xfrm>
                  <a:off x="2394" y="431"/>
                  <a:ext cx="42" cy="59"/>
                </a:xfrm>
                <a:custGeom>
                  <a:avLst/>
                  <a:gdLst>
                    <a:gd name="T0" fmla="*/ 11 w 44"/>
                    <a:gd name="T1" fmla="*/ 7 h 74"/>
                    <a:gd name="T2" fmla="*/ 23 w 44"/>
                    <a:gd name="T3" fmla="*/ 2 h 74"/>
                    <a:gd name="T4" fmla="*/ 32 w 44"/>
                    <a:gd name="T5" fmla="*/ 2 h 74"/>
                    <a:gd name="T6" fmla="*/ 30 w 44"/>
                    <a:gd name="T7" fmla="*/ 7 h 74"/>
                    <a:gd name="T8" fmla="*/ 11 w 44"/>
                    <a:gd name="T9" fmla="*/ 19 h 74"/>
                    <a:gd name="T10" fmla="*/ 7 w 44"/>
                    <a:gd name="T11" fmla="*/ 15 h 74"/>
                    <a:gd name="T12" fmla="*/ 3 w 44"/>
                    <a:gd name="T13" fmla="*/ 9 h 74"/>
                    <a:gd name="T14" fmla="*/ 11 w 44"/>
                    <a:gd name="T15" fmla="*/ 7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1" name="Freeform 53"/>
                <p:cNvSpPr>
                  <a:spLocks/>
                </p:cNvSpPr>
                <p:nvPr userDrawn="1"/>
              </p:nvSpPr>
              <p:spPr bwMode="ltGray">
                <a:xfrm>
                  <a:off x="2513" y="402"/>
                  <a:ext cx="21" cy="24"/>
                </a:xfrm>
                <a:custGeom>
                  <a:avLst/>
                  <a:gdLst>
                    <a:gd name="T0" fmla="*/ 7 w 20"/>
                    <a:gd name="T1" fmla="*/ 4 h 30"/>
                    <a:gd name="T2" fmla="*/ 5 w 20"/>
                    <a:gd name="T3" fmla="*/ 8 h 30"/>
                    <a:gd name="T4" fmla="*/ 7 w 20"/>
                    <a:gd name="T5" fmla="*/ 4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2" name="Freeform 54"/>
                <p:cNvSpPr>
                  <a:spLocks/>
                </p:cNvSpPr>
                <p:nvPr userDrawn="1"/>
              </p:nvSpPr>
              <p:spPr bwMode="ltGray">
                <a:xfrm>
                  <a:off x="333" y="169"/>
                  <a:ext cx="1015" cy="866"/>
                </a:xfrm>
                <a:custGeom>
                  <a:avLst/>
                  <a:gdLst>
                    <a:gd name="T0" fmla="*/ 5227 w 682"/>
                    <a:gd name="T1" fmla="*/ 6550 h 557"/>
                    <a:gd name="T2" fmla="*/ 5279 w 682"/>
                    <a:gd name="T3" fmla="*/ 6370 h 557"/>
                    <a:gd name="T4" fmla="*/ 5434 w 682"/>
                    <a:gd name="T5" fmla="*/ 5833 h 557"/>
                    <a:gd name="T6" fmla="*/ 3361 w 682"/>
                    <a:gd name="T7" fmla="*/ 4047 h 557"/>
                    <a:gd name="T8" fmla="*/ 3066 w 682"/>
                    <a:gd name="T9" fmla="*/ 4885 h 557"/>
                    <a:gd name="T10" fmla="*/ 3294 w 682"/>
                    <a:gd name="T11" fmla="*/ 7847 h 557"/>
                    <a:gd name="T12" fmla="*/ 3066 w 682"/>
                    <a:gd name="T13" fmla="*/ 6976 h 557"/>
                    <a:gd name="T14" fmla="*/ 2631 w 682"/>
                    <a:gd name="T15" fmla="*/ 6205 h 557"/>
                    <a:gd name="T16" fmla="*/ 2664 w 682"/>
                    <a:gd name="T17" fmla="*/ 5833 h 557"/>
                    <a:gd name="T18" fmla="*/ 2689 w 682"/>
                    <a:gd name="T19" fmla="*/ 5569 h 557"/>
                    <a:gd name="T20" fmla="*/ 2390 w 682"/>
                    <a:gd name="T21" fmla="*/ 5296 h 557"/>
                    <a:gd name="T22" fmla="*/ 2109 w 682"/>
                    <a:gd name="T23" fmla="*/ 4885 h 557"/>
                    <a:gd name="T24" fmla="*/ 1606 w 682"/>
                    <a:gd name="T25" fmla="*/ 4994 h 557"/>
                    <a:gd name="T26" fmla="*/ 1375 w 682"/>
                    <a:gd name="T27" fmla="*/ 5154 h 557"/>
                    <a:gd name="T28" fmla="*/ 847 w 682"/>
                    <a:gd name="T29" fmla="*/ 5154 h 557"/>
                    <a:gd name="T30" fmla="*/ 241 w 682"/>
                    <a:gd name="T31" fmla="*/ 4405 h 557"/>
                    <a:gd name="T32" fmla="*/ 119 w 682"/>
                    <a:gd name="T33" fmla="*/ 4173 h 557"/>
                    <a:gd name="T34" fmla="*/ 0 w 682"/>
                    <a:gd name="T35" fmla="*/ 3721 h 557"/>
                    <a:gd name="T36" fmla="*/ 263 w 682"/>
                    <a:gd name="T37" fmla="*/ 3010 h 557"/>
                    <a:gd name="T38" fmla="*/ 350 w 682"/>
                    <a:gd name="T39" fmla="*/ 2553 h 557"/>
                    <a:gd name="T40" fmla="*/ 554 w 682"/>
                    <a:gd name="T41" fmla="*/ 2013 h 557"/>
                    <a:gd name="T42" fmla="*/ 884 w 682"/>
                    <a:gd name="T43" fmla="*/ 1634 h 557"/>
                    <a:gd name="T44" fmla="*/ 1820 w 682"/>
                    <a:gd name="T45" fmla="*/ 947 h 557"/>
                    <a:gd name="T46" fmla="*/ 2390 w 682"/>
                    <a:gd name="T47" fmla="*/ 426 h 557"/>
                    <a:gd name="T48" fmla="*/ 2802 w 682"/>
                    <a:gd name="T49" fmla="*/ 82 h 557"/>
                    <a:gd name="T50" fmla="*/ 3945 w 682"/>
                    <a:gd name="T51" fmla="*/ 30 h 557"/>
                    <a:gd name="T52" fmla="*/ 4322 w 682"/>
                    <a:gd name="T53" fmla="*/ 0 h 557"/>
                    <a:gd name="T54" fmla="*/ 4170 w 682"/>
                    <a:gd name="T55" fmla="*/ 476 h 557"/>
                    <a:gd name="T56" fmla="*/ 4813 w 682"/>
                    <a:gd name="T57" fmla="*/ 1191 h 557"/>
                    <a:gd name="T58" fmla="*/ 5402 w 682"/>
                    <a:gd name="T59" fmla="*/ 1045 h 557"/>
                    <a:gd name="T60" fmla="*/ 5746 w 682"/>
                    <a:gd name="T61" fmla="*/ 1151 h 557"/>
                    <a:gd name="T62" fmla="*/ 6071 w 682"/>
                    <a:gd name="T63" fmla="*/ 1371 h 557"/>
                    <a:gd name="T64" fmla="*/ 6218 w 682"/>
                    <a:gd name="T65" fmla="*/ 2654 h 557"/>
                    <a:gd name="T66" fmla="*/ 6218 w 682"/>
                    <a:gd name="T67" fmla="*/ 3389 h 557"/>
                    <a:gd name="T68" fmla="*/ 6504 w 682"/>
                    <a:gd name="T69" fmla="*/ 3996 h 557"/>
                    <a:gd name="T70" fmla="*/ 7013 w 682"/>
                    <a:gd name="T71" fmla="*/ 4235 h 557"/>
                    <a:gd name="T72" fmla="*/ 7386 w 682"/>
                    <a:gd name="T73" fmla="*/ 4173 h 557"/>
                    <a:gd name="T74" fmla="*/ 7212 w 682"/>
                    <a:gd name="T75" fmla="*/ 4803 h 557"/>
                    <a:gd name="T76" fmla="*/ 6504 w 682"/>
                    <a:gd name="T77" fmla="*/ 5751 h 557"/>
                    <a:gd name="T78" fmla="*/ 5956 w 682"/>
                    <a:gd name="T79" fmla="*/ 6849 h 557"/>
                    <a:gd name="T80" fmla="*/ 6041 w 682"/>
                    <a:gd name="T81" fmla="*/ 7175 h 557"/>
                    <a:gd name="T82" fmla="*/ 4724 w 682"/>
                    <a:gd name="T83" fmla="*/ 7847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3" name="Freeform 55"/>
                <p:cNvSpPr>
                  <a:spLocks/>
                </p:cNvSpPr>
                <p:nvPr userDrawn="1"/>
              </p:nvSpPr>
              <p:spPr bwMode="ltGray">
                <a:xfrm>
                  <a:off x="727" y="495"/>
                  <a:ext cx="382" cy="540"/>
                </a:xfrm>
                <a:custGeom>
                  <a:avLst/>
                  <a:gdLst>
                    <a:gd name="T0" fmla="*/ 2620 w 257"/>
                    <a:gd name="T1" fmla="*/ 4925 h 347"/>
                    <a:gd name="T2" fmla="*/ 2510 w 257"/>
                    <a:gd name="T3" fmla="*/ 4270 h 347"/>
                    <a:gd name="T4" fmla="*/ 2343 w 257"/>
                    <a:gd name="T5" fmla="*/ 4088 h 347"/>
                    <a:gd name="T6" fmla="*/ 2325 w 257"/>
                    <a:gd name="T7" fmla="*/ 3827 h 347"/>
                    <a:gd name="T8" fmla="*/ 2256 w 257"/>
                    <a:gd name="T9" fmla="*/ 3606 h 347"/>
                    <a:gd name="T10" fmla="*/ 2256 w 257"/>
                    <a:gd name="T11" fmla="*/ 3248 h 347"/>
                    <a:gd name="T12" fmla="*/ 2236 w 257"/>
                    <a:gd name="T13" fmla="*/ 3036 h 347"/>
                    <a:gd name="T14" fmla="*/ 2458 w 257"/>
                    <a:gd name="T15" fmla="*/ 2868 h 347"/>
                    <a:gd name="T16" fmla="*/ 2772 w 257"/>
                    <a:gd name="T17" fmla="*/ 2804 h 347"/>
                    <a:gd name="T18" fmla="*/ 2772 w 257"/>
                    <a:gd name="T19" fmla="*/ 1937 h 347"/>
                    <a:gd name="T20" fmla="*/ 581 w 257"/>
                    <a:gd name="T21" fmla="*/ 1362 h 347"/>
                    <a:gd name="T22" fmla="*/ 349 w 257"/>
                    <a:gd name="T23" fmla="*/ 1394 h 347"/>
                    <a:gd name="T24" fmla="*/ 177 w 257"/>
                    <a:gd name="T25" fmla="*/ 1449 h 347"/>
                    <a:gd name="T26" fmla="*/ 0 w 257"/>
                    <a:gd name="T27" fmla="*/ 2120 h 347"/>
                    <a:gd name="T28" fmla="*/ 1000 w 257"/>
                    <a:gd name="T29" fmla="*/ 4911 h 347"/>
                    <a:gd name="T30" fmla="*/ 2620 w 257"/>
                    <a:gd name="T31" fmla="*/ 4925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4" name="Freeform 56"/>
                <p:cNvSpPr>
                  <a:spLocks/>
                </p:cNvSpPr>
                <p:nvPr userDrawn="1"/>
              </p:nvSpPr>
              <p:spPr bwMode="ltGray">
                <a:xfrm>
                  <a:off x="1400" y="896"/>
                  <a:ext cx="16" cy="29"/>
                </a:xfrm>
                <a:custGeom>
                  <a:avLst/>
                  <a:gdLst>
                    <a:gd name="T0" fmla="*/ 3 w 19"/>
                    <a:gd name="T1" fmla="*/ 6 h 37"/>
                    <a:gd name="T2" fmla="*/ 7 w 19"/>
                    <a:gd name="T3" fmla="*/ 5 h 37"/>
                    <a:gd name="T4" fmla="*/ 3 w 19"/>
                    <a:gd name="T5" fmla="*/ 6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5" name="Freeform 57"/>
                <p:cNvSpPr>
                  <a:spLocks/>
                </p:cNvSpPr>
                <p:nvPr userDrawn="1"/>
              </p:nvSpPr>
              <p:spPr bwMode="ltGray">
                <a:xfrm>
                  <a:off x="1379" y="617"/>
                  <a:ext cx="21" cy="17"/>
                </a:xfrm>
                <a:custGeom>
                  <a:avLst/>
                  <a:gdLst>
                    <a:gd name="T0" fmla="*/ 11 w 22"/>
                    <a:gd name="T1" fmla="*/ 5 h 20"/>
                    <a:gd name="T2" fmla="*/ 11 w 22"/>
                    <a:gd name="T3" fmla="*/ 0 h 20"/>
                    <a:gd name="T4" fmla="*/ 14 w 22"/>
                    <a:gd name="T5" fmla="*/ 5 h 20"/>
                    <a:gd name="T6" fmla="*/ 8 w 22"/>
                    <a:gd name="T7" fmla="*/ 8 h 20"/>
                    <a:gd name="T8" fmla="*/ 11 w 22"/>
                    <a:gd name="T9" fmla="*/ 5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6" name="Freeform 58"/>
                <p:cNvSpPr>
                  <a:spLocks/>
                </p:cNvSpPr>
                <p:nvPr userDrawn="1"/>
              </p:nvSpPr>
              <p:spPr bwMode="ltGray">
                <a:xfrm>
                  <a:off x="453" y="275"/>
                  <a:ext cx="58" cy="24"/>
                </a:xfrm>
                <a:custGeom>
                  <a:avLst/>
                  <a:gdLst>
                    <a:gd name="T0" fmla="*/ 24 w 57"/>
                    <a:gd name="T1" fmla="*/ 5 h 30"/>
                    <a:gd name="T2" fmla="*/ 38 w 57"/>
                    <a:gd name="T3" fmla="*/ 2 h 30"/>
                    <a:gd name="T4" fmla="*/ 42 w 57"/>
                    <a:gd name="T5" fmla="*/ 8 h 30"/>
                    <a:gd name="T6" fmla="*/ 24 w 57"/>
                    <a:gd name="T7" fmla="*/ 5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7" name="Freeform 59"/>
                <p:cNvSpPr>
                  <a:spLocks/>
                </p:cNvSpPr>
                <p:nvPr userDrawn="1"/>
              </p:nvSpPr>
              <p:spPr bwMode="ltGray">
                <a:xfrm>
                  <a:off x="1161" y="50"/>
                  <a:ext cx="691" cy="569"/>
                </a:xfrm>
                <a:custGeom>
                  <a:avLst/>
                  <a:gdLst>
                    <a:gd name="T0" fmla="*/ 467 w 693"/>
                    <a:gd name="T1" fmla="*/ 138 h 696"/>
                    <a:gd name="T2" fmla="*/ 387 w 693"/>
                    <a:gd name="T3" fmla="*/ 135 h 696"/>
                    <a:gd name="T4" fmla="*/ 319 w 693"/>
                    <a:gd name="T5" fmla="*/ 123 h 696"/>
                    <a:gd name="T6" fmla="*/ 259 w 693"/>
                    <a:gd name="T7" fmla="*/ 119 h 696"/>
                    <a:gd name="T8" fmla="*/ 231 w 693"/>
                    <a:gd name="T9" fmla="*/ 124 h 696"/>
                    <a:gd name="T10" fmla="*/ 255 w 693"/>
                    <a:gd name="T11" fmla="*/ 128 h 696"/>
                    <a:gd name="T12" fmla="*/ 287 w 693"/>
                    <a:gd name="T13" fmla="*/ 140 h 696"/>
                    <a:gd name="T14" fmla="*/ 315 w 693"/>
                    <a:gd name="T15" fmla="*/ 142 h 696"/>
                    <a:gd name="T16" fmla="*/ 327 w 693"/>
                    <a:gd name="T17" fmla="*/ 160 h 696"/>
                    <a:gd name="T18" fmla="*/ 307 w 693"/>
                    <a:gd name="T19" fmla="*/ 165 h 696"/>
                    <a:gd name="T20" fmla="*/ 255 w 693"/>
                    <a:gd name="T21" fmla="*/ 185 h 696"/>
                    <a:gd name="T22" fmla="*/ 219 w 693"/>
                    <a:gd name="T23" fmla="*/ 187 h 696"/>
                    <a:gd name="T24" fmla="*/ 97 w 693"/>
                    <a:gd name="T25" fmla="*/ 208 h 696"/>
                    <a:gd name="T26" fmla="*/ 77 w 693"/>
                    <a:gd name="T27" fmla="*/ 185 h 696"/>
                    <a:gd name="T28" fmla="*/ 45 w 693"/>
                    <a:gd name="T29" fmla="*/ 156 h 696"/>
                    <a:gd name="T30" fmla="*/ 33 w 693"/>
                    <a:gd name="T31" fmla="*/ 133 h 696"/>
                    <a:gd name="T32" fmla="*/ 53 w 693"/>
                    <a:gd name="T33" fmla="*/ 103 h 696"/>
                    <a:gd name="T34" fmla="*/ 17 w 693"/>
                    <a:gd name="T35" fmla="*/ 117 h 696"/>
                    <a:gd name="T36" fmla="*/ 81 w 693"/>
                    <a:gd name="T37" fmla="*/ 83 h 696"/>
                    <a:gd name="T38" fmla="*/ 113 w 693"/>
                    <a:gd name="T39" fmla="*/ 61 h 696"/>
                    <a:gd name="T40" fmla="*/ 37 w 693"/>
                    <a:gd name="T41" fmla="*/ 61 h 696"/>
                    <a:gd name="T42" fmla="*/ 1 w 693"/>
                    <a:gd name="T43" fmla="*/ 58 h 696"/>
                    <a:gd name="T44" fmla="*/ 25 w 693"/>
                    <a:gd name="T45" fmla="*/ 42 h 696"/>
                    <a:gd name="T46" fmla="*/ 97 w 693"/>
                    <a:gd name="T47" fmla="*/ 34 h 696"/>
                    <a:gd name="T48" fmla="*/ 215 w 693"/>
                    <a:gd name="T49" fmla="*/ 38 h 696"/>
                    <a:gd name="T50" fmla="*/ 223 w 693"/>
                    <a:gd name="T51" fmla="*/ 20 h 696"/>
                    <a:gd name="T52" fmla="*/ 255 w 693"/>
                    <a:gd name="T53" fmla="*/ 0 h 696"/>
                    <a:gd name="T54" fmla="*/ 351 w 693"/>
                    <a:gd name="T55" fmla="*/ 13 h 696"/>
                    <a:gd name="T56" fmla="*/ 323 w 693"/>
                    <a:gd name="T57" fmla="*/ 26 h 696"/>
                    <a:gd name="T58" fmla="*/ 295 w 693"/>
                    <a:gd name="T59" fmla="*/ 52 h 696"/>
                    <a:gd name="T60" fmla="*/ 355 w 693"/>
                    <a:gd name="T61" fmla="*/ 57 h 696"/>
                    <a:gd name="T62" fmla="*/ 367 w 693"/>
                    <a:gd name="T63" fmla="*/ 40 h 696"/>
                    <a:gd name="T64" fmla="*/ 411 w 693"/>
                    <a:gd name="T65" fmla="*/ 28 h 696"/>
                    <a:gd name="T66" fmla="*/ 491 w 693"/>
                    <a:gd name="T67" fmla="*/ 26 h 696"/>
                    <a:gd name="T68" fmla="*/ 518 w 693"/>
                    <a:gd name="T69" fmla="*/ 16 h 696"/>
                    <a:gd name="T70" fmla="*/ 529 w 693"/>
                    <a:gd name="T71" fmla="*/ 137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8" name="Freeform 60"/>
                <p:cNvSpPr>
                  <a:spLocks/>
                </p:cNvSpPr>
                <p:nvPr userDrawn="1"/>
              </p:nvSpPr>
              <p:spPr bwMode="ltGray">
                <a:xfrm>
                  <a:off x="689" y="6"/>
                  <a:ext cx="1386" cy="232"/>
                </a:xfrm>
                <a:custGeom>
                  <a:avLst/>
                  <a:gdLst>
                    <a:gd name="T0" fmla="*/ 8978 w 931"/>
                    <a:gd name="T1" fmla="*/ 0 h 149"/>
                    <a:gd name="T2" fmla="*/ 1559 w 931"/>
                    <a:gd name="T3" fmla="*/ 413 h 149"/>
                    <a:gd name="T4" fmla="*/ 986 w 931"/>
                    <a:gd name="T5" fmla="*/ 592 h 149"/>
                    <a:gd name="T6" fmla="*/ 674 w 931"/>
                    <a:gd name="T7" fmla="*/ 592 h 149"/>
                    <a:gd name="T8" fmla="*/ 241 w 931"/>
                    <a:gd name="T9" fmla="*/ 1098 h 149"/>
                    <a:gd name="T10" fmla="*/ 0 w 931"/>
                    <a:gd name="T11" fmla="*/ 1492 h 149"/>
                    <a:gd name="T12" fmla="*/ 643 w 931"/>
                    <a:gd name="T13" fmla="*/ 1640 h 149"/>
                    <a:gd name="T14" fmla="*/ 1053 w 931"/>
                    <a:gd name="T15" fmla="*/ 1362 h 149"/>
                    <a:gd name="T16" fmla="*/ 1178 w 931"/>
                    <a:gd name="T17" fmla="*/ 1200 h 149"/>
                    <a:gd name="T18" fmla="*/ 1822 w 931"/>
                    <a:gd name="T19" fmla="*/ 740 h 149"/>
                    <a:gd name="T20" fmla="*/ 2340 w 931"/>
                    <a:gd name="T21" fmla="*/ 657 h 149"/>
                    <a:gd name="T22" fmla="*/ 2584 w 931"/>
                    <a:gd name="T23" fmla="*/ 1333 h 149"/>
                    <a:gd name="T24" fmla="*/ 2048 w 931"/>
                    <a:gd name="T25" fmla="*/ 1559 h 149"/>
                    <a:gd name="T26" fmla="*/ 2513 w 931"/>
                    <a:gd name="T27" fmla="*/ 1612 h 149"/>
                    <a:gd name="T28" fmla="*/ 2721 w 931"/>
                    <a:gd name="T29" fmla="*/ 1280 h 149"/>
                    <a:gd name="T30" fmla="*/ 2897 w 931"/>
                    <a:gd name="T31" fmla="*/ 1309 h 149"/>
                    <a:gd name="T32" fmla="*/ 2754 w 931"/>
                    <a:gd name="T33" fmla="*/ 771 h 149"/>
                    <a:gd name="T34" fmla="*/ 2897 w 931"/>
                    <a:gd name="T35" fmla="*/ 631 h 149"/>
                    <a:gd name="T36" fmla="*/ 3012 w 931"/>
                    <a:gd name="T37" fmla="*/ 1253 h 149"/>
                    <a:gd name="T38" fmla="*/ 2897 w 931"/>
                    <a:gd name="T39" fmla="*/ 1612 h 149"/>
                    <a:gd name="T40" fmla="*/ 3228 w 931"/>
                    <a:gd name="T41" fmla="*/ 1850 h 149"/>
                    <a:gd name="T42" fmla="*/ 3253 w 931"/>
                    <a:gd name="T43" fmla="*/ 1309 h 149"/>
                    <a:gd name="T44" fmla="*/ 3606 w 931"/>
                    <a:gd name="T45" fmla="*/ 1464 h 149"/>
                    <a:gd name="T46" fmla="*/ 4159 w 931"/>
                    <a:gd name="T47" fmla="*/ 1045 h 149"/>
                    <a:gd name="T48" fmla="*/ 4454 w 931"/>
                    <a:gd name="T49" fmla="*/ 710 h 149"/>
                    <a:gd name="T50" fmla="*/ 4785 w 931"/>
                    <a:gd name="T51" fmla="*/ 793 h 149"/>
                    <a:gd name="T52" fmla="*/ 4953 w 931"/>
                    <a:gd name="T53" fmla="*/ 710 h 149"/>
                    <a:gd name="T54" fmla="*/ 4694 w 931"/>
                    <a:gd name="T55" fmla="*/ 631 h 149"/>
                    <a:gd name="T56" fmla="*/ 5164 w 931"/>
                    <a:gd name="T57" fmla="*/ 495 h 149"/>
                    <a:gd name="T58" fmla="*/ 5922 w 931"/>
                    <a:gd name="T59" fmla="*/ 771 h 149"/>
                    <a:gd name="T60" fmla="*/ 6326 w 931"/>
                    <a:gd name="T61" fmla="*/ 592 h 149"/>
                    <a:gd name="T62" fmla="*/ 6354 w 931"/>
                    <a:gd name="T63" fmla="*/ 900 h 149"/>
                    <a:gd name="T64" fmla="*/ 6184 w 931"/>
                    <a:gd name="T65" fmla="*/ 1436 h 149"/>
                    <a:gd name="T66" fmla="*/ 6656 w 931"/>
                    <a:gd name="T67" fmla="*/ 1253 h 149"/>
                    <a:gd name="T68" fmla="*/ 6793 w 931"/>
                    <a:gd name="T69" fmla="*/ 1146 h 149"/>
                    <a:gd name="T70" fmla="*/ 7057 w 931"/>
                    <a:gd name="T71" fmla="*/ 867 h 149"/>
                    <a:gd name="T72" fmla="*/ 8644 w 931"/>
                    <a:gd name="T73" fmla="*/ 1200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9" name="Freeform 61"/>
                <p:cNvSpPr>
                  <a:spLocks/>
                </p:cNvSpPr>
                <p:nvPr userDrawn="1"/>
              </p:nvSpPr>
              <p:spPr bwMode="ltGray">
                <a:xfrm>
                  <a:off x="971" y="91"/>
                  <a:ext cx="30" cy="25"/>
                </a:xfrm>
                <a:custGeom>
                  <a:avLst/>
                  <a:gdLst>
                    <a:gd name="T0" fmla="*/ 3 w 31"/>
                    <a:gd name="T1" fmla="*/ 9 h 30"/>
                    <a:gd name="T2" fmla="*/ 25 w 31"/>
                    <a:gd name="T3" fmla="*/ 0 h 30"/>
                    <a:gd name="T4" fmla="*/ 15 w 31"/>
                    <a:gd name="T5" fmla="*/ 8 h 30"/>
                    <a:gd name="T6" fmla="*/ 3 w 31"/>
                    <a:gd name="T7" fmla="*/ 9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0" name="Freeform 62"/>
                <p:cNvSpPr>
                  <a:spLocks/>
                </p:cNvSpPr>
                <p:nvPr userDrawn="1"/>
              </p:nvSpPr>
              <p:spPr bwMode="ltGray">
                <a:xfrm>
                  <a:off x="935" y="125"/>
                  <a:ext cx="45" cy="27"/>
                </a:xfrm>
                <a:custGeom>
                  <a:avLst/>
                  <a:gdLst>
                    <a:gd name="T0" fmla="*/ 6 w 44"/>
                    <a:gd name="T1" fmla="*/ 12 h 32"/>
                    <a:gd name="T2" fmla="*/ 28 w 44"/>
                    <a:gd name="T3" fmla="*/ 0 h 32"/>
                    <a:gd name="T4" fmla="*/ 44 w 44"/>
                    <a:gd name="T5" fmla="*/ 3 h 32"/>
                    <a:gd name="T6" fmla="*/ 6 w 44"/>
                    <a:gd name="T7" fmla="*/ 1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1" name="Freeform 63"/>
                <p:cNvSpPr>
                  <a:spLocks/>
                </p:cNvSpPr>
                <p:nvPr userDrawn="1"/>
              </p:nvSpPr>
              <p:spPr bwMode="ltGray">
                <a:xfrm>
                  <a:off x="1081" y="226"/>
                  <a:ext cx="75" cy="14"/>
                </a:xfrm>
                <a:custGeom>
                  <a:avLst/>
                  <a:gdLst>
                    <a:gd name="T0" fmla="*/ 37 w 76"/>
                    <a:gd name="T1" fmla="*/ 4 h 18"/>
                    <a:gd name="T2" fmla="*/ 25 w 76"/>
                    <a:gd name="T3" fmla="*/ 2 h 18"/>
                    <a:gd name="T4" fmla="*/ 37 w 76"/>
                    <a:gd name="T5" fmla="*/ 4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2" name="Freeform 64"/>
                <p:cNvSpPr>
                  <a:spLocks/>
                </p:cNvSpPr>
                <p:nvPr userDrawn="1"/>
              </p:nvSpPr>
              <p:spPr bwMode="ltGray">
                <a:xfrm>
                  <a:off x="1210" y="223"/>
                  <a:ext cx="42" cy="37"/>
                </a:xfrm>
                <a:custGeom>
                  <a:avLst/>
                  <a:gdLst>
                    <a:gd name="T0" fmla="*/ 0 w 42"/>
                    <a:gd name="T1" fmla="*/ 8 h 44"/>
                    <a:gd name="T2" fmla="*/ 12 w 42"/>
                    <a:gd name="T3" fmla="*/ 3 h 44"/>
                    <a:gd name="T4" fmla="*/ 0 w 42"/>
                    <a:gd name="T5" fmla="*/ 8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3" name="Freeform 65"/>
                <p:cNvSpPr>
                  <a:spLocks/>
                </p:cNvSpPr>
                <p:nvPr userDrawn="1"/>
              </p:nvSpPr>
              <p:spPr bwMode="ltGray">
                <a:xfrm>
                  <a:off x="865" y="123"/>
                  <a:ext cx="33" cy="24"/>
                </a:xfrm>
                <a:custGeom>
                  <a:avLst/>
                  <a:gdLst>
                    <a:gd name="T0" fmla="*/ 7 w 31"/>
                    <a:gd name="T1" fmla="*/ 6 h 30"/>
                    <a:gd name="T2" fmla="*/ 45 w 31"/>
                    <a:gd name="T3" fmla="*/ 2 h 30"/>
                    <a:gd name="T4" fmla="*/ 7 w 31"/>
                    <a:gd name="T5" fmla="*/ 6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10" name="Group 159"/>
              <p:cNvGrpSpPr>
                <a:grpSpLocks/>
              </p:cNvGrpSpPr>
              <p:nvPr userDrawn="1"/>
            </p:nvGrpSpPr>
            <p:grpSpPr bwMode="auto">
              <a:xfrm>
                <a:off x="7" y="6"/>
                <a:ext cx="5739" cy="1022"/>
                <a:chOff x="1056" y="111"/>
                <a:chExt cx="2448" cy="418"/>
              </a:xfrm>
            </p:grpSpPr>
            <p:sp>
              <p:nvSpPr>
                <p:cNvPr id="27" name="Line 110"/>
                <p:cNvSpPr>
                  <a:spLocks noChangeShapeType="1"/>
                </p:cNvSpPr>
                <p:nvPr/>
              </p:nvSpPr>
              <p:spPr bwMode="white">
                <a:xfrm>
                  <a:off x="1056" y="332"/>
                  <a:ext cx="2448"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 name="Line 112"/>
                <p:cNvSpPr>
                  <a:spLocks noChangeShapeType="1"/>
                </p:cNvSpPr>
                <p:nvPr/>
              </p:nvSpPr>
              <p:spPr bwMode="white">
                <a:xfrm>
                  <a:off x="1254"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 name="Line 113"/>
                <p:cNvSpPr>
                  <a:spLocks noChangeShapeType="1"/>
                </p:cNvSpPr>
                <p:nvPr/>
              </p:nvSpPr>
              <p:spPr bwMode="white">
                <a:xfrm>
                  <a:off x="1482"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0" name="Line 114"/>
                <p:cNvSpPr>
                  <a:spLocks noChangeShapeType="1"/>
                </p:cNvSpPr>
                <p:nvPr/>
              </p:nvSpPr>
              <p:spPr bwMode="white">
                <a:xfrm>
                  <a:off x="1710"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1" name="Line 115"/>
                <p:cNvSpPr>
                  <a:spLocks noChangeShapeType="1"/>
                </p:cNvSpPr>
                <p:nvPr/>
              </p:nvSpPr>
              <p:spPr bwMode="white">
                <a:xfrm>
                  <a:off x="1938"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2" name="Line 116"/>
                <p:cNvSpPr>
                  <a:spLocks noChangeShapeType="1"/>
                </p:cNvSpPr>
                <p:nvPr/>
              </p:nvSpPr>
              <p:spPr bwMode="white">
                <a:xfrm>
                  <a:off x="2166"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3" name="Line 117"/>
                <p:cNvSpPr>
                  <a:spLocks noChangeShapeType="1"/>
                </p:cNvSpPr>
                <p:nvPr/>
              </p:nvSpPr>
              <p:spPr bwMode="white">
                <a:xfrm>
                  <a:off x="2394"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 name="Line 118"/>
                <p:cNvSpPr>
                  <a:spLocks noChangeShapeType="1"/>
                </p:cNvSpPr>
                <p:nvPr/>
              </p:nvSpPr>
              <p:spPr bwMode="white">
                <a:xfrm>
                  <a:off x="2622"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5" name="Line 119"/>
                <p:cNvSpPr>
                  <a:spLocks noChangeShapeType="1"/>
                </p:cNvSpPr>
                <p:nvPr/>
              </p:nvSpPr>
              <p:spPr bwMode="white">
                <a:xfrm>
                  <a:off x="2850"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6" name="Line 120"/>
                <p:cNvSpPr>
                  <a:spLocks noChangeShapeType="1"/>
                </p:cNvSpPr>
                <p:nvPr/>
              </p:nvSpPr>
              <p:spPr bwMode="white">
                <a:xfrm>
                  <a:off x="3078"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7" name="Line 121"/>
                <p:cNvSpPr>
                  <a:spLocks noChangeShapeType="1"/>
                </p:cNvSpPr>
                <p:nvPr/>
              </p:nvSpPr>
              <p:spPr bwMode="white">
                <a:xfrm>
                  <a:off x="3306" y="111"/>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11" name="Group 160"/>
              <p:cNvGrpSpPr>
                <a:grpSpLocks/>
              </p:cNvGrpSpPr>
              <p:nvPr userDrawn="1"/>
            </p:nvGrpSpPr>
            <p:grpSpPr bwMode="auto">
              <a:xfrm>
                <a:off x="363" y="1"/>
                <a:ext cx="4919" cy="1034"/>
                <a:chOff x="1208" y="109"/>
                <a:chExt cx="2098" cy="423"/>
              </a:xfrm>
            </p:grpSpPr>
            <p:sp>
              <p:nvSpPr>
                <p:cNvPr id="12" name="Line 132"/>
                <p:cNvSpPr>
                  <a:spLocks noChangeShapeType="1"/>
                </p:cNvSpPr>
                <p:nvPr/>
              </p:nvSpPr>
              <p:spPr bwMode="ltGray">
                <a:xfrm>
                  <a:off x="2850" y="110"/>
                  <a:ext cx="0" cy="14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3" name="Line 133"/>
                <p:cNvSpPr>
                  <a:spLocks noChangeShapeType="1"/>
                </p:cNvSpPr>
                <p:nvPr/>
              </p:nvSpPr>
              <p:spPr bwMode="ltGray">
                <a:xfrm>
                  <a:off x="2972" y="332"/>
                  <a:ext cx="7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 name="Line 134"/>
                <p:cNvSpPr>
                  <a:spLocks noChangeShapeType="1"/>
                </p:cNvSpPr>
                <p:nvPr/>
              </p:nvSpPr>
              <p:spPr bwMode="ltGray">
                <a:xfrm>
                  <a:off x="3078" y="350"/>
                  <a:ext cx="0" cy="2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5" name="Line 135"/>
                <p:cNvSpPr>
                  <a:spLocks noChangeShapeType="1"/>
                </p:cNvSpPr>
                <p:nvPr/>
              </p:nvSpPr>
              <p:spPr bwMode="ltGray">
                <a:xfrm>
                  <a:off x="3306" y="450"/>
                  <a:ext cx="0" cy="79"/>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6" name="Line 145"/>
                <p:cNvSpPr>
                  <a:spLocks noChangeShapeType="1"/>
                </p:cNvSpPr>
                <p:nvPr/>
              </p:nvSpPr>
              <p:spPr bwMode="ltGray">
                <a:xfrm>
                  <a:off x="2166" y="114"/>
                  <a:ext cx="0" cy="6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7" name="Line 146"/>
                <p:cNvSpPr>
                  <a:spLocks noChangeShapeType="1"/>
                </p:cNvSpPr>
                <p:nvPr/>
              </p:nvSpPr>
              <p:spPr bwMode="ltGray">
                <a:xfrm>
                  <a:off x="1938" y="111"/>
                  <a:ext cx="0" cy="337"/>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8" name="Line 147"/>
                <p:cNvSpPr>
                  <a:spLocks noChangeShapeType="1"/>
                </p:cNvSpPr>
                <p:nvPr/>
              </p:nvSpPr>
              <p:spPr bwMode="ltGray">
                <a:xfrm flipH="1">
                  <a:off x="1912" y="332"/>
                  <a:ext cx="6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9" name="Line 148"/>
                <p:cNvSpPr>
                  <a:spLocks noChangeShapeType="1"/>
                </p:cNvSpPr>
                <p:nvPr/>
              </p:nvSpPr>
              <p:spPr bwMode="ltGray">
                <a:xfrm>
                  <a:off x="1778" y="332"/>
                  <a:ext cx="6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0" name="Line 149"/>
                <p:cNvSpPr>
                  <a:spLocks noChangeShapeType="1"/>
                </p:cNvSpPr>
                <p:nvPr/>
              </p:nvSpPr>
              <p:spPr bwMode="ltGray">
                <a:xfrm flipH="1">
                  <a:off x="1578" y="332"/>
                  <a:ext cx="82"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1" name="Line 150"/>
                <p:cNvSpPr>
                  <a:spLocks noChangeShapeType="1"/>
                </p:cNvSpPr>
                <p:nvPr/>
              </p:nvSpPr>
              <p:spPr bwMode="ltGray">
                <a:xfrm>
                  <a:off x="1208" y="332"/>
                  <a:ext cx="34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2" name="Line 151"/>
                <p:cNvSpPr>
                  <a:spLocks noChangeShapeType="1"/>
                </p:cNvSpPr>
                <p:nvPr/>
              </p:nvSpPr>
              <p:spPr bwMode="ltGray">
                <a:xfrm>
                  <a:off x="1480" y="234"/>
                  <a:ext cx="0" cy="29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3" name="Line 152"/>
                <p:cNvSpPr>
                  <a:spLocks noChangeShapeType="1"/>
                </p:cNvSpPr>
                <p:nvPr/>
              </p:nvSpPr>
              <p:spPr bwMode="ltGray">
                <a:xfrm>
                  <a:off x="1254" y="252"/>
                  <a:ext cx="0" cy="15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4" name="Line 153"/>
                <p:cNvSpPr>
                  <a:spLocks noChangeShapeType="1"/>
                </p:cNvSpPr>
                <p:nvPr/>
              </p:nvSpPr>
              <p:spPr bwMode="ltGray">
                <a:xfrm flipH="1" flipV="1">
                  <a:off x="1482" y="109"/>
                  <a:ext cx="0" cy="27"/>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5" name="Line 154"/>
                <p:cNvSpPr>
                  <a:spLocks noChangeShapeType="1"/>
                </p:cNvSpPr>
                <p:nvPr/>
              </p:nvSpPr>
              <p:spPr bwMode="ltGray">
                <a:xfrm>
                  <a:off x="1710" y="180"/>
                  <a:ext cx="0" cy="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6" name="Line 155"/>
                <p:cNvSpPr>
                  <a:spLocks noChangeShapeType="1"/>
                </p:cNvSpPr>
                <p:nvPr/>
              </p:nvSpPr>
              <p:spPr bwMode="ltGray">
                <a:xfrm flipV="1">
                  <a:off x="1710" y="111"/>
                  <a:ext cx="0" cy="2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pic>
          <p:nvPicPr>
            <p:cNvPr id="7" name="Picture 158" descr="earth"/>
            <p:cNvPicPr>
              <a:picLocks noChangeAspect="1" noChangeArrowheads="1"/>
            </p:cNvPicPr>
            <p:nvPr userDrawn="1"/>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gray">
            <a:xfrm>
              <a:off x="336" y="1566"/>
              <a:ext cx="690" cy="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082" name="Rectangle 2"/>
          <p:cNvSpPr>
            <a:spLocks noGrp="1" noChangeArrowheads="1"/>
          </p:cNvSpPr>
          <p:nvPr>
            <p:ph type="ctrTitle"/>
          </p:nvPr>
        </p:nvSpPr>
        <p:spPr>
          <a:xfrm>
            <a:off x="1828800" y="1828800"/>
            <a:ext cx="6934200" cy="2362200"/>
          </a:xfrm>
        </p:spPr>
        <p:txBody>
          <a:bodyPr/>
          <a:lstStyle>
            <a:lvl1pPr>
              <a:defRPr/>
            </a:lvl1pPr>
          </a:lstStyle>
          <a:p>
            <a:pPr lvl="0"/>
            <a:r>
              <a:rPr lang="ru-RU" altLang="ru-RU" noProof="0"/>
              <a:t>Образец заголовка</a:t>
            </a:r>
          </a:p>
        </p:txBody>
      </p:sp>
      <p:sp>
        <p:nvSpPr>
          <p:cNvPr id="46083" name="Rectangle 3"/>
          <p:cNvSpPr>
            <a:spLocks noGrp="1" noChangeArrowheads="1"/>
          </p:cNvSpPr>
          <p:nvPr>
            <p:ph type="subTitle" idx="1"/>
          </p:nvPr>
        </p:nvSpPr>
        <p:spPr>
          <a:xfrm>
            <a:off x="1828800" y="4572000"/>
            <a:ext cx="6934200" cy="1295400"/>
          </a:xfrm>
        </p:spPr>
        <p:txBody>
          <a:bodyPr/>
          <a:lstStyle>
            <a:lvl1pPr marL="0" indent="0">
              <a:buFontTx/>
              <a:buNone/>
              <a:defRPr/>
            </a:lvl1pPr>
          </a:lstStyle>
          <a:p>
            <a:pPr lvl="0"/>
            <a:r>
              <a:rPr lang="ru-RU" altLang="ru-RU" noProof="0"/>
              <a:t>Образец подзаголовка</a:t>
            </a:r>
          </a:p>
        </p:txBody>
      </p:sp>
      <p:sp>
        <p:nvSpPr>
          <p:cNvPr id="94" name="Rectangle 4"/>
          <p:cNvSpPr>
            <a:spLocks noGrp="1" noChangeArrowheads="1"/>
          </p:cNvSpPr>
          <p:nvPr>
            <p:ph type="dt" sz="half" idx="10"/>
          </p:nvPr>
        </p:nvSpPr>
        <p:spPr>
          <a:xfrm>
            <a:off x="533400" y="6324600"/>
            <a:ext cx="1905000" cy="457200"/>
          </a:xfrm>
        </p:spPr>
        <p:txBody>
          <a:bodyPr/>
          <a:lstStyle>
            <a:lvl1pPr>
              <a:defRPr/>
            </a:lvl1pPr>
          </a:lstStyle>
          <a:p>
            <a:pPr>
              <a:defRPr/>
            </a:pPr>
            <a:endParaRPr lang="ru-RU" altLang="ru-RU"/>
          </a:p>
        </p:txBody>
      </p:sp>
      <p:sp>
        <p:nvSpPr>
          <p:cNvPr id="95" name="Rectangle 5"/>
          <p:cNvSpPr>
            <a:spLocks noGrp="1" noChangeArrowheads="1"/>
          </p:cNvSpPr>
          <p:nvPr>
            <p:ph type="ftr" sz="quarter" idx="11"/>
          </p:nvPr>
        </p:nvSpPr>
        <p:spPr>
          <a:xfrm>
            <a:off x="3200400" y="6324600"/>
            <a:ext cx="2895600" cy="457200"/>
          </a:xfrm>
        </p:spPr>
        <p:txBody>
          <a:bodyPr/>
          <a:lstStyle>
            <a:lvl1pPr>
              <a:defRPr/>
            </a:lvl1pPr>
          </a:lstStyle>
          <a:p>
            <a:pPr>
              <a:defRPr/>
            </a:pPr>
            <a:endParaRPr lang="ru-RU" altLang="ru-RU"/>
          </a:p>
        </p:txBody>
      </p:sp>
      <p:sp>
        <p:nvSpPr>
          <p:cNvPr id="96" name="Rectangle 6"/>
          <p:cNvSpPr>
            <a:spLocks noGrp="1" noChangeArrowheads="1"/>
          </p:cNvSpPr>
          <p:nvPr>
            <p:ph type="sldNum" sz="quarter" idx="12"/>
          </p:nvPr>
        </p:nvSpPr>
        <p:spPr>
          <a:xfrm>
            <a:off x="6858000" y="6324600"/>
            <a:ext cx="1905000" cy="457200"/>
          </a:xfrm>
        </p:spPr>
        <p:txBody>
          <a:bodyPr/>
          <a:lstStyle>
            <a:lvl1pPr>
              <a:defRPr/>
            </a:lvl1pPr>
          </a:lstStyle>
          <a:p>
            <a:pPr>
              <a:defRPr/>
            </a:pPr>
            <a:fld id="{90D6D1EF-E060-4D8B-899B-B1533A91ADD2}" type="slidenum">
              <a:rPr lang="ru-RU" altLang="ru-RU"/>
              <a:pPr>
                <a:defRPr/>
              </a:pPr>
              <a:t>‹№›</a:t>
            </a:fld>
            <a:endParaRPr lang="ru-RU" altLang="ru-RU"/>
          </a:p>
        </p:txBody>
      </p:sp>
    </p:spTree>
    <p:extLst>
      <p:ext uri="{BB962C8B-B14F-4D97-AF65-F5344CB8AC3E}">
        <p14:creationId xmlns:p14="http://schemas.microsoft.com/office/powerpoint/2010/main" val="419522146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p:txBody>
          <a:bodyPr/>
          <a:lstStyle>
            <a:lvl1pPr>
              <a:defRPr/>
            </a:lvl1pPr>
          </a:lstStyle>
          <a:p>
            <a:pPr>
              <a:defRPr/>
            </a:pPr>
            <a:fld id="{E823639C-B5F5-451C-A7F9-448C96C08B28}" type="slidenum">
              <a:rPr lang="ru-RU" altLang="ru-RU"/>
              <a:pPr>
                <a:defRPr/>
              </a:pPr>
              <a:t>‹№›</a:t>
            </a:fld>
            <a:endParaRPr lang="ru-RU" altLang="ru-RU"/>
          </a:p>
        </p:txBody>
      </p:sp>
    </p:spTree>
    <p:extLst>
      <p:ext uri="{BB962C8B-B14F-4D97-AF65-F5344CB8AC3E}">
        <p14:creationId xmlns:p14="http://schemas.microsoft.com/office/powerpoint/2010/main" val="163897706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p:txBody>
          <a:bodyPr/>
          <a:lstStyle>
            <a:lvl1pPr>
              <a:defRPr/>
            </a:lvl1pPr>
          </a:lstStyle>
          <a:p>
            <a:pPr>
              <a:defRPr/>
            </a:pPr>
            <a:fld id="{7FF41F46-566E-4ACF-AE01-C3011E94AC98}" type="slidenum">
              <a:rPr lang="ru-RU" altLang="ru-RU"/>
              <a:pPr>
                <a:defRPr/>
              </a:pPr>
              <a:t>‹№›</a:t>
            </a:fld>
            <a:endParaRPr lang="ru-RU" altLang="ru-RU"/>
          </a:p>
        </p:txBody>
      </p:sp>
    </p:spTree>
    <p:extLst>
      <p:ext uri="{BB962C8B-B14F-4D97-AF65-F5344CB8AC3E}">
        <p14:creationId xmlns:p14="http://schemas.microsoft.com/office/powerpoint/2010/main" val="4167846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858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21478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p:txBody>
          <a:bodyPr/>
          <a:lstStyle>
            <a:lvl1pPr>
              <a:defRPr/>
            </a:lvl1pPr>
          </a:lstStyle>
          <a:p>
            <a:pPr>
              <a:defRPr/>
            </a:pPr>
            <a:fld id="{E1D0920E-0C81-45C7-BA55-D289FCF53A5D}" type="slidenum">
              <a:rPr lang="ru-RU" altLang="ru-RU"/>
              <a:pPr>
                <a:defRPr/>
              </a:pPr>
              <a:t>‹№›</a:t>
            </a:fld>
            <a:endParaRPr lang="ru-RU" altLang="ru-RU"/>
          </a:p>
        </p:txBody>
      </p:sp>
    </p:spTree>
    <p:extLst>
      <p:ext uri="{BB962C8B-B14F-4D97-AF65-F5344CB8AC3E}">
        <p14:creationId xmlns:p14="http://schemas.microsoft.com/office/powerpoint/2010/main" val="374108523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p:txBody>
          <a:bodyPr/>
          <a:lstStyle>
            <a:lvl1pPr>
              <a:defRPr/>
            </a:lvl1pPr>
          </a:lstStyle>
          <a:p>
            <a:pPr>
              <a:defRPr/>
            </a:pPr>
            <a:fld id="{EBB4EE4D-F6A6-4CF1-B5F8-36D165F4DF3B}" type="slidenum">
              <a:rPr lang="ru-RU" altLang="ru-RU"/>
              <a:pPr>
                <a:defRPr/>
              </a:pPr>
              <a:t>‹№›</a:t>
            </a:fld>
            <a:endParaRPr lang="ru-RU" altLang="ru-RU"/>
          </a:p>
        </p:txBody>
      </p:sp>
    </p:spTree>
    <p:extLst>
      <p:ext uri="{BB962C8B-B14F-4D97-AF65-F5344CB8AC3E}">
        <p14:creationId xmlns:p14="http://schemas.microsoft.com/office/powerpoint/2010/main" val="17890668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p:txBody>
          <a:bodyPr/>
          <a:lstStyle>
            <a:lvl1pPr>
              <a:defRPr/>
            </a:lvl1pPr>
          </a:lstStyle>
          <a:p>
            <a:pPr>
              <a:defRPr/>
            </a:pPr>
            <a:fld id="{8B9684CF-C6FC-44C8-8B47-F966C10B2CA6}" type="slidenum">
              <a:rPr lang="ru-RU" altLang="ru-RU"/>
              <a:pPr>
                <a:defRPr/>
              </a:pPr>
              <a:t>‹№›</a:t>
            </a:fld>
            <a:endParaRPr lang="ru-RU" altLang="ru-RU"/>
          </a:p>
        </p:txBody>
      </p:sp>
    </p:spTree>
    <p:extLst>
      <p:ext uri="{BB962C8B-B14F-4D97-AF65-F5344CB8AC3E}">
        <p14:creationId xmlns:p14="http://schemas.microsoft.com/office/powerpoint/2010/main" val="228003174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p:txBody>
          <a:bodyPr/>
          <a:lstStyle>
            <a:lvl1pPr>
              <a:defRPr/>
            </a:lvl1pPr>
          </a:lstStyle>
          <a:p>
            <a:pPr>
              <a:defRPr/>
            </a:pPr>
            <a:fld id="{4B163130-E8F6-4C2B-B521-B5D13598CAEA}" type="slidenum">
              <a:rPr lang="ru-RU" altLang="ru-RU"/>
              <a:pPr>
                <a:defRPr/>
              </a:pPr>
              <a:t>‹№›</a:t>
            </a:fld>
            <a:endParaRPr lang="ru-RU" altLang="ru-RU"/>
          </a:p>
        </p:txBody>
      </p:sp>
    </p:spTree>
    <p:extLst>
      <p:ext uri="{BB962C8B-B14F-4D97-AF65-F5344CB8AC3E}">
        <p14:creationId xmlns:p14="http://schemas.microsoft.com/office/powerpoint/2010/main" val="37260884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p:txBody>
          <a:bodyPr/>
          <a:lstStyle>
            <a:lvl1pPr>
              <a:defRPr/>
            </a:lvl1pPr>
          </a:lstStyle>
          <a:p>
            <a:pPr>
              <a:defRPr/>
            </a:pPr>
            <a:fld id="{58D68440-4CF8-4466-88B3-5D9B1C76305B}" type="slidenum">
              <a:rPr lang="ru-RU" altLang="ru-RU"/>
              <a:pPr>
                <a:defRPr/>
              </a:pPr>
              <a:t>‹№›</a:t>
            </a:fld>
            <a:endParaRPr lang="ru-RU" altLang="ru-RU"/>
          </a:p>
        </p:txBody>
      </p:sp>
    </p:spTree>
    <p:extLst>
      <p:ext uri="{BB962C8B-B14F-4D97-AF65-F5344CB8AC3E}">
        <p14:creationId xmlns:p14="http://schemas.microsoft.com/office/powerpoint/2010/main" val="428300746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p:txBody>
          <a:bodyPr/>
          <a:lstStyle>
            <a:lvl1pPr>
              <a:defRPr/>
            </a:lvl1pPr>
          </a:lstStyle>
          <a:p>
            <a:pPr>
              <a:defRPr/>
            </a:pPr>
            <a:fld id="{4D46D792-69D2-4079-99B7-B81725510213}" type="slidenum">
              <a:rPr lang="ru-RU" altLang="ru-RU"/>
              <a:pPr>
                <a:defRPr/>
              </a:pPr>
              <a:t>‹№›</a:t>
            </a:fld>
            <a:endParaRPr lang="ru-RU" altLang="ru-RU"/>
          </a:p>
        </p:txBody>
      </p:sp>
    </p:spTree>
    <p:extLst>
      <p:ext uri="{BB962C8B-B14F-4D97-AF65-F5344CB8AC3E}">
        <p14:creationId xmlns:p14="http://schemas.microsoft.com/office/powerpoint/2010/main" val="25174511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p:txBody>
          <a:bodyPr/>
          <a:lstStyle>
            <a:lvl1pPr>
              <a:defRPr/>
            </a:lvl1pPr>
          </a:lstStyle>
          <a:p>
            <a:pPr>
              <a:defRPr/>
            </a:pPr>
            <a:fld id="{E3376C1F-3ED1-4902-A642-39C366CB962C}" type="slidenum">
              <a:rPr lang="ru-RU" altLang="ru-RU"/>
              <a:pPr>
                <a:defRPr/>
              </a:pPr>
              <a:t>‹№›</a:t>
            </a:fld>
            <a:endParaRPr lang="ru-RU" altLang="ru-RU"/>
          </a:p>
        </p:txBody>
      </p:sp>
    </p:spTree>
    <p:extLst>
      <p:ext uri="{BB962C8B-B14F-4D97-AF65-F5344CB8AC3E}">
        <p14:creationId xmlns:p14="http://schemas.microsoft.com/office/powerpoint/2010/main" val="75658419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05563" y="930275"/>
            <a:ext cx="2052637" cy="5332413"/>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246063" y="930275"/>
            <a:ext cx="6007100" cy="533241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p:txBody>
          <a:bodyPr/>
          <a:lstStyle>
            <a:lvl1pPr>
              <a:defRPr/>
            </a:lvl1pPr>
          </a:lstStyle>
          <a:p>
            <a:pPr>
              <a:defRPr/>
            </a:pPr>
            <a:fld id="{F746BF99-57BB-4F57-AB0D-7EEAA612282C}" type="slidenum">
              <a:rPr lang="ru-RU" altLang="ru-RU"/>
              <a:pPr>
                <a:defRPr/>
              </a:pPr>
              <a:t>‹№›</a:t>
            </a:fld>
            <a:endParaRPr lang="ru-RU" altLang="ru-RU"/>
          </a:p>
        </p:txBody>
      </p:sp>
    </p:spTree>
    <p:extLst>
      <p:ext uri="{BB962C8B-B14F-4D97-AF65-F5344CB8AC3E}">
        <p14:creationId xmlns:p14="http://schemas.microsoft.com/office/powerpoint/2010/main" val="39512972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6063" y="930275"/>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685800" y="2147888"/>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22532" name="Rectangle 4"/>
          <p:cNvSpPr>
            <a:spLocks noGrp="1" noChangeArrowheads="1"/>
          </p:cNvSpPr>
          <p:nvPr>
            <p:ph type="dt" sz="half" idx="2"/>
          </p:nvPr>
        </p:nvSpPr>
        <p:spPr bwMode="auto">
          <a:xfrm>
            <a:off x="6858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400">
                <a:latin typeface="+mj-lt"/>
              </a:defRPr>
            </a:lvl1pPr>
          </a:lstStyle>
          <a:p>
            <a:pPr>
              <a:defRPr/>
            </a:pPr>
            <a:endParaRPr lang="ru-RU" altLang="ru-RU"/>
          </a:p>
        </p:txBody>
      </p:sp>
      <p:sp>
        <p:nvSpPr>
          <p:cNvPr id="22533" name="Rectangle 5"/>
          <p:cNvSpPr>
            <a:spLocks noGrp="1" noChangeArrowheads="1"/>
          </p:cNvSpPr>
          <p:nvPr>
            <p:ph type="ftr" sz="quarter" idx="3"/>
          </p:nvPr>
        </p:nvSpPr>
        <p:spPr bwMode="auto">
          <a:xfrm>
            <a:off x="3124200" y="6324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mj-lt"/>
              </a:defRPr>
            </a:lvl1pPr>
          </a:lstStyle>
          <a:p>
            <a:pPr>
              <a:defRPr/>
            </a:pPr>
            <a:endParaRPr lang="ru-RU" altLang="ru-RU"/>
          </a:p>
        </p:txBody>
      </p:sp>
      <p:sp>
        <p:nvSpPr>
          <p:cNvPr id="22534" name="Rectangle 6"/>
          <p:cNvSpPr>
            <a:spLocks noGrp="1" noChangeArrowheads="1"/>
          </p:cNvSpPr>
          <p:nvPr>
            <p:ph type="sldNum" sz="quarter" idx="4"/>
          </p:nvPr>
        </p:nvSpPr>
        <p:spPr bwMode="auto">
          <a:xfrm>
            <a:off x="65532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mj-lt"/>
              </a:defRPr>
            </a:lvl1pPr>
          </a:lstStyle>
          <a:p>
            <a:pPr>
              <a:defRPr/>
            </a:pPr>
            <a:fld id="{BB13EF0F-4C28-49A5-909B-F06EBC5FFFBE}" type="slidenum">
              <a:rPr lang="ru-RU" altLang="ru-RU"/>
              <a:pPr>
                <a:defRPr/>
              </a:pPr>
              <a:t>‹№›</a:t>
            </a:fld>
            <a:endParaRPr lang="ru-RU" altLang="ru-RU"/>
          </a:p>
        </p:txBody>
      </p:sp>
      <p:grpSp>
        <p:nvGrpSpPr>
          <p:cNvPr id="1031" name="Group 163"/>
          <p:cNvGrpSpPr>
            <a:grpSpLocks/>
          </p:cNvGrpSpPr>
          <p:nvPr/>
        </p:nvGrpSpPr>
        <p:grpSpPr bwMode="auto">
          <a:xfrm>
            <a:off x="261938" y="87313"/>
            <a:ext cx="8488362" cy="831850"/>
            <a:chOff x="165" y="55"/>
            <a:chExt cx="5347" cy="524"/>
          </a:xfrm>
        </p:grpSpPr>
        <p:grpSp>
          <p:nvGrpSpPr>
            <p:cNvPr id="1032" name="Group 162"/>
            <p:cNvGrpSpPr>
              <a:grpSpLocks/>
            </p:cNvGrpSpPr>
            <p:nvPr userDrawn="1"/>
          </p:nvGrpSpPr>
          <p:grpSpPr bwMode="auto">
            <a:xfrm>
              <a:off x="664" y="104"/>
              <a:ext cx="4848" cy="432"/>
              <a:chOff x="664" y="104"/>
              <a:chExt cx="4848" cy="432"/>
            </a:xfrm>
          </p:grpSpPr>
          <p:sp>
            <p:nvSpPr>
              <p:cNvPr id="1034" name="Freeform 8"/>
              <p:cNvSpPr>
                <a:spLocks/>
              </p:cNvSpPr>
              <p:nvPr/>
            </p:nvSpPr>
            <p:spPr bwMode="ltGray">
              <a:xfrm>
                <a:off x="664" y="104"/>
                <a:ext cx="4848" cy="432"/>
              </a:xfrm>
              <a:custGeom>
                <a:avLst/>
                <a:gdLst>
                  <a:gd name="T0" fmla="*/ 4848 w 4848"/>
                  <a:gd name="T1" fmla="*/ 48 h 432"/>
                  <a:gd name="T2" fmla="*/ 4848 w 4848"/>
                  <a:gd name="T3" fmla="*/ 432 h 432"/>
                  <a:gd name="T4" fmla="*/ 0 w 4848"/>
                  <a:gd name="T5" fmla="*/ 432 h 432"/>
                  <a:gd name="T6" fmla="*/ 0 w 4848"/>
                  <a:gd name="T7" fmla="*/ 0 h 432"/>
                  <a:gd name="T8" fmla="*/ 4848 w 4848"/>
                  <a:gd name="T9" fmla="*/ 0 h 432"/>
                  <a:gd name="T10" fmla="*/ 4848 w 4848"/>
                  <a:gd name="T11" fmla="*/ 48 h 4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48" h="432">
                    <a:moveTo>
                      <a:pt x="4848" y="48"/>
                    </a:moveTo>
                    <a:lnTo>
                      <a:pt x="4848" y="432"/>
                    </a:lnTo>
                    <a:cubicBezTo>
                      <a:pt x="4848" y="432"/>
                      <a:pt x="2424" y="432"/>
                      <a:pt x="0" y="432"/>
                    </a:cubicBezTo>
                    <a:cubicBezTo>
                      <a:pt x="161" y="345"/>
                      <a:pt x="169" y="61"/>
                      <a:pt x="0" y="0"/>
                    </a:cubicBezTo>
                    <a:cubicBezTo>
                      <a:pt x="2424" y="0"/>
                      <a:pt x="4848" y="0"/>
                      <a:pt x="4848" y="0"/>
                    </a:cubicBezTo>
                    <a:lnTo>
                      <a:pt x="4848" y="48"/>
                    </a:lnTo>
                    <a:close/>
                  </a:path>
                </a:pathLst>
              </a:custGeom>
              <a:solidFill>
                <a:schemeClr val="hlink"/>
              </a:soli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35" name="Group 9"/>
              <p:cNvGrpSpPr>
                <a:grpSpLocks/>
              </p:cNvGrpSpPr>
              <p:nvPr/>
            </p:nvGrpSpPr>
            <p:grpSpPr bwMode="auto">
              <a:xfrm>
                <a:off x="1195" y="104"/>
                <a:ext cx="3827" cy="429"/>
                <a:chOff x="1021" y="240"/>
                <a:chExt cx="3827" cy="429"/>
              </a:xfrm>
            </p:grpSpPr>
            <p:grpSp>
              <p:nvGrpSpPr>
                <p:cNvPr id="1084" name="Group 10"/>
                <p:cNvGrpSpPr>
                  <a:grpSpLocks/>
                </p:cNvGrpSpPr>
                <p:nvPr/>
              </p:nvGrpSpPr>
              <p:grpSpPr bwMode="auto">
                <a:xfrm>
                  <a:off x="1021" y="241"/>
                  <a:ext cx="2208" cy="427"/>
                  <a:chOff x="1021" y="241"/>
                  <a:chExt cx="2208" cy="427"/>
                </a:xfrm>
              </p:grpSpPr>
              <p:sp>
                <p:nvSpPr>
                  <p:cNvPr id="1128" name="Freeform 11"/>
                  <p:cNvSpPr>
                    <a:spLocks/>
                  </p:cNvSpPr>
                  <p:nvPr/>
                </p:nvSpPr>
                <p:spPr bwMode="ltGray">
                  <a:xfrm>
                    <a:off x="2257" y="633"/>
                    <a:ext cx="7" cy="8"/>
                  </a:xfrm>
                  <a:custGeom>
                    <a:avLst/>
                    <a:gdLst>
                      <a:gd name="T0" fmla="*/ 0 w 15"/>
                      <a:gd name="T1" fmla="*/ 0 h 23"/>
                      <a:gd name="T2" fmla="*/ 0 w 15"/>
                      <a:gd name="T3" fmla="*/ 0 h 23"/>
                      <a:gd name="T4" fmla="*/ 0 w 15"/>
                      <a:gd name="T5" fmla="*/ 0 h 23"/>
                      <a:gd name="T6" fmla="*/ 0 w 15"/>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23">
                        <a:moveTo>
                          <a:pt x="5" y="11"/>
                        </a:moveTo>
                        <a:cubicBezTo>
                          <a:pt x="2" y="1"/>
                          <a:pt x="7" y="0"/>
                          <a:pt x="15" y="5"/>
                        </a:cubicBezTo>
                        <a:cubicBezTo>
                          <a:pt x="14" y="9"/>
                          <a:pt x="15" y="13"/>
                          <a:pt x="13" y="17"/>
                        </a:cubicBezTo>
                        <a:cubicBezTo>
                          <a:pt x="9" y="23"/>
                          <a:pt x="0" y="16"/>
                          <a:pt x="5" y="1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9" name="Freeform 12"/>
                  <p:cNvSpPr>
                    <a:spLocks/>
                  </p:cNvSpPr>
                  <p:nvPr/>
                </p:nvSpPr>
                <p:spPr bwMode="ltGray">
                  <a:xfrm>
                    <a:off x="2332" y="660"/>
                    <a:ext cx="9" cy="8"/>
                  </a:xfrm>
                  <a:custGeom>
                    <a:avLst/>
                    <a:gdLst>
                      <a:gd name="T0" fmla="*/ 0 w 20"/>
                      <a:gd name="T1" fmla="*/ 0 h 23"/>
                      <a:gd name="T2" fmla="*/ 0 w 20"/>
                      <a:gd name="T3" fmla="*/ 0 h 23"/>
                      <a:gd name="T4" fmla="*/ 0 w 20"/>
                      <a:gd name="T5" fmla="*/ 0 h 23"/>
                      <a:gd name="T6" fmla="*/ 0 w 20"/>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3">
                        <a:moveTo>
                          <a:pt x="3" y="13"/>
                        </a:moveTo>
                        <a:cubicBezTo>
                          <a:pt x="0" y="5"/>
                          <a:pt x="2" y="0"/>
                          <a:pt x="11" y="3"/>
                        </a:cubicBezTo>
                        <a:cubicBezTo>
                          <a:pt x="16" y="10"/>
                          <a:pt x="20" y="23"/>
                          <a:pt x="7" y="19"/>
                        </a:cubicBezTo>
                        <a:cubicBezTo>
                          <a:pt x="6" y="17"/>
                          <a:pt x="3" y="13"/>
                          <a:pt x="3" y="13"/>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0" name="Freeform 13"/>
                  <p:cNvSpPr>
                    <a:spLocks/>
                  </p:cNvSpPr>
                  <p:nvPr/>
                </p:nvSpPr>
                <p:spPr bwMode="ltGray">
                  <a:xfrm>
                    <a:off x="2120" y="616"/>
                    <a:ext cx="13" cy="14"/>
                  </a:xfrm>
                  <a:custGeom>
                    <a:avLst/>
                    <a:gdLst>
                      <a:gd name="T0" fmla="*/ 0 w 30"/>
                      <a:gd name="T1" fmla="*/ 0 h 42"/>
                      <a:gd name="T2" fmla="*/ 0 w 30"/>
                      <a:gd name="T3" fmla="*/ 0 h 42"/>
                      <a:gd name="T4" fmla="*/ 0 w 30"/>
                      <a:gd name="T5" fmla="*/ 0 h 42"/>
                      <a:gd name="T6" fmla="*/ 0 w 30"/>
                      <a:gd name="T7" fmla="*/ 0 h 42"/>
                      <a:gd name="T8" fmla="*/ 0 w 30"/>
                      <a:gd name="T9" fmla="*/ 0 h 42"/>
                      <a:gd name="T10" fmla="*/ 0 w 30"/>
                      <a:gd name="T11" fmla="*/ 0 h 42"/>
                      <a:gd name="T12" fmla="*/ 0 w 30"/>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1" name="Freeform 14"/>
                  <p:cNvSpPr>
                    <a:spLocks/>
                  </p:cNvSpPr>
                  <p:nvPr/>
                </p:nvSpPr>
                <p:spPr bwMode="ltGray">
                  <a:xfrm>
                    <a:off x="1967" y="629"/>
                    <a:ext cx="11" cy="5"/>
                  </a:xfrm>
                  <a:custGeom>
                    <a:avLst/>
                    <a:gdLst>
                      <a:gd name="T0" fmla="*/ 0 w 25"/>
                      <a:gd name="T1" fmla="*/ 0 h 16"/>
                      <a:gd name="T2" fmla="*/ 0 w 25"/>
                      <a:gd name="T3" fmla="*/ 0 h 16"/>
                      <a:gd name="T4" fmla="*/ 0 w 25"/>
                      <a:gd name="T5" fmla="*/ 0 h 16"/>
                      <a:gd name="T6" fmla="*/ 0 w 25"/>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2" name="Freeform 15"/>
                  <p:cNvSpPr>
                    <a:spLocks/>
                  </p:cNvSpPr>
                  <p:nvPr/>
                </p:nvSpPr>
                <p:spPr bwMode="ltGray">
                  <a:xfrm>
                    <a:off x="1921" y="635"/>
                    <a:ext cx="28" cy="16"/>
                  </a:xfrm>
                  <a:custGeom>
                    <a:avLst/>
                    <a:gdLst>
                      <a:gd name="T0" fmla="*/ 0 w 65"/>
                      <a:gd name="T1" fmla="*/ 0 h 46"/>
                      <a:gd name="T2" fmla="*/ 0 w 65"/>
                      <a:gd name="T3" fmla="*/ 0 h 46"/>
                      <a:gd name="T4" fmla="*/ 0 w 65"/>
                      <a:gd name="T5" fmla="*/ 0 h 46"/>
                      <a:gd name="T6" fmla="*/ 0 w 65"/>
                      <a:gd name="T7" fmla="*/ 0 h 46"/>
                      <a:gd name="T8" fmla="*/ 0 w 65"/>
                      <a:gd name="T9" fmla="*/ 0 h 46"/>
                      <a:gd name="T10" fmla="*/ 0 w 65"/>
                      <a:gd name="T11" fmla="*/ 0 h 46"/>
                      <a:gd name="T12" fmla="*/ 0 w 65"/>
                      <a:gd name="T13" fmla="*/ 0 h 46"/>
                      <a:gd name="T14" fmla="*/ 0 w 65"/>
                      <a:gd name="T15" fmla="*/ 0 h 46"/>
                      <a:gd name="T16" fmla="*/ 0 w 65"/>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3" name="Freeform 16"/>
                  <p:cNvSpPr>
                    <a:spLocks/>
                  </p:cNvSpPr>
                  <p:nvPr/>
                </p:nvSpPr>
                <p:spPr bwMode="ltGray">
                  <a:xfrm>
                    <a:off x="1892" y="634"/>
                    <a:ext cx="29"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4" name="Freeform 17"/>
                  <p:cNvSpPr>
                    <a:spLocks/>
                  </p:cNvSpPr>
                  <p:nvPr/>
                </p:nvSpPr>
                <p:spPr bwMode="ltGray">
                  <a:xfrm>
                    <a:off x="1735" y="547"/>
                    <a:ext cx="151" cy="93"/>
                  </a:xfrm>
                  <a:custGeom>
                    <a:avLst/>
                    <a:gdLst>
                      <a:gd name="T0" fmla="*/ 0 w 355"/>
                      <a:gd name="T1" fmla="*/ 0 h 277"/>
                      <a:gd name="T2" fmla="*/ 0 w 355"/>
                      <a:gd name="T3" fmla="*/ 0 h 277"/>
                      <a:gd name="T4" fmla="*/ 0 w 355"/>
                      <a:gd name="T5" fmla="*/ 0 h 277"/>
                      <a:gd name="T6" fmla="*/ 0 w 355"/>
                      <a:gd name="T7" fmla="*/ 0 h 277"/>
                      <a:gd name="T8" fmla="*/ 0 w 355"/>
                      <a:gd name="T9" fmla="*/ 0 h 277"/>
                      <a:gd name="T10" fmla="*/ 1 w 355"/>
                      <a:gd name="T11" fmla="*/ 0 h 277"/>
                      <a:gd name="T12" fmla="*/ 1 w 355"/>
                      <a:gd name="T13" fmla="*/ 0 h 277"/>
                      <a:gd name="T14" fmla="*/ 1 w 355"/>
                      <a:gd name="T15" fmla="*/ 0 h 277"/>
                      <a:gd name="T16" fmla="*/ 1 w 355"/>
                      <a:gd name="T17" fmla="*/ 0 h 277"/>
                      <a:gd name="T18" fmla="*/ 1 w 355"/>
                      <a:gd name="T19" fmla="*/ 0 h 277"/>
                      <a:gd name="T20" fmla="*/ 1 w 355"/>
                      <a:gd name="T21" fmla="*/ 0 h 277"/>
                      <a:gd name="T22" fmla="*/ 1 w 355"/>
                      <a:gd name="T23" fmla="*/ 0 h 277"/>
                      <a:gd name="T24" fmla="*/ 1 w 355"/>
                      <a:gd name="T25" fmla="*/ 0 h 277"/>
                      <a:gd name="T26" fmla="*/ 1 w 355"/>
                      <a:gd name="T27" fmla="*/ 0 h 277"/>
                      <a:gd name="T28" fmla="*/ 1 w 355"/>
                      <a:gd name="T29" fmla="*/ 0 h 277"/>
                      <a:gd name="T30" fmla="*/ 2 w 355"/>
                      <a:gd name="T31" fmla="*/ 0 h 277"/>
                      <a:gd name="T32" fmla="*/ 2 w 355"/>
                      <a:gd name="T33" fmla="*/ 0 h 277"/>
                      <a:gd name="T34" fmla="*/ 2 w 355"/>
                      <a:gd name="T35" fmla="*/ 0 h 277"/>
                      <a:gd name="T36" fmla="*/ 2 w 355"/>
                      <a:gd name="T37" fmla="*/ 0 h 277"/>
                      <a:gd name="T38" fmla="*/ 2 w 355"/>
                      <a:gd name="T39" fmla="*/ 0 h 277"/>
                      <a:gd name="T40" fmla="*/ 2 w 355"/>
                      <a:gd name="T41" fmla="*/ 0 h 277"/>
                      <a:gd name="T42" fmla="*/ 2 w 355"/>
                      <a:gd name="T43" fmla="*/ 0 h 277"/>
                      <a:gd name="T44" fmla="*/ 2 w 355"/>
                      <a:gd name="T45" fmla="*/ 0 h 277"/>
                      <a:gd name="T46" fmla="*/ 2 w 355"/>
                      <a:gd name="T47" fmla="*/ 0 h 277"/>
                      <a:gd name="T48" fmla="*/ 2 w 355"/>
                      <a:gd name="T49" fmla="*/ 0 h 277"/>
                      <a:gd name="T50" fmla="*/ 1 w 355"/>
                      <a:gd name="T51" fmla="*/ 0 h 277"/>
                      <a:gd name="T52" fmla="*/ 1 w 355"/>
                      <a:gd name="T53" fmla="*/ 0 h 277"/>
                      <a:gd name="T54" fmla="*/ 1 w 355"/>
                      <a:gd name="T55" fmla="*/ 0 h 277"/>
                      <a:gd name="T56" fmla="*/ 1 w 355"/>
                      <a:gd name="T57" fmla="*/ 0 h 277"/>
                      <a:gd name="T58" fmla="*/ 1 w 355"/>
                      <a:gd name="T59" fmla="*/ 0 h 277"/>
                      <a:gd name="T60" fmla="*/ 0 w 355"/>
                      <a:gd name="T61" fmla="*/ 0 h 277"/>
                      <a:gd name="T62" fmla="*/ 0 w 355"/>
                      <a:gd name="T63" fmla="*/ 0 h 277"/>
                      <a:gd name="T64" fmla="*/ 0 w 355"/>
                      <a:gd name="T65" fmla="*/ 0 h 277"/>
                      <a:gd name="T66" fmla="*/ 0 w 355"/>
                      <a:gd name="T67" fmla="*/ 0 h 277"/>
                      <a:gd name="T68" fmla="*/ 0 w 355"/>
                      <a:gd name="T69" fmla="*/ 0 h 277"/>
                      <a:gd name="T70" fmla="*/ 0 w 355"/>
                      <a:gd name="T71" fmla="*/ 0 h 277"/>
                      <a:gd name="T72" fmla="*/ 0 w 355"/>
                      <a:gd name="T73" fmla="*/ 0 h 277"/>
                      <a:gd name="T74" fmla="*/ 0 w 355"/>
                      <a:gd name="T75" fmla="*/ 0 h 277"/>
                      <a:gd name="T76" fmla="*/ 0 w 355"/>
                      <a:gd name="T77" fmla="*/ 0 h 277"/>
                      <a:gd name="T78" fmla="*/ 0 w 355"/>
                      <a:gd name="T79" fmla="*/ 0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5" name="Freeform 18"/>
                  <p:cNvSpPr>
                    <a:spLocks/>
                  </p:cNvSpPr>
                  <p:nvPr/>
                </p:nvSpPr>
                <p:spPr bwMode="ltGray">
                  <a:xfrm>
                    <a:off x="1827" y="541"/>
                    <a:ext cx="67" cy="68"/>
                  </a:xfrm>
                  <a:custGeom>
                    <a:avLst/>
                    <a:gdLst>
                      <a:gd name="T0" fmla="*/ 0 w 156"/>
                      <a:gd name="T1" fmla="*/ 0 h 206"/>
                      <a:gd name="T2" fmla="*/ 0 w 156"/>
                      <a:gd name="T3" fmla="*/ 0 h 206"/>
                      <a:gd name="T4" fmla="*/ 0 w 156"/>
                      <a:gd name="T5" fmla="*/ 0 h 206"/>
                      <a:gd name="T6" fmla="*/ 0 w 156"/>
                      <a:gd name="T7" fmla="*/ 0 h 206"/>
                      <a:gd name="T8" fmla="*/ 1 w 156"/>
                      <a:gd name="T9" fmla="*/ 0 h 206"/>
                      <a:gd name="T10" fmla="*/ 1 w 156"/>
                      <a:gd name="T11" fmla="*/ 0 h 206"/>
                      <a:gd name="T12" fmla="*/ 1 w 156"/>
                      <a:gd name="T13" fmla="*/ 0 h 206"/>
                      <a:gd name="T14" fmla="*/ 1 w 156"/>
                      <a:gd name="T15" fmla="*/ 0 h 206"/>
                      <a:gd name="T16" fmla="*/ 1 w 156"/>
                      <a:gd name="T17" fmla="*/ 0 h 206"/>
                      <a:gd name="T18" fmla="*/ 1 w 156"/>
                      <a:gd name="T19" fmla="*/ 0 h 206"/>
                      <a:gd name="T20" fmla="*/ 1 w 156"/>
                      <a:gd name="T21" fmla="*/ 0 h 206"/>
                      <a:gd name="T22" fmla="*/ 1 w 156"/>
                      <a:gd name="T23" fmla="*/ 0 h 206"/>
                      <a:gd name="T24" fmla="*/ 1 w 156"/>
                      <a:gd name="T25" fmla="*/ 0 h 206"/>
                      <a:gd name="T26" fmla="*/ 1 w 156"/>
                      <a:gd name="T27" fmla="*/ 0 h 206"/>
                      <a:gd name="T28" fmla="*/ 1 w 156"/>
                      <a:gd name="T29" fmla="*/ 0 h 206"/>
                      <a:gd name="T30" fmla="*/ 0 w 156"/>
                      <a:gd name="T31" fmla="*/ 0 h 206"/>
                      <a:gd name="T32" fmla="*/ 0 w 156"/>
                      <a:gd name="T33" fmla="*/ 0 h 206"/>
                      <a:gd name="T34" fmla="*/ 0 w 156"/>
                      <a:gd name="T35" fmla="*/ 0 h 206"/>
                      <a:gd name="T36" fmla="*/ 0 w 156"/>
                      <a:gd name="T37" fmla="*/ 0 h 206"/>
                      <a:gd name="T38" fmla="*/ 0 w 156"/>
                      <a:gd name="T39" fmla="*/ 0 h 206"/>
                      <a:gd name="T40" fmla="*/ 0 w 156"/>
                      <a:gd name="T41" fmla="*/ 0 h 206"/>
                      <a:gd name="T42" fmla="*/ 0 w 156"/>
                      <a:gd name="T43" fmla="*/ 0 h 206"/>
                      <a:gd name="T44" fmla="*/ 0 w 156"/>
                      <a:gd name="T45" fmla="*/ 0 h 206"/>
                      <a:gd name="T46" fmla="*/ 0 w 156"/>
                      <a:gd name="T47" fmla="*/ 0 h 206"/>
                      <a:gd name="T48" fmla="*/ 0 w 156"/>
                      <a:gd name="T49" fmla="*/ 0 h 206"/>
                      <a:gd name="T50" fmla="*/ 0 w 156"/>
                      <a:gd name="T51" fmla="*/ 0 h 206"/>
                      <a:gd name="T52" fmla="*/ 0 w 156"/>
                      <a:gd name="T53" fmla="*/ 0 h 206"/>
                      <a:gd name="T54" fmla="*/ 0 w 156"/>
                      <a:gd name="T55" fmla="*/ 0 h 206"/>
                      <a:gd name="T56" fmla="*/ 0 w 156"/>
                      <a:gd name="T57" fmla="*/ 0 h 206"/>
                      <a:gd name="T58" fmla="*/ 0 w 156"/>
                      <a:gd name="T59" fmla="*/ 0 h 206"/>
                      <a:gd name="T60" fmla="*/ 0 w 156"/>
                      <a:gd name="T61" fmla="*/ 0 h 206"/>
                      <a:gd name="T62" fmla="*/ 0 w 156"/>
                      <a:gd name="T63" fmla="*/ 0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6" name="Freeform 19"/>
                  <p:cNvSpPr>
                    <a:spLocks/>
                  </p:cNvSpPr>
                  <p:nvPr/>
                </p:nvSpPr>
                <p:spPr bwMode="ltGray">
                  <a:xfrm>
                    <a:off x="1892" y="572"/>
                    <a:ext cx="47" cy="13"/>
                  </a:xfrm>
                  <a:custGeom>
                    <a:avLst/>
                    <a:gdLst>
                      <a:gd name="T0" fmla="*/ 0 w 109"/>
                      <a:gd name="T1" fmla="*/ 0 h 38"/>
                      <a:gd name="T2" fmla="*/ 0 w 109"/>
                      <a:gd name="T3" fmla="*/ 0 h 38"/>
                      <a:gd name="T4" fmla="*/ 0 w 109"/>
                      <a:gd name="T5" fmla="*/ 0 h 38"/>
                      <a:gd name="T6" fmla="*/ 0 w 109"/>
                      <a:gd name="T7" fmla="*/ 0 h 38"/>
                      <a:gd name="T8" fmla="*/ 0 w 109"/>
                      <a:gd name="T9" fmla="*/ 0 h 38"/>
                      <a:gd name="T10" fmla="*/ 0 w 109"/>
                      <a:gd name="T11" fmla="*/ 0 h 38"/>
                      <a:gd name="T12" fmla="*/ 0 w 109"/>
                      <a:gd name="T13" fmla="*/ 0 h 38"/>
                      <a:gd name="T14" fmla="*/ 0 w 109"/>
                      <a:gd name="T15" fmla="*/ 0 h 38"/>
                      <a:gd name="T16" fmla="*/ 0 w 109"/>
                      <a:gd name="T17" fmla="*/ 0 h 38"/>
                      <a:gd name="T18" fmla="*/ 0 w 10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7" name="Freeform 20"/>
                  <p:cNvSpPr>
                    <a:spLocks/>
                  </p:cNvSpPr>
                  <p:nvPr/>
                </p:nvSpPr>
                <p:spPr bwMode="ltGray">
                  <a:xfrm>
                    <a:off x="1890" y="588"/>
                    <a:ext cx="32" cy="34"/>
                  </a:xfrm>
                  <a:custGeom>
                    <a:avLst/>
                    <a:gdLst>
                      <a:gd name="T0" fmla="*/ 0 w 76"/>
                      <a:gd name="T1" fmla="*/ 0 h 104"/>
                      <a:gd name="T2" fmla="*/ 0 w 76"/>
                      <a:gd name="T3" fmla="*/ 0 h 104"/>
                      <a:gd name="T4" fmla="*/ 0 w 76"/>
                      <a:gd name="T5" fmla="*/ 0 h 104"/>
                      <a:gd name="T6" fmla="*/ 0 w 76"/>
                      <a:gd name="T7" fmla="*/ 0 h 104"/>
                      <a:gd name="T8" fmla="*/ 0 w 76"/>
                      <a:gd name="T9" fmla="*/ 0 h 104"/>
                      <a:gd name="T10" fmla="*/ 0 w 76"/>
                      <a:gd name="T11" fmla="*/ 0 h 104"/>
                      <a:gd name="T12" fmla="*/ 0 w 76"/>
                      <a:gd name="T13" fmla="*/ 0 h 104"/>
                      <a:gd name="T14" fmla="*/ 0 w 76"/>
                      <a:gd name="T15" fmla="*/ 0 h 104"/>
                      <a:gd name="T16" fmla="*/ 0 w 76"/>
                      <a:gd name="T17" fmla="*/ 0 h 104"/>
                      <a:gd name="T18" fmla="*/ 0 w 76"/>
                      <a:gd name="T19" fmla="*/ 0 h 104"/>
                      <a:gd name="T20" fmla="*/ 0 w 76"/>
                      <a:gd name="T21" fmla="*/ 0 h 104"/>
                      <a:gd name="T22" fmla="*/ 0 w 76"/>
                      <a:gd name="T23" fmla="*/ 0 h 104"/>
                      <a:gd name="T24" fmla="*/ 0 w 76"/>
                      <a:gd name="T25" fmla="*/ 0 h 104"/>
                      <a:gd name="T26" fmla="*/ 0 w 76"/>
                      <a:gd name="T27" fmla="*/ 0 h 104"/>
                      <a:gd name="T28" fmla="*/ 0 w 76"/>
                      <a:gd name="T29" fmla="*/ 0 h 104"/>
                      <a:gd name="T30" fmla="*/ 0 w 76"/>
                      <a:gd name="T31" fmla="*/ 0 h 104"/>
                      <a:gd name="T32" fmla="*/ 0 w 76"/>
                      <a:gd name="T33" fmla="*/ 0 h 104"/>
                      <a:gd name="T34" fmla="*/ 0 w 76"/>
                      <a:gd name="T35" fmla="*/ 0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8" name="Freeform 21"/>
                  <p:cNvSpPr>
                    <a:spLocks/>
                  </p:cNvSpPr>
                  <p:nvPr/>
                </p:nvSpPr>
                <p:spPr bwMode="ltGray">
                  <a:xfrm>
                    <a:off x="1944" y="569"/>
                    <a:ext cx="16" cy="2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w 37"/>
                      <a:gd name="T15" fmla="*/ 0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39" name="Freeform 22"/>
                  <p:cNvSpPr>
                    <a:spLocks/>
                  </p:cNvSpPr>
                  <p:nvPr/>
                </p:nvSpPr>
                <p:spPr bwMode="ltGray">
                  <a:xfrm>
                    <a:off x="1948" y="600"/>
                    <a:ext cx="20" cy="10"/>
                  </a:xfrm>
                  <a:custGeom>
                    <a:avLst/>
                    <a:gdLst>
                      <a:gd name="T0" fmla="*/ 0 w 49"/>
                      <a:gd name="T1" fmla="*/ 0 h 29"/>
                      <a:gd name="T2" fmla="*/ 0 w 49"/>
                      <a:gd name="T3" fmla="*/ 0 h 29"/>
                      <a:gd name="T4" fmla="*/ 0 w 49"/>
                      <a:gd name="T5" fmla="*/ 0 h 29"/>
                      <a:gd name="T6" fmla="*/ 0 w 49"/>
                      <a:gd name="T7" fmla="*/ 0 h 29"/>
                      <a:gd name="T8" fmla="*/ 0 w 49"/>
                      <a:gd name="T9" fmla="*/ 0 h 29"/>
                      <a:gd name="T10" fmla="*/ 0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0" name="Freeform 23"/>
                  <p:cNvSpPr>
                    <a:spLocks/>
                  </p:cNvSpPr>
                  <p:nvPr/>
                </p:nvSpPr>
                <p:spPr bwMode="ltGray">
                  <a:xfrm>
                    <a:off x="1969" y="585"/>
                    <a:ext cx="26" cy="17"/>
                  </a:xfrm>
                  <a:custGeom>
                    <a:avLst/>
                    <a:gdLst>
                      <a:gd name="T0" fmla="*/ 0 w 61"/>
                      <a:gd name="T1" fmla="*/ 0 h 48"/>
                      <a:gd name="T2" fmla="*/ 0 w 61"/>
                      <a:gd name="T3" fmla="*/ 0 h 48"/>
                      <a:gd name="T4" fmla="*/ 0 w 61"/>
                      <a:gd name="T5" fmla="*/ 0 h 48"/>
                      <a:gd name="T6" fmla="*/ 0 w 61"/>
                      <a:gd name="T7" fmla="*/ 0 h 48"/>
                      <a:gd name="T8" fmla="*/ 0 w 61"/>
                      <a:gd name="T9" fmla="*/ 0 h 48"/>
                      <a:gd name="T10" fmla="*/ 0 w 61"/>
                      <a:gd name="T11" fmla="*/ 0 h 48"/>
                      <a:gd name="T12" fmla="*/ 0 w 61"/>
                      <a:gd name="T13" fmla="*/ 0 h 48"/>
                      <a:gd name="T14" fmla="*/ 0 w 61"/>
                      <a:gd name="T15" fmla="*/ 0 h 48"/>
                      <a:gd name="T16" fmla="*/ 0 w 61"/>
                      <a:gd name="T17" fmla="*/ 0 h 48"/>
                      <a:gd name="T18" fmla="*/ 0 w 61"/>
                      <a:gd name="T19" fmla="*/ 0 h 48"/>
                      <a:gd name="T20" fmla="*/ 0 w 61"/>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1" name="Freeform 24"/>
                  <p:cNvSpPr>
                    <a:spLocks/>
                  </p:cNvSpPr>
                  <p:nvPr/>
                </p:nvSpPr>
                <p:spPr bwMode="ltGray">
                  <a:xfrm>
                    <a:off x="1976" y="593"/>
                    <a:ext cx="122" cy="61"/>
                  </a:xfrm>
                  <a:custGeom>
                    <a:avLst/>
                    <a:gdLst>
                      <a:gd name="T0" fmla="*/ 0 w 286"/>
                      <a:gd name="T1" fmla="*/ 0 h 182"/>
                      <a:gd name="T2" fmla="*/ 0 w 286"/>
                      <a:gd name="T3" fmla="*/ 0 h 182"/>
                      <a:gd name="T4" fmla="*/ 0 w 286"/>
                      <a:gd name="T5" fmla="*/ 0 h 182"/>
                      <a:gd name="T6" fmla="*/ 0 w 286"/>
                      <a:gd name="T7" fmla="*/ 0 h 182"/>
                      <a:gd name="T8" fmla="*/ 0 w 286"/>
                      <a:gd name="T9" fmla="*/ 0 h 182"/>
                      <a:gd name="T10" fmla="*/ 0 w 286"/>
                      <a:gd name="T11" fmla="*/ 0 h 182"/>
                      <a:gd name="T12" fmla="*/ 0 w 286"/>
                      <a:gd name="T13" fmla="*/ 0 h 182"/>
                      <a:gd name="T14" fmla="*/ 0 w 286"/>
                      <a:gd name="T15" fmla="*/ 0 h 182"/>
                      <a:gd name="T16" fmla="*/ 0 w 286"/>
                      <a:gd name="T17" fmla="*/ 0 h 182"/>
                      <a:gd name="T18" fmla="*/ 0 w 286"/>
                      <a:gd name="T19" fmla="*/ 0 h 182"/>
                      <a:gd name="T20" fmla="*/ 0 w 286"/>
                      <a:gd name="T21" fmla="*/ 0 h 182"/>
                      <a:gd name="T22" fmla="*/ 0 w 286"/>
                      <a:gd name="T23" fmla="*/ 0 h 182"/>
                      <a:gd name="T24" fmla="*/ 0 w 286"/>
                      <a:gd name="T25" fmla="*/ 0 h 182"/>
                      <a:gd name="T26" fmla="*/ 0 w 286"/>
                      <a:gd name="T27" fmla="*/ 0 h 182"/>
                      <a:gd name="T28" fmla="*/ 1 w 286"/>
                      <a:gd name="T29" fmla="*/ 0 h 182"/>
                      <a:gd name="T30" fmla="*/ 1 w 286"/>
                      <a:gd name="T31" fmla="*/ 0 h 182"/>
                      <a:gd name="T32" fmla="*/ 1 w 286"/>
                      <a:gd name="T33" fmla="*/ 0 h 182"/>
                      <a:gd name="T34" fmla="*/ 1 w 286"/>
                      <a:gd name="T35" fmla="*/ 0 h 182"/>
                      <a:gd name="T36" fmla="*/ 1 w 286"/>
                      <a:gd name="T37" fmla="*/ 0 h 182"/>
                      <a:gd name="T38" fmla="*/ 1 w 286"/>
                      <a:gd name="T39" fmla="*/ 0 h 182"/>
                      <a:gd name="T40" fmla="*/ 1 w 286"/>
                      <a:gd name="T41" fmla="*/ 0 h 182"/>
                      <a:gd name="T42" fmla="*/ 1 w 286"/>
                      <a:gd name="T43" fmla="*/ 0 h 182"/>
                      <a:gd name="T44" fmla="*/ 1 w 286"/>
                      <a:gd name="T45" fmla="*/ 0 h 182"/>
                      <a:gd name="T46" fmla="*/ 1 w 286"/>
                      <a:gd name="T47" fmla="*/ 0 h 182"/>
                      <a:gd name="T48" fmla="*/ 2 w 286"/>
                      <a:gd name="T49" fmla="*/ 0 h 182"/>
                      <a:gd name="T50" fmla="*/ 2 w 286"/>
                      <a:gd name="T51" fmla="*/ 0 h 182"/>
                      <a:gd name="T52" fmla="*/ 2 w 286"/>
                      <a:gd name="T53" fmla="*/ 0 h 182"/>
                      <a:gd name="T54" fmla="*/ 2 w 286"/>
                      <a:gd name="T55" fmla="*/ 0 h 182"/>
                      <a:gd name="T56" fmla="*/ 2 w 286"/>
                      <a:gd name="T57" fmla="*/ 0 h 182"/>
                      <a:gd name="T58" fmla="*/ 1 w 286"/>
                      <a:gd name="T59" fmla="*/ 0 h 182"/>
                      <a:gd name="T60" fmla="*/ 1 w 286"/>
                      <a:gd name="T61" fmla="*/ 0 h 182"/>
                      <a:gd name="T62" fmla="*/ 1 w 286"/>
                      <a:gd name="T63" fmla="*/ 0 h 182"/>
                      <a:gd name="T64" fmla="*/ 1 w 286"/>
                      <a:gd name="T65" fmla="*/ 0 h 182"/>
                      <a:gd name="T66" fmla="*/ 1 w 286"/>
                      <a:gd name="T67" fmla="*/ 0 h 182"/>
                      <a:gd name="T68" fmla="*/ 1 w 286"/>
                      <a:gd name="T69" fmla="*/ 0 h 182"/>
                      <a:gd name="T70" fmla="*/ 1 w 286"/>
                      <a:gd name="T71" fmla="*/ 0 h 182"/>
                      <a:gd name="T72" fmla="*/ 1 w 286"/>
                      <a:gd name="T73" fmla="*/ 0 h 182"/>
                      <a:gd name="T74" fmla="*/ 1 w 286"/>
                      <a:gd name="T75" fmla="*/ 0 h 182"/>
                      <a:gd name="T76" fmla="*/ 0 w 286"/>
                      <a:gd name="T77" fmla="*/ 0 h 182"/>
                      <a:gd name="T78" fmla="*/ 0 w 286"/>
                      <a:gd name="T79" fmla="*/ 0 h 182"/>
                      <a:gd name="T80" fmla="*/ 0 w 286"/>
                      <a:gd name="T81" fmla="*/ 0 h 182"/>
                      <a:gd name="T82" fmla="*/ 0 w 286"/>
                      <a:gd name="T83" fmla="*/ 0 h 182"/>
                      <a:gd name="T84" fmla="*/ 0 w 286"/>
                      <a:gd name="T85" fmla="*/ 0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2" name="Freeform 25"/>
                  <p:cNvSpPr>
                    <a:spLocks/>
                  </p:cNvSpPr>
                  <p:nvPr/>
                </p:nvSpPr>
                <p:spPr bwMode="ltGray">
                  <a:xfrm>
                    <a:off x="2082" y="599"/>
                    <a:ext cx="33" cy="26"/>
                  </a:xfrm>
                  <a:custGeom>
                    <a:avLst/>
                    <a:gdLst>
                      <a:gd name="T0" fmla="*/ 0 w 78"/>
                      <a:gd name="T1" fmla="*/ 0 h 78"/>
                      <a:gd name="T2" fmla="*/ 0 w 78"/>
                      <a:gd name="T3" fmla="*/ 0 h 78"/>
                      <a:gd name="T4" fmla="*/ 0 w 78"/>
                      <a:gd name="T5" fmla="*/ 0 h 78"/>
                      <a:gd name="T6" fmla="*/ 0 w 78"/>
                      <a:gd name="T7" fmla="*/ 0 h 78"/>
                      <a:gd name="T8" fmla="*/ 0 w 78"/>
                      <a:gd name="T9" fmla="*/ 0 h 78"/>
                      <a:gd name="T10" fmla="*/ 0 w 78"/>
                      <a:gd name="T11" fmla="*/ 0 h 78"/>
                      <a:gd name="T12" fmla="*/ 0 w 78"/>
                      <a:gd name="T13" fmla="*/ 0 h 78"/>
                      <a:gd name="T14" fmla="*/ 0 w 78"/>
                      <a:gd name="T15" fmla="*/ 0 h 78"/>
                      <a:gd name="T16" fmla="*/ 0 w 78"/>
                      <a:gd name="T17" fmla="*/ 0 h 78"/>
                      <a:gd name="T18" fmla="*/ 0 w 78"/>
                      <a:gd name="T19" fmla="*/ 0 h 78"/>
                      <a:gd name="T20" fmla="*/ 0 w 78"/>
                      <a:gd name="T21" fmla="*/ 0 h 78"/>
                      <a:gd name="T22" fmla="*/ 0 w 78"/>
                      <a:gd name="T23" fmla="*/ 0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3" name="Freeform 26"/>
                  <p:cNvSpPr>
                    <a:spLocks/>
                  </p:cNvSpPr>
                  <p:nvPr/>
                </p:nvSpPr>
                <p:spPr bwMode="ltGray">
                  <a:xfrm>
                    <a:off x="2152" y="544"/>
                    <a:ext cx="8" cy="6"/>
                  </a:xfrm>
                  <a:custGeom>
                    <a:avLst/>
                    <a:gdLst>
                      <a:gd name="T0" fmla="*/ 0 w 17"/>
                      <a:gd name="T1" fmla="*/ 0 h 18"/>
                      <a:gd name="T2" fmla="*/ 0 w 17"/>
                      <a:gd name="T3" fmla="*/ 0 h 18"/>
                      <a:gd name="T4" fmla="*/ 0 w 17"/>
                      <a:gd name="T5" fmla="*/ 0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4" name="Freeform 27"/>
                  <p:cNvSpPr>
                    <a:spLocks/>
                  </p:cNvSpPr>
                  <p:nvPr/>
                </p:nvSpPr>
                <p:spPr bwMode="ltGray">
                  <a:xfrm>
                    <a:off x="2194" y="584"/>
                    <a:ext cx="11" cy="8"/>
                  </a:xfrm>
                  <a:custGeom>
                    <a:avLst/>
                    <a:gdLst>
                      <a:gd name="T0" fmla="*/ 0 w 26"/>
                      <a:gd name="T1" fmla="*/ 0 h 22"/>
                      <a:gd name="T2" fmla="*/ 0 w 26"/>
                      <a:gd name="T3" fmla="*/ 0 h 22"/>
                      <a:gd name="T4" fmla="*/ 0 w 26"/>
                      <a:gd name="T5" fmla="*/ 0 h 22"/>
                      <a:gd name="T6" fmla="*/ 0 w 26"/>
                      <a:gd name="T7" fmla="*/ 0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2">
                        <a:moveTo>
                          <a:pt x="8" y="14"/>
                        </a:moveTo>
                        <a:cubicBezTo>
                          <a:pt x="5" y="6"/>
                          <a:pt x="5" y="3"/>
                          <a:pt x="14" y="0"/>
                        </a:cubicBezTo>
                        <a:cubicBezTo>
                          <a:pt x="26" y="4"/>
                          <a:pt x="23" y="16"/>
                          <a:pt x="14" y="22"/>
                        </a:cubicBezTo>
                        <a:cubicBezTo>
                          <a:pt x="0" y="17"/>
                          <a:pt x="13" y="3"/>
                          <a:pt x="8" y="1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5" name="Freeform 28"/>
                  <p:cNvSpPr>
                    <a:spLocks/>
                  </p:cNvSpPr>
                  <p:nvPr/>
                </p:nvSpPr>
                <p:spPr bwMode="ltGray">
                  <a:xfrm>
                    <a:off x="2059" y="494"/>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6" name="Freeform 29"/>
                  <p:cNvSpPr>
                    <a:spLocks/>
                  </p:cNvSpPr>
                  <p:nvPr/>
                </p:nvSpPr>
                <p:spPr bwMode="ltGray">
                  <a:xfrm>
                    <a:off x="1988" y="536"/>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7" name="Freeform 30"/>
                  <p:cNvSpPr>
                    <a:spLocks/>
                  </p:cNvSpPr>
                  <p:nvPr/>
                </p:nvSpPr>
                <p:spPr bwMode="ltGray">
                  <a:xfrm>
                    <a:off x="1910" y="523"/>
                    <a:ext cx="34" cy="27"/>
                  </a:xfrm>
                  <a:custGeom>
                    <a:avLst/>
                    <a:gdLst>
                      <a:gd name="T0" fmla="*/ 0 w 80"/>
                      <a:gd name="T1" fmla="*/ 0 h 80"/>
                      <a:gd name="T2" fmla="*/ 0 w 80"/>
                      <a:gd name="T3" fmla="*/ 0 h 80"/>
                      <a:gd name="T4" fmla="*/ 0 w 80"/>
                      <a:gd name="T5" fmla="*/ 0 h 80"/>
                      <a:gd name="T6" fmla="*/ 0 w 80"/>
                      <a:gd name="T7" fmla="*/ 0 h 80"/>
                      <a:gd name="T8" fmla="*/ 0 w 80"/>
                      <a:gd name="T9" fmla="*/ 0 h 80"/>
                      <a:gd name="T10" fmla="*/ 0 w 80"/>
                      <a:gd name="T11" fmla="*/ 0 h 80"/>
                      <a:gd name="T12" fmla="*/ 0 w 80"/>
                      <a:gd name="T13" fmla="*/ 0 h 80"/>
                      <a:gd name="T14" fmla="*/ 0 w 80"/>
                      <a:gd name="T15" fmla="*/ 0 h 80"/>
                      <a:gd name="T16" fmla="*/ 0 w 80"/>
                      <a:gd name="T17" fmla="*/ 0 h 80"/>
                      <a:gd name="T18" fmla="*/ 0 w 80"/>
                      <a:gd name="T19" fmla="*/ 0 h 80"/>
                      <a:gd name="T20" fmla="*/ 0 w 80"/>
                      <a:gd name="T21" fmla="*/ 0 h 80"/>
                      <a:gd name="T22" fmla="*/ 0 w 80"/>
                      <a:gd name="T23" fmla="*/ 0 h 80"/>
                      <a:gd name="T24" fmla="*/ 0 w 80"/>
                      <a:gd name="T25" fmla="*/ 0 h 80"/>
                      <a:gd name="T26" fmla="*/ 0 w 80"/>
                      <a:gd name="T27" fmla="*/ 0 h 80"/>
                      <a:gd name="T28" fmla="*/ 0 w 80"/>
                      <a:gd name="T29" fmla="*/ 0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8" name="Freeform 31"/>
                  <p:cNvSpPr>
                    <a:spLocks/>
                  </p:cNvSpPr>
                  <p:nvPr/>
                </p:nvSpPr>
                <p:spPr bwMode="ltGray">
                  <a:xfrm>
                    <a:off x="1899" y="466"/>
                    <a:ext cx="40" cy="58"/>
                  </a:xfrm>
                  <a:custGeom>
                    <a:avLst/>
                    <a:gdLst>
                      <a:gd name="T0" fmla="*/ 0 w 94"/>
                      <a:gd name="T1" fmla="*/ 0 h 174"/>
                      <a:gd name="T2" fmla="*/ 0 w 94"/>
                      <a:gd name="T3" fmla="*/ 0 h 174"/>
                      <a:gd name="T4" fmla="*/ 0 w 94"/>
                      <a:gd name="T5" fmla="*/ 0 h 174"/>
                      <a:gd name="T6" fmla="*/ 0 w 94"/>
                      <a:gd name="T7" fmla="*/ 0 h 174"/>
                      <a:gd name="T8" fmla="*/ 0 w 94"/>
                      <a:gd name="T9" fmla="*/ 0 h 174"/>
                      <a:gd name="T10" fmla="*/ 0 w 94"/>
                      <a:gd name="T11" fmla="*/ 0 h 174"/>
                      <a:gd name="T12" fmla="*/ 0 w 94"/>
                      <a:gd name="T13" fmla="*/ 0 h 174"/>
                      <a:gd name="T14" fmla="*/ 0 w 94"/>
                      <a:gd name="T15" fmla="*/ 0 h 174"/>
                      <a:gd name="T16" fmla="*/ 0 w 94"/>
                      <a:gd name="T17" fmla="*/ 0 h 174"/>
                      <a:gd name="T18" fmla="*/ 0 w 94"/>
                      <a:gd name="T19" fmla="*/ 0 h 174"/>
                      <a:gd name="T20" fmla="*/ 0 w 94"/>
                      <a:gd name="T21" fmla="*/ 0 h 174"/>
                      <a:gd name="T22" fmla="*/ 0 w 94"/>
                      <a:gd name="T23" fmla="*/ 0 h 174"/>
                      <a:gd name="T24" fmla="*/ 0 w 94"/>
                      <a:gd name="T25" fmla="*/ 0 h 174"/>
                      <a:gd name="T26" fmla="*/ 0 w 94"/>
                      <a:gd name="T27" fmla="*/ 0 h 174"/>
                      <a:gd name="T28" fmla="*/ 0 w 94"/>
                      <a:gd name="T29" fmla="*/ 0 h 174"/>
                      <a:gd name="T30" fmla="*/ 0 w 94"/>
                      <a:gd name="T31" fmla="*/ 0 h 174"/>
                      <a:gd name="T32" fmla="*/ 0 w 94"/>
                      <a:gd name="T33" fmla="*/ 0 h 174"/>
                      <a:gd name="T34" fmla="*/ 0 w 94"/>
                      <a:gd name="T35" fmla="*/ 0 h 174"/>
                      <a:gd name="T36" fmla="*/ 0 w 94"/>
                      <a:gd name="T37" fmla="*/ 0 h 174"/>
                      <a:gd name="T38" fmla="*/ 0 w 94"/>
                      <a:gd name="T39" fmla="*/ 0 h 174"/>
                      <a:gd name="T40" fmla="*/ 0 w 94"/>
                      <a:gd name="T41" fmla="*/ 0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49" name="Freeform 32"/>
                  <p:cNvSpPr>
                    <a:spLocks/>
                  </p:cNvSpPr>
                  <p:nvPr/>
                </p:nvSpPr>
                <p:spPr bwMode="ltGray">
                  <a:xfrm>
                    <a:off x="1909" y="508"/>
                    <a:ext cx="14" cy="17"/>
                  </a:xfrm>
                  <a:custGeom>
                    <a:avLst/>
                    <a:gdLst>
                      <a:gd name="T0" fmla="*/ 0 w 32"/>
                      <a:gd name="T1" fmla="*/ 0 h 50"/>
                      <a:gd name="T2" fmla="*/ 0 w 32"/>
                      <a:gd name="T3" fmla="*/ 0 h 50"/>
                      <a:gd name="T4" fmla="*/ 0 w 32"/>
                      <a:gd name="T5" fmla="*/ 0 h 50"/>
                      <a:gd name="T6" fmla="*/ 0 w 32"/>
                      <a:gd name="T7" fmla="*/ 0 h 50"/>
                      <a:gd name="T8" fmla="*/ 0 w 32"/>
                      <a:gd name="T9" fmla="*/ 0 h 50"/>
                      <a:gd name="T10" fmla="*/ 0 w 32"/>
                      <a:gd name="T11" fmla="*/ 0 h 50"/>
                      <a:gd name="T12" fmla="*/ 0 w 32"/>
                      <a:gd name="T13" fmla="*/ 0 h 50"/>
                      <a:gd name="T14" fmla="*/ 0 w 32"/>
                      <a:gd name="T15" fmla="*/ 0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0" name="Freeform 33"/>
                  <p:cNvSpPr>
                    <a:spLocks/>
                  </p:cNvSpPr>
                  <p:nvPr/>
                </p:nvSpPr>
                <p:spPr bwMode="ltGray">
                  <a:xfrm>
                    <a:off x="1881" y="512"/>
                    <a:ext cx="19" cy="17"/>
                  </a:xfrm>
                  <a:custGeom>
                    <a:avLst/>
                    <a:gdLst>
                      <a:gd name="T0" fmla="*/ 0 w 43"/>
                      <a:gd name="T1" fmla="*/ 0 h 50"/>
                      <a:gd name="T2" fmla="*/ 0 w 43"/>
                      <a:gd name="T3" fmla="*/ 0 h 50"/>
                      <a:gd name="T4" fmla="*/ 0 w 43"/>
                      <a:gd name="T5" fmla="*/ 0 h 50"/>
                      <a:gd name="T6" fmla="*/ 0 w 43"/>
                      <a:gd name="T7" fmla="*/ 0 h 50"/>
                      <a:gd name="T8" fmla="*/ 0 w 43"/>
                      <a:gd name="T9" fmla="*/ 0 h 50"/>
                      <a:gd name="T10" fmla="*/ 0 w 43"/>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1" name="Freeform 34"/>
                  <p:cNvSpPr>
                    <a:spLocks/>
                  </p:cNvSpPr>
                  <p:nvPr/>
                </p:nvSpPr>
                <p:spPr bwMode="ltGray">
                  <a:xfrm>
                    <a:off x="2930" y="489"/>
                    <a:ext cx="299" cy="179"/>
                  </a:xfrm>
                  <a:custGeom>
                    <a:avLst/>
                    <a:gdLst>
                      <a:gd name="T0" fmla="*/ 1 w 471"/>
                      <a:gd name="T1" fmla="*/ 18 h 281"/>
                      <a:gd name="T2" fmla="*/ 2 w 471"/>
                      <a:gd name="T3" fmla="*/ 17 h 281"/>
                      <a:gd name="T4" fmla="*/ 2 w 471"/>
                      <a:gd name="T5" fmla="*/ 16 h 281"/>
                      <a:gd name="T6" fmla="*/ 1 w 471"/>
                      <a:gd name="T7" fmla="*/ 15 h 281"/>
                      <a:gd name="T8" fmla="*/ 1 w 471"/>
                      <a:gd name="T9" fmla="*/ 14 h 281"/>
                      <a:gd name="T10" fmla="*/ 0 w 471"/>
                      <a:gd name="T11" fmla="*/ 13 h 281"/>
                      <a:gd name="T12" fmla="*/ 1 w 471"/>
                      <a:gd name="T13" fmla="*/ 12 h 281"/>
                      <a:gd name="T14" fmla="*/ 1 w 471"/>
                      <a:gd name="T15" fmla="*/ 11 h 281"/>
                      <a:gd name="T16" fmla="*/ 1 w 471"/>
                      <a:gd name="T17" fmla="*/ 11 h 281"/>
                      <a:gd name="T18" fmla="*/ 2 w 471"/>
                      <a:gd name="T19" fmla="*/ 8 h 281"/>
                      <a:gd name="T20" fmla="*/ 3 w 471"/>
                      <a:gd name="T21" fmla="*/ 6 h 281"/>
                      <a:gd name="T22" fmla="*/ 3 w 471"/>
                      <a:gd name="T23" fmla="*/ 4 h 281"/>
                      <a:gd name="T24" fmla="*/ 2 w 471"/>
                      <a:gd name="T25" fmla="*/ 3 h 281"/>
                      <a:gd name="T26" fmla="*/ 1 w 471"/>
                      <a:gd name="T27" fmla="*/ 2 h 281"/>
                      <a:gd name="T28" fmla="*/ 2 w 471"/>
                      <a:gd name="T29" fmla="*/ 3 h 281"/>
                      <a:gd name="T30" fmla="*/ 3 w 471"/>
                      <a:gd name="T31" fmla="*/ 3 h 281"/>
                      <a:gd name="T32" fmla="*/ 4 w 471"/>
                      <a:gd name="T33" fmla="*/ 1 h 281"/>
                      <a:gd name="T34" fmla="*/ 5 w 471"/>
                      <a:gd name="T35" fmla="*/ 0 h 281"/>
                      <a:gd name="T36" fmla="*/ 6 w 471"/>
                      <a:gd name="T37" fmla="*/ 1 h 281"/>
                      <a:gd name="T38" fmla="*/ 6 w 471"/>
                      <a:gd name="T39" fmla="*/ 1 h 281"/>
                      <a:gd name="T40" fmla="*/ 6 w 471"/>
                      <a:gd name="T41" fmla="*/ 1 h 281"/>
                      <a:gd name="T42" fmla="*/ 7 w 471"/>
                      <a:gd name="T43" fmla="*/ 1 h 281"/>
                      <a:gd name="T44" fmla="*/ 8 w 471"/>
                      <a:gd name="T45" fmla="*/ 1 h 281"/>
                      <a:gd name="T46" fmla="*/ 10 w 471"/>
                      <a:gd name="T47" fmla="*/ 1 h 281"/>
                      <a:gd name="T48" fmla="*/ 10 w 471"/>
                      <a:gd name="T49" fmla="*/ 2 h 281"/>
                      <a:gd name="T50" fmla="*/ 11 w 471"/>
                      <a:gd name="T51" fmla="*/ 1 h 281"/>
                      <a:gd name="T52" fmla="*/ 11 w 471"/>
                      <a:gd name="T53" fmla="*/ 1 h 281"/>
                      <a:gd name="T54" fmla="*/ 13 w 471"/>
                      <a:gd name="T55" fmla="*/ 1 h 281"/>
                      <a:gd name="T56" fmla="*/ 14 w 471"/>
                      <a:gd name="T57" fmla="*/ 2 h 281"/>
                      <a:gd name="T58" fmla="*/ 15 w 471"/>
                      <a:gd name="T59" fmla="*/ 4 h 281"/>
                      <a:gd name="T60" fmla="*/ 16 w 471"/>
                      <a:gd name="T61" fmla="*/ 4 h 281"/>
                      <a:gd name="T62" fmla="*/ 17 w 471"/>
                      <a:gd name="T63" fmla="*/ 4 h 281"/>
                      <a:gd name="T64" fmla="*/ 18 w 471"/>
                      <a:gd name="T65" fmla="*/ 4 h 281"/>
                      <a:gd name="T66" fmla="*/ 19 w 471"/>
                      <a:gd name="T67" fmla="*/ 4 h 281"/>
                      <a:gd name="T68" fmla="*/ 20 w 471"/>
                      <a:gd name="T69" fmla="*/ 5 h 281"/>
                      <a:gd name="T70" fmla="*/ 20 w 471"/>
                      <a:gd name="T71" fmla="*/ 6 h 281"/>
                      <a:gd name="T72" fmla="*/ 20 w 471"/>
                      <a:gd name="T73" fmla="*/ 7 h 281"/>
                      <a:gd name="T74" fmla="*/ 22 w 471"/>
                      <a:gd name="T75" fmla="*/ 8 h 281"/>
                      <a:gd name="T76" fmla="*/ 22 w 471"/>
                      <a:gd name="T77" fmla="*/ 8 h 281"/>
                      <a:gd name="T78" fmla="*/ 20 w 471"/>
                      <a:gd name="T79" fmla="*/ 10 h 281"/>
                      <a:gd name="T80" fmla="*/ 22 w 471"/>
                      <a:gd name="T81" fmla="*/ 10 h 281"/>
                      <a:gd name="T82" fmla="*/ 23 w 471"/>
                      <a:gd name="T83" fmla="*/ 10 h 281"/>
                      <a:gd name="T84" fmla="*/ 23 w 471"/>
                      <a:gd name="T85" fmla="*/ 11 h 281"/>
                      <a:gd name="T86" fmla="*/ 25 w 471"/>
                      <a:gd name="T87" fmla="*/ 11 h 281"/>
                      <a:gd name="T88" fmla="*/ 25 w 471"/>
                      <a:gd name="T89" fmla="*/ 11 h 281"/>
                      <a:gd name="T90" fmla="*/ 25 w 471"/>
                      <a:gd name="T91" fmla="*/ 11 h 281"/>
                      <a:gd name="T92" fmla="*/ 26 w 471"/>
                      <a:gd name="T93" fmla="*/ 11 h 281"/>
                      <a:gd name="T94" fmla="*/ 26 w 471"/>
                      <a:gd name="T95" fmla="*/ 11 h 281"/>
                      <a:gd name="T96" fmla="*/ 29 w 471"/>
                      <a:gd name="T97" fmla="*/ 13 h 281"/>
                      <a:gd name="T98" fmla="*/ 29 w 471"/>
                      <a:gd name="T99" fmla="*/ 13 h 281"/>
                      <a:gd name="T100" fmla="*/ 30 w 471"/>
                      <a:gd name="T101" fmla="*/ 13 h 281"/>
                      <a:gd name="T102" fmla="*/ 31 w 471"/>
                      <a:gd name="T103" fmla="*/ 14 h 281"/>
                      <a:gd name="T104" fmla="*/ 30 w 471"/>
                      <a:gd name="T105" fmla="*/ 17 h 281"/>
                      <a:gd name="T106" fmla="*/ 28 w 471"/>
                      <a:gd name="T107" fmla="*/ 19 h 2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1" h="281">
                        <a:moveTo>
                          <a:pt x="21" y="280"/>
                        </a:moveTo>
                        <a:cubicBezTo>
                          <a:pt x="32" y="281"/>
                          <a:pt x="25" y="253"/>
                          <a:pt x="24" y="250"/>
                        </a:cubicBezTo>
                        <a:cubicBezTo>
                          <a:pt x="23" y="248"/>
                          <a:pt x="22" y="245"/>
                          <a:pt x="22" y="245"/>
                        </a:cubicBezTo>
                        <a:cubicBezTo>
                          <a:pt x="21" y="243"/>
                          <a:pt x="20" y="221"/>
                          <a:pt x="16" y="218"/>
                        </a:cubicBezTo>
                        <a:cubicBezTo>
                          <a:pt x="13" y="216"/>
                          <a:pt x="4" y="215"/>
                          <a:pt x="4" y="215"/>
                        </a:cubicBezTo>
                        <a:cubicBezTo>
                          <a:pt x="0" y="207"/>
                          <a:pt x="3" y="200"/>
                          <a:pt x="0" y="191"/>
                        </a:cubicBezTo>
                        <a:cubicBezTo>
                          <a:pt x="2" y="185"/>
                          <a:pt x="7" y="186"/>
                          <a:pt x="12" y="180"/>
                        </a:cubicBezTo>
                        <a:cubicBezTo>
                          <a:pt x="14" y="172"/>
                          <a:pt x="14" y="169"/>
                          <a:pt x="6" y="165"/>
                        </a:cubicBezTo>
                        <a:cubicBezTo>
                          <a:pt x="4" y="163"/>
                          <a:pt x="2" y="162"/>
                          <a:pt x="2" y="160"/>
                        </a:cubicBezTo>
                        <a:cubicBezTo>
                          <a:pt x="2" y="150"/>
                          <a:pt x="16" y="123"/>
                          <a:pt x="28" y="120"/>
                        </a:cubicBezTo>
                        <a:cubicBezTo>
                          <a:pt x="32" y="111"/>
                          <a:pt x="40" y="105"/>
                          <a:pt x="44" y="96"/>
                        </a:cubicBezTo>
                        <a:cubicBezTo>
                          <a:pt x="39" y="83"/>
                          <a:pt x="38" y="85"/>
                          <a:pt x="42" y="70"/>
                        </a:cubicBezTo>
                        <a:cubicBezTo>
                          <a:pt x="38" y="60"/>
                          <a:pt x="34" y="48"/>
                          <a:pt x="24" y="43"/>
                        </a:cubicBezTo>
                        <a:cubicBezTo>
                          <a:pt x="18" y="36"/>
                          <a:pt x="10" y="37"/>
                          <a:pt x="20" y="32"/>
                        </a:cubicBezTo>
                        <a:cubicBezTo>
                          <a:pt x="27" y="34"/>
                          <a:pt x="26" y="32"/>
                          <a:pt x="26" y="36"/>
                        </a:cubicBezTo>
                        <a:cubicBezTo>
                          <a:pt x="34" y="41"/>
                          <a:pt x="39" y="39"/>
                          <a:pt x="48" y="35"/>
                        </a:cubicBezTo>
                        <a:cubicBezTo>
                          <a:pt x="45" y="22"/>
                          <a:pt x="48" y="14"/>
                          <a:pt x="64" y="11"/>
                        </a:cubicBezTo>
                        <a:cubicBezTo>
                          <a:pt x="71" y="8"/>
                          <a:pt x="75" y="3"/>
                          <a:pt x="82" y="0"/>
                        </a:cubicBezTo>
                        <a:cubicBezTo>
                          <a:pt x="84" y="1"/>
                          <a:pt x="88" y="0"/>
                          <a:pt x="88" y="2"/>
                        </a:cubicBezTo>
                        <a:cubicBezTo>
                          <a:pt x="90" y="12"/>
                          <a:pt x="75" y="13"/>
                          <a:pt x="92" y="9"/>
                        </a:cubicBezTo>
                        <a:cubicBezTo>
                          <a:pt x="94" y="8"/>
                          <a:pt x="96" y="5"/>
                          <a:pt x="98" y="5"/>
                        </a:cubicBezTo>
                        <a:cubicBezTo>
                          <a:pt x="102" y="4"/>
                          <a:pt x="106" y="7"/>
                          <a:pt x="110" y="8"/>
                        </a:cubicBezTo>
                        <a:cubicBezTo>
                          <a:pt x="112" y="8"/>
                          <a:pt x="116" y="9"/>
                          <a:pt x="116" y="9"/>
                        </a:cubicBezTo>
                        <a:cubicBezTo>
                          <a:pt x="122" y="16"/>
                          <a:pt x="129" y="13"/>
                          <a:pt x="141" y="14"/>
                        </a:cubicBezTo>
                        <a:cubicBezTo>
                          <a:pt x="143" y="21"/>
                          <a:pt x="147" y="22"/>
                          <a:pt x="155" y="24"/>
                        </a:cubicBezTo>
                        <a:cubicBezTo>
                          <a:pt x="159" y="22"/>
                          <a:pt x="163" y="20"/>
                          <a:pt x="167" y="17"/>
                        </a:cubicBezTo>
                        <a:cubicBezTo>
                          <a:pt x="169" y="16"/>
                          <a:pt x="173" y="14"/>
                          <a:pt x="173" y="14"/>
                        </a:cubicBezTo>
                        <a:cubicBezTo>
                          <a:pt x="195" y="26"/>
                          <a:pt x="175" y="20"/>
                          <a:pt x="195" y="14"/>
                        </a:cubicBezTo>
                        <a:cubicBezTo>
                          <a:pt x="207" y="17"/>
                          <a:pt x="201" y="26"/>
                          <a:pt x="211" y="32"/>
                        </a:cubicBezTo>
                        <a:cubicBezTo>
                          <a:pt x="214" y="38"/>
                          <a:pt x="224" y="55"/>
                          <a:pt x="231" y="59"/>
                        </a:cubicBezTo>
                        <a:cubicBezTo>
                          <a:pt x="241" y="70"/>
                          <a:pt x="235" y="67"/>
                          <a:pt x="245" y="70"/>
                        </a:cubicBezTo>
                        <a:cubicBezTo>
                          <a:pt x="249" y="69"/>
                          <a:pt x="253" y="69"/>
                          <a:pt x="257" y="68"/>
                        </a:cubicBezTo>
                        <a:cubicBezTo>
                          <a:pt x="261" y="67"/>
                          <a:pt x="270" y="65"/>
                          <a:pt x="270" y="65"/>
                        </a:cubicBezTo>
                        <a:cubicBezTo>
                          <a:pt x="278" y="66"/>
                          <a:pt x="283" y="67"/>
                          <a:pt x="290" y="71"/>
                        </a:cubicBezTo>
                        <a:cubicBezTo>
                          <a:pt x="304" y="88"/>
                          <a:pt x="282" y="62"/>
                          <a:pt x="300" y="81"/>
                        </a:cubicBezTo>
                        <a:cubicBezTo>
                          <a:pt x="302" y="84"/>
                          <a:pt x="308" y="90"/>
                          <a:pt x="308" y="90"/>
                        </a:cubicBezTo>
                        <a:cubicBezTo>
                          <a:pt x="311" y="98"/>
                          <a:pt x="315" y="103"/>
                          <a:pt x="318" y="111"/>
                        </a:cubicBezTo>
                        <a:cubicBezTo>
                          <a:pt x="319" y="114"/>
                          <a:pt x="321" y="117"/>
                          <a:pt x="322" y="120"/>
                        </a:cubicBezTo>
                        <a:cubicBezTo>
                          <a:pt x="323" y="122"/>
                          <a:pt x="324" y="125"/>
                          <a:pt x="324" y="125"/>
                        </a:cubicBezTo>
                        <a:cubicBezTo>
                          <a:pt x="321" y="132"/>
                          <a:pt x="313" y="134"/>
                          <a:pt x="310" y="142"/>
                        </a:cubicBezTo>
                        <a:cubicBezTo>
                          <a:pt x="313" y="151"/>
                          <a:pt x="317" y="146"/>
                          <a:pt x="322" y="141"/>
                        </a:cubicBezTo>
                        <a:cubicBezTo>
                          <a:pt x="341" y="143"/>
                          <a:pt x="339" y="142"/>
                          <a:pt x="342" y="155"/>
                        </a:cubicBezTo>
                        <a:cubicBezTo>
                          <a:pt x="351" y="150"/>
                          <a:pt x="355" y="152"/>
                          <a:pt x="364" y="157"/>
                        </a:cubicBezTo>
                        <a:cubicBezTo>
                          <a:pt x="369" y="162"/>
                          <a:pt x="372" y="166"/>
                          <a:pt x="380" y="168"/>
                        </a:cubicBezTo>
                        <a:cubicBezTo>
                          <a:pt x="381" y="169"/>
                          <a:pt x="383" y="171"/>
                          <a:pt x="382" y="172"/>
                        </a:cubicBezTo>
                        <a:cubicBezTo>
                          <a:pt x="380" y="176"/>
                          <a:pt x="368" y="172"/>
                          <a:pt x="382" y="176"/>
                        </a:cubicBezTo>
                        <a:cubicBezTo>
                          <a:pt x="386" y="175"/>
                          <a:pt x="390" y="173"/>
                          <a:pt x="394" y="172"/>
                        </a:cubicBezTo>
                        <a:cubicBezTo>
                          <a:pt x="396" y="172"/>
                          <a:pt x="400" y="171"/>
                          <a:pt x="400" y="171"/>
                        </a:cubicBezTo>
                        <a:cubicBezTo>
                          <a:pt x="413" y="177"/>
                          <a:pt x="427" y="179"/>
                          <a:pt x="439" y="185"/>
                        </a:cubicBezTo>
                        <a:cubicBezTo>
                          <a:pt x="441" y="190"/>
                          <a:pt x="445" y="194"/>
                          <a:pt x="447" y="199"/>
                        </a:cubicBezTo>
                        <a:cubicBezTo>
                          <a:pt x="453" y="198"/>
                          <a:pt x="460" y="195"/>
                          <a:pt x="465" y="201"/>
                        </a:cubicBezTo>
                        <a:cubicBezTo>
                          <a:pt x="468" y="205"/>
                          <a:pt x="471" y="215"/>
                          <a:pt x="471" y="215"/>
                        </a:cubicBezTo>
                        <a:cubicBezTo>
                          <a:pt x="468" y="231"/>
                          <a:pt x="469" y="248"/>
                          <a:pt x="451" y="258"/>
                        </a:cubicBezTo>
                        <a:cubicBezTo>
                          <a:pt x="447" y="262"/>
                          <a:pt x="437" y="275"/>
                          <a:pt x="435" y="281"/>
                        </a:cubicBezTo>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2" name="Freeform 35"/>
                  <p:cNvSpPr>
                    <a:spLocks/>
                  </p:cNvSpPr>
                  <p:nvPr/>
                </p:nvSpPr>
                <p:spPr bwMode="ltGray">
                  <a:xfrm>
                    <a:off x="2534" y="242"/>
                    <a:ext cx="420" cy="283"/>
                  </a:xfrm>
                  <a:custGeom>
                    <a:avLst/>
                    <a:gdLst>
                      <a:gd name="T0" fmla="*/ 3 w 984"/>
                      <a:gd name="T1" fmla="*/ 0 h 844"/>
                      <a:gd name="T2" fmla="*/ 3 w 984"/>
                      <a:gd name="T3" fmla="*/ 0 h 844"/>
                      <a:gd name="T4" fmla="*/ 3 w 984"/>
                      <a:gd name="T5" fmla="*/ 0 h 844"/>
                      <a:gd name="T6" fmla="*/ 3 w 984"/>
                      <a:gd name="T7" fmla="*/ 0 h 844"/>
                      <a:gd name="T8" fmla="*/ 4 w 984"/>
                      <a:gd name="T9" fmla="*/ 0 h 844"/>
                      <a:gd name="T10" fmla="*/ 4 w 984"/>
                      <a:gd name="T11" fmla="*/ 0 h 844"/>
                      <a:gd name="T12" fmla="*/ 4 w 984"/>
                      <a:gd name="T13" fmla="*/ 0 h 844"/>
                      <a:gd name="T14" fmla="*/ 4 w 984"/>
                      <a:gd name="T15" fmla="*/ 0 h 844"/>
                      <a:gd name="T16" fmla="*/ 4 w 984"/>
                      <a:gd name="T17" fmla="*/ 0 h 844"/>
                      <a:gd name="T18" fmla="*/ 5 w 984"/>
                      <a:gd name="T19" fmla="*/ 0 h 844"/>
                      <a:gd name="T20" fmla="*/ 5 w 984"/>
                      <a:gd name="T21" fmla="*/ 0 h 844"/>
                      <a:gd name="T22" fmla="*/ 5 w 984"/>
                      <a:gd name="T23" fmla="*/ 0 h 844"/>
                      <a:gd name="T24" fmla="*/ 5 w 984"/>
                      <a:gd name="T25" fmla="*/ 0 h 844"/>
                      <a:gd name="T26" fmla="*/ 5 w 984"/>
                      <a:gd name="T27" fmla="*/ 0 h 844"/>
                      <a:gd name="T28" fmla="*/ 5 w 984"/>
                      <a:gd name="T29" fmla="*/ 0 h 844"/>
                      <a:gd name="T30" fmla="*/ 5 w 984"/>
                      <a:gd name="T31" fmla="*/ 0 h 844"/>
                      <a:gd name="T32" fmla="*/ 5 w 984"/>
                      <a:gd name="T33" fmla="*/ 0 h 844"/>
                      <a:gd name="T34" fmla="*/ 5 w 984"/>
                      <a:gd name="T35" fmla="*/ 1 h 844"/>
                      <a:gd name="T36" fmla="*/ 5 w 984"/>
                      <a:gd name="T37" fmla="*/ 1 h 844"/>
                      <a:gd name="T38" fmla="*/ 5 w 984"/>
                      <a:gd name="T39" fmla="*/ 1 h 844"/>
                      <a:gd name="T40" fmla="*/ 5 w 984"/>
                      <a:gd name="T41" fmla="*/ 1 h 844"/>
                      <a:gd name="T42" fmla="*/ 4 w 984"/>
                      <a:gd name="T43" fmla="*/ 1 h 844"/>
                      <a:gd name="T44" fmla="*/ 4 w 984"/>
                      <a:gd name="T45" fmla="*/ 1 h 844"/>
                      <a:gd name="T46" fmla="*/ 4 w 984"/>
                      <a:gd name="T47" fmla="*/ 1 h 844"/>
                      <a:gd name="T48" fmla="*/ 4 w 984"/>
                      <a:gd name="T49" fmla="*/ 1 h 844"/>
                      <a:gd name="T50" fmla="*/ 4 w 984"/>
                      <a:gd name="T51" fmla="*/ 1 h 844"/>
                      <a:gd name="T52" fmla="*/ 5 w 984"/>
                      <a:gd name="T53" fmla="*/ 1 h 844"/>
                      <a:gd name="T54" fmla="*/ 5 w 984"/>
                      <a:gd name="T55" fmla="*/ 1 h 844"/>
                      <a:gd name="T56" fmla="*/ 5 w 984"/>
                      <a:gd name="T57" fmla="*/ 1 h 844"/>
                      <a:gd name="T58" fmla="*/ 5 w 984"/>
                      <a:gd name="T59" fmla="*/ 1 h 844"/>
                      <a:gd name="T60" fmla="*/ 6 w 984"/>
                      <a:gd name="T61" fmla="*/ 1 h 844"/>
                      <a:gd name="T62" fmla="*/ 6 w 984"/>
                      <a:gd name="T63" fmla="*/ 1 h 844"/>
                      <a:gd name="T64" fmla="*/ 5 w 984"/>
                      <a:gd name="T65" fmla="*/ 1 h 844"/>
                      <a:gd name="T66" fmla="*/ 5 w 984"/>
                      <a:gd name="T67" fmla="*/ 1 h 844"/>
                      <a:gd name="T68" fmla="*/ 5 w 984"/>
                      <a:gd name="T69" fmla="*/ 1 h 844"/>
                      <a:gd name="T70" fmla="*/ 4 w 984"/>
                      <a:gd name="T71" fmla="*/ 1 h 844"/>
                      <a:gd name="T72" fmla="*/ 4 w 984"/>
                      <a:gd name="T73" fmla="*/ 1 h 844"/>
                      <a:gd name="T74" fmla="*/ 3 w 984"/>
                      <a:gd name="T75" fmla="*/ 1 h 844"/>
                      <a:gd name="T76" fmla="*/ 3 w 984"/>
                      <a:gd name="T77" fmla="*/ 1 h 844"/>
                      <a:gd name="T78" fmla="*/ 3 w 984"/>
                      <a:gd name="T79" fmla="*/ 1 h 844"/>
                      <a:gd name="T80" fmla="*/ 3 w 984"/>
                      <a:gd name="T81" fmla="*/ 1 h 844"/>
                      <a:gd name="T82" fmla="*/ 2 w 984"/>
                      <a:gd name="T83" fmla="*/ 1 h 844"/>
                      <a:gd name="T84" fmla="*/ 2 w 984"/>
                      <a:gd name="T85" fmla="*/ 1 h 844"/>
                      <a:gd name="T86" fmla="*/ 3 w 984"/>
                      <a:gd name="T87" fmla="*/ 1 h 844"/>
                      <a:gd name="T88" fmla="*/ 3 w 984"/>
                      <a:gd name="T89" fmla="*/ 1 h 844"/>
                      <a:gd name="T90" fmla="*/ 3 w 984"/>
                      <a:gd name="T91" fmla="*/ 1 h 844"/>
                      <a:gd name="T92" fmla="*/ 2 w 984"/>
                      <a:gd name="T93" fmla="*/ 1 h 844"/>
                      <a:gd name="T94" fmla="*/ 2 w 984"/>
                      <a:gd name="T95" fmla="*/ 1 h 844"/>
                      <a:gd name="T96" fmla="*/ 2 w 984"/>
                      <a:gd name="T97" fmla="*/ 0 h 844"/>
                      <a:gd name="T98" fmla="*/ 1 w 984"/>
                      <a:gd name="T99" fmla="*/ 0 h 844"/>
                      <a:gd name="T100" fmla="*/ 1 w 984"/>
                      <a:gd name="T101" fmla="*/ 0 h 844"/>
                      <a:gd name="T102" fmla="*/ 0 w 984"/>
                      <a:gd name="T103" fmla="*/ 0 h 844"/>
                      <a:gd name="T104" fmla="*/ 0 w 984"/>
                      <a:gd name="T105" fmla="*/ 0 h 844"/>
                      <a:gd name="T106" fmla="*/ 0 w 984"/>
                      <a:gd name="T107" fmla="*/ 0 h 844"/>
                      <a:gd name="T108" fmla="*/ 0 w 984"/>
                      <a:gd name="T109" fmla="*/ 0 h 8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4" h="844">
                        <a:moveTo>
                          <a:pt x="82" y="38"/>
                        </a:moveTo>
                        <a:lnTo>
                          <a:pt x="406" y="6"/>
                        </a:lnTo>
                        <a:cubicBezTo>
                          <a:pt x="497" y="22"/>
                          <a:pt x="465" y="0"/>
                          <a:pt x="474" y="54"/>
                        </a:cubicBezTo>
                        <a:cubicBezTo>
                          <a:pt x="492" y="48"/>
                          <a:pt x="484" y="40"/>
                          <a:pt x="502" y="34"/>
                        </a:cubicBezTo>
                        <a:cubicBezTo>
                          <a:pt x="510" y="37"/>
                          <a:pt x="517" y="46"/>
                          <a:pt x="526" y="46"/>
                        </a:cubicBezTo>
                        <a:cubicBezTo>
                          <a:pt x="534" y="46"/>
                          <a:pt x="550" y="38"/>
                          <a:pt x="550" y="38"/>
                        </a:cubicBezTo>
                        <a:cubicBezTo>
                          <a:pt x="556" y="55"/>
                          <a:pt x="552" y="60"/>
                          <a:pt x="542" y="74"/>
                        </a:cubicBezTo>
                        <a:cubicBezTo>
                          <a:pt x="555" y="114"/>
                          <a:pt x="550" y="102"/>
                          <a:pt x="578" y="130"/>
                        </a:cubicBezTo>
                        <a:cubicBezTo>
                          <a:pt x="584" y="148"/>
                          <a:pt x="590" y="148"/>
                          <a:pt x="606" y="138"/>
                        </a:cubicBezTo>
                        <a:cubicBezTo>
                          <a:pt x="600" y="119"/>
                          <a:pt x="594" y="107"/>
                          <a:pt x="586" y="90"/>
                        </a:cubicBezTo>
                        <a:cubicBezTo>
                          <a:pt x="583" y="82"/>
                          <a:pt x="578" y="66"/>
                          <a:pt x="578" y="66"/>
                        </a:cubicBezTo>
                        <a:cubicBezTo>
                          <a:pt x="585" y="44"/>
                          <a:pt x="597" y="56"/>
                          <a:pt x="606" y="70"/>
                        </a:cubicBezTo>
                        <a:cubicBezTo>
                          <a:pt x="609" y="86"/>
                          <a:pt x="608" y="117"/>
                          <a:pt x="626" y="90"/>
                        </a:cubicBezTo>
                        <a:cubicBezTo>
                          <a:pt x="648" y="97"/>
                          <a:pt x="646" y="104"/>
                          <a:pt x="642" y="126"/>
                        </a:cubicBezTo>
                        <a:cubicBezTo>
                          <a:pt x="650" y="150"/>
                          <a:pt x="665" y="141"/>
                          <a:pt x="682" y="130"/>
                        </a:cubicBezTo>
                        <a:cubicBezTo>
                          <a:pt x="689" y="108"/>
                          <a:pt x="673" y="124"/>
                          <a:pt x="682" y="98"/>
                        </a:cubicBezTo>
                        <a:cubicBezTo>
                          <a:pt x="683" y="94"/>
                          <a:pt x="690" y="96"/>
                          <a:pt x="694" y="94"/>
                        </a:cubicBezTo>
                        <a:cubicBezTo>
                          <a:pt x="698" y="92"/>
                          <a:pt x="702" y="89"/>
                          <a:pt x="706" y="86"/>
                        </a:cubicBezTo>
                        <a:cubicBezTo>
                          <a:pt x="717" y="54"/>
                          <a:pt x="688" y="54"/>
                          <a:pt x="742" y="46"/>
                        </a:cubicBezTo>
                        <a:cubicBezTo>
                          <a:pt x="748" y="27"/>
                          <a:pt x="741" y="9"/>
                          <a:pt x="762" y="2"/>
                        </a:cubicBezTo>
                        <a:cubicBezTo>
                          <a:pt x="788" y="11"/>
                          <a:pt x="777" y="38"/>
                          <a:pt x="802" y="46"/>
                        </a:cubicBezTo>
                        <a:cubicBezTo>
                          <a:pt x="831" y="36"/>
                          <a:pt x="805" y="63"/>
                          <a:pt x="798" y="70"/>
                        </a:cubicBezTo>
                        <a:cubicBezTo>
                          <a:pt x="789" y="96"/>
                          <a:pt x="787" y="96"/>
                          <a:pt x="802" y="118"/>
                        </a:cubicBezTo>
                        <a:cubicBezTo>
                          <a:pt x="801" y="122"/>
                          <a:pt x="801" y="127"/>
                          <a:pt x="798" y="130"/>
                        </a:cubicBezTo>
                        <a:cubicBezTo>
                          <a:pt x="794" y="133"/>
                          <a:pt x="784" y="129"/>
                          <a:pt x="782" y="134"/>
                        </a:cubicBezTo>
                        <a:cubicBezTo>
                          <a:pt x="780" y="142"/>
                          <a:pt x="790" y="158"/>
                          <a:pt x="790" y="158"/>
                        </a:cubicBezTo>
                        <a:cubicBezTo>
                          <a:pt x="786" y="161"/>
                          <a:pt x="783" y="165"/>
                          <a:pt x="778" y="166"/>
                        </a:cubicBezTo>
                        <a:cubicBezTo>
                          <a:pt x="774" y="167"/>
                          <a:pt x="769" y="159"/>
                          <a:pt x="766" y="162"/>
                        </a:cubicBezTo>
                        <a:cubicBezTo>
                          <a:pt x="758" y="170"/>
                          <a:pt x="794" y="182"/>
                          <a:pt x="794" y="182"/>
                        </a:cubicBezTo>
                        <a:cubicBezTo>
                          <a:pt x="804" y="211"/>
                          <a:pt x="775" y="190"/>
                          <a:pt x="762" y="186"/>
                        </a:cubicBezTo>
                        <a:cubicBezTo>
                          <a:pt x="767" y="194"/>
                          <a:pt x="773" y="202"/>
                          <a:pt x="778" y="210"/>
                        </a:cubicBezTo>
                        <a:cubicBezTo>
                          <a:pt x="783" y="218"/>
                          <a:pt x="802" y="226"/>
                          <a:pt x="802" y="226"/>
                        </a:cubicBezTo>
                        <a:cubicBezTo>
                          <a:pt x="813" y="242"/>
                          <a:pt x="804" y="245"/>
                          <a:pt x="810" y="262"/>
                        </a:cubicBezTo>
                        <a:cubicBezTo>
                          <a:pt x="803" y="282"/>
                          <a:pt x="793" y="301"/>
                          <a:pt x="786" y="322"/>
                        </a:cubicBezTo>
                        <a:cubicBezTo>
                          <a:pt x="783" y="330"/>
                          <a:pt x="778" y="346"/>
                          <a:pt x="778" y="346"/>
                        </a:cubicBezTo>
                        <a:cubicBezTo>
                          <a:pt x="785" y="366"/>
                          <a:pt x="817" y="394"/>
                          <a:pt x="830" y="414"/>
                        </a:cubicBezTo>
                        <a:cubicBezTo>
                          <a:pt x="835" y="422"/>
                          <a:pt x="841" y="430"/>
                          <a:pt x="846" y="438"/>
                        </a:cubicBezTo>
                        <a:cubicBezTo>
                          <a:pt x="849" y="442"/>
                          <a:pt x="854" y="450"/>
                          <a:pt x="854" y="450"/>
                        </a:cubicBezTo>
                        <a:cubicBezTo>
                          <a:pt x="853" y="457"/>
                          <a:pt x="855" y="466"/>
                          <a:pt x="850" y="470"/>
                        </a:cubicBezTo>
                        <a:cubicBezTo>
                          <a:pt x="844" y="475"/>
                          <a:pt x="831" y="451"/>
                          <a:pt x="830" y="450"/>
                        </a:cubicBezTo>
                        <a:cubicBezTo>
                          <a:pt x="811" y="431"/>
                          <a:pt x="789" y="421"/>
                          <a:pt x="774" y="398"/>
                        </a:cubicBezTo>
                        <a:cubicBezTo>
                          <a:pt x="769" y="379"/>
                          <a:pt x="766" y="371"/>
                          <a:pt x="746" y="378"/>
                        </a:cubicBezTo>
                        <a:cubicBezTo>
                          <a:pt x="717" y="368"/>
                          <a:pt x="730" y="368"/>
                          <a:pt x="706" y="374"/>
                        </a:cubicBezTo>
                        <a:cubicBezTo>
                          <a:pt x="688" y="402"/>
                          <a:pt x="699" y="395"/>
                          <a:pt x="678" y="402"/>
                        </a:cubicBezTo>
                        <a:cubicBezTo>
                          <a:pt x="654" y="386"/>
                          <a:pt x="650" y="390"/>
                          <a:pt x="618" y="394"/>
                        </a:cubicBezTo>
                        <a:cubicBezTo>
                          <a:pt x="607" y="411"/>
                          <a:pt x="601" y="426"/>
                          <a:pt x="590" y="442"/>
                        </a:cubicBezTo>
                        <a:cubicBezTo>
                          <a:pt x="600" y="471"/>
                          <a:pt x="593" y="459"/>
                          <a:pt x="606" y="478"/>
                        </a:cubicBezTo>
                        <a:cubicBezTo>
                          <a:pt x="593" y="518"/>
                          <a:pt x="622" y="548"/>
                          <a:pt x="642" y="578"/>
                        </a:cubicBezTo>
                        <a:cubicBezTo>
                          <a:pt x="651" y="591"/>
                          <a:pt x="651" y="601"/>
                          <a:pt x="666" y="606"/>
                        </a:cubicBezTo>
                        <a:cubicBezTo>
                          <a:pt x="680" y="627"/>
                          <a:pt x="691" y="623"/>
                          <a:pt x="710" y="610"/>
                        </a:cubicBezTo>
                        <a:cubicBezTo>
                          <a:pt x="729" y="616"/>
                          <a:pt x="729" y="606"/>
                          <a:pt x="734" y="590"/>
                        </a:cubicBezTo>
                        <a:cubicBezTo>
                          <a:pt x="735" y="577"/>
                          <a:pt x="731" y="562"/>
                          <a:pt x="738" y="550"/>
                        </a:cubicBezTo>
                        <a:cubicBezTo>
                          <a:pt x="742" y="543"/>
                          <a:pt x="762" y="542"/>
                          <a:pt x="762" y="542"/>
                        </a:cubicBezTo>
                        <a:cubicBezTo>
                          <a:pt x="783" y="547"/>
                          <a:pt x="786" y="552"/>
                          <a:pt x="774" y="570"/>
                        </a:cubicBezTo>
                        <a:cubicBezTo>
                          <a:pt x="779" y="590"/>
                          <a:pt x="790" y="605"/>
                          <a:pt x="770" y="618"/>
                        </a:cubicBezTo>
                        <a:cubicBezTo>
                          <a:pt x="769" y="622"/>
                          <a:pt x="764" y="626"/>
                          <a:pt x="766" y="630"/>
                        </a:cubicBezTo>
                        <a:cubicBezTo>
                          <a:pt x="768" y="634"/>
                          <a:pt x="775" y="634"/>
                          <a:pt x="778" y="638"/>
                        </a:cubicBezTo>
                        <a:cubicBezTo>
                          <a:pt x="788" y="651"/>
                          <a:pt x="786" y="660"/>
                          <a:pt x="802" y="670"/>
                        </a:cubicBezTo>
                        <a:cubicBezTo>
                          <a:pt x="810" y="667"/>
                          <a:pt x="818" y="665"/>
                          <a:pt x="826" y="662"/>
                        </a:cubicBezTo>
                        <a:cubicBezTo>
                          <a:pt x="830" y="661"/>
                          <a:pt x="838" y="658"/>
                          <a:pt x="838" y="658"/>
                        </a:cubicBezTo>
                        <a:cubicBezTo>
                          <a:pt x="857" y="664"/>
                          <a:pt x="864" y="680"/>
                          <a:pt x="870" y="698"/>
                        </a:cubicBezTo>
                        <a:cubicBezTo>
                          <a:pt x="859" y="731"/>
                          <a:pt x="887" y="794"/>
                          <a:pt x="922" y="806"/>
                        </a:cubicBezTo>
                        <a:cubicBezTo>
                          <a:pt x="938" y="801"/>
                          <a:pt x="941" y="792"/>
                          <a:pt x="958" y="798"/>
                        </a:cubicBezTo>
                        <a:cubicBezTo>
                          <a:pt x="984" y="837"/>
                          <a:pt x="928" y="784"/>
                          <a:pt x="942" y="826"/>
                        </a:cubicBezTo>
                        <a:cubicBezTo>
                          <a:pt x="936" y="844"/>
                          <a:pt x="930" y="844"/>
                          <a:pt x="914" y="834"/>
                        </a:cubicBezTo>
                        <a:cubicBezTo>
                          <a:pt x="903" y="817"/>
                          <a:pt x="890" y="821"/>
                          <a:pt x="874" y="810"/>
                        </a:cubicBezTo>
                        <a:cubicBezTo>
                          <a:pt x="851" y="776"/>
                          <a:pt x="882" y="816"/>
                          <a:pt x="854" y="794"/>
                        </a:cubicBezTo>
                        <a:cubicBezTo>
                          <a:pt x="843" y="785"/>
                          <a:pt x="840" y="768"/>
                          <a:pt x="830" y="758"/>
                        </a:cubicBezTo>
                        <a:cubicBezTo>
                          <a:pt x="824" y="739"/>
                          <a:pt x="817" y="724"/>
                          <a:pt x="798" y="718"/>
                        </a:cubicBezTo>
                        <a:cubicBezTo>
                          <a:pt x="791" y="696"/>
                          <a:pt x="800" y="712"/>
                          <a:pt x="778" y="710"/>
                        </a:cubicBezTo>
                        <a:cubicBezTo>
                          <a:pt x="767" y="709"/>
                          <a:pt x="746" y="702"/>
                          <a:pt x="746" y="702"/>
                        </a:cubicBezTo>
                        <a:cubicBezTo>
                          <a:pt x="729" y="691"/>
                          <a:pt x="720" y="674"/>
                          <a:pt x="702" y="662"/>
                        </a:cubicBezTo>
                        <a:cubicBezTo>
                          <a:pt x="694" y="665"/>
                          <a:pt x="687" y="673"/>
                          <a:pt x="678" y="674"/>
                        </a:cubicBezTo>
                        <a:cubicBezTo>
                          <a:pt x="657" y="677"/>
                          <a:pt x="630" y="657"/>
                          <a:pt x="614" y="646"/>
                        </a:cubicBezTo>
                        <a:cubicBezTo>
                          <a:pt x="600" y="637"/>
                          <a:pt x="580" y="639"/>
                          <a:pt x="566" y="630"/>
                        </a:cubicBezTo>
                        <a:cubicBezTo>
                          <a:pt x="546" y="617"/>
                          <a:pt x="525" y="607"/>
                          <a:pt x="506" y="594"/>
                        </a:cubicBezTo>
                        <a:cubicBezTo>
                          <a:pt x="513" y="572"/>
                          <a:pt x="509" y="551"/>
                          <a:pt x="490" y="538"/>
                        </a:cubicBezTo>
                        <a:cubicBezTo>
                          <a:pt x="485" y="522"/>
                          <a:pt x="476" y="515"/>
                          <a:pt x="462" y="506"/>
                        </a:cubicBezTo>
                        <a:cubicBezTo>
                          <a:pt x="441" y="474"/>
                          <a:pt x="469" y="513"/>
                          <a:pt x="442" y="486"/>
                        </a:cubicBezTo>
                        <a:cubicBezTo>
                          <a:pt x="436" y="480"/>
                          <a:pt x="436" y="468"/>
                          <a:pt x="430" y="462"/>
                        </a:cubicBezTo>
                        <a:cubicBezTo>
                          <a:pt x="427" y="459"/>
                          <a:pt x="422" y="459"/>
                          <a:pt x="418" y="458"/>
                        </a:cubicBezTo>
                        <a:cubicBezTo>
                          <a:pt x="407" y="447"/>
                          <a:pt x="382" y="430"/>
                          <a:pt x="382" y="430"/>
                        </a:cubicBezTo>
                        <a:cubicBezTo>
                          <a:pt x="371" y="413"/>
                          <a:pt x="358" y="399"/>
                          <a:pt x="346" y="382"/>
                        </a:cubicBezTo>
                        <a:cubicBezTo>
                          <a:pt x="344" y="378"/>
                          <a:pt x="345" y="373"/>
                          <a:pt x="342" y="370"/>
                        </a:cubicBezTo>
                        <a:cubicBezTo>
                          <a:pt x="339" y="367"/>
                          <a:pt x="334" y="367"/>
                          <a:pt x="330" y="366"/>
                        </a:cubicBezTo>
                        <a:cubicBezTo>
                          <a:pt x="322" y="390"/>
                          <a:pt x="342" y="398"/>
                          <a:pt x="354" y="414"/>
                        </a:cubicBezTo>
                        <a:cubicBezTo>
                          <a:pt x="368" y="432"/>
                          <a:pt x="372" y="446"/>
                          <a:pt x="390" y="458"/>
                        </a:cubicBezTo>
                        <a:cubicBezTo>
                          <a:pt x="409" y="487"/>
                          <a:pt x="399" y="475"/>
                          <a:pt x="418" y="494"/>
                        </a:cubicBezTo>
                        <a:cubicBezTo>
                          <a:pt x="423" y="510"/>
                          <a:pt x="428" y="517"/>
                          <a:pt x="442" y="526"/>
                        </a:cubicBezTo>
                        <a:cubicBezTo>
                          <a:pt x="450" y="550"/>
                          <a:pt x="432" y="533"/>
                          <a:pt x="422" y="526"/>
                        </a:cubicBezTo>
                        <a:cubicBezTo>
                          <a:pt x="399" y="492"/>
                          <a:pt x="430" y="532"/>
                          <a:pt x="402" y="510"/>
                        </a:cubicBezTo>
                        <a:cubicBezTo>
                          <a:pt x="398" y="507"/>
                          <a:pt x="397" y="501"/>
                          <a:pt x="394" y="498"/>
                        </a:cubicBezTo>
                        <a:cubicBezTo>
                          <a:pt x="391" y="495"/>
                          <a:pt x="386" y="493"/>
                          <a:pt x="382" y="490"/>
                        </a:cubicBezTo>
                        <a:cubicBezTo>
                          <a:pt x="377" y="474"/>
                          <a:pt x="370" y="471"/>
                          <a:pt x="354" y="466"/>
                        </a:cubicBezTo>
                        <a:cubicBezTo>
                          <a:pt x="344" y="452"/>
                          <a:pt x="340" y="447"/>
                          <a:pt x="346" y="430"/>
                        </a:cubicBezTo>
                        <a:cubicBezTo>
                          <a:pt x="338" y="418"/>
                          <a:pt x="314" y="402"/>
                          <a:pt x="314" y="402"/>
                        </a:cubicBezTo>
                        <a:cubicBezTo>
                          <a:pt x="306" y="390"/>
                          <a:pt x="298" y="378"/>
                          <a:pt x="290" y="366"/>
                        </a:cubicBezTo>
                        <a:cubicBezTo>
                          <a:pt x="284" y="357"/>
                          <a:pt x="273" y="354"/>
                          <a:pt x="266" y="346"/>
                        </a:cubicBezTo>
                        <a:cubicBezTo>
                          <a:pt x="263" y="342"/>
                          <a:pt x="262" y="337"/>
                          <a:pt x="258" y="334"/>
                        </a:cubicBezTo>
                        <a:cubicBezTo>
                          <a:pt x="243" y="324"/>
                          <a:pt x="225" y="324"/>
                          <a:pt x="210" y="314"/>
                        </a:cubicBezTo>
                        <a:cubicBezTo>
                          <a:pt x="201" y="300"/>
                          <a:pt x="194" y="291"/>
                          <a:pt x="178" y="286"/>
                        </a:cubicBezTo>
                        <a:cubicBezTo>
                          <a:pt x="160" y="260"/>
                          <a:pt x="192" y="247"/>
                          <a:pt x="154" y="238"/>
                        </a:cubicBezTo>
                        <a:cubicBezTo>
                          <a:pt x="111" y="209"/>
                          <a:pt x="106" y="149"/>
                          <a:pt x="90" y="102"/>
                        </a:cubicBezTo>
                        <a:cubicBezTo>
                          <a:pt x="86" y="90"/>
                          <a:pt x="76" y="73"/>
                          <a:pt x="66" y="66"/>
                        </a:cubicBezTo>
                        <a:cubicBezTo>
                          <a:pt x="58" y="60"/>
                          <a:pt x="42" y="50"/>
                          <a:pt x="42" y="50"/>
                        </a:cubicBezTo>
                        <a:cubicBezTo>
                          <a:pt x="39" y="46"/>
                          <a:pt x="38" y="41"/>
                          <a:pt x="34" y="38"/>
                        </a:cubicBezTo>
                        <a:cubicBezTo>
                          <a:pt x="27" y="34"/>
                          <a:pt x="10" y="30"/>
                          <a:pt x="10" y="30"/>
                        </a:cubicBezTo>
                        <a:cubicBezTo>
                          <a:pt x="0" y="1"/>
                          <a:pt x="31" y="17"/>
                          <a:pt x="46" y="22"/>
                        </a:cubicBezTo>
                        <a:cubicBezTo>
                          <a:pt x="65" y="51"/>
                          <a:pt x="61" y="41"/>
                          <a:pt x="86" y="58"/>
                        </a:cubicBezTo>
                        <a:cubicBezTo>
                          <a:pt x="94" y="70"/>
                          <a:pt x="94" y="93"/>
                          <a:pt x="102" y="70"/>
                        </a:cubicBezTo>
                        <a:cubicBezTo>
                          <a:pt x="95" y="49"/>
                          <a:pt x="82" y="62"/>
                          <a:pt x="82" y="3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3" name="Freeform 36"/>
                  <p:cNvSpPr>
                    <a:spLocks/>
                  </p:cNvSpPr>
                  <p:nvPr/>
                </p:nvSpPr>
                <p:spPr bwMode="ltGray">
                  <a:xfrm>
                    <a:off x="2405" y="445"/>
                    <a:ext cx="15" cy="16"/>
                  </a:xfrm>
                  <a:custGeom>
                    <a:avLst/>
                    <a:gdLst>
                      <a:gd name="T0" fmla="*/ 0 w 36"/>
                      <a:gd name="T1" fmla="*/ 0 h 48"/>
                      <a:gd name="T2" fmla="*/ 0 w 36"/>
                      <a:gd name="T3" fmla="*/ 0 h 48"/>
                      <a:gd name="T4" fmla="*/ 0 w 36"/>
                      <a:gd name="T5" fmla="*/ 0 h 48"/>
                      <a:gd name="T6" fmla="*/ 0 60000 65536"/>
                      <a:gd name="T7" fmla="*/ 0 60000 65536"/>
                      <a:gd name="T8" fmla="*/ 0 60000 65536"/>
                    </a:gdLst>
                    <a:ahLst/>
                    <a:cxnLst>
                      <a:cxn ang="T6">
                        <a:pos x="T0" y="T1"/>
                      </a:cxn>
                      <a:cxn ang="T7">
                        <a:pos x="T2" y="T3"/>
                      </a:cxn>
                      <a:cxn ang="T8">
                        <a:pos x="T4" y="T5"/>
                      </a:cxn>
                    </a:cxnLst>
                    <a:rect l="0" t="0" r="r" b="b"/>
                    <a:pathLst>
                      <a:path w="36" h="48">
                        <a:moveTo>
                          <a:pt x="6" y="28"/>
                        </a:moveTo>
                        <a:cubicBezTo>
                          <a:pt x="25" y="0"/>
                          <a:pt x="36" y="31"/>
                          <a:pt x="10" y="48"/>
                        </a:cubicBezTo>
                        <a:cubicBezTo>
                          <a:pt x="0" y="34"/>
                          <a:pt x="0" y="40"/>
                          <a:pt x="6"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4" name="Freeform 37"/>
                  <p:cNvSpPr>
                    <a:spLocks/>
                  </p:cNvSpPr>
                  <p:nvPr/>
                </p:nvSpPr>
                <p:spPr bwMode="ltGray">
                  <a:xfrm>
                    <a:off x="2393" y="439"/>
                    <a:ext cx="16" cy="12"/>
                  </a:xfrm>
                  <a:custGeom>
                    <a:avLst/>
                    <a:gdLst>
                      <a:gd name="T0" fmla="*/ 0 w 36"/>
                      <a:gd name="T1" fmla="*/ 0 h 37"/>
                      <a:gd name="T2" fmla="*/ 0 w 36"/>
                      <a:gd name="T3" fmla="*/ 0 h 37"/>
                      <a:gd name="T4" fmla="*/ 0 w 36"/>
                      <a:gd name="T5" fmla="*/ 0 h 37"/>
                      <a:gd name="T6" fmla="*/ 0 w 36"/>
                      <a:gd name="T7" fmla="*/ 0 h 37"/>
                      <a:gd name="T8" fmla="*/ 0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0" y="5"/>
                        </a:moveTo>
                        <a:cubicBezTo>
                          <a:pt x="4" y="4"/>
                          <a:pt x="8" y="0"/>
                          <a:pt x="12" y="1"/>
                        </a:cubicBezTo>
                        <a:cubicBezTo>
                          <a:pt x="21" y="4"/>
                          <a:pt x="36" y="17"/>
                          <a:pt x="36" y="17"/>
                        </a:cubicBezTo>
                        <a:cubicBezTo>
                          <a:pt x="29" y="37"/>
                          <a:pt x="22" y="26"/>
                          <a:pt x="8" y="17"/>
                        </a:cubicBezTo>
                        <a:cubicBezTo>
                          <a:pt x="5" y="13"/>
                          <a:pt x="0" y="5"/>
                          <a:pt x="0" y="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5" name="Freeform 38"/>
                  <p:cNvSpPr>
                    <a:spLocks/>
                  </p:cNvSpPr>
                  <p:nvPr/>
                </p:nvSpPr>
                <p:spPr bwMode="ltGray">
                  <a:xfrm>
                    <a:off x="2878" y="406"/>
                    <a:ext cx="73" cy="33"/>
                  </a:xfrm>
                  <a:custGeom>
                    <a:avLst/>
                    <a:gdLst>
                      <a:gd name="T0" fmla="*/ 0 w 170"/>
                      <a:gd name="T1" fmla="*/ 0 h 96"/>
                      <a:gd name="T2" fmla="*/ 0 w 170"/>
                      <a:gd name="T3" fmla="*/ 0 h 96"/>
                      <a:gd name="T4" fmla="*/ 0 w 170"/>
                      <a:gd name="T5" fmla="*/ 0 h 96"/>
                      <a:gd name="T6" fmla="*/ 0 w 170"/>
                      <a:gd name="T7" fmla="*/ 0 h 96"/>
                      <a:gd name="T8" fmla="*/ 0 w 170"/>
                      <a:gd name="T9" fmla="*/ 0 h 96"/>
                      <a:gd name="T10" fmla="*/ 1 w 170"/>
                      <a:gd name="T11" fmla="*/ 0 h 96"/>
                      <a:gd name="T12" fmla="*/ 1 w 170"/>
                      <a:gd name="T13" fmla="*/ 0 h 96"/>
                      <a:gd name="T14" fmla="*/ 1 w 170"/>
                      <a:gd name="T15" fmla="*/ 0 h 96"/>
                      <a:gd name="T16" fmla="*/ 0 w 170"/>
                      <a:gd name="T17" fmla="*/ 0 h 96"/>
                      <a:gd name="T18" fmla="*/ 0 w 170"/>
                      <a:gd name="T19" fmla="*/ 0 h 96"/>
                      <a:gd name="T20" fmla="*/ 0 w 170"/>
                      <a:gd name="T21" fmla="*/ 0 h 96"/>
                      <a:gd name="T22" fmla="*/ 0 w 170"/>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0" h="96">
                        <a:moveTo>
                          <a:pt x="0" y="49"/>
                        </a:moveTo>
                        <a:cubicBezTo>
                          <a:pt x="5" y="33"/>
                          <a:pt x="12" y="30"/>
                          <a:pt x="28" y="25"/>
                        </a:cubicBezTo>
                        <a:cubicBezTo>
                          <a:pt x="20" y="0"/>
                          <a:pt x="42" y="16"/>
                          <a:pt x="56" y="21"/>
                        </a:cubicBezTo>
                        <a:cubicBezTo>
                          <a:pt x="56" y="21"/>
                          <a:pt x="77" y="6"/>
                          <a:pt x="80" y="9"/>
                        </a:cubicBezTo>
                        <a:cubicBezTo>
                          <a:pt x="85" y="14"/>
                          <a:pt x="71" y="23"/>
                          <a:pt x="64" y="25"/>
                        </a:cubicBezTo>
                        <a:cubicBezTo>
                          <a:pt x="82" y="37"/>
                          <a:pt x="103" y="42"/>
                          <a:pt x="124" y="49"/>
                        </a:cubicBezTo>
                        <a:cubicBezTo>
                          <a:pt x="136" y="53"/>
                          <a:pt x="160" y="65"/>
                          <a:pt x="160" y="65"/>
                        </a:cubicBezTo>
                        <a:cubicBezTo>
                          <a:pt x="170" y="96"/>
                          <a:pt x="134" y="83"/>
                          <a:pt x="116" y="77"/>
                        </a:cubicBezTo>
                        <a:cubicBezTo>
                          <a:pt x="109" y="57"/>
                          <a:pt x="116" y="66"/>
                          <a:pt x="88" y="57"/>
                        </a:cubicBezTo>
                        <a:cubicBezTo>
                          <a:pt x="84" y="56"/>
                          <a:pt x="76" y="53"/>
                          <a:pt x="76" y="53"/>
                        </a:cubicBezTo>
                        <a:cubicBezTo>
                          <a:pt x="57" y="34"/>
                          <a:pt x="53" y="37"/>
                          <a:pt x="24" y="41"/>
                        </a:cubicBezTo>
                        <a:cubicBezTo>
                          <a:pt x="9" y="51"/>
                          <a:pt x="17" y="49"/>
                          <a:pt x="0" y="4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6" name="Freeform 39"/>
                  <p:cNvSpPr>
                    <a:spLocks/>
                  </p:cNvSpPr>
                  <p:nvPr/>
                </p:nvSpPr>
                <p:spPr bwMode="ltGray">
                  <a:xfrm>
                    <a:off x="2955" y="433"/>
                    <a:ext cx="59" cy="15"/>
                  </a:xfrm>
                  <a:custGeom>
                    <a:avLst/>
                    <a:gdLst>
                      <a:gd name="T0" fmla="*/ 0 w 138"/>
                      <a:gd name="T1" fmla="*/ 0 h 44"/>
                      <a:gd name="T2" fmla="*/ 0 w 138"/>
                      <a:gd name="T3" fmla="*/ 0 h 44"/>
                      <a:gd name="T4" fmla="*/ 0 w 138"/>
                      <a:gd name="T5" fmla="*/ 0 h 44"/>
                      <a:gd name="T6" fmla="*/ 1 w 138"/>
                      <a:gd name="T7" fmla="*/ 0 h 44"/>
                      <a:gd name="T8" fmla="*/ 1 w 138"/>
                      <a:gd name="T9" fmla="*/ 0 h 44"/>
                      <a:gd name="T10" fmla="*/ 0 w 138"/>
                      <a:gd name="T11" fmla="*/ 0 h 44"/>
                      <a:gd name="T12" fmla="*/ 0 w 138"/>
                      <a:gd name="T13" fmla="*/ 0 h 44"/>
                      <a:gd name="T14" fmla="*/ 0 w 138"/>
                      <a:gd name="T15" fmla="*/ 0 h 44"/>
                      <a:gd name="T16" fmla="*/ 0 w 138"/>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8" h="44">
                        <a:moveTo>
                          <a:pt x="0" y="0"/>
                        </a:moveTo>
                        <a:cubicBezTo>
                          <a:pt x="19" y="3"/>
                          <a:pt x="35" y="10"/>
                          <a:pt x="52" y="4"/>
                        </a:cubicBezTo>
                        <a:cubicBezTo>
                          <a:pt x="87" y="11"/>
                          <a:pt x="61" y="15"/>
                          <a:pt x="88" y="24"/>
                        </a:cubicBezTo>
                        <a:cubicBezTo>
                          <a:pt x="96" y="23"/>
                          <a:pt x="104" y="19"/>
                          <a:pt x="112" y="20"/>
                        </a:cubicBezTo>
                        <a:cubicBezTo>
                          <a:pt x="138" y="23"/>
                          <a:pt x="118" y="41"/>
                          <a:pt x="108" y="44"/>
                        </a:cubicBezTo>
                        <a:cubicBezTo>
                          <a:pt x="78" y="34"/>
                          <a:pt x="92" y="34"/>
                          <a:pt x="64" y="40"/>
                        </a:cubicBezTo>
                        <a:cubicBezTo>
                          <a:pt x="41" y="37"/>
                          <a:pt x="22" y="41"/>
                          <a:pt x="0" y="36"/>
                        </a:cubicBezTo>
                        <a:cubicBezTo>
                          <a:pt x="6" y="11"/>
                          <a:pt x="7" y="27"/>
                          <a:pt x="28" y="20"/>
                        </a:cubicBezTo>
                        <a:cubicBezTo>
                          <a:pt x="17" y="13"/>
                          <a:pt x="0" y="13"/>
                          <a:pt x="0" y="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7" name="Freeform 40"/>
                  <p:cNvSpPr>
                    <a:spLocks/>
                  </p:cNvSpPr>
                  <p:nvPr/>
                </p:nvSpPr>
                <p:spPr bwMode="ltGray">
                  <a:xfrm>
                    <a:off x="2924" y="441"/>
                    <a:ext cx="24" cy="14"/>
                  </a:xfrm>
                  <a:custGeom>
                    <a:avLst/>
                    <a:gdLst>
                      <a:gd name="T0" fmla="*/ 0 w 57"/>
                      <a:gd name="T1" fmla="*/ 0 h 42"/>
                      <a:gd name="T2" fmla="*/ 0 w 57"/>
                      <a:gd name="T3" fmla="*/ 0 h 42"/>
                      <a:gd name="T4" fmla="*/ 0 w 57"/>
                      <a:gd name="T5" fmla="*/ 0 h 42"/>
                      <a:gd name="T6" fmla="*/ 0 60000 65536"/>
                      <a:gd name="T7" fmla="*/ 0 60000 65536"/>
                      <a:gd name="T8" fmla="*/ 0 60000 65536"/>
                    </a:gdLst>
                    <a:ahLst/>
                    <a:cxnLst>
                      <a:cxn ang="T6">
                        <a:pos x="T0" y="T1"/>
                      </a:cxn>
                      <a:cxn ang="T7">
                        <a:pos x="T2" y="T3"/>
                      </a:cxn>
                      <a:cxn ang="T8">
                        <a:pos x="T4" y="T5"/>
                      </a:cxn>
                    </a:cxnLst>
                    <a:rect l="0" t="0" r="r" b="b"/>
                    <a:pathLst>
                      <a:path w="57" h="42">
                        <a:moveTo>
                          <a:pt x="17" y="25"/>
                        </a:moveTo>
                        <a:cubicBezTo>
                          <a:pt x="0" y="0"/>
                          <a:pt x="21" y="9"/>
                          <a:pt x="37" y="13"/>
                        </a:cubicBezTo>
                        <a:cubicBezTo>
                          <a:pt x="57" y="42"/>
                          <a:pt x="30" y="25"/>
                          <a:pt x="17"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8" name="Freeform 41"/>
                  <p:cNvSpPr>
                    <a:spLocks/>
                  </p:cNvSpPr>
                  <p:nvPr/>
                </p:nvSpPr>
                <p:spPr bwMode="ltGray">
                  <a:xfrm>
                    <a:off x="2908" y="398"/>
                    <a:ext cx="16" cy="18"/>
                  </a:xfrm>
                  <a:custGeom>
                    <a:avLst/>
                    <a:gdLst>
                      <a:gd name="T0" fmla="*/ 0 w 39"/>
                      <a:gd name="T1" fmla="*/ 0 h 52"/>
                      <a:gd name="T2" fmla="*/ 0 w 39"/>
                      <a:gd name="T3" fmla="*/ 0 h 52"/>
                      <a:gd name="T4" fmla="*/ 0 w 39"/>
                      <a:gd name="T5" fmla="*/ 0 h 52"/>
                      <a:gd name="T6" fmla="*/ 0 60000 65536"/>
                      <a:gd name="T7" fmla="*/ 0 60000 65536"/>
                      <a:gd name="T8" fmla="*/ 0 60000 65536"/>
                    </a:gdLst>
                    <a:ahLst/>
                    <a:cxnLst>
                      <a:cxn ang="T6">
                        <a:pos x="T0" y="T1"/>
                      </a:cxn>
                      <a:cxn ang="T7">
                        <a:pos x="T2" y="T3"/>
                      </a:cxn>
                      <a:cxn ang="T8">
                        <a:pos x="T4" y="T5"/>
                      </a:cxn>
                    </a:cxnLst>
                    <a:rect l="0" t="0" r="r" b="b"/>
                    <a:pathLst>
                      <a:path w="39" h="52">
                        <a:moveTo>
                          <a:pt x="19" y="32"/>
                        </a:moveTo>
                        <a:cubicBezTo>
                          <a:pt x="13" y="14"/>
                          <a:pt x="0" y="13"/>
                          <a:pt x="19" y="0"/>
                        </a:cubicBezTo>
                        <a:cubicBezTo>
                          <a:pt x="23" y="5"/>
                          <a:pt x="39" y="52"/>
                          <a:pt x="19"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59" name="Freeform 42"/>
                  <p:cNvSpPr>
                    <a:spLocks/>
                  </p:cNvSpPr>
                  <p:nvPr/>
                </p:nvSpPr>
                <p:spPr bwMode="ltGray">
                  <a:xfrm>
                    <a:off x="3035" y="452"/>
                    <a:ext cx="19" cy="27"/>
                  </a:xfrm>
                  <a:custGeom>
                    <a:avLst/>
                    <a:gdLst>
                      <a:gd name="T0" fmla="*/ 0 w 44"/>
                      <a:gd name="T1" fmla="*/ 0 h 80"/>
                      <a:gd name="T2" fmla="*/ 0 w 44"/>
                      <a:gd name="T3" fmla="*/ 0 h 80"/>
                      <a:gd name="T4" fmla="*/ 0 w 44"/>
                      <a:gd name="T5" fmla="*/ 0 h 80"/>
                      <a:gd name="T6" fmla="*/ 0 w 44"/>
                      <a:gd name="T7" fmla="*/ 0 h 80"/>
                      <a:gd name="T8" fmla="*/ 0 w 44"/>
                      <a:gd name="T9" fmla="*/ 0 h 80"/>
                      <a:gd name="T10" fmla="*/ 0 w 44"/>
                      <a:gd name="T11" fmla="*/ 0 h 80"/>
                      <a:gd name="T12" fmla="*/ 0 w 44"/>
                      <a:gd name="T13" fmla="*/ 0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80">
                        <a:moveTo>
                          <a:pt x="4" y="9"/>
                        </a:moveTo>
                        <a:cubicBezTo>
                          <a:pt x="9" y="17"/>
                          <a:pt x="18" y="24"/>
                          <a:pt x="20" y="33"/>
                        </a:cubicBezTo>
                        <a:cubicBezTo>
                          <a:pt x="21" y="38"/>
                          <a:pt x="21" y="45"/>
                          <a:pt x="24" y="49"/>
                        </a:cubicBezTo>
                        <a:cubicBezTo>
                          <a:pt x="27" y="52"/>
                          <a:pt x="32" y="52"/>
                          <a:pt x="36" y="53"/>
                        </a:cubicBezTo>
                        <a:cubicBezTo>
                          <a:pt x="41" y="68"/>
                          <a:pt x="44" y="80"/>
                          <a:pt x="24" y="73"/>
                        </a:cubicBezTo>
                        <a:cubicBezTo>
                          <a:pt x="19" y="55"/>
                          <a:pt x="11" y="37"/>
                          <a:pt x="0" y="21"/>
                        </a:cubicBezTo>
                        <a:cubicBezTo>
                          <a:pt x="4" y="4"/>
                          <a:pt x="4" y="0"/>
                          <a:pt x="4" y="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0" name="Freeform 43"/>
                  <p:cNvSpPr>
                    <a:spLocks/>
                  </p:cNvSpPr>
                  <p:nvPr/>
                </p:nvSpPr>
                <p:spPr bwMode="ltGray">
                  <a:xfrm>
                    <a:off x="2696" y="247"/>
                    <a:ext cx="205" cy="41"/>
                  </a:xfrm>
                  <a:custGeom>
                    <a:avLst/>
                    <a:gdLst>
                      <a:gd name="T0" fmla="*/ 15 w 323"/>
                      <a:gd name="T1" fmla="*/ 1 h 64"/>
                      <a:gd name="T2" fmla="*/ 15 w 323"/>
                      <a:gd name="T3" fmla="*/ 1 h 64"/>
                      <a:gd name="T4" fmla="*/ 15 w 323"/>
                      <a:gd name="T5" fmla="*/ 0 h 64"/>
                      <a:gd name="T6" fmla="*/ 17 w 323"/>
                      <a:gd name="T7" fmla="*/ 0 h 64"/>
                      <a:gd name="T8" fmla="*/ 19 w 323"/>
                      <a:gd name="T9" fmla="*/ 1 h 64"/>
                      <a:gd name="T10" fmla="*/ 20 w 323"/>
                      <a:gd name="T11" fmla="*/ 1 h 64"/>
                      <a:gd name="T12" fmla="*/ 20 w 323"/>
                      <a:gd name="T13" fmla="*/ 2 h 64"/>
                      <a:gd name="T14" fmla="*/ 19 w 323"/>
                      <a:gd name="T15" fmla="*/ 3 h 64"/>
                      <a:gd name="T16" fmla="*/ 19 w 323"/>
                      <a:gd name="T17" fmla="*/ 2 h 64"/>
                      <a:gd name="T18" fmla="*/ 19 w 323"/>
                      <a:gd name="T19" fmla="*/ 2 h 64"/>
                      <a:gd name="T20" fmla="*/ 18 w 323"/>
                      <a:gd name="T21" fmla="*/ 2 h 64"/>
                      <a:gd name="T22" fmla="*/ 17 w 323"/>
                      <a:gd name="T23" fmla="*/ 1 h 64"/>
                      <a:gd name="T24" fmla="*/ 15 w 323"/>
                      <a:gd name="T25" fmla="*/ 3 h 64"/>
                      <a:gd name="T26" fmla="*/ 13 w 323"/>
                      <a:gd name="T27" fmla="*/ 3 h 64"/>
                      <a:gd name="T28" fmla="*/ 14 w 323"/>
                      <a:gd name="T29" fmla="*/ 4 h 64"/>
                      <a:gd name="T30" fmla="*/ 12 w 323"/>
                      <a:gd name="T31" fmla="*/ 4 h 64"/>
                      <a:gd name="T32" fmla="*/ 11 w 323"/>
                      <a:gd name="T33" fmla="*/ 4 h 64"/>
                      <a:gd name="T34" fmla="*/ 11 w 323"/>
                      <a:gd name="T35" fmla="*/ 4 h 64"/>
                      <a:gd name="T36" fmla="*/ 11 w 323"/>
                      <a:gd name="T37" fmla="*/ 3 h 64"/>
                      <a:gd name="T38" fmla="*/ 11 w 323"/>
                      <a:gd name="T39" fmla="*/ 2 h 64"/>
                      <a:gd name="T40" fmla="*/ 10 w 323"/>
                      <a:gd name="T41" fmla="*/ 2 h 64"/>
                      <a:gd name="T42" fmla="*/ 10 w 323"/>
                      <a:gd name="T43" fmla="*/ 2 h 64"/>
                      <a:gd name="T44" fmla="*/ 9 w 323"/>
                      <a:gd name="T45" fmla="*/ 2 h 64"/>
                      <a:gd name="T46" fmla="*/ 8 w 323"/>
                      <a:gd name="T47" fmla="*/ 2 h 64"/>
                      <a:gd name="T48" fmla="*/ 6 w 323"/>
                      <a:gd name="T49" fmla="*/ 1 h 64"/>
                      <a:gd name="T50" fmla="*/ 4 w 323"/>
                      <a:gd name="T51" fmla="*/ 1 h 64"/>
                      <a:gd name="T52" fmla="*/ 1 w 323"/>
                      <a:gd name="T53" fmla="*/ 0 h 64"/>
                      <a:gd name="T54" fmla="*/ 15 w 323"/>
                      <a:gd name="T55" fmla="*/ 1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3" h="64">
                        <a:moveTo>
                          <a:pt x="220" y="1"/>
                        </a:moveTo>
                        <a:cubicBezTo>
                          <a:pt x="215" y="12"/>
                          <a:pt x="225" y="17"/>
                          <a:pt x="231" y="8"/>
                        </a:cubicBezTo>
                        <a:cubicBezTo>
                          <a:pt x="235" y="0"/>
                          <a:pt x="229" y="7"/>
                          <a:pt x="235" y="0"/>
                        </a:cubicBezTo>
                        <a:lnTo>
                          <a:pt x="265" y="0"/>
                        </a:lnTo>
                        <a:cubicBezTo>
                          <a:pt x="277" y="6"/>
                          <a:pt x="276" y="11"/>
                          <a:pt x="287" y="17"/>
                        </a:cubicBezTo>
                        <a:cubicBezTo>
                          <a:pt x="308" y="11"/>
                          <a:pt x="293" y="7"/>
                          <a:pt x="319" y="10"/>
                        </a:cubicBezTo>
                        <a:cubicBezTo>
                          <a:pt x="323" y="19"/>
                          <a:pt x="321" y="22"/>
                          <a:pt x="314" y="29"/>
                        </a:cubicBezTo>
                        <a:cubicBezTo>
                          <a:pt x="312" y="39"/>
                          <a:pt x="313" y="50"/>
                          <a:pt x="298" y="46"/>
                        </a:cubicBezTo>
                        <a:cubicBezTo>
                          <a:pt x="297" y="40"/>
                          <a:pt x="298" y="34"/>
                          <a:pt x="295" y="29"/>
                        </a:cubicBezTo>
                        <a:cubicBezTo>
                          <a:pt x="294" y="27"/>
                          <a:pt x="290" y="31"/>
                          <a:pt x="287" y="31"/>
                        </a:cubicBezTo>
                        <a:cubicBezTo>
                          <a:pt x="284" y="31"/>
                          <a:pt x="282" y="30"/>
                          <a:pt x="279" y="29"/>
                        </a:cubicBezTo>
                        <a:cubicBezTo>
                          <a:pt x="274" y="27"/>
                          <a:pt x="263" y="21"/>
                          <a:pt x="263" y="21"/>
                        </a:cubicBezTo>
                        <a:cubicBezTo>
                          <a:pt x="249" y="23"/>
                          <a:pt x="241" y="31"/>
                          <a:pt x="228" y="38"/>
                        </a:cubicBezTo>
                        <a:cubicBezTo>
                          <a:pt x="220" y="41"/>
                          <a:pt x="209" y="42"/>
                          <a:pt x="201" y="44"/>
                        </a:cubicBezTo>
                        <a:cubicBezTo>
                          <a:pt x="193" y="54"/>
                          <a:pt x="200" y="53"/>
                          <a:pt x="212" y="57"/>
                        </a:cubicBezTo>
                        <a:cubicBezTo>
                          <a:pt x="200" y="62"/>
                          <a:pt x="199" y="57"/>
                          <a:pt x="188" y="63"/>
                        </a:cubicBezTo>
                        <a:cubicBezTo>
                          <a:pt x="181" y="62"/>
                          <a:pt x="174" y="64"/>
                          <a:pt x="169" y="61"/>
                        </a:cubicBezTo>
                        <a:cubicBezTo>
                          <a:pt x="166" y="59"/>
                          <a:pt x="175" y="59"/>
                          <a:pt x="177" y="57"/>
                        </a:cubicBezTo>
                        <a:cubicBezTo>
                          <a:pt x="181" y="48"/>
                          <a:pt x="149" y="28"/>
                          <a:pt x="171" y="40"/>
                        </a:cubicBezTo>
                        <a:cubicBezTo>
                          <a:pt x="184" y="55"/>
                          <a:pt x="184" y="36"/>
                          <a:pt x="169" y="31"/>
                        </a:cubicBezTo>
                        <a:cubicBezTo>
                          <a:pt x="167" y="27"/>
                          <a:pt x="167" y="22"/>
                          <a:pt x="158" y="23"/>
                        </a:cubicBezTo>
                        <a:cubicBezTo>
                          <a:pt x="153" y="23"/>
                          <a:pt x="142" y="27"/>
                          <a:pt x="142" y="27"/>
                        </a:cubicBezTo>
                        <a:cubicBezTo>
                          <a:pt x="136" y="39"/>
                          <a:pt x="143" y="31"/>
                          <a:pt x="134" y="27"/>
                        </a:cubicBezTo>
                        <a:cubicBezTo>
                          <a:pt x="130" y="25"/>
                          <a:pt x="126" y="25"/>
                          <a:pt x="123" y="25"/>
                        </a:cubicBezTo>
                        <a:cubicBezTo>
                          <a:pt x="117" y="11"/>
                          <a:pt x="100" y="6"/>
                          <a:pt x="83" y="2"/>
                        </a:cubicBezTo>
                        <a:cubicBezTo>
                          <a:pt x="70" y="4"/>
                          <a:pt x="69" y="9"/>
                          <a:pt x="59" y="14"/>
                        </a:cubicBezTo>
                        <a:cubicBezTo>
                          <a:pt x="45" y="14"/>
                          <a:pt x="0" y="12"/>
                          <a:pt x="1" y="0"/>
                        </a:cubicBezTo>
                        <a:lnTo>
                          <a:pt x="220" y="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1" name="Freeform 44"/>
                  <p:cNvSpPr>
                    <a:spLocks/>
                  </p:cNvSpPr>
                  <p:nvPr/>
                </p:nvSpPr>
                <p:spPr bwMode="ltGray">
                  <a:xfrm>
                    <a:off x="2515" y="246"/>
                    <a:ext cx="190" cy="20"/>
                  </a:xfrm>
                  <a:custGeom>
                    <a:avLst/>
                    <a:gdLst>
                      <a:gd name="T0" fmla="*/ 7 w 300"/>
                      <a:gd name="T1" fmla="*/ 2 h 31"/>
                      <a:gd name="T2" fmla="*/ 2 w 300"/>
                      <a:gd name="T3" fmla="*/ 1 h 31"/>
                      <a:gd name="T4" fmla="*/ 18 w 300"/>
                      <a:gd name="T5" fmla="*/ 0 h 31"/>
                      <a:gd name="T6" fmla="*/ 19 w 300"/>
                      <a:gd name="T7" fmla="*/ 1 h 31"/>
                      <a:gd name="T8" fmla="*/ 17 w 300"/>
                      <a:gd name="T9" fmla="*/ 1 h 31"/>
                      <a:gd name="T10" fmla="*/ 7 w 300"/>
                      <a:gd name="T11" fmla="*/ 2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0" h="31">
                        <a:moveTo>
                          <a:pt x="105" y="31"/>
                        </a:moveTo>
                        <a:cubicBezTo>
                          <a:pt x="83" y="19"/>
                          <a:pt x="0" y="6"/>
                          <a:pt x="30" y="1"/>
                        </a:cubicBezTo>
                        <a:lnTo>
                          <a:pt x="285" y="0"/>
                        </a:lnTo>
                        <a:cubicBezTo>
                          <a:pt x="296" y="4"/>
                          <a:pt x="300" y="5"/>
                          <a:pt x="296" y="14"/>
                        </a:cubicBezTo>
                        <a:cubicBezTo>
                          <a:pt x="285" y="11"/>
                          <a:pt x="276" y="16"/>
                          <a:pt x="264" y="16"/>
                        </a:cubicBezTo>
                        <a:lnTo>
                          <a:pt x="105" y="3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2" name="Freeform 45"/>
                  <p:cNvSpPr>
                    <a:spLocks/>
                  </p:cNvSpPr>
                  <p:nvPr/>
                </p:nvSpPr>
                <p:spPr bwMode="ltGray">
                  <a:xfrm>
                    <a:off x="2096" y="275"/>
                    <a:ext cx="18" cy="10"/>
                  </a:xfrm>
                  <a:custGeom>
                    <a:avLst/>
                    <a:gdLst>
                      <a:gd name="T0" fmla="*/ 0 w 41"/>
                      <a:gd name="T1" fmla="*/ 0 h 29"/>
                      <a:gd name="T2" fmla="*/ 0 w 41"/>
                      <a:gd name="T3" fmla="*/ 0 h 29"/>
                      <a:gd name="T4" fmla="*/ 0 w 41"/>
                      <a:gd name="T5" fmla="*/ 0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3" name="Freeform 46"/>
                  <p:cNvSpPr>
                    <a:spLocks/>
                  </p:cNvSpPr>
                  <p:nvPr/>
                </p:nvSpPr>
                <p:spPr bwMode="ltGray">
                  <a:xfrm>
                    <a:off x="1606" y="246"/>
                    <a:ext cx="436" cy="152"/>
                  </a:xfrm>
                  <a:custGeom>
                    <a:avLst/>
                    <a:gdLst>
                      <a:gd name="T0" fmla="*/ 73 w 436"/>
                      <a:gd name="T1" fmla="*/ 1 h 152"/>
                      <a:gd name="T2" fmla="*/ 436 w 436"/>
                      <a:gd name="T3" fmla="*/ 0 h 152"/>
                      <a:gd name="T4" fmla="*/ 416 w 436"/>
                      <a:gd name="T5" fmla="*/ 54 h 152"/>
                      <a:gd name="T6" fmla="*/ 397 w 436"/>
                      <a:gd name="T7" fmla="*/ 68 h 152"/>
                      <a:gd name="T8" fmla="*/ 392 w 436"/>
                      <a:gd name="T9" fmla="*/ 70 h 152"/>
                      <a:gd name="T10" fmla="*/ 375 w 436"/>
                      <a:gd name="T11" fmla="*/ 73 h 152"/>
                      <a:gd name="T12" fmla="*/ 361 w 436"/>
                      <a:gd name="T13" fmla="*/ 88 h 152"/>
                      <a:gd name="T14" fmla="*/ 362 w 436"/>
                      <a:gd name="T15" fmla="*/ 99 h 152"/>
                      <a:gd name="T16" fmla="*/ 364 w 436"/>
                      <a:gd name="T17" fmla="*/ 107 h 152"/>
                      <a:gd name="T18" fmla="*/ 366 w 436"/>
                      <a:gd name="T19" fmla="*/ 113 h 152"/>
                      <a:gd name="T20" fmla="*/ 362 w 436"/>
                      <a:gd name="T21" fmla="*/ 122 h 152"/>
                      <a:gd name="T22" fmla="*/ 351 w 436"/>
                      <a:gd name="T23" fmla="*/ 120 h 152"/>
                      <a:gd name="T24" fmla="*/ 342 w 436"/>
                      <a:gd name="T25" fmla="*/ 129 h 152"/>
                      <a:gd name="T26" fmla="*/ 347 w 436"/>
                      <a:gd name="T27" fmla="*/ 105 h 152"/>
                      <a:gd name="T28" fmla="*/ 338 w 436"/>
                      <a:gd name="T29" fmla="*/ 100 h 152"/>
                      <a:gd name="T30" fmla="*/ 344 w 436"/>
                      <a:gd name="T31" fmla="*/ 93 h 152"/>
                      <a:gd name="T32" fmla="*/ 342 w 436"/>
                      <a:gd name="T33" fmla="*/ 89 h 152"/>
                      <a:gd name="T34" fmla="*/ 320 w 436"/>
                      <a:gd name="T35" fmla="*/ 94 h 152"/>
                      <a:gd name="T36" fmla="*/ 317 w 436"/>
                      <a:gd name="T37" fmla="*/ 85 h 152"/>
                      <a:gd name="T38" fmla="*/ 297 w 436"/>
                      <a:gd name="T39" fmla="*/ 94 h 152"/>
                      <a:gd name="T40" fmla="*/ 320 w 436"/>
                      <a:gd name="T41" fmla="*/ 103 h 152"/>
                      <a:gd name="T42" fmla="*/ 305 w 436"/>
                      <a:gd name="T43" fmla="*/ 117 h 152"/>
                      <a:gd name="T44" fmla="*/ 311 w 436"/>
                      <a:gd name="T45" fmla="*/ 126 h 152"/>
                      <a:gd name="T46" fmla="*/ 315 w 436"/>
                      <a:gd name="T47" fmla="*/ 138 h 152"/>
                      <a:gd name="T48" fmla="*/ 309 w 436"/>
                      <a:gd name="T49" fmla="*/ 139 h 152"/>
                      <a:gd name="T50" fmla="*/ 314 w 436"/>
                      <a:gd name="T51" fmla="*/ 144 h 152"/>
                      <a:gd name="T52" fmla="*/ 307 w 436"/>
                      <a:gd name="T53" fmla="*/ 152 h 152"/>
                      <a:gd name="T54" fmla="*/ 0 w 436"/>
                      <a:gd name="T55" fmla="*/ 149 h 152"/>
                      <a:gd name="T56" fmla="*/ 73 w 436"/>
                      <a:gd name="T57" fmla="*/ 1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6" h="152">
                        <a:moveTo>
                          <a:pt x="73" y="1"/>
                        </a:moveTo>
                        <a:lnTo>
                          <a:pt x="436" y="0"/>
                        </a:lnTo>
                        <a:cubicBezTo>
                          <a:pt x="430"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4" name="Freeform 47"/>
                  <p:cNvSpPr>
                    <a:spLocks/>
                  </p:cNvSpPr>
                  <p:nvPr/>
                </p:nvSpPr>
                <p:spPr bwMode="ltGray">
                  <a:xfrm>
                    <a:off x="2043" y="241"/>
                    <a:ext cx="20" cy="55"/>
                  </a:xfrm>
                  <a:custGeom>
                    <a:avLst/>
                    <a:gdLst>
                      <a:gd name="T0" fmla="*/ 0 w 47"/>
                      <a:gd name="T1" fmla="*/ 0 h 165"/>
                      <a:gd name="T2" fmla="*/ 0 w 47"/>
                      <a:gd name="T3" fmla="*/ 0 h 165"/>
                      <a:gd name="T4" fmla="*/ 0 w 47"/>
                      <a:gd name="T5" fmla="*/ 0 h 165"/>
                      <a:gd name="T6" fmla="*/ 0 w 47"/>
                      <a:gd name="T7" fmla="*/ 0 h 165"/>
                      <a:gd name="T8" fmla="*/ 0 w 47"/>
                      <a:gd name="T9" fmla="*/ 0 h 165"/>
                      <a:gd name="T10" fmla="*/ 0 w 47"/>
                      <a:gd name="T11" fmla="*/ 0 h 165"/>
                      <a:gd name="T12" fmla="*/ 0 w 47"/>
                      <a:gd name="T13" fmla="*/ 0 h 165"/>
                      <a:gd name="T14" fmla="*/ 0 w 47"/>
                      <a:gd name="T15" fmla="*/ 0 h 165"/>
                      <a:gd name="T16" fmla="*/ 0 w 47"/>
                      <a:gd name="T17" fmla="*/ 0 h 165"/>
                      <a:gd name="T18" fmla="*/ 0 w 47"/>
                      <a:gd name="T19" fmla="*/ 0 h 165"/>
                      <a:gd name="T20" fmla="*/ 0 w 47"/>
                      <a:gd name="T21" fmla="*/ 0 h 165"/>
                      <a:gd name="T22" fmla="*/ 0 w 47"/>
                      <a:gd name="T23" fmla="*/ 0 h 165"/>
                      <a:gd name="T24" fmla="*/ 0 w 47"/>
                      <a:gd name="T25" fmla="*/ 0 h 165"/>
                      <a:gd name="T26" fmla="*/ 0 w 47"/>
                      <a:gd name="T27" fmla="*/ 0 h 165"/>
                      <a:gd name="T28" fmla="*/ 0 w 47"/>
                      <a:gd name="T29" fmla="*/ 0 h 165"/>
                      <a:gd name="T30" fmla="*/ 0 w 47"/>
                      <a:gd name="T31" fmla="*/ 0 h 165"/>
                      <a:gd name="T32" fmla="*/ 0 w 47"/>
                      <a:gd name="T33" fmla="*/ 0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5" name="Freeform 48"/>
                  <p:cNvSpPr>
                    <a:spLocks/>
                  </p:cNvSpPr>
                  <p:nvPr/>
                </p:nvSpPr>
                <p:spPr bwMode="ltGray">
                  <a:xfrm>
                    <a:off x="2031" y="287"/>
                    <a:ext cx="59" cy="34"/>
                  </a:xfrm>
                  <a:custGeom>
                    <a:avLst/>
                    <a:gdLst>
                      <a:gd name="T0" fmla="*/ 0 w 138"/>
                      <a:gd name="T1" fmla="*/ 0 h 103"/>
                      <a:gd name="T2" fmla="*/ 0 w 138"/>
                      <a:gd name="T3" fmla="*/ 0 h 103"/>
                      <a:gd name="T4" fmla="*/ 0 w 138"/>
                      <a:gd name="T5" fmla="*/ 0 h 103"/>
                      <a:gd name="T6" fmla="*/ 0 w 138"/>
                      <a:gd name="T7" fmla="*/ 0 h 103"/>
                      <a:gd name="T8" fmla="*/ 0 w 138"/>
                      <a:gd name="T9" fmla="*/ 0 h 103"/>
                      <a:gd name="T10" fmla="*/ 0 w 138"/>
                      <a:gd name="T11" fmla="*/ 0 h 103"/>
                      <a:gd name="T12" fmla="*/ 1 w 138"/>
                      <a:gd name="T13" fmla="*/ 0 h 103"/>
                      <a:gd name="T14" fmla="*/ 1 w 138"/>
                      <a:gd name="T15" fmla="*/ 0 h 103"/>
                      <a:gd name="T16" fmla="*/ 1 w 138"/>
                      <a:gd name="T17" fmla="*/ 0 h 103"/>
                      <a:gd name="T18" fmla="*/ 0 w 138"/>
                      <a:gd name="T19" fmla="*/ 0 h 103"/>
                      <a:gd name="T20" fmla="*/ 0 w 138"/>
                      <a:gd name="T21" fmla="*/ 0 h 103"/>
                      <a:gd name="T22" fmla="*/ 0 w 138"/>
                      <a:gd name="T23" fmla="*/ 0 h 103"/>
                      <a:gd name="T24" fmla="*/ 0 w 138"/>
                      <a:gd name="T25" fmla="*/ 0 h 103"/>
                      <a:gd name="T26" fmla="*/ 0 w 138"/>
                      <a:gd name="T27" fmla="*/ 0 h 103"/>
                      <a:gd name="T28" fmla="*/ 0 w 138"/>
                      <a:gd name="T29" fmla="*/ 0 h 103"/>
                      <a:gd name="T30" fmla="*/ 0 w 138"/>
                      <a:gd name="T31" fmla="*/ 0 h 103"/>
                      <a:gd name="T32" fmla="*/ 0 w 138"/>
                      <a:gd name="T33" fmla="*/ 0 h 103"/>
                      <a:gd name="T34" fmla="*/ 0 w 138"/>
                      <a:gd name="T35" fmla="*/ 0 h 103"/>
                      <a:gd name="T36" fmla="*/ 0 w 138"/>
                      <a:gd name="T37" fmla="*/ 0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6" name="Freeform 49"/>
                  <p:cNvSpPr>
                    <a:spLocks/>
                  </p:cNvSpPr>
                  <p:nvPr/>
                </p:nvSpPr>
                <p:spPr bwMode="ltGray">
                  <a:xfrm>
                    <a:off x="1968" y="319"/>
                    <a:ext cx="80" cy="72"/>
                  </a:xfrm>
                  <a:custGeom>
                    <a:avLst/>
                    <a:gdLst>
                      <a:gd name="T0" fmla="*/ 1 w 188"/>
                      <a:gd name="T1" fmla="*/ 0 h 214"/>
                      <a:gd name="T2" fmla="*/ 1 w 188"/>
                      <a:gd name="T3" fmla="*/ 0 h 214"/>
                      <a:gd name="T4" fmla="*/ 1 w 188"/>
                      <a:gd name="T5" fmla="*/ 0 h 214"/>
                      <a:gd name="T6" fmla="*/ 1 w 188"/>
                      <a:gd name="T7" fmla="*/ 0 h 214"/>
                      <a:gd name="T8" fmla="*/ 1 w 188"/>
                      <a:gd name="T9" fmla="*/ 0 h 214"/>
                      <a:gd name="T10" fmla="*/ 1 w 188"/>
                      <a:gd name="T11" fmla="*/ 0 h 214"/>
                      <a:gd name="T12" fmla="*/ 1 w 188"/>
                      <a:gd name="T13" fmla="*/ 0 h 214"/>
                      <a:gd name="T14" fmla="*/ 1 w 188"/>
                      <a:gd name="T15" fmla="*/ 0 h 214"/>
                      <a:gd name="T16" fmla="*/ 1 w 188"/>
                      <a:gd name="T17" fmla="*/ 0 h 214"/>
                      <a:gd name="T18" fmla="*/ 1 w 188"/>
                      <a:gd name="T19" fmla="*/ 0 h 214"/>
                      <a:gd name="T20" fmla="*/ 1 w 188"/>
                      <a:gd name="T21" fmla="*/ 0 h 214"/>
                      <a:gd name="T22" fmla="*/ 0 w 188"/>
                      <a:gd name="T23" fmla="*/ 0 h 214"/>
                      <a:gd name="T24" fmla="*/ 0 w 188"/>
                      <a:gd name="T25" fmla="*/ 0 h 214"/>
                      <a:gd name="T26" fmla="*/ 0 w 188"/>
                      <a:gd name="T27" fmla="*/ 0 h 214"/>
                      <a:gd name="T28" fmla="*/ 0 w 188"/>
                      <a:gd name="T29" fmla="*/ 0 h 214"/>
                      <a:gd name="T30" fmla="*/ 0 w 188"/>
                      <a:gd name="T31" fmla="*/ 0 h 214"/>
                      <a:gd name="T32" fmla="*/ 0 w 188"/>
                      <a:gd name="T33" fmla="*/ 0 h 214"/>
                      <a:gd name="T34" fmla="*/ 0 w 188"/>
                      <a:gd name="T35" fmla="*/ 0 h 214"/>
                      <a:gd name="T36" fmla="*/ 0 w 188"/>
                      <a:gd name="T37" fmla="*/ 0 h 214"/>
                      <a:gd name="T38" fmla="*/ 0 w 188"/>
                      <a:gd name="T39" fmla="*/ 0 h 214"/>
                      <a:gd name="T40" fmla="*/ 0 w 188"/>
                      <a:gd name="T41" fmla="*/ 0 h 214"/>
                      <a:gd name="T42" fmla="*/ 0 w 188"/>
                      <a:gd name="T43" fmla="*/ 0 h 214"/>
                      <a:gd name="T44" fmla="*/ 0 w 188"/>
                      <a:gd name="T45" fmla="*/ 0 h 214"/>
                      <a:gd name="T46" fmla="*/ 0 w 188"/>
                      <a:gd name="T47" fmla="*/ 0 h 214"/>
                      <a:gd name="T48" fmla="*/ 0 w 188"/>
                      <a:gd name="T49" fmla="*/ 0 h 214"/>
                      <a:gd name="T50" fmla="*/ 0 w 188"/>
                      <a:gd name="T51" fmla="*/ 0 h 214"/>
                      <a:gd name="T52" fmla="*/ 0 w 188"/>
                      <a:gd name="T53" fmla="*/ 0 h 214"/>
                      <a:gd name="T54" fmla="*/ 0 w 188"/>
                      <a:gd name="T55" fmla="*/ 0 h 214"/>
                      <a:gd name="T56" fmla="*/ 0 w 188"/>
                      <a:gd name="T57" fmla="*/ 0 h 214"/>
                      <a:gd name="T58" fmla="*/ 0 w 188"/>
                      <a:gd name="T59" fmla="*/ 0 h 214"/>
                      <a:gd name="T60" fmla="*/ 0 w 188"/>
                      <a:gd name="T61" fmla="*/ 0 h 214"/>
                      <a:gd name="T62" fmla="*/ 0 w 188"/>
                      <a:gd name="T63" fmla="*/ 0 h 214"/>
                      <a:gd name="T64" fmla="*/ 0 w 188"/>
                      <a:gd name="T65" fmla="*/ 0 h 214"/>
                      <a:gd name="T66" fmla="*/ 1 w 188"/>
                      <a:gd name="T67" fmla="*/ 0 h 214"/>
                      <a:gd name="T68" fmla="*/ 1 w 188"/>
                      <a:gd name="T69" fmla="*/ 0 h 214"/>
                      <a:gd name="T70" fmla="*/ 1 w 188"/>
                      <a:gd name="T71" fmla="*/ 0 h 214"/>
                      <a:gd name="T72" fmla="*/ 1 w 188"/>
                      <a:gd name="T73" fmla="*/ 0 h 214"/>
                      <a:gd name="T74" fmla="*/ 1 w 188"/>
                      <a:gd name="T75" fmla="*/ 0 h 214"/>
                      <a:gd name="T76" fmla="*/ 1 w 188"/>
                      <a:gd name="T77" fmla="*/ 0 h 214"/>
                      <a:gd name="T78" fmla="*/ 1 w 188"/>
                      <a:gd name="T79" fmla="*/ 0 h 214"/>
                      <a:gd name="T80" fmla="*/ 1 w 188"/>
                      <a:gd name="T81" fmla="*/ 0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7" name="Freeform 50"/>
                  <p:cNvSpPr>
                    <a:spLocks/>
                  </p:cNvSpPr>
                  <p:nvPr/>
                </p:nvSpPr>
                <p:spPr bwMode="ltGray">
                  <a:xfrm>
                    <a:off x="2021" y="340"/>
                    <a:ext cx="6" cy="4"/>
                  </a:xfrm>
                  <a:custGeom>
                    <a:avLst/>
                    <a:gdLst>
                      <a:gd name="T0" fmla="*/ 0 w 13"/>
                      <a:gd name="T1" fmla="*/ 0 h 13"/>
                      <a:gd name="T2" fmla="*/ 0 w 13"/>
                      <a:gd name="T3" fmla="*/ 0 h 13"/>
                      <a:gd name="T4" fmla="*/ 0 w 13"/>
                      <a:gd name="T5" fmla="*/ 0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8" name="Freeform 51"/>
                  <p:cNvSpPr>
                    <a:spLocks/>
                  </p:cNvSpPr>
                  <p:nvPr/>
                </p:nvSpPr>
                <p:spPr bwMode="ltGray">
                  <a:xfrm>
                    <a:off x="1573" y="389"/>
                    <a:ext cx="347" cy="189"/>
                  </a:xfrm>
                  <a:custGeom>
                    <a:avLst/>
                    <a:gdLst>
                      <a:gd name="T0" fmla="*/ 5 w 812"/>
                      <a:gd name="T1" fmla="*/ 0 h 564"/>
                      <a:gd name="T2" fmla="*/ 5 w 812"/>
                      <a:gd name="T3" fmla="*/ 0 h 564"/>
                      <a:gd name="T4" fmla="*/ 5 w 812"/>
                      <a:gd name="T5" fmla="*/ 0 h 564"/>
                      <a:gd name="T6" fmla="*/ 4 w 812"/>
                      <a:gd name="T7" fmla="*/ 0 h 564"/>
                      <a:gd name="T8" fmla="*/ 4 w 812"/>
                      <a:gd name="T9" fmla="*/ 0 h 564"/>
                      <a:gd name="T10" fmla="*/ 4 w 812"/>
                      <a:gd name="T11" fmla="*/ 0 h 564"/>
                      <a:gd name="T12" fmla="*/ 4 w 812"/>
                      <a:gd name="T13" fmla="*/ 0 h 564"/>
                      <a:gd name="T14" fmla="*/ 4 w 812"/>
                      <a:gd name="T15" fmla="*/ 0 h 564"/>
                      <a:gd name="T16" fmla="*/ 3 w 812"/>
                      <a:gd name="T17" fmla="*/ 0 h 564"/>
                      <a:gd name="T18" fmla="*/ 3 w 812"/>
                      <a:gd name="T19" fmla="*/ 0 h 564"/>
                      <a:gd name="T20" fmla="*/ 4 w 812"/>
                      <a:gd name="T21" fmla="*/ 0 h 564"/>
                      <a:gd name="T22" fmla="*/ 4 w 812"/>
                      <a:gd name="T23" fmla="*/ 1 h 564"/>
                      <a:gd name="T24" fmla="*/ 3 w 812"/>
                      <a:gd name="T25" fmla="*/ 1 h 564"/>
                      <a:gd name="T26" fmla="*/ 3 w 812"/>
                      <a:gd name="T27" fmla="*/ 1 h 564"/>
                      <a:gd name="T28" fmla="*/ 3 w 812"/>
                      <a:gd name="T29" fmla="*/ 0 h 564"/>
                      <a:gd name="T30" fmla="*/ 3 w 812"/>
                      <a:gd name="T31" fmla="*/ 0 h 564"/>
                      <a:gd name="T32" fmla="*/ 3 w 812"/>
                      <a:gd name="T33" fmla="*/ 1 h 564"/>
                      <a:gd name="T34" fmla="*/ 3 w 812"/>
                      <a:gd name="T35" fmla="*/ 1 h 564"/>
                      <a:gd name="T36" fmla="*/ 3 w 812"/>
                      <a:gd name="T37" fmla="*/ 1 h 564"/>
                      <a:gd name="T38" fmla="*/ 3 w 812"/>
                      <a:gd name="T39" fmla="*/ 1 h 564"/>
                      <a:gd name="T40" fmla="*/ 3 w 812"/>
                      <a:gd name="T41" fmla="*/ 1 h 564"/>
                      <a:gd name="T42" fmla="*/ 3 w 812"/>
                      <a:gd name="T43" fmla="*/ 1 h 564"/>
                      <a:gd name="T44" fmla="*/ 3 w 812"/>
                      <a:gd name="T45" fmla="*/ 1 h 564"/>
                      <a:gd name="T46" fmla="*/ 3 w 812"/>
                      <a:gd name="T47" fmla="*/ 0 h 564"/>
                      <a:gd name="T48" fmla="*/ 3 w 812"/>
                      <a:gd name="T49" fmla="*/ 0 h 564"/>
                      <a:gd name="T50" fmla="*/ 3 w 812"/>
                      <a:gd name="T51" fmla="*/ 0 h 564"/>
                      <a:gd name="T52" fmla="*/ 3 w 812"/>
                      <a:gd name="T53" fmla="*/ 0 h 564"/>
                      <a:gd name="T54" fmla="*/ 2 w 812"/>
                      <a:gd name="T55" fmla="*/ 0 h 564"/>
                      <a:gd name="T56" fmla="*/ 2 w 812"/>
                      <a:gd name="T57" fmla="*/ 0 h 564"/>
                      <a:gd name="T58" fmla="*/ 2 w 812"/>
                      <a:gd name="T59" fmla="*/ 0 h 564"/>
                      <a:gd name="T60" fmla="*/ 1 w 812"/>
                      <a:gd name="T61" fmla="*/ 0 h 564"/>
                      <a:gd name="T62" fmla="*/ 1 w 812"/>
                      <a:gd name="T63" fmla="*/ 0 h 564"/>
                      <a:gd name="T64" fmla="*/ 1 w 812"/>
                      <a:gd name="T65" fmla="*/ 0 h 564"/>
                      <a:gd name="T66" fmla="*/ 1 w 812"/>
                      <a:gd name="T67" fmla="*/ 0 h 564"/>
                      <a:gd name="T68" fmla="*/ 1 w 812"/>
                      <a:gd name="T69" fmla="*/ 0 h 564"/>
                      <a:gd name="T70" fmla="*/ 1 w 812"/>
                      <a:gd name="T71" fmla="*/ 1 h 564"/>
                      <a:gd name="T72" fmla="*/ 0 w 812"/>
                      <a:gd name="T73" fmla="*/ 1 h 564"/>
                      <a:gd name="T74" fmla="*/ 0 w 812"/>
                      <a:gd name="T75" fmla="*/ 0 h 564"/>
                      <a:gd name="T76" fmla="*/ 0 w 812"/>
                      <a:gd name="T77" fmla="*/ 0 h 564"/>
                      <a:gd name="T78" fmla="*/ 0 w 812"/>
                      <a:gd name="T79" fmla="*/ 0 h 564"/>
                      <a:gd name="T80" fmla="*/ 0 w 812"/>
                      <a:gd name="T81" fmla="*/ 0 h 564"/>
                      <a:gd name="T82" fmla="*/ 0 w 812"/>
                      <a:gd name="T83" fmla="*/ 0 h 564"/>
                      <a:gd name="T84" fmla="*/ 0 w 812"/>
                      <a:gd name="T85" fmla="*/ 0 h 564"/>
                      <a:gd name="T86" fmla="*/ 5 w 812"/>
                      <a:gd name="T87" fmla="*/ 0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69" name="Freeform 52"/>
                  <p:cNvSpPr>
                    <a:spLocks/>
                  </p:cNvSpPr>
                  <p:nvPr/>
                </p:nvSpPr>
                <p:spPr bwMode="ltGray">
                  <a:xfrm>
                    <a:off x="1634" y="519"/>
                    <a:ext cx="19" cy="29"/>
                  </a:xfrm>
                  <a:custGeom>
                    <a:avLst/>
                    <a:gdLst>
                      <a:gd name="T0" fmla="*/ 0 w 43"/>
                      <a:gd name="T1" fmla="*/ 0 h 85"/>
                      <a:gd name="T2" fmla="*/ 0 w 43"/>
                      <a:gd name="T3" fmla="*/ 0 h 85"/>
                      <a:gd name="T4" fmla="*/ 0 w 43"/>
                      <a:gd name="T5" fmla="*/ 0 h 85"/>
                      <a:gd name="T6" fmla="*/ 0 w 43"/>
                      <a:gd name="T7" fmla="*/ 0 h 85"/>
                      <a:gd name="T8" fmla="*/ 0 w 43"/>
                      <a:gd name="T9" fmla="*/ 0 h 85"/>
                      <a:gd name="T10" fmla="*/ 0 w 43"/>
                      <a:gd name="T11" fmla="*/ 0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0" name="Freeform 53"/>
                  <p:cNvSpPr>
                    <a:spLocks/>
                  </p:cNvSpPr>
                  <p:nvPr/>
                </p:nvSpPr>
                <p:spPr bwMode="ltGray">
                  <a:xfrm>
                    <a:off x="1900" y="421"/>
                    <a:ext cx="18" cy="24"/>
                  </a:xfrm>
                  <a:custGeom>
                    <a:avLst/>
                    <a:gdLst>
                      <a:gd name="T0" fmla="*/ 0 w 44"/>
                      <a:gd name="T1" fmla="*/ 0 h 74"/>
                      <a:gd name="T2" fmla="*/ 0 w 44"/>
                      <a:gd name="T3" fmla="*/ 0 h 74"/>
                      <a:gd name="T4" fmla="*/ 0 w 44"/>
                      <a:gd name="T5" fmla="*/ 0 h 74"/>
                      <a:gd name="T6" fmla="*/ 0 w 44"/>
                      <a:gd name="T7" fmla="*/ 0 h 74"/>
                      <a:gd name="T8" fmla="*/ 0 w 44"/>
                      <a:gd name="T9" fmla="*/ 0 h 74"/>
                      <a:gd name="T10" fmla="*/ 0 w 44"/>
                      <a:gd name="T11" fmla="*/ 0 h 74"/>
                      <a:gd name="T12" fmla="*/ 0 w 44"/>
                      <a:gd name="T13" fmla="*/ 0 h 74"/>
                      <a:gd name="T14" fmla="*/ 0 w 44"/>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1" name="Freeform 54"/>
                  <p:cNvSpPr>
                    <a:spLocks/>
                  </p:cNvSpPr>
                  <p:nvPr/>
                </p:nvSpPr>
                <p:spPr bwMode="ltGray">
                  <a:xfrm>
                    <a:off x="1951" y="409"/>
                    <a:ext cx="9" cy="10"/>
                  </a:xfrm>
                  <a:custGeom>
                    <a:avLst/>
                    <a:gdLst>
                      <a:gd name="T0" fmla="*/ 0 w 20"/>
                      <a:gd name="T1" fmla="*/ 0 h 30"/>
                      <a:gd name="T2" fmla="*/ 0 w 20"/>
                      <a:gd name="T3" fmla="*/ 0 h 30"/>
                      <a:gd name="T4" fmla="*/ 0 w 20"/>
                      <a:gd name="T5" fmla="*/ 0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2" name="Freeform 55"/>
                  <p:cNvSpPr>
                    <a:spLocks/>
                  </p:cNvSpPr>
                  <p:nvPr/>
                </p:nvSpPr>
                <p:spPr bwMode="ltGray">
                  <a:xfrm>
                    <a:off x="1021" y="314"/>
                    <a:ext cx="433" cy="354"/>
                  </a:xfrm>
                  <a:custGeom>
                    <a:avLst/>
                    <a:gdLst>
                      <a:gd name="T0" fmla="*/ 32 w 682"/>
                      <a:gd name="T1" fmla="*/ 31 h 557"/>
                      <a:gd name="T2" fmla="*/ 32 w 682"/>
                      <a:gd name="T3" fmla="*/ 30 h 557"/>
                      <a:gd name="T4" fmla="*/ 32 w 682"/>
                      <a:gd name="T5" fmla="*/ 27 h 557"/>
                      <a:gd name="T6" fmla="*/ 20 w 682"/>
                      <a:gd name="T7" fmla="*/ 19 h 557"/>
                      <a:gd name="T8" fmla="*/ 18 w 682"/>
                      <a:gd name="T9" fmla="*/ 23 h 557"/>
                      <a:gd name="T10" fmla="*/ 20 w 682"/>
                      <a:gd name="T11" fmla="*/ 36 h 557"/>
                      <a:gd name="T12" fmla="*/ 18 w 682"/>
                      <a:gd name="T13" fmla="*/ 32 h 557"/>
                      <a:gd name="T14" fmla="*/ 16 w 682"/>
                      <a:gd name="T15" fmla="*/ 29 h 557"/>
                      <a:gd name="T16" fmla="*/ 16 w 682"/>
                      <a:gd name="T17" fmla="*/ 27 h 557"/>
                      <a:gd name="T18" fmla="*/ 16 w 682"/>
                      <a:gd name="T19" fmla="*/ 26 h 557"/>
                      <a:gd name="T20" fmla="*/ 15 w 682"/>
                      <a:gd name="T21" fmla="*/ 25 h 557"/>
                      <a:gd name="T22" fmla="*/ 13 w 682"/>
                      <a:gd name="T23" fmla="*/ 23 h 557"/>
                      <a:gd name="T24" fmla="*/ 10 w 682"/>
                      <a:gd name="T25" fmla="*/ 24 h 557"/>
                      <a:gd name="T26" fmla="*/ 8 w 682"/>
                      <a:gd name="T27" fmla="*/ 24 h 557"/>
                      <a:gd name="T28" fmla="*/ 5 w 682"/>
                      <a:gd name="T29" fmla="*/ 24 h 557"/>
                      <a:gd name="T30" fmla="*/ 2 w 682"/>
                      <a:gd name="T31" fmla="*/ 20 h 557"/>
                      <a:gd name="T32" fmla="*/ 1 w 682"/>
                      <a:gd name="T33" fmla="*/ 20 h 557"/>
                      <a:gd name="T34" fmla="*/ 0 w 682"/>
                      <a:gd name="T35" fmla="*/ 17 h 557"/>
                      <a:gd name="T36" fmla="*/ 2 w 682"/>
                      <a:gd name="T37" fmla="*/ 14 h 557"/>
                      <a:gd name="T38" fmla="*/ 2 w 682"/>
                      <a:gd name="T39" fmla="*/ 11 h 557"/>
                      <a:gd name="T40" fmla="*/ 3 w 682"/>
                      <a:gd name="T41" fmla="*/ 10 h 557"/>
                      <a:gd name="T42" fmla="*/ 5 w 682"/>
                      <a:gd name="T43" fmla="*/ 8 h 557"/>
                      <a:gd name="T44" fmla="*/ 11 w 682"/>
                      <a:gd name="T45" fmla="*/ 4 h 557"/>
                      <a:gd name="T46" fmla="*/ 15 w 682"/>
                      <a:gd name="T47" fmla="*/ 2 h 557"/>
                      <a:gd name="T48" fmla="*/ 17 w 682"/>
                      <a:gd name="T49" fmla="*/ 1 h 557"/>
                      <a:gd name="T50" fmla="*/ 23 w 682"/>
                      <a:gd name="T51" fmla="*/ 1 h 557"/>
                      <a:gd name="T52" fmla="*/ 26 w 682"/>
                      <a:gd name="T53" fmla="*/ 0 h 557"/>
                      <a:gd name="T54" fmla="*/ 25 w 682"/>
                      <a:gd name="T55" fmla="*/ 3 h 557"/>
                      <a:gd name="T56" fmla="*/ 29 w 682"/>
                      <a:gd name="T57" fmla="*/ 6 h 557"/>
                      <a:gd name="T58" fmla="*/ 32 w 682"/>
                      <a:gd name="T59" fmla="*/ 5 h 557"/>
                      <a:gd name="T60" fmla="*/ 35 w 682"/>
                      <a:gd name="T61" fmla="*/ 5 h 557"/>
                      <a:gd name="T62" fmla="*/ 37 w 682"/>
                      <a:gd name="T63" fmla="*/ 6 h 557"/>
                      <a:gd name="T64" fmla="*/ 37 w 682"/>
                      <a:gd name="T65" fmla="*/ 13 h 557"/>
                      <a:gd name="T66" fmla="*/ 37 w 682"/>
                      <a:gd name="T67" fmla="*/ 16 h 557"/>
                      <a:gd name="T68" fmla="*/ 39 w 682"/>
                      <a:gd name="T69" fmla="*/ 18 h 557"/>
                      <a:gd name="T70" fmla="*/ 43 w 682"/>
                      <a:gd name="T71" fmla="*/ 20 h 557"/>
                      <a:gd name="T72" fmla="*/ 44 w 682"/>
                      <a:gd name="T73" fmla="*/ 20 h 557"/>
                      <a:gd name="T74" fmla="*/ 44 w 682"/>
                      <a:gd name="T75" fmla="*/ 22 h 557"/>
                      <a:gd name="T76" fmla="*/ 39 w 682"/>
                      <a:gd name="T77" fmla="*/ 27 h 557"/>
                      <a:gd name="T78" fmla="*/ 36 w 682"/>
                      <a:gd name="T79" fmla="*/ 32 h 557"/>
                      <a:gd name="T80" fmla="*/ 36 w 682"/>
                      <a:gd name="T81" fmla="*/ 34 h 557"/>
                      <a:gd name="T82" fmla="*/ 28 w 682"/>
                      <a:gd name="T83" fmla="*/ 36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3" name="Freeform 56"/>
                  <p:cNvSpPr>
                    <a:spLocks/>
                  </p:cNvSpPr>
                  <p:nvPr/>
                </p:nvSpPr>
                <p:spPr bwMode="ltGray">
                  <a:xfrm>
                    <a:off x="1189" y="447"/>
                    <a:ext cx="163" cy="221"/>
                  </a:xfrm>
                  <a:custGeom>
                    <a:avLst/>
                    <a:gdLst>
                      <a:gd name="T0" fmla="*/ 16 w 257"/>
                      <a:gd name="T1" fmla="*/ 23 h 347"/>
                      <a:gd name="T2" fmla="*/ 15 w 257"/>
                      <a:gd name="T3" fmla="*/ 20 h 347"/>
                      <a:gd name="T4" fmla="*/ 15 w 257"/>
                      <a:gd name="T5" fmla="*/ 20 h 347"/>
                      <a:gd name="T6" fmla="*/ 14 w 257"/>
                      <a:gd name="T7" fmla="*/ 18 h 347"/>
                      <a:gd name="T8" fmla="*/ 14 w 257"/>
                      <a:gd name="T9" fmla="*/ 17 h 347"/>
                      <a:gd name="T10" fmla="*/ 14 w 257"/>
                      <a:gd name="T11" fmla="*/ 15 h 347"/>
                      <a:gd name="T12" fmla="*/ 14 w 257"/>
                      <a:gd name="T13" fmla="*/ 14 h 347"/>
                      <a:gd name="T14" fmla="*/ 15 w 257"/>
                      <a:gd name="T15" fmla="*/ 13 h 347"/>
                      <a:gd name="T16" fmla="*/ 16 w 257"/>
                      <a:gd name="T17" fmla="*/ 13 h 347"/>
                      <a:gd name="T18" fmla="*/ 16 w 257"/>
                      <a:gd name="T19" fmla="*/ 9 h 347"/>
                      <a:gd name="T20" fmla="*/ 4 w 257"/>
                      <a:gd name="T21" fmla="*/ 6 h 347"/>
                      <a:gd name="T22" fmla="*/ 2 w 257"/>
                      <a:gd name="T23" fmla="*/ 6 h 347"/>
                      <a:gd name="T24" fmla="*/ 1 w 257"/>
                      <a:gd name="T25" fmla="*/ 7 h 347"/>
                      <a:gd name="T26" fmla="*/ 0 w 257"/>
                      <a:gd name="T27" fmla="*/ 10 h 347"/>
                      <a:gd name="T28" fmla="*/ 6 w 257"/>
                      <a:gd name="T29" fmla="*/ 23 h 347"/>
                      <a:gd name="T30" fmla="*/ 16 w 257"/>
                      <a:gd name="T31" fmla="*/ 23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4" name="Freeform 57"/>
                  <p:cNvSpPr>
                    <a:spLocks/>
                  </p:cNvSpPr>
                  <p:nvPr/>
                </p:nvSpPr>
                <p:spPr bwMode="ltGray">
                  <a:xfrm>
                    <a:off x="1476" y="611"/>
                    <a:ext cx="7" cy="12"/>
                  </a:xfrm>
                  <a:custGeom>
                    <a:avLst/>
                    <a:gdLst>
                      <a:gd name="T0" fmla="*/ 0 w 19"/>
                      <a:gd name="T1" fmla="*/ 0 h 37"/>
                      <a:gd name="T2" fmla="*/ 0 w 19"/>
                      <a:gd name="T3" fmla="*/ 0 h 37"/>
                      <a:gd name="T4" fmla="*/ 0 w 19"/>
                      <a:gd name="T5" fmla="*/ 0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5" name="Freeform 58"/>
                  <p:cNvSpPr>
                    <a:spLocks/>
                  </p:cNvSpPr>
                  <p:nvPr/>
                </p:nvSpPr>
                <p:spPr bwMode="ltGray">
                  <a:xfrm>
                    <a:off x="1467" y="497"/>
                    <a:ext cx="9" cy="7"/>
                  </a:xfrm>
                  <a:custGeom>
                    <a:avLst/>
                    <a:gdLst>
                      <a:gd name="T0" fmla="*/ 0 w 22"/>
                      <a:gd name="T1" fmla="*/ 0 h 20"/>
                      <a:gd name="T2" fmla="*/ 0 w 22"/>
                      <a:gd name="T3" fmla="*/ 0 h 20"/>
                      <a:gd name="T4" fmla="*/ 0 w 22"/>
                      <a:gd name="T5" fmla="*/ 0 h 20"/>
                      <a:gd name="T6" fmla="*/ 0 w 22"/>
                      <a:gd name="T7" fmla="*/ 0 h 20"/>
                      <a:gd name="T8" fmla="*/ 0 w 22"/>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6" name="Freeform 59"/>
                  <p:cNvSpPr>
                    <a:spLocks/>
                  </p:cNvSpPr>
                  <p:nvPr/>
                </p:nvSpPr>
                <p:spPr bwMode="ltGray">
                  <a:xfrm>
                    <a:off x="1072" y="357"/>
                    <a:ext cx="25" cy="10"/>
                  </a:xfrm>
                  <a:custGeom>
                    <a:avLst/>
                    <a:gdLst>
                      <a:gd name="T0" fmla="*/ 0 w 57"/>
                      <a:gd name="T1" fmla="*/ 0 h 30"/>
                      <a:gd name="T2" fmla="*/ 0 w 57"/>
                      <a:gd name="T3" fmla="*/ 0 h 30"/>
                      <a:gd name="T4" fmla="*/ 0 w 57"/>
                      <a:gd name="T5" fmla="*/ 0 h 30"/>
                      <a:gd name="T6" fmla="*/ 0 w 57"/>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7" name="Freeform 60"/>
                  <p:cNvSpPr>
                    <a:spLocks/>
                  </p:cNvSpPr>
                  <p:nvPr/>
                </p:nvSpPr>
                <p:spPr bwMode="ltGray">
                  <a:xfrm>
                    <a:off x="1374" y="265"/>
                    <a:ext cx="295" cy="233"/>
                  </a:xfrm>
                  <a:custGeom>
                    <a:avLst/>
                    <a:gdLst>
                      <a:gd name="T0" fmla="*/ 3 w 693"/>
                      <a:gd name="T1" fmla="*/ 1 h 696"/>
                      <a:gd name="T2" fmla="*/ 3 w 693"/>
                      <a:gd name="T3" fmla="*/ 1 h 696"/>
                      <a:gd name="T4" fmla="*/ 2 w 693"/>
                      <a:gd name="T5" fmla="*/ 1 h 696"/>
                      <a:gd name="T6" fmla="*/ 2 w 693"/>
                      <a:gd name="T7" fmla="*/ 1 h 696"/>
                      <a:gd name="T8" fmla="*/ 1 w 693"/>
                      <a:gd name="T9" fmla="*/ 1 h 696"/>
                      <a:gd name="T10" fmla="*/ 2 w 693"/>
                      <a:gd name="T11" fmla="*/ 1 h 696"/>
                      <a:gd name="T12" fmla="*/ 2 w 693"/>
                      <a:gd name="T13" fmla="*/ 1 h 696"/>
                      <a:gd name="T14" fmla="*/ 2 w 693"/>
                      <a:gd name="T15" fmla="*/ 1 h 696"/>
                      <a:gd name="T16" fmla="*/ 2 w 693"/>
                      <a:gd name="T17" fmla="*/ 1 h 696"/>
                      <a:gd name="T18" fmla="*/ 2 w 693"/>
                      <a:gd name="T19" fmla="*/ 1 h 696"/>
                      <a:gd name="T20" fmla="*/ 2 w 693"/>
                      <a:gd name="T21" fmla="*/ 1 h 696"/>
                      <a:gd name="T22" fmla="*/ 1 w 693"/>
                      <a:gd name="T23" fmla="*/ 1 h 696"/>
                      <a:gd name="T24" fmla="*/ 0 w 693"/>
                      <a:gd name="T25" fmla="*/ 1 h 696"/>
                      <a:gd name="T26" fmla="*/ 0 w 693"/>
                      <a:gd name="T27" fmla="*/ 1 h 696"/>
                      <a:gd name="T28" fmla="*/ 0 w 693"/>
                      <a:gd name="T29" fmla="*/ 1 h 696"/>
                      <a:gd name="T30" fmla="*/ 0 w 693"/>
                      <a:gd name="T31" fmla="*/ 1 h 696"/>
                      <a:gd name="T32" fmla="*/ 0 w 693"/>
                      <a:gd name="T33" fmla="*/ 0 h 696"/>
                      <a:gd name="T34" fmla="*/ 0 w 693"/>
                      <a:gd name="T35" fmla="*/ 1 h 696"/>
                      <a:gd name="T36" fmla="*/ 0 w 693"/>
                      <a:gd name="T37" fmla="*/ 0 h 696"/>
                      <a:gd name="T38" fmla="*/ 1 w 693"/>
                      <a:gd name="T39" fmla="*/ 0 h 696"/>
                      <a:gd name="T40" fmla="*/ 0 w 693"/>
                      <a:gd name="T41" fmla="*/ 0 h 696"/>
                      <a:gd name="T42" fmla="*/ 0 w 693"/>
                      <a:gd name="T43" fmla="*/ 0 h 696"/>
                      <a:gd name="T44" fmla="*/ 0 w 693"/>
                      <a:gd name="T45" fmla="*/ 0 h 696"/>
                      <a:gd name="T46" fmla="*/ 0 w 693"/>
                      <a:gd name="T47" fmla="*/ 0 h 696"/>
                      <a:gd name="T48" fmla="*/ 1 w 693"/>
                      <a:gd name="T49" fmla="*/ 0 h 696"/>
                      <a:gd name="T50" fmla="*/ 1 w 693"/>
                      <a:gd name="T51" fmla="*/ 0 h 696"/>
                      <a:gd name="T52" fmla="*/ 2 w 693"/>
                      <a:gd name="T53" fmla="*/ 0 h 696"/>
                      <a:gd name="T54" fmla="*/ 2 w 693"/>
                      <a:gd name="T55" fmla="*/ 0 h 696"/>
                      <a:gd name="T56" fmla="*/ 2 w 693"/>
                      <a:gd name="T57" fmla="*/ 0 h 696"/>
                      <a:gd name="T58" fmla="*/ 2 w 693"/>
                      <a:gd name="T59" fmla="*/ 0 h 696"/>
                      <a:gd name="T60" fmla="*/ 2 w 693"/>
                      <a:gd name="T61" fmla="*/ 0 h 696"/>
                      <a:gd name="T62" fmla="*/ 2 w 693"/>
                      <a:gd name="T63" fmla="*/ 0 h 696"/>
                      <a:gd name="T64" fmla="*/ 3 w 693"/>
                      <a:gd name="T65" fmla="*/ 0 h 696"/>
                      <a:gd name="T66" fmla="*/ 3 w 693"/>
                      <a:gd name="T67" fmla="*/ 0 h 696"/>
                      <a:gd name="T68" fmla="*/ 3 w 693"/>
                      <a:gd name="T69" fmla="*/ 0 h 696"/>
                      <a:gd name="T70" fmla="*/ 3 w 693"/>
                      <a:gd name="T71" fmla="*/ 1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8" name="Freeform 61"/>
                  <p:cNvSpPr>
                    <a:spLocks/>
                  </p:cNvSpPr>
                  <p:nvPr/>
                </p:nvSpPr>
                <p:spPr bwMode="ltGray">
                  <a:xfrm>
                    <a:off x="1173" y="247"/>
                    <a:ext cx="591" cy="95"/>
                  </a:xfrm>
                  <a:custGeom>
                    <a:avLst/>
                    <a:gdLst>
                      <a:gd name="T0" fmla="*/ 54 w 931"/>
                      <a:gd name="T1" fmla="*/ 0 h 149"/>
                      <a:gd name="T2" fmla="*/ 10 w 931"/>
                      <a:gd name="T3" fmla="*/ 2 h 149"/>
                      <a:gd name="T4" fmla="*/ 6 w 931"/>
                      <a:gd name="T5" fmla="*/ 3 h 149"/>
                      <a:gd name="T6" fmla="*/ 4 w 931"/>
                      <a:gd name="T7" fmla="*/ 3 h 149"/>
                      <a:gd name="T8" fmla="*/ 2 w 931"/>
                      <a:gd name="T9" fmla="*/ 5 h 149"/>
                      <a:gd name="T10" fmla="*/ 0 w 931"/>
                      <a:gd name="T11" fmla="*/ 7 h 149"/>
                      <a:gd name="T12" fmla="*/ 4 w 931"/>
                      <a:gd name="T13" fmla="*/ 8 h 149"/>
                      <a:gd name="T14" fmla="*/ 6 w 931"/>
                      <a:gd name="T15" fmla="*/ 6 h 149"/>
                      <a:gd name="T16" fmla="*/ 7 w 931"/>
                      <a:gd name="T17" fmla="*/ 6 h 149"/>
                      <a:gd name="T18" fmla="*/ 11 w 931"/>
                      <a:gd name="T19" fmla="*/ 3 h 149"/>
                      <a:gd name="T20" fmla="*/ 14 w 931"/>
                      <a:gd name="T21" fmla="*/ 3 h 149"/>
                      <a:gd name="T22" fmla="*/ 15 w 931"/>
                      <a:gd name="T23" fmla="*/ 6 h 149"/>
                      <a:gd name="T24" fmla="*/ 12 w 931"/>
                      <a:gd name="T25" fmla="*/ 7 h 149"/>
                      <a:gd name="T26" fmla="*/ 15 w 931"/>
                      <a:gd name="T27" fmla="*/ 7 h 149"/>
                      <a:gd name="T28" fmla="*/ 17 w 931"/>
                      <a:gd name="T29" fmla="*/ 6 h 149"/>
                      <a:gd name="T30" fmla="*/ 17 w 931"/>
                      <a:gd name="T31" fmla="*/ 6 h 149"/>
                      <a:gd name="T32" fmla="*/ 17 w 931"/>
                      <a:gd name="T33" fmla="*/ 4 h 149"/>
                      <a:gd name="T34" fmla="*/ 17 w 931"/>
                      <a:gd name="T35" fmla="*/ 3 h 149"/>
                      <a:gd name="T36" fmla="*/ 18 w 931"/>
                      <a:gd name="T37" fmla="*/ 6 h 149"/>
                      <a:gd name="T38" fmla="*/ 17 w 931"/>
                      <a:gd name="T39" fmla="*/ 7 h 149"/>
                      <a:gd name="T40" fmla="*/ 19 w 931"/>
                      <a:gd name="T41" fmla="*/ 9 h 149"/>
                      <a:gd name="T42" fmla="*/ 20 w 931"/>
                      <a:gd name="T43" fmla="*/ 6 h 149"/>
                      <a:gd name="T44" fmla="*/ 22 w 931"/>
                      <a:gd name="T45" fmla="*/ 7 h 149"/>
                      <a:gd name="T46" fmla="*/ 25 w 931"/>
                      <a:gd name="T47" fmla="*/ 5 h 149"/>
                      <a:gd name="T48" fmla="*/ 27 w 931"/>
                      <a:gd name="T49" fmla="*/ 3 h 149"/>
                      <a:gd name="T50" fmla="*/ 29 w 931"/>
                      <a:gd name="T51" fmla="*/ 4 h 149"/>
                      <a:gd name="T52" fmla="*/ 30 w 931"/>
                      <a:gd name="T53" fmla="*/ 3 h 149"/>
                      <a:gd name="T54" fmla="*/ 28 w 931"/>
                      <a:gd name="T55" fmla="*/ 3 h 149"/>
                      <a:gd name="T56" fmla="*/ 31 w 931"/>
                      <a:gd name="T57" fmla="*/ 3 h 149"/>
                      <a:gd name="T58" fmla="*/ 36 w 931"/>
                      <a:gd name="T59" fmla="*/ 4 h 149"/>
                      <a:gd name="T60" fmla="*/ 38 w 931"/>
                      <a:gd name="T61" fmla="*/ 3 h 149"/>
                      <a:gd name="T62" fmla="*/ 38 w 931"/>
                      <a:gd name="T63" fmla="*/ 4 h 149"/>
                      <a:gd name="T64" fmla="*/ 37 w 931"/>
                      <a:gd name="T65" fmla="*/ 7 h 149"/>
                      <a:gd name="T66" fmla="*/ 40 w 931"/>
                      <a:gd name="T67" fmla="*/ 6 h 149"/>
                      <a:gd name="T68" fmla="*/ 41 w 931"/>
                      <a:gd name="T69" fmla="*/ 5 h 149"/>
                      <a:gd name="T70" fmla="*/ 43 w 931"/>
                      <a:gd name="T71" fmla="*/ 4 h 149"/>
                      <a:gd name="T72" fmla="*/ 52 w 931"/>
                      <a:gd name="T73" fmla="*/ 6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79" name="Freeform 62"/>
                  <p:cNvSpPr>
                    <a:spLocks/>
                  </p:cNvSpPr>
                  <p:nvPr/>
                </p:nvSpPr>
                <p:spPr bwMode="ltGray">
                  <a:xfrm>
                    <a:off x="1293" y="282"/>
                    <a:ext cx="13" cy="10"/>
                  </a:xfrm>
                  <a:custGeom>
                    <a:avLst/>
                    <a:gdLst>
                      <a:gd name="T0" fmla="*/ 0 w 31"/>
                      <a:gd name="T1" fmla="*/ 0 h 30"/>
                      <a:gd name="T2" fmla="*/ 0 w 31"/>
                      <a:gd name="T3" fmla="*/ 0 h 30"/>
                      <a:gd name="T4" fmla="*/ 0 w 31"/>
                      <a:gd name="T5" fmla="*/ 0 h 30"/>
                      <a:gd name="T6" fmla="*/ 0 w 31"/>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80" name="Freeform 63"/>
                  <p:cNvSpPr>
                    <a:spLocks/>
                  </p:cNvSpPr>
                  <p:nvPr/>
                </p:nvSpPr>
                <p:spPr bwMode="ltGray">
                  <a:xfrm>
                    <a:off x="1278" y="296"/>
                    <a:ext cx="19" cy="11"/>
                  </a:xfrm>
                  <a:custGeom>
                    <a:avLst/>
                    <a:gdLst>
                      <a:gd name="T0" fmla="*/ 0 w 44"/>
                      <a:gd name="T1" fmla="*/ 0 h 32"/>
                      <a:gd name="T2" fmla="*/ 0 w 44"/>
                      <a:gd name="T3" fmla="*/ 0 h 32"/>
                      <a:gd name="T4" fmla="*/ 0 w 44"/>
                      <a:gd name="T5" fmla="*/ 0 h 32"/>
                      <a:gd name="T6" fmla="*/ 0 w 44"/>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81" name="Freeform 64"/>
                  <p:cNvSpPr>
                    <a:spLocks/>
                  </p:cNvSpPr>
                  <p:nvPr/>
                </p:nvSpPr>
                <p:spPr bwMode="ltGray">
                  <a:xfrm>
                    <a:off x="1340" y="337"/>
                    <a:ext cx="32" cy="6"/>
                  </a:xfrm>
                  <a:custGeom>
                    <a:avLst/>
                    <a:gdLst>
                      <a:gd name="T0" fmla="*/ 0 w 76"/>
                      <a:gd name="T1" fmla="*/ 0 h 18"/>
                      <a:gd name="T2" fmla="*/ 0 w 76"/>
                      <a:gd name="T3" fmla="*/ 0 h 18"/>
                      <a:gd name="T4" fmla="*/ 0 w 76"/>
                      <a:gd name="T5" fmla="*/ 0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82" name="Freeform 65"/>
                  <p:cNvSpPr>
                    <a:spLocks/>
                  </p:cNvSpPr>
                  <p:nvPr/>
                </p:nvSpPr>
                <p:spPr bwMode="ltGray">
                  <a:xfrm>
                    <a:off x="1395" y="336"/>
                    <a:ext cx="18" cy="15"/>
                  </a:xfrm>
                  <a:custGeom>
                    <a:avLst/>
                    <a:gdLst>
                      <a:gd name="T0" fmla="*/ 0 w 42"/>
                      <a:gd name="T1" fmla="*/ 0 h 44"/>
                      <a:gd name="T2" fmla="*/ 0 w 42"/>
                      <a:gd name="T3" fmla="*/ 0 h 44"/>
                      <a:gd name="T4" fmla="*/ 0 w 42"/>
                      <a:gd name="T5" fmla="*/ 0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83" name="Freeform 66"/>
                  <p:cNvSpPr>
                    <a:spLocks/>
                  </p:cNvSpPr>
                  <p:nvPr/>
                </p:nvSpPr>
                <p:spPr bwMode="ltGray">
                  <a:xfrm>
                    <a:off x="1248" y="295"/>
                    <a:ext cx="14" cy="10"/>
                  </a:xfrm>
                  <a:custGeom>
                    <a:avLst/>
                    <a:gdLst>
                      <a:gd name="T0" fmla="*/ 0 w 31"/>
                      <a:gd name="T1" fmla="*/ 0 h 30"/>
                      <a:gd name="T2" fmla="*/ 0 w 31"/>
                      <a:gd name="T3" fmla="*/ 0 h 30"/>
                      <a:gd name="T4" fmla="*/ 0 w 31"/>
                      <a:gd name="T5" fmla="*/ 0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1085" name="Group 67"/>
                <p:cNvGrpSpPr>
                  <a:grpSpLocks/>
                </p:cNvGrpSpPr>
                <p:nvPr/>
              </p:nvGrpSpPr>
              <p:grpSpPr bwMode="auto">
                <a:xfrm>
                  <a:off x="3709" y="240"/>
                  <a:ext cx="1139" cy="429"/>
                  <a:chOff x="3709" y="240"/>
                  <a:chExt cx="1139" cy="429"/>
                </a:xfrm>
              </p:grpSpPr>
              <p:sp>
                <p:nvSpPr>
                  <p:cNvPr id="1086" name="Freeform 68"/>
                  <p:cNvSpPr>
                    <a:spLocks/>
                  </p:cNvSpPr>
                  <p:nvPr/>
                </p:nvSpPr>
                <p:spPr bwMode="ltGray">
                  <a:xfrm>
                    <a:off x="4808" y="616"/>
                    <a:ext cx="13" cy="14"/>
                  </a:xfrm>
                  <a:custGeom>
                    <a:avLst/>
                    <a:gdLst>
                      <a:gd name="T0" fmla="*/ 0 w 30"/>
                      <a:gd name="T1" fmla="*/ 0 h 42"/>
                      <a:gd name="T2" fmla="*/ 0 w 30"/>
                      <a:gd name="T3" fmla="*/ 0 h 42"/>
                      <a:gd name="T4" fmla="*/ 0 w 30"/>
                      <a:gd name="T5" fmla="*/ 0 h 42"/>
                      <a:gd name="T6" fmla="*/ 0 w 30"/>
                      <a:gd name="T7" fmla="*/ 0 h 42"/>
                      <a:gd name="T8" fmla="*/ 0 w 30"/>
                      <a:gd name="T9" fmla="*/ 0 h 42"/>
                      <a:gd name="T10" fmla="*/ 0 w 30"/>
                      <a:gd name="T11" fmla="*/ 0 h 42"/>
                      <a:gd name="T12" fmla="*/ 0 w 30"/>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2">
                        <a:moveTo>
                          <a:pt x="16" y="33"/>
                        </a:moveTo>
                        <a:cubicBezTo>
                          <a:pt x="3" y="20"/>
                          <a:pt x="15" y="34"/>
                          <a:pt x="8" y="21"/>
                        </a:cubicBezTo>
                        <a:cubicBezTo>
                          <a:pt x="6" y="17"/>
                          <a:pt x="0" y="9"/>
                          <a:pt x="0" y="9"/>
                        </a:cubicBezTo>
                        <a:cubicBezTo>
                          <a:pt x="5" y="1"/>
                          <a:pt x="7" y="0"/>
                          <a:pt x="16" y="3"/>
                        </a:cubicBezTo>
                        <a:cubicBezTo>
                          <a:pt x="25" y="16"/>
                          <a:pt x="10" y="16"/>
                          <a:pt x="30" y="23"/>
                        </a:cubicBezTo>
                        <a:cubicBezTo>
                          <a:pt x="29" y="26"/>
                          <a:pt x="30" y="29"/>
                          <a:pt x="28" y="31"/>
                        </a:cubicBezTo>
                        <a:cubicBezTo>
                          <a:pt x="15" y="42"/>
                          <a:pt x="16" y="38"/>
                          <a:pt x="16" y="33"/>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7" name="Freeform 69"/>
                  <p:cNvSpPr>
                    <a:spLocks/>
                  </p:cNvSpPr>
                  <p:nvPr/>
                </p:nvSpPr>
                <p:spPr bwMode="ltGray">
                  <a:xfrm>
                    <a:off x="4655" y="629"/>
                    <a:ext cx="11" cy="5"/>
                  </a:xfrm>
                  <a:custGeom>
                    <a:avLst/>
                    <a:gdLst>
                      <a:gd name="T0" fmla="*/ 0 w 25"/>
                      <a:gd name="T1" fmla="*/ 0 h 16"/>
                      <a:gd name="T2" fmla="*/ 0 w 25"/>
                      <a:gd name="T3" fmla="*/ 0 h 16"/>
                      <a:gd name="T4" fmla="*/ 0 w 25"/>
                      <a:gd name="T5" fmla="*/ 0 h 16"/>
                      <a:gd name="T6" fmla="*/ 0 w 25"/>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6">
                        <a:moveTo>
                          <a:pt x="15" y="16"/>
                        </a:moveTo>
                        <a:cubicBezTo>
                          <a:pt x="10" y="15"/>
                          <a:pt x="0" y="12"/>
                          <a:pt x="3" y="8"/>
                        </a:cubicBezTo>
                        <a:cubicBezTo>
                          <a:pt x="6" y="4"/>
                          <a:pt x="15" y="0"/>
                          <a:pt x="15" y="0"/>
                        </a:cubicBezTo>
                        <a:cubicBezTo>
                          <a:pt x="17" y="3"/>
                          <a:pt x="25" y="16"/>
                          <a:pt x="15"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8" name="Freeform 70"/>
                  <p:cNvSpPr>
                    <a:spLocks/>
                  </p:cNvSpPr>
                  <p:nvPr/>
                </p:nvSpPr>
                <p:spPr bwMode="ltGray">
                  <a:xfrm>
                    <a:off x="4609" y="635"/>
                    <a:ext cx="28" cy="16"/>
                  </a:xfrm>
                  <a:custGeom>
                    <a:avLst/>
                    <a:gdLst>
                      <a:gd name="T0" fmla="*/ 0 w 65"/>
                      <a:gd name="T1" fmla="*/ 0 h 46"/>
                      <a:gd name="T2" fmla="*/ 0 w 65"/>
                      <a:gd name="T3" fmla="*/ 0 h 46"/>
                      <a:gd name="T4" fmla="*/ 0 w 65"/>
                      <a:gd name="T5" fmla="*/ 0 h 46"/>
                      <a:gd name="T6" fmla="*/ 0 w 65"/>
                      <a:gd name="T7" fmla="*/ 0 h 46"/>
                      <a:gd name="T8" fmla="*/ 0 w 65"/>
                      <a:gd name="T9" fmla="*/ 0 h 46"/>
                      <a:gd name="T10" fmla="*/ 0 w 65"/>
                      <a:gd name="T11" fmla="*/ 0 h 46"/>
                      <a:gd name="T12" fmla="*/ 0 w 65"/>
                      <a:gd name="T13" fmla="*/ 0 h 46"/>
                      <a:gd name="T14" fmla="*/ 0 w 65"/>
                      <a:gd name="T15" fmla="*/ 0 h 46"/>
                      <a:gd name="T16" fmla="*/ 0 w 65"/>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 h="46">
                        <a:moveTo>
                          <a:pt x="14" y="24"/>
                        </a:moveTo>
                        <a:cubicBezTo>
                          <a:pt x="18" y="13"/>
                          <a:pt x="16" y="9"/>
                          <a:pt x="30" y="4"/>
                        </a:cubicBezTo>
                        <a:cubicBezTo>
                          <a:pt x="34" y="3"/>
                          <a:pt x="42" y="0"/>
                          <a:pt x="42" y="0"/>
                        </a:cubicBezTo>
                        <a:cubicBezTo>
                          <a:pt x="50" y="1"/>
                          <a:pt x="65" y="0"/>
                          <a:pt x="58" y="12"/>
                        </a:cubicBezTo>
                        <a:cubicBezTo>
                          <a:pt x="53" y="21"/>
                          <a:pt x="40" y="21"/>
                          <a:pt x="32" y="26"/>
                        </a:cubicBezTo>
                        <a:cubicBezTo>
                          <a:pt x="26" y="35"/>
                          <a:pt x="23" y="42"/>
                          <a:pt x="12" y="46"/>
                        </a:cubicBezTo>
                        <a:cubicBezTo>
                          <a:pt x="0" y="42"/>
                          <a:pt x="5" y="30"/>
                          <a:pt x="8" y="20"/>
                        </a:cubicBezTo>
                        <a:cubicBezTo>
                          <a:pt x="9" y="18"/>
                          <a:pt x="10" y="13"/>
                          <a:pt x="12" y="14"/>
                        </a:cubicBezTo>
                        <a:cubicBezTo>
                          <a:pt x="15" y="16"/>
                          <a:pt x="13" y="21"/>
                          <a:pt x="14"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9" name="Freeform 71"/>
                  <p:cNvSpPr>
                    <a:spLocks/>
                  </p:cNvSpPr>
                  <p:nvPr/>
                </p:nvSpPr>
                <p:spPr bwMode="ltGray">
                  <a:xfrm>
                    <a:off x="4580" y="634"/>
                    <a:ext cx="29"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47">
                        <a:moveTo>
                          <a:pt x="0" y="31"/>
                        </a:moveTo>
                        <a:cubicBezTo>
                          <a:pt x="7" y="24"/>
                          <a:pt x="9" y="22"/>
                          <a:pt x="18" y="25"/>
                        </a:cubicBezTo>
                        <a:cubicBezTo>
                          <a:pt x="25" y="4"/>
                          <a:pt x="36" y="12"/>
                          <a:pt x="52" y="1"/>
                        </a:cubicBezTo>
                        <a:cubicBezTo>
                          <a:pt x="56" y="2"/>
                          <a:pt x="61" y="0"/>
                          <a:pt x="64" y="3"/>
                        </a:cubicBezTo>
                        <a:cubicBezTo>
                          <a:pt x="69" y="8"/>
                          <a:pt x="50" y="19"/>
                          <a:pt x="50" y="19"/>
                        </a:cubicBezTo>
                        <a:cubicBezTo>
                          <a:pt x="46" y="31"/>
                          <a:pt x="35" y="22"/>
                          <a:pt x="28" y="33"/>
                        </a:cubicBezTo>
                        <a:cubicBezTo>
                          <a:pt x="31" y="41"/>
                          <a:pt x="31" y="44"/>
                          <a:pt x="22" y="47"/>
                        </a:cubicBezTo>
                        <a:cubicBezTo>
                          <a:pt x="20" y="46"/>
                          <a:pt x="18" y="46"/>
                          <a:pt x="16" y="45"/>
                        </a:cubicBezTo>
                        <a:cubicBezTo>
                          <a:pt x="14" y="43"/>
                          <a:pt x="14" y="40"/>
                          <a:pt x="12" y="39"/>
                        </a:cubicBezTo>
                        <a:cubicBezTo>
                          <a:pt x="8" y="37"/>
                          <a:pt x="0" y="35"/>
                          <a:pt x="0" y="35"/>
                        </a:cubicBezTo>
                        <a:cubicBezTo>
                          <a:pt x="2" y="26"/>
                          <a:pt x="3" y="25"/>
                          <a:pt x="0" y="3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0" name="Freeform 72"/>
                  <p:cNvSpPr>
                    <a:spLocks/>
                  </p:cNvSpPr>
                  <p:nvPr/>
                </p:nvSpPr>
                <p:spPr bwMode="ltGray">
                  <a:xfrm>
                    <a:off x="4423" y="547"/>
                    <a:ext cx="151" cy="93"/>
                  </a:xfrm>
                  <a:custGeom>
                    <a:avLst/>
                    <a:gdLst>
                      <a:gd name="T0" fmla="*/ 0 w 355"/>
                      <a:gd name="T1" fmla="*/ 0 h 277"/>
                      <a:gd name="T2" fmla="*/ 0 w 355"/>
                      <a:gd name="T3" fmla="*/ 0 h 277"/>
                      <a:gd name="T4" fmla="*/ 0 w 355"/>
                      <a:gd name="T5" fmla="*/ 0 h 277"/>
                      <a:gd name="T6" fmla="*/ 0 w 355"/>
                      <a:gd name="T7" fmla="*/ 0 h 277"/>
                      <a:gd name="T8" fmla="*/ 0 w 355"/>
                      <a:gd name="T9" fmla="*/ 0 h 277"/>
                      <a:gd name="T10" fmla="*/ 1 w 355"/>
                      <a:gd name="T11" fmla="*/ 0 h 277"/>
                      <a:gd name="T12" fmla="*/ 1 w 355"/>
                      <a:gd name="T13" fmla="*/ 0 h 277"/>
                      <a:gd name="T14" fmla="*/ 1 w 355"/>
                      <a:gd name="T15" fmla="*/ 0 h 277"/>
                      <a:gd name="T16" fmla="*/ 1 w 355"/>
                      <a:gd name="T17" fmla="*/ 0 h 277"/>
                      <a:gd name="T18" fmla="*/ 1 w 355"/>
                      <a:gd name="T19" fmla="*/ 0 h 277"/>
                      <a:gd name="T20" fmla="*/ 1 w 355"/>
                      <a:gd name="T21" fmla="*/ 0 h 277"/>
                      <a:gd name="T22" fmla="*/ 1 w 355"/>
                      <a:gd name="T23" fmla="*/ 0 h 277"/>
                      <a:gd name="T24" fmla="*/ 1 w 355"/>
                      <a:gd name="T25" fmla="*/ 0 h 277"/>
                      <a:gd name="T26" fmla="*/ 1 w 355"/>
                      <a:gd name="T27" fmla="*/ 0 h 277"/>
                      <a:gd name="T28" fmla="*/ 1 w 355"/>
                      <a:gd name="T29" fmla="*/ 0 h 277"/>
                      <a:gd name="T30" fmla="*/ 2 w 355"/>
                      <a:gd name="T31" fmla="*/ 0 h 277"/>
                      <a:gd name="T32" fmla="*/ 2 w 355"/>
                      <a:gd name="T33" fmla="*/ 0 h 277"/>
                      <a:gd name="T34" fmla="*/ 2 w 355"/>
                      <a:gd name="T35" fmla="*/ 0 h 277"/>
                      <a:gd name="T36" fmla="*/ 2 w 355"/>
                      <a:gd name="T37" fmla="*/ 0 h 277"/>
                      <a:gd name="T38" fmla="*/ 2 w 355"/>
                      <a:gd name="T39" fmla="*/ 0 h 277"/>
                      <a:gd name="T40" fmla="*/ 2 w 355"/>
                      <a:gd name="T41" fmla="*/ 0 h 277"/>
                      <a:gd name="T42" fmla="*/ 2 w 355"/>
                      <a:gd name="T43" fmla="*/ 0 h 277"/>
                      <a:gd name="T44" fmla="*/ 2 w 355"/>
                      <a:gd name="T45" fmla="*/ 0 h 277"/>
                      <a:gd name="T46" fmla="*/ 2 w 355"/>
                      <a:gd name="T47" fmla="*/ 0 h 277"/>
                      <a:gd name="T48" fmla="*/ 2 w 355"/>
                      <a:gd name="T49" fmla="*/ 0 h 277"/>
                      <a:gd name="T50" fmla="*/ 1 w 355"/>
                      <a:gd name="T51" fmla="*/ 0 h 277"/>
                      <a:gd name="T52" fmla="*/ 1 w 355"/>
                      <a:gd name="T53" fmla="*/ 0 h 277"/>
                      <a:gd name="T54" fmla="*/ 1 w 355"/>
                      <a:gd name="T55" fmla="*/ 0 h 277"/>
                      <a:gd name="T56" fmla="*/ 1 w 355"/>
                      <a:gd name="T57" fmla="*/ 0 h 277"/>
                      <a:gd name="T58" fmla="*/ 1 w 355"/>
                      <a:gd name="T59" fmla="*/ 0 h 277"/>
                      <a:gd name="T60" fmla="*/ 0 w 355"/>
                      <a:gd name="T61" fmla="*/ 0 h 277"/>
                      <a:gd name="T62" fmla="*/ 0 w 355"/>
                      <a:gd name="T63" fmla="*/ 0 h 277"/>
                      <a:gd name="T64" fmla="*/ 0 w 355"/>
                      <a:gd name="T65" fmla="*/ 0 h 277"/>
                      <a:gd name="T66" fmla="*/ 0 w 355"/>
                      <a:gd name="T67" fmla="*/ 0 h 277"/>
                      <a:gd name="T68" fmla="*/ 0 w 355"/>
                      <a:gd name="T69" fmla="*/ 0 h 277"/>
                      <a:gd name="T70" fmla="*/ 0 w 355"/>
                      <a:gd name="T71" fmla="*/ 0 h 277"/>
                      <a:gd name="T72" fmla="*/ 0 w 355"/>
                      <a:gd name="T73" fmla="*/ 0 h 277"/>
                      <a:gd name="T74" fmla="*/ 0 w 355"/>
                      <a:gd name="T75" fmla="*/ 0 h 277"/>
                      <a:gd name="T76" fmla="*/ 0 w 355"/>
                      <a:gd name="T77" fmla="*/ 0 h 277"/>
                      <a:gd name="T78" fmla="*/ 0 w 355"/>
                      <a:gd name="T79" fmla="*/ 0 h 2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5" h="277">
                        <a:moveTo>
                          <a:pt x="10" y="4"/>
                        </a:moveTo>
                        <a:cubicBezTo>
                          <a:pt x="22" y="0"/>
                          <a:pt x="24" y="14"/>
                          <a:pt x="36" y="18"/>
                        </a:cubicBezTo>
                        <a:cubicBezTo>
                          <a:pt x="37" y="19"/>
                          <a:pt x="45" y="29"/>
                          <a:pt x="46" y="30"/>
                        </a:cubicBezTo>
                        <a:cubicBezTo>
                          <a:pt x="56" y="40"/>
                          <a:pt x="67" y="38"/>
                          <a:pt x="76" y="52"/>
                        </a:cubicBezTo>
                        <a:cubicBezTo>
                          <a:pt x="80" y="58"/>
                          <a:pt x="92" y="66"/>
                          <a:pt x="92" y="66"/>
                        </a:cubicBezTo>
                        <a:cubicBezTo>
                          <a:pt x="96" y="79"/>
                          <a:pt x="112" y="88"/>
                          <a:pt x="122" y="98"/>
                        </a:cubicBezTo>
                        <a:cubicBezTo>
                          <a:pt x="124" y="105"/>
                          <a:pt x="130" y="124"/>
                          <a:pt x="136" y="128"/>
                        </a:cubicBezTo>
                        <a:cubicBezTo>
                          <a:pt x="140" y="130"/>
                          <a:pt x="148" y="132"/>
                          <a:pt x="148" y="132"/>
                        </a:cubicBezTo>
                        <a:cubicBezTo>
                          <a:pt x="150" y="138"/>
                          <a:pt x="154" y="150"/>
                          <a:pt x="154" y="150"/>
                        </a:cubicBezTo>
                        <a:cubicBezTo>
                          <a:pt x="161" y="139"/>
                          <a:pt x="168" y="144"/>
                          <a:pt x="176" y="152"/>
                        </a:cubicBezTo>
                        <a:cubicBezTo>
                          <a:pt x="174" y="167"/>
                          <a:pt x="173" y="181"/>
                          <a:pt x="170" y="196"/>
                        </a:cubicBezTo>
                        <a:cubicBezTo>
                          <a:pt x="171" y="202"/>
                          <a:pt x="174" y="220"/>
                          <a:pt x="180" y="224"/>
                        </a:cubicBezTo>
                        <a:cubicBezTo>
                          <a:pt x="185" y="228"/>
                          <a:pt x="193" y="228"/>
                          <a:pt x="198" y="232"/>
                        </a:cubicBezTo>
                        <a:cubicBezTo>
                          <a:pt x="204" y="230"/>
                          <a:pt x="216" y="234"/>
                          <a:pt x="216" y="234"/>
                        </a:cubicBezTo>
                        <a:cubicBezTo>
                          <a:pt x="223" y="241"/>
                          <a:pt x="225" y="245"/>
                          <a:pt x="236" y="242"/>
                        </a:cubicBezTo>
                        <a:cubicBezTo>
                          <a:pt x="242" y="240"/>
                          <a:pt x="254" y="236"/>
                          <a:pt x="254" y="236"/>
                        </a:cubicBezTo>
                        <a:cubicBezTo>
                          <a:pt x="260" y="240"/>
                          <a:pt x="265" y="246"/>
                          <a:pt x="272" y="248"/>
                        </a:cubicBezTo>
                        <a:cubicBezTo>
                          <a:pt x="277" y="250"/>
                          <a:pt x="291" y="252"/>
                          <a:pt x="296" y="256"/>
                        </a:cubicBezTo>
                        <a:cubicBezTo>
                          <a:pt x="301" y="260"/>
                          <a:pt x="314" y="264"/>
                          <a:pt x="314" y="264"/>
                        </a:cubicBezTo>
                        <a:cubicBezTo>
                          <a:pt x="330" y="263"/>
                          <a:pt x="338" y="261"/>
                          <a:pt x="352" y="266"/>
                        </a:cubicBezTo>
                        <a:cubicBezTo>
                          <a:pt x="355" y="275"/>
                          <a:pt x="350" y="277"/>
                          <a:pt x="342" y="274"/>
                        </a:cubicBezTo>
                        <a:cubicBezTo>
                          <a:pt x="336" y="276"/>
                          <a:pt x="322" y="272"/>
                          <a:pt x="322" y="272"/>
                        </a:cubicBezTo>
                        <a:cubicBezTo>
                          <a:pt x="314" y="275"/>
                          <a:pt x="308" y="272"/>
                          <a:pt x="300" y="270"/>
                        </a:cubicBezTo>
                        <a:cubicBezTo>
                          <a:pt x="296" y="269"/>
                          <a:pt x="288" y="266"/>
                          <a:pt x="288" y="266"/>
                        </a:cubicBezTo>
                        <a:cubicBezTo>
                          <a:pt x="276" y="270"/>
                          <a:pt x="264" y="266"/>
                          <a:pt x="252" y="264"/>
                        </a:cubicBezTo>
                        <a:cubicBezTo>
                          <a:pt x="245" y="259"/>
                          <a:pt x="242" y="257"/>
                          <a:pt x="234" y="260"/>
                        </a:cubicBezTo>
                        <a:cubicBezTo>
                          <a:pt x="211" y="252"/>
                          <a:pt x="192" y="256"/>
                          <a:pt x="172" y="242"/>
                        </a:cubicBezTo>
                        <a:cubicBezTo>
                          <a:pt x="165" y="231"/>
                          <a:pt x="176" y="221"/>
                          <a:pt x="160" y="216"/>
                        </a:cubicBezTo>
                        <a:cubicBezTo>
                          <a:pt x="154" y="233"/>
                          <a:pt x="136" y="203"/>
                          <a:pt x="126" y="200"/>
                        </a:cubicBezTo>
                        <a:cubicBezTo>
                          <a:pt x="120" y="196"/>
                          <a:pt x="114" y="190"/>
                          <a:pt x="108" y="186"/>
                        </a:cubicBezTo>
                        <a:cubicBezTo>
                          <a:pt x="104" y="175"/>
                          <a:pt x="104" y="165"/>
                          <a:pt x="94" y="158"/>
                        </a:cubicBezTo>
                        <a:cubicBezTo>
                          <a:pt x="83" y="142"/>
                          <a:pt x="85" y="119"/>
                          <a:pt x="68" y="108"/>
                        </a:cubicBezTo>
                        <a:cubicBezTo>
                          <a:pt x="67" y="106"/>
                          <a:pt x="66" y="104"/>
                          <a:pt x="64" y="102"/>
                        </a:cubicBezTo>
                        <a:cubicBezTo>
                          <a:pt x="62" y="101"/>
                          <a:pt x="59" y="102"/>
                          <a:pt x="58" y="100"/>
                        </a:cubicBezTo>
                        <a:cubicBezTo>
                          <a:pt x="56" y="97"/>
                          <a:pt x="54" y="88"/>
                          <a:pt x="54" y="88"/>
                        </a:cubicBezTo>
                        <a:cubicBezTo>
                          <a:pt x="59" y="73"/>
                          <a:pt x="52" y="61"/>
                          <a:pt x="38" y="58"/>
                        </a:cubicBezTo>
                        <a:cubicBezTo>
                          <a:pt x="32" y="49"/>
                          <a:pt x="31" y="44"/>
                          <a:pt x="20" y="40"/>
                        </a:cubicBezTo>
                        <a:cubicBezTo>
                          <a:pt x="16" y="27"/>
                          <a:pt x="16" y="26"/>
                          <a:pt x="4" y="22"/>
                        </a:cubicBezTo>
                        <a:cubicBezTo>
                          <a:pt x="1" y="13"/>
                          <a:pt x="0" y="5"/>
                          <a:pt x="10" y="2"/>
                        </a:cubicBezTo>
                        <a:cubicBezTo>
                          <a:pt x="18" y="5"/>
                          <a:pt x="18" y="4"/>
                          <a:pt x="10"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1" name="Freeform 73"/>
                  <p:cNvSpPr>
                    <a:spLocks/>
                  </p:cNvSpPr>
                  <p:nvPr/>
                </p:nvSpPr>
                <p:spPr bwMode="ltGray">
                  <a:xfrm>
                    <a:off x="4515" y="541"/>
                    <a:ext cx="67" cy="68"/>
                  </a:xfrm>
                  <a:custGeom>
                    <a:avLst/>
                    <a:gdLst>
                      <a:gd name="T0" fmla="*/ 0 w 156"/>
                      <a:gd name="T1" fmla="*/ 0 h 206"/>
                      <a:gd name="T2" fmla="*/ 0 w 156"/>
                      <a:gd name="T3" fmla="*/ 0 h 206"/>
                      <a:gd name="T4" fmla="*/ 0 w 156"/>
                      <a:gd name="T5" fmla="*/ 0 h 206"/>
                      <a:gd name="T6" fmla="*/ 0 w 156"/>
                      <a:gd name="T7" fmla="*/ 0 h 206"/>
                      <a:gd name="T8" fmla="*/ 1 w 156"/>
                      <a:gd name="T9" fmla="*/ 0 h 206"/>
                      <a:gd name="T10" fmla="*/ 1 w 156"/>
                      <a:gd name="T11" fmla="*/ 0 h 206"/>
                      <a:gd name="T12" fmla="*/ 1 w 156"/>
                      <a:gd name="T13" fmla="*/ 0 h 206"/>
                      <a:gd name="T14" fmla="*/ 1 w 156"/>
                      <a:gd name="T15" fmla="*/ 0 h 206"/>
                      <a:gd name="T16" fmla="*/ 1 w 156"/>
                      <a:gd name="T17" fmla="*/ 0 h 206"/>
                      <a:gd name="T18" fmla="*/ 1 w 156"/>
                      <a:gd name="T19" fmla="*/ 0 h 206"/>
                      <a:gd name="T20" fmla="*/ 1 w 156"/>
                      <a:gd name="T21" fmla="*/ 0 h 206"/>
                      <a:gd name="T22" fmla="*/ 1 w 156"/>
                      <a:gd name="T23" fmla="*/ 0 h 206"/>
                      <a:gd name="T24" fmla="*/ 1 w 156"/>
                      <a:gd name="T25" fmla="*/ 0 h 206"/>
                      <a:gd name="T26" fmla="*/ 1 w 156"/>
                      <a:gd name="T27" fmla="*/ 0 h 206"/>
                      <a:gd name="T28" fmla="*/ 1 w 156"/>
                      <a:gd name="T29" fmla="*/ 0 h 206"/>
                      <a:gd name="T30" fmla="*/ 0 w 156"/>
                      <a:gd name="T31" fmla="*/ 0 h 206"/>
                      <a:gd name="T32" fmla="*/ 0 w 156"/>
                      <a:gd name="T33" fmla="*/ 0 h 206"/>
                      <a:gd name="T34" fmla="*/ 0 w 156"/>
                      <a:gd name="T35" fmla="*/ 0 h 206"/>
                      <a:gd name="T36" fmla="*/ 0 w 156"/>
                      <a:gd name="T37" fmla="*/ 0 h 206"/>
                      <a:gd name="T38" fmla="*/ 0 w 156"/>
                      <a:gd name="T39" fmla="*/ 0 h 206"/>
                      <a:gd name="T40" fmla="*/ 0 w 156"/>
                      <a:gd name="T41" fmla="*/ 0 h 206"/>
                      <a:gd name="T42" fmla="*/ 0 w 156"/>
                      <a:gd name="T43" fmla="*/ 0 h 206"/>
                      <a:gd name="T44" fmla="*/ 0 w 156"/>
                      <a:gd name="T45" fmla="*/ 0 h 206"/>
                      <a:gd name="T46" fmla="*/ 0 w 156"/>
                      <a:gd name="T47" fmla="*/ 0 h 206"/>
                      <a:gd name="T48" fmla="*/ 0 w 156"/>
                      <a:gd name="T49" fmla="*/ 0 h 206"/>
                      <a:gd name="T50" fmla="*/ 0 w 156"/>
                      <a:gd name="T51" fmla="*/ 0 h 206"/>
                      <a:gd name="T52" fmla="*/ 0 w 156"/>
                      <a:gd name="T53" fmla="*/ 0 h 206"/>
                      <a:gd name="T54" fmla="*/ 0 w 156"/>
                      <a:gd name="T55" fmla="*/ 0 h 206"/>
                      <a:gd name="T56" fmla="*/ 0 w 156"/>
                      <a:gd name="T57" fmla="*/ 0 h 206"/>
                      <a:gd name="T58" fmla="*/ 0 w 156"/>
                      <a:gd name="T59" fmla="*/ 0 h 206"/>
                      <a:gd name="T60" fmla="*/ 0 w 156"/>
                      <a:gd name="T61" fmla="*/ 0 h 206"/>
                      <a:gd name="T62" fmla="*/ 0 w 156"/>
                      <a:gd name="T63" fmla="*/ 0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6" h="206">
                        <a:moveTo>
                          <a:pt x="54" y="66"/>
                        </a:moveTo>
                        <a:cubicBezTo>
                          <a:pt x="58" y="63"/>
                          <a:pt x="64" y="63"/>
                          <a:pt x="66" y="58"/>
                        </a:cubicBezTo>
                        <a:cubicBezTo>
                          <a:pt x="67" y="56"/>
                          <a:pt x="67" y="53"/>
                          <a:pt x="68" y="52"/>
                        </a:cubicBezTo>
                        <a:cubicBezTo>
                          <a:pt x="71" y="49"/>
                          <a:pt x="80" y="44"/>
                          <a:pt x="80" y="44"/>
                        </a:cubicBezTo>
                        <a:cubicBezTo>
                          <a:pt x="113" y="55"/>
                          <a:pt x="85" y="29"/>
                          <a:pt x="106" y="22"/>
                        </a:cubicBezTo>
                        <a:cubicBezTo>
                          <a:pt x="110" y="17"/>
                          <a:pt x="108" y="9"/>
                          <a:pt x="112" y="4"/>
                        </a:cubicBezTo>
                        <a:cubicBezTo>
                          <a:pt x="115" y="1"/>
                          <a:pt x="124" y="0"/>
                          <a:pt x="124" y="0"/>
                        </a:cubicBezTo>
                        <a:cubicBezTo>
                          <a:pt x="138" y="14"/>
                          <a:pt x="126" y="23"/>
                          <a:pt x="150" y="28"/>
                        </a:cubicBezTo>
                        <a:cubicBezTo>
                          <a:pt x="156" y="36"/>
                          <a:pt x="154" y="39"/>
                          <a:pt x="146" y="44"/>
                        </a:cubicBezTo>
                        <a:cubicBezTo>
                          <a:pt x="141" y="52"/>
                          <a:pt x="135" y="61"/>
                          <a:pt x="126" y="64"/>
                        </a:cubicBezTo>
                        <a:cubicBezTo>
                          <a:pt x="118" y="75"/>
                          <a:pt x="128" y="83"/>
                          <a:pt x="132" y="94"/>
                        </a:cubicBezTo>
                        <a:cubicBezTo>
                          <a:pt x="129" y="103"/>
                          <a:pt x="135" y="105"/>
                          <a:pt x="142" y="110"/>
                        </a:cubicBezTo>
                        <a:cubicBezTo>
                          <a:pt x="145" y="119"/>
                          <a:pt x="141" y="120"/>
                          <a:pt x="146" y="128"/>
                        </a:cubicBezTo>
                        <a:cubicBezTo>
                          <a:pt x="142" y="139"/>
                          <a:pt x="135" y="133"/>
                          <a:pt x="128" y="128"/>
                        </a:cubicBezTo>
                        <a:cubicBezTo>
                          <a:pt x="116" y="132"/>
                          <a:pt x="122" y="136"/>
                          <a:pt x="116" y="146"/>
                        </a:cubicBezTo>
                        <a:cubicBezTo>
                          <a:pt x="113" y="151"/>
                          <a:pt x="108" y="152"/>
                          <a:pt x="104" y="156"/>
                        </a:cubicBezTo>
                        <a:cubicBezTo>
                          <a:pt x="107" y="167"/>
                          <a:pt x="112" y="191"/>
                          <a:pt x="100" y="198"/>
                        </a:cubicBezTo>
                        <a:cubicBezTo>
                          <a:pt x="96" y="200"/>
                          <a:pt x="92" y="200"/>
                          <a:pt x="88" y="202"/>
                        </a:cubicBezTo>
                        <a:cubicBezTo>
                          <a:pt x="86" y="203"/>
                          <a:pt x="84" y="205"/>
                          <a:pt x="82" y="206"/>
                        </a:cubicBezTo>
                        <a:cubicBezTo>
                          <a:pt x="80" y="205"/>
                          <a:pt x="77" y="204"/>
                          <a:pt x="76" y="202"/>
                        </a:cubicBezTo>
                        <a:cubicBezTo>
                          <a:pt x="74" y="198"/>
                          <a:pt x="76" y="191"/>
                          <a:pt x="72" y="190"/>
                        </a:cubicBezTo>
                        <a:cubicBezTo>
                          <a:pt x="68" y="189"/>
                          <a:pt x="60" y="186"/>
                          <a:pt x="60" y="186"/>
                        </a:cubicBezTo>
                        <a:cubicBezTo>
                          <a:pt x="53" y="188"/>
                          <a:pt x="49" y="192"/>
                          <a:pt x="42" y="194"/>
                        </a:cubicBezTo>
                        <a:cubicBezTo>
                          <a:pt x="34" y="189"/>
                          <a:pt x="37" y="183"/>
                          <a:pt x="28" y="186"/>
                        </a:cubicBezTo>
                        <a:cubicBezTo>
                          <a:pt x="12" y="181"/>
                          <a:pt x="19" y="161"/>
                          <a:pt x="10" y="148"/>
                        </a:cubicBezTo>
                        <a:cubicBezTo>
                          <a:pt x="5" y="121"/>
                          <a:pt x="11" y="147"/>
                          <a:pt x="4" y="130"/>
                        </a:cubicBezTo>
                        <a:cubicBezTo>
                          <a:pt x="2" y="126"/>
                          <a:pt x="0" y="118"/>
                          <a:pt x="0" y="118"/>
                        </a:cubicBezTo>
                        <a:cubicBezTo>
                          <a:pt x="2" y="95"/>
                          <a:pt x="0" y="83"/>
                          <a:pt x="20" y="96"/>
                        </a:cubicBezTo>
                        <a:cubicBezTo>
                          <a:pt x="23" y="105"/>
                          <a:pt x="23" y="110"/>
                          <a:pt x="32" y="104"/>
                        </a:cubicBezTo>
                        <a:cubicBezTo>
                          <a:pt x="35" y="95"/>
                          <a:pt x="29" y="88"/>
                          <a:pt x="34" y="80"/>
                        </a:cubicBezTo>
                        <a:cubicBezTo>
                          <a:pt x="36" y="76"/>
                          <a:pt x="48" y="73"/>
                          <a:pt x="52" y="70"/>
                        </a:cubicBezTo>
                        <a:cubicBezTo>
                          <a:pt x="57" y="63"/>
                          <a:pt x="58" y="62"/>
                          <a:pt x="54" y="6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2" name="Freeform 74"/>
                  <p:cNvSpPr>
                    <a:spLocks/>
                  </p:cNvSpPr>
                  <p:nvPr/>
                </p:nvSpPr>
                <p:spPr bwMode="ltGray">
                  <a:xfrm>
                    <a:off x="4580" y="572"/>
                    <a:ext cx="47" cy="13"/>
                  </a:xfrm>
                  <a:custGeom>
                    <a:avLst/>
                    <a:gdLst>
                      <a:gd name="T0" fmla="*/ 0 w 109"/>
                      <a:gd name="T1" fmla="*/ 0 h 38"/>
                      <a:gd name="T2" fmla="*/ 0 w 109"/>
                      <a:gd name="T3" fmla="*/ 0 h 38"/>
                      <a:gd name="T4" fmla="*/ 0 w 109"/>
                      <a:gd name="T5" fmla="*/ 0 h 38"/>
                      <a:gd name="T6" fmla="*/ 0 w 109"/>
                      <a:gd name="T7" fmla="*/ 0 h 38"/>
                      <a:gd name="T8" fmla="*/ 0 w 109"/>
                      <a:gd name="T9" fmla="*/ 0 h 38"/>
                      <a:gd name="T10" fmla="*/ 0 w 109"/>
                      <a:gd name="T11" fmla="*/ 0 h 38"/>
                      <a:gd name="T12" fmla="*/ 0 w 109"/>
                      <a:gd name="T13" fmla="*/ 0 h 38"/>
                      <a:gd name="T14" fmla="*/ 0 w 109"/>
                      <a:gd name="T15" fmla="*/ 0 h 38"/>
                      <a:gd name="T16" fmla="*/ 0 w 109"/>
                      <a:gd name="T17" fmla="*/ 0 h 38"/>
                      <a:gd name="T18" fmla="*/ 0 w 109"/>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38">
                        <a:moveTo>
                          <a:pt x="4" y="32"/>
                        </a:moveTo>
                        <a:cubicBezTo>
                          <a:pt x="7" y="22"/>
                          <a:pt x="7" y="14"/>
                          <a:pt x="18" y="10"/>
                        </a:cubicBezTo>
                        <a:cubicBezTo>
                          <a:pt x="28" y="12"/>
                          <a:pt x="37" y="14"/>
                          <a:pt x="46" y="20"/>
                        </a:cubicBezTo>
                        <a:cubicBezTo>
                          <a:pt x="62" y="15"/>
                          <a:pt x="54" y="17"/>
                          <a:pt x="72" y="14"/>
                        </a:cubicBezTo>
                        <a:cubicBezTo>
                          <a:pt x="77" y="9"/>
                          <a:pt x="90" y="0"/>
                          <a:pt x="90" y="0"/>
                        </a:cubicBezTo>
                        <a:cubicBezTo>
                          <a:pt x="109" y="6"/>
                          <a:pt x="85" y="23"/>
                          <a:pt x="76" y="26"/>
                        </a:cubicBezTo>
                        <a:cubicBezTo>
                          <a:pt x="71" y="33"/>
                          <a:pt x="68" y="35"/>
                          <a:pt x="60" y="38"/>
                        </a:cubicBezTo>
                        <a:cubicBezTo>
                          <a:pt x="54" y="36"/>
                          <a:pt x="42" y="32"/>
                          <a:pt x="42" y="32"/>
                        </a:cubicBezTo>
                        <a:cubicBezTo>
                          <a:pt x="33" y="23"/>
                          <a:pt x="26" y="26"/>
                          <a:pt x="14" y="30"/>
                        </a:cubicBezTo>
                        <a:cubicBezTo>
                          <a:pt x="1" y="28"/>
                          <a:pt x="0" y="24"/>
                          <a:pt x="4"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3" name="Freeform 75"/>
                  <p:cNvSpPr>
                    <a:spLocks/>
                  </p:cNvSpPr>
                  <p:nvPr/>
                </p:nvSpPr>
                <p:spPr bwMode="ltGray">
                  <a:xfrm>
                    <a:off x="4578" y="588"/>
                    <a:ext cx="32" cy="34"/>
                  </a:xfrm>
                  <a:custGeom>
                    <a:avLst/>
                    <a:gdLst>
                      <a:gd name="T0" fmla="*/ 0 w 76"/>
                      <a:gd name="T1" fmla="*/ 0 h 104"/>
                      <a:gd name="T2" fmla="*/ 0 w 76"/>
                      <a:gd name="T3" fmla="*/ 0 h 104"/>
                      <a:gd name="T4" fmla="*/ 0 w 76"/>
                      <a:gd name="T5" fmla="*/ 0 h 104"/>
                      <a:gd name="T6" fmla="*/ 0 w 76"/>
                      <a:gd name="T7" fmla="*/ 0 h 104"/>
                      <a:gd name="T8" fmla="*/ 0 w 76"/>
                      <a:gd name="T9" fmla="*/ 0 h 104"/>
                      <a:gd name="T10" fmla="*/ 0 w 76"/>
                      <a:gd name="T11" fmla="*/ 0 h 104"/>
                      <a:gd name="T12" fmla="*/ 0 w 76"/>
                      <a:gd name="T13" fmla="*/ 0 h 104"/>
                      <a:gd name="T14" fmla="*/ 0 w 76"/>
                      <a:gd name="T15" fmla="*/ 0 h 104"/>
                      <a:gd name="T16" fmla="*/ 0 w 76"/>
                      <a:gd name="T17" fmla="*/ 0 h 104"/>
                      <a:gd name="T18" fmla="*/ 0 w 76"/>
                      <a:gd name="T19" fmla="*/ 0 h 104"/>
                      <a:gd name="T20" fmla="*/ 0 w 76"/>
                      <a:gd name="T21" fmla="*/ 0 h 104"/>
                      <a:gd name="T22" fmla="*/ 0 w 76"/>
                      <a:gd name="T23" fmla="*/ 0 h 104"/>
                      <a:gd name="T24" fmla="*/ 0 w 76"/>
                      <a:gd name="T25" fmla="*/ 0 h 104"/>
                      <a:gd name="T26" fmla="*/ 0 w 76"/>
                      <a:gd name="T27" fmla="*/ 0 h 104"/>
                      <a:gd name="T28" fmla="*/ 0 w 76"/>
                      <a:gd name="T29" fmla="*/ 0 h 104"/>
                      <a:gd name="T30" fmla="*/ 0 w 76"/>
                      <a:gd name="T31" fmla="*/ 0 h 104"/>
                      <a:gd name="T32" fmla="*/ 0 w 76"/>
                      <a:gd name="T33" fmla="*/ 0 h 104"/>
                      <a:gd name="T34" fmla="*/ 0 w 76"/>
                      <a:gd name="T35" fmla="*/ 0 h 1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6" h="104">
                        <a:moveTo>
                          <a:pt x="8" y="18"/>
                        </a:moveTo>
                        <a:cubicBezTo>
                          <a:pt x="10" y="8"/>
                          <a:pt x="9" y="3"/>
                          <a:pt x="18" y="0"/>
                        </a:cubicBezTo>
                        <a:cubicBezTo>
                          <a:pt x="28" y="3"/>
                          <a:pt x="25" y="12"/>
                          <a:pt x="34" y="18"/>
                        </a:cubicBezTo>
                        <a:cubicBezTo>
                          <a:pt x="46" y="16"/>
                          <a:pt x="51" y="8"/>
                          <a:pt x="62" y="4"/>
                        </a:cubicBezTo>
                        <a:cubicBezTo>
                          <a:pt x="76" y="9"/>
                          <a:pt x="56" y="31"/>
                          <a:pt x="46" y="34"/>
                        </a:cubicBezTo>
                        <a:cubicBezTo>
                          <a:pt x="51" y="56"/>
                          <a:pt x="43" y="29"/>
                          <a:pt x="54" y="48"/>
                        </a:cubicBezTo>
                        <a:cubicBezTo>
                          <a:pt x="56" y="52"/>
                          <a:pt x="58" y="60"/>
                          <a:pt x="58" y="60"/>
                        </a:cubicBezTo>
                        <a:cubicBezTo>
                          <a:pt x="55" y="68"/>
                          <a:pt x="54" y="71"/>
                          <a:pt x="46" y="74"/>
                        </a:cubicBezTo>
                        <a:cubicBezTo>
                          <a:pt x="38" y="71"/>
                          <a:pt x="37" y="68"/>
                          <a:pt x="34" y="60"/>
                        </a:cubicBezTo>
                        <a:cubicBezTo>
                          <a:pt x="33" y="50"/>
                          <a:pt x="32" y="33"/>
                          <a:pt x="22" y="48"/>
                        </a:cubicBezTo>
                        <a:cubicBezTo>
                          <a:pt x="25" y="60"/>
                          <a:pt x="23" y="53"/>
                          <a:pt x="28" y="68"/>
                        </a:cubicBezTo>
                        <a:cubicBezTo>
                          <a:pt x="29" y="70"/>
                          <a:pt x="30" y="74"/>
                          <a:pt x="30" y="74"/>
                        </a:cubicBezTo>
                        <a:cubicBezTo>
                          <a:pt x="24" y="84"/>
                          <a:pt x="22" y="93"/>
                          <a:pt x="20" y="104"/>
                        </a:cubicBezTo>
                        <a:cubicBezTo>
                          <a:pt x="17" y="103"/>
                          <a:pt x="14" y="104"/>
                          <a:pt x="12" y="102"/>
                        </a:cubicBezTo>
                        <a:cubicBezTo>
                          <a:pt x="9" y="99"/>
                          <a:pt x="8" y="90"/>
                          <a:pt x="8" y="90"/>
                        </a:cubicBezTo>
                        <a:cubicBezTo>
                          <a:pt x="13" y="75"/>
                          <a:pt x="14" y="64"/>
                          <a:pt x="0" y="54"/>
                        </a:cubicBezTo>
                        <a:cubicBezTo>
                          <a:pt x="1" y="46"/>
                          <a:pt x="1" y="38"/>
                          <a:pt x="2" y="30"/>
                        </a:cubicBezTo>
                        <a:cubicBezTo>
                          <a:pt x="2" y="27"/>
                          <a:pt x="13" y="2"/>
                          <a:pt x="8"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4" name="Freeform 76"/>
                  <p:cNvSpPr>
                    <a:spLocks/>
                  </p:cNvSpPr>
                  <p:nvPr/>
                </p:nvSpPr>
                <p:spPr bwMode="ltGray">
                  <a:xfrm>
                    <a:off x="4632" y="569"/>
                    <a:ext cx="16" cy="2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w 37"/>
                      <a:gd name="T15" fmla="*/ 0 h 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61">
                        <a:moveTo>
                          <a:pt x="3" y="28"/>
                        </a:moveTo>
                        <a:cubicBezTo>
                          <a:pt x="5" y="14"/>
                          <a:pt x="2" y="7"/>
                          <a:pt x="13" y="0"/>
                        </a:cubicBezTo>
                        <a:cubicBezTo>
                          <a:pt x="26" y="9"/>
                          <a:pt x="23" y="17"/>
                          <a:pt x="15" y="28"/>
                        </a:cubicBezTo>
                        <a:cubicBezTo>
                          <a:pt x="25" y="31"/>
                          <a:pt x="33" y="27"/>
                          <a:pt x="37" y="38"/>
                        </a:cubicBezTo>
                        <a:cubicBezTo>
                          <a:pt x="30" y="45"/>
                          <a:pt x="28" y="47"/>
                          <a:pt x="19" y="44"/>
                        </a:cubicBezTo>
                        <a:cubicBezTo>
                          <a:pt x="13" y="54"/>
                          <a:pt x="18" y="61"/>
                          <a:pt x="5" y="58"/>
                        </a:cubicBezTo>
                        <a:cubicBezTo>
                          <a:pt x="0" y="50"/>
                          <a:pt x="3" y="44"/>
                          <a:pt x="1" y="34"/>
                        </a:cubicBezTo>
                        <a:cubicBezTo>
                          <a:pt x="2" y="32"/>
                          <a:pt x="3" y="28"/>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5" name="Freeform 77"/>
                  <p:cNvSpPr>
                    <a:spLocks/>
                  </p:cNvSpPr>
                  <p:nvPr/>
                </p:nvSpPr>
                <p:spPr bwMode="ltGray">
                  <a:xfrm>
                    <a:off x="4636" y="600"/>
                    <a:ext cx="20" cy="10"/>
                  </a:xfrm>
                  <a:custGeom>
                    <a:avLst/>
                    <a:gdLst>
                      <a:gd name="T0" fmla="*/ 0 w 49"/>
                      <a:gd name="T1" fmla="*/ 0 h 29"/>
                      <a:gd name="T2" fmla="*/ 0 w 49"/>
                      <a:gd name="T3" fmla="*/ 0 h 29"/>
                      <a:gd name="T4" fmla="*/ 0 w 49"/>
                      <a:gd name="T5" fmla="*/ 0 h 29"/>
                      <a:gd name="T6" fmla="*/ 0 w 49"/>
                      <a:gd name="T7" fmla="*/ 0 h 29"/>
                      <a:gd name="T8" fmla="*/ 0 w 49"/>
                      <a:gd name="T9" fmla="*/ 0 h 29"/>
                      <a:gd name="T10" fmla="*/ 0 w 49"/>
                      <a:gd name="T11" fmla="*/ 0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29">
                        <a:moveTo>
                          <a:pt x="7" y="0"/>
                        </a:moveTo>
                        <a:cubicBezTo>
                          <a:pt x="15" y="6"/>
                          <a:pt x="19" y="2"/>
                          <a:pt x="29" y="0"/>
                        </a:cubicBezTo>
                        <a:cubicBezTo>
                          <a:pt x="45" y="5"/>
                          <a:pt x="40" y="3"/>
                          <a:pt x="49" y="16"/>
                        </a:cubicBezTo>
                        <a:cubicBezTo>
                          <a:pt x="46" y="29"/>
                          <a:pt x="42" y="21"/>
                          <a:pt x="35" y="14"/>
                        </a:cubicBezTo>
                        <a:cubicBezTo>
                          <a:pt x="26" y="15"/>
                          <a:pt x="12" y="19"/>
                          <a:pt x="3" y="16"/>
                        </a:cubicBezTo>
                        <a:cubicBezTo>
                          <a:pt x="0" y="6"/>
                          <a:pt x="7" y="10"/>
                          <a:pt x="7" y="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6" name="Freeform 78"/>
                  <p:cNvSpPr>
                    <a:spLocks/>
                  </p:cNvSpPr>
                  <p:nvPr/>
                </p:nvSpPr>
                <p:spPr bwMode="ltGray">
                  <a:xfrm>
                    <a:off x="4657" y="585"/>
                    <a:ext cx="26" cy="17"/>
                  </a:xfrm>
                  <a:custGeom>
                    <a:avLst/>
                    <a:gdLst>
                      <a:gd name="T0" fmla="*/ 0 w 61"/>
                      <a:gd name="T1" fmla="*/ 0 h 48"/>
                      <a:gd name="T2" fmla="*/ 0 w 61"/>
                      <a:gd name="T3" fmla="*/ 0 h 48"/>
                      <a:gd name="T4" fmla="*/ 0 w 61"/>
                      <a:gd name="T5" fmla="*/ 0 h 48"/>
                      <a:gd name="T6" fmla="*/ 0 w 61"/>
                      <a:gd name="T7" fmla="*/ 0 h 48"/>
                      <a:gd name="T8" fmla="*/ 0 w 61"/>
                      <a:gd name="T9" fmla="*/ 0 h 48"/>
                      <a:gd name="T10" fmla="*/ 0 w 61"/>
                      <a:gd name="T11" fmla="*/ 0 h 48"/>
                      <a:gd name="T12" fmla="*/ 0 w 61"/>
                      <a:gd name="T13" fmla="*/ 0 h 48"/>
                      <a:gd name="T14" fmla="*/ 0 w 61"/>
                      <a:gd name="T15" fmla="*/ 0 h 48"/>
                      <a:gd name="T16" fmla="*/ 0 w 61"/>
                      <a:gd name="T17" fmla="*/ 0 h 48"/>
                      <a:gd name="T18" fmla="*/ 0 w 61"/>
                      <a:gd name="T19" fmla="*/ 0 h 48"/>
                      <a:gd name="T20" fmla="*/ 0 w 61"/>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 h="48">
                        <a:moveTo>
                          <a:pt x="21" y="38"/>
                        </a:moveTo>
                        <a:cubicBezTo>
                          <a:pt x="19" y="34"/>
                          <a:pt x="19" y="29"/>
                          <a:pt x="15" y="26"/>
                        </a:cubicBezTo>
                        <a:cubicBezTo>
                          <a:pt x="12" y="24"/>
                          <a:pt x="3" y="22"/>
                          <a:pt x="3" y="22"/>
                        </a:cubicBezTo>
                        <a:cubicBezTo>
                          <a:pt x="0" y="12"/>
                          <a:pt x="5" y="12"/>
                          <a:pt x="13" y="8"/>
                        </a:cubicBezTo>
                        <a:cubicBezTo>
                          <a:pt x="17" y="6"/>
                          <a:pt x="25" y="0"/>
                          <a:pt x="25" y="0"/>
                        </a:cubicBezTo>
                        <a:cubicBezTo>
                          <a:pt x="37" y="2"/>
                          <a:pt x="41" y="2"/>
                          <a:pt x="49" y="10"/>
                        </a:cubicBezTo>
                        <a:cubicBezTo>
                          <a:pt x="45" y="21"/>
                          <a:pt x="46" y="12"/>
                          <a:pt x="53" y="20"/>
                        </a:cubicBezTo>
                        <a:cubicBezTo>
                          <a:pt x="56" y="24"/>
                          <a:pt x="61" y="32"/>
                          <a:pt x="61" y="32"/>
                        </a:cubicBezTo>
                        <a:cubicBezTo>
                          <a:pt x="56" y="47"/>
                          <a:pt x="53" y="42"/>
                          <a:pt x="41" y="38"/>
                        </a:cubicBezTo>
                        <a:cubicBezTo>
                          <a:pt x="27" y="47"/>
                          <a:pt x="34" y="48"/>
                          <a:pt x="23" y="44"/>
                        </a:cubicBezTo>
                        <a:cubicBezTo>
                          <a:pt x="22" y="42"/>
                          <a:pt x="21" y="38"/>
                          <a:pt x="21" y="3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7" name="Freeform 79"/>
                  <p:cNvSpPr>
                    <a:spLocks/>
                  </p:cNvSpPr>
                  <p:nvPr/>
                </p:nvSpPr>
                <p:spPr bwMode="ltGray">
                  <a:xfrm>
                    <a:off x="4664" y="593"/>
                    <a:ext cx="122" cy="61"/>
                  </a:xfrm>
                  <a:custGeom>
                    <a:avLst/>
                    <a:gdLst>
                      <a:gd name="T0" fmla="*/ 0 w 286"/>
                      <a:gd name="T1" fmla="*/ 0 h 182"/>
                      <a:gd name="T2" fmla="*/ 0 w 286"/>
                      <a:gd name="T3" fmla="*/ 0 h 182"/>
                      <a:gd name="T4" fmla="*/ 0 w 286"/>
                      <a:gd name="T5" fmla="*/ 0 h 182"/>
                      <a:gd name="T6" fmla="*/ 0 w 286"/>
                      <a:gd name="T7" fmla="*/ 0 h 182"/>
                      <a:gd name="T8" fmla="*/ 0 w 286"/>
                      <a:gd name="T9" fmla="*/ 0 h 182"/>
                      <a:gd name="T10" fmla="*/ 0 w 286"/>
                      <a:gd name="T11" fmla="*/ 0 h 182"/>
                      <a:gd name="T12" fmla="*/ 0 w 286"/>
                      <a:gd name="T13" fmla="*/ 0 h 182"/>
                      <a:gd name="T14" fmla="*/ 0 w 286"/>
                      <a:gd name="T15" fmla="*/ 0 h 182"/>
                      <a:gd name="T16" fmla="*/ 0 w 286"/>
                      <a:gd name="T17" fmla="*/ 0 h 182"/>
                      <a:gd name="T18" fmla="*/ 0 w 286"/>
                      <a:gd name="T19" fmla="*/ 0 h 182"/>
                      <a:gd name="T20" fmla="*/ 0 w 286"/>
                      <a:gd name="T21" fmla="*/ 0 h 182"/>
                      <a:gd name="T22" fmla="*/ 0 w 286"/>
                      <a:gd name="T23" fmla="*/ 0 h 182"/>
                      <a:gd name="T24" fmla="*/ 0 w 286"/>
                      <a:gd name="T25" fmla="*/ 0 h 182"/>
                      <a:gd name="T26" fmla="*/ 0 w 286"/>
                      <a:gd name="T27" fmla="*/ 0 h 182"/>
                      <a:gd name="T28" fmla="*/ 1 w 286"/>
                      <a:gd name="T29" fmla="*/ 0 h 182"/>
                      <a:gd name="T30" fmla="*/ 1 w 286"/>
                      <a:gd name="T31" fmla="*/ 0 h 182"/>
                      <a:gd name="T32" fmla="*/ 1 w 286"/>
                      <a:gd name="T33" fmla="*/ 0 h 182"/>
                      <a:gd name="T34" fmla="*/ 1 w 286"/>
                      <a:gd name="T35" fmla="*/ 0 h 182"/>
                      <a:gd name="T36" fmla="*/ 1 w 286"/>
                      <a:gd name="T37" fmla="*/ 0 h 182"/>
                      <a:gd name="T38" fmla="*/ 1 w 286"/>
                      <a:gd name="T39" fmla="*/ 0 h 182"/>
                      <a:gd name="T40" fmla="*/ 1 w 286"/>
                      <a:gd name="T41" fmla="*/ 0 h 182"/>
                      <a:gd name="T42" fmla="*/ 1 w 286"/>
                      <a:gd name="T43" fmla="*/ 0 h 182"/>
                      <a:gd name="T44" fmla="*/ 1 w 286"/>
                      <a:gd name="T45" fmla="*/ 0 h 182"/>
                      <a:gd name="T46" fmla="*/ 1 w 286"/>
                      <a:gd name="T47" fmla="*/ 0 h 182"/>
                      <a:gd name="T48" fmla="*/ 2 w 286"/>
                      <a:gd name="T49" fmla="*/ 0 h 182"/>
                      <a:gd name="T50" fmla="*/ 2 w 286"/>
                      <a:gd name="T51" fmla="*/ 0 h 182"/>
                      <a:gd name="T52" fmla="*/ 2 w 286"/>
                      <a:gd name="T53" fmla="*/ 0 h 182"/>
                      <a:gd name="T54" fmla="*/ 2 w 286"/>
                      <a:gd name="T55" fmla="*/ 0 h 182"/>
                      <a:gd name="T56" fmla="*/ 2 w 286"/>
                      <a:gd name="T57" fmla="*/ 0 h 182"/>
                      <a:gd name="T58" fmla="*/ 1 w 286"/>
                      <a:gd name="T59" fmla="*/ 0 h 182"/>
                      <a:gd name="T60" fmla="*/ 1 w 286"/>
                      <a:gd name="T61" fmla="*/ 0 h 182"/>
                      <a:gd name="T62" fmla="*/ 1 w 286"/>
                      <a:gd name="T63" fmla="*/ 0 h 182"/>
                      <a:gd name="T64" fmla="*/ 1 w 286"/>
                      <a:gd name="T65" fmla="*/ 0 h 182"/>
                      <a:gd name="T66" fmla="*/ 1 w 286"/>
                      <a:gd name="T67" fmla="*/ 0 h 182"/>
                      <a:gd name="T68" fmla="*/ 1 w 286"/>
                      <a:gd name="T69" fmla="*/ 0 h 182"/>
                      <a:gd name="T70" fmla="*/ 1 w 286"/>
                      <a:gd name="T71" fmla="*/ 0 h 182"/>
                      <a:gd name="T72" fmla="*/ 1 w 286"/>
                      <a:gd name="T73" fmla="*/ 0 h 182"/>
                      <a:gd name="T74" fmla="*/ 1 w 286"/>
                      <a:gd name="T75" fmla="*/ 0 h 182"/>
                      <a:gd name="T76" fmla="*/ 0 w 286"/>
                      <a:gd name="T77" fmla="*/ 0 h 182"/>
                      <a:gd name="T78" fmla="*/ 0 w 286"/>
                      <a:gd name="T79" fmla="*/ 0 h 182"/>
                      <a:gd name="T80" fmla="*/ 0 w 286"/>
                      <a:gd name="T81" fmla="*/ 0 h 182"/>
                      <a:gd name="T82" fmla="*/ 0 w 286"/>
                      <a:gd name="T83" fmla="*/ 0 h 182"/>
                      <a:gd name="T84" fmla="*/ 0 w 286"/>
                      <a:gd name="T85" fmla="*/ 0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6" h="182">
                        <a:moveTo>
                          <a:pt x="46" y="28"/>
                        </a:moveTo>
                        <a:cubicBezTo>
                          <a:pt x="41" y="14"/>
                          <a:pt x="46" y="17"/>
                          <a:pt x="36" y="14"/>
                        </a:cubicBezTo>
                        <a:cubicBezTo>
                          <a:pt x="31" y="17"/>
                          <a:pt x="26" y="30"/>
                          <a:pt x="26" y="30"/>
                        </a:cubicBezTo>
                        <a:cubicBezTo>
                          <a:pt x="12" y="25"/>
                          <a:pt x="19" y="21"/>
                          <a:pt x="0" y="24"/>
                        </a:cubicBezTo>
                        <a:cubicBezTo>
                          <a:pt x="2" y="33"/>
                          <a:pt x="2" y="37"/>
                          <a:pt x="10" y="42"/>
                        </a:cubicBezTo>
                        <a:cubicBezTo>
                          <a:pt x="12" y="49"/>
                          <a:pt x="14" y="55"/>
                          <a:pt x="16" y="62"/>
                        </a:cubicBezTo>
                        <a:cubicBezTo>
                          <a:pt x="24" y="59"/>
                          <a:pt x="27" y="57"/>
                          <a:pt x="24" y="48"/>
                        </a:cubicBezTo>
                        <a:cubicBezTo>
                          <a:pt x="26" y="47"/>
                          <a:pt x="28" y="43"/>
                          <a:pt x="30" y="44"/>
                        </a:cubicBezTo>
                        <a:cubicBezTo>
                          <a:pt x="48" y="48"/>
                          <a:pt x="36" y="52"/>
                          <a:pt x="48" y="56"/>
                        </a:cubicBezTo>
                        <a:cubicBezTo>
                          <a:pt x="74" y="65"/>
                          <a:pt x="47" y="56"/>
                          <a:pt x="70" y="62"/>
                        </a:cubicBezTo>
                        <a:cubicBezTo>
                          <a:pt x="77" y="64"/>
                          <a:pt x="88" y="72"/>
                          <a:pt x="88" y="72"/>
                        </a:cubicBezTo>
                        <a:cubicBezTo>
                          <a:pt x="96" y="84"/>
                          <a:pt x="102" y="87"/>
                          <a:pt x="106" y="102"/>
                        </a:cubicBezTo>
                        <a:cubicBezTo>
                          <a:pt x="105" y="109"/>
                          <a:pt x="106" y="115"/>
                          <a:pt x="104" y="122"/>
                        </a:cubicBezTo>
                        <a:cubicBezTo>
                          <a:pt x="103" y="126"/>
                          <a:pt x="94" y="132"/>
                          <a:pt x="98" y="134"/>
                        </a:cubicBezTo>
                        <a:cubicBezTo>
                          <a:pt x="106" y="137"/>
                          <a:pt x="122" y="128"/>
                          <a:pt x="122" y="128"/>
                        </a:cubicBezTo>
                        <a:cubicBezTo>
                          <a:pt x="130" y="131"/>
                          <a:pt x="133" y="135"/>
                          <a:pt x="140" y="140"/>
                        </a:cubicBezTo>
                        <a:cubicBezTo>
                          <a:pt x="148" y="145"/>
                          <a:pt x="159" y="145"/>
                          <a:pt x="168" y="148"/>
                        </a:cubicBezTo>
                        <a:cubicBezTo>
                          <a:pt x="170" y="147"/>
                          <a:pt x="173" y="148"/>
                          <a:pt x="174" y="146"/>
                        </a:cubicBezTo>
                        <a:cubicBezTo>
                          <a:pt x="176" y="142"/>
                          <a:pt x="164" y="136"/>
                          <a:pt x="168" y="134"/>
                        </a:cubicBezTo>
                        <a:cubicBezTo>
                          <a:pt x="171" y="132"/>
                          <a:pt x="175" y="135"/>
                          <a:pt x="178" y="136"/>
                        </a:cubicBezTo>
                        <a:cubicBezTo>
                          <a:pt x="182" y="131"/>
                          <a:pt x="186" y="118"/>
                          <a:pt x="186" y="118"/>
                        </a:cubicBezTo>
                        <a:cubicBezTo>
                          <a:pt x="189" y="119"/>
                          <a:pt x="199" y="120"/>
                          <a:pt x="202" y="122"/>
                        </a:cubicBezTo>
                        <a:cubicBezTo>
                          <a:pt x="206" y="124"/>
                          <a:pt x="214" y="130"/>
                          <a:pt x="214" y="130"/>
                        </a:cubicBezTo>
                        <a:cubicBezTo>
                          <a:pt x="224" y="145"/>
                          <a:pt x="228" y="158"/>
                          <a:pt x="244" y="168"/>
                        </a:cubicBezTo>
                        <a:cubicBezTo>
                          <a:pt x="250" y="172"/>
                          <a:pt x="262" y="178"/>
                          <a:pt x="262" y="178"/>
                        </a:cubicBezTo>
                        <a:cubicBezTo>
                          <a:pt x="265" y="178"/>
                          <a:pt x="286" y="182"/>
                          <a:pt x="284" y="170"/>
                        </a:cubicBezTo>
                        <a:cubicBezTo>
                          <a:pt x="283" y="164"/>
                          <a:pt x="268" y="160"/>
                          <a:pt x="268" y="160"/>
                        </a:cubicBezTo>
                        <a:cubicBezTo>
                          <a:pt x="261" y="150"/>
                          <a:pt x="270" y="143"/>
                          <a:pt x="256" y="138"/>
                        </a:cubicBezTo>
                        <a:cubicBezTo>
                          <a:pt x="254" y="136"/>
                          <a:pt x="251" y="135"/>
                          <a:pt x="250" y="132"/>
                        </a:cubicBezTo>
                        <a:cubicBezTo>
                          <a:pt x="248" y="129"/>
                          <a:pt x="250" y="125"/>
                          <a:pt x="248" y="122"/>
                        </a:cubicBezTo>
                        <a:cubicBezTo>
                          <a:pt x="246" y="118"/>
                          <a:pt x="240" y="118"/>
                          <a:pt x="236" y="116"/>
                        </a:cubicBezTo>
                        <a:cubicBezTo>
                          <a:pt x="230" y="107"/>
                          <a:pt x="227" y="100"/>
                          <a:pt x="240" y="96"/>
                        </a:cubicBezTo>
                        <a:cubicBezTo>
                          <a:pt x="236" y="83"/>
                          <a:pt x="236" y="84"/>
                          <a:pt x="220" y="86"/>
                        </a:cubicBezTo>
                        <a:cubicBezTo>
                          <a:pt x="209" y="82"/>
                          <a:pt x="208" y="82"/>
                          <a:pt x="210" y="70"/>
                        </a:cubicBezTo>
                        <a:cubicBezTo>
                          <a:pt x="207" y="60"/>
                          <a:pt x="199" y="57"/>
                          <a:pt x="190" y="54"/>
                        </a:cubicBezTo>
                        <a:cubicBezTo>
                          <a:pt x="181" y="45"/>
                          <a:pt x="181" y="42"/>
                          <a:pt x="168" y="38"/>
                        </a:cubicBezTo>
                        <a:cubicBezTo>
                          <a:pt x="164" y="37"/>
                          <a:pt x="156" y="34"/>
                          <a:pt x="156" y="34"/>
                        </a:cubicBezTo>
                        <a:cubicBezTo>
                          <a:pt x="146" y="24"/>
                          <a:pt x="134" y="21"/>
                          <a:pt x="120" y="16"/>
                        </a:cubicBezTo>
                        <a:cubicBezTo>
                          <a:pt x="113" y="14"/>
                          <a:pt x="108" y="8"/>
                          <a:pt x="102" y="4"/>
                        </a:cubicBezTo>
                        <a:cubicBezTo>
                          <a:pt x="100" y="3"/>
                          <a:pt x="96" y="0"/>
                          <a:pt x="96" y="0"/>
                        </a:cubicBezTo>
                        <a:cubicBezTo>
                          <a:pt x="83" y="2"/>
                          <a:pt x="79" y="1"/>
                          <a:pt x="70" y="10"/>
                        </a:cubicBezTo>
                        <a:cubicBezTo>
                          <a:pt x="67" y="19"/>
                          <a:pt x="63" y="27"/>
                          <a:pt x="56" y="32"/>
                        </a:cubicBezTo>
                        <a:cubicBezTo>
                          <a:pt x="49" y="30"/>
                          <a:pt x="52" y="31"/>
                          <a:pt x="46"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8" name="Freeform 80"/>
                  <p:cNvSpPr>
                    <a:spLocks/>
                  </p:cNvSpPr>
                  <p:nvPr/>
                </p:nvSpPr>
                <p:spPr bwMode="ltGray">
                  <a:xfrm>
                    <a:off x="4770" y="599"/>
                    <a:ext cx="33" cy="26"/>
                  </a:xfrm>
                  <a:custGeom>
                    <a:avLst/>
                    <a:gdLst>
                      <a:gd name="T0" fmla="*/ 0 w 78"/>
                      <a:gd name="T1" fmla="*/ 0 h 78"/>
                      <a:gd name="T2" fmla="*/ 0 w 78"/>
                      <a:gd name="T3" fmla="*/ 0 h 78"/>
                      <a:gd name="T4" fmla="*/ 0 w 78"/>
                      <a:gd name="T5" fmla="*/ 0 h 78"/>
                      <a:gd name="T6" fmla="*/ 0 w 78"/>
                      <a:gd name="T7" fmla="*/ 0 h 78"/>
                      <a:gd name="T8" fmla="*/ 0 w 78"/>
                      <a:gd name="T9" fmla="*/ 0 h 78"/>
                      <a:gd name="T10" fmla="*/ 0 w 78"/>
                      <a:gd name="T11" fmla="*/ 0 h 78"/>
                      <a:gd name="T12" fmla="*/ 0 w 78"/>
                      <a:gd name="T13" fmla="*/ 0 h 78"/>
                      <a:gd name="T14" fmla="*/ 0 w 78"/>
                      <a:gd name="T15" fmla="*/ 0 h 78"/>
                      <a:gd name="T16" fmla="*/ 0 w 78"/>
                      <a:gd name="T17" fmla="*/ 0 h 78"/>
                      <a:gd name="T18" fmla="*/ 0 w 78"/>
                      <a:gd name="T19" fmla="*/ 0 h 78"/>
                      <a:gd name="T20" fmla="*/ 0 w 78"/>
                      <a:gd name="T21" fmla="*/ 0 h 78"/>
                      <a:gd name="T22" fmla="*/ 0 w 78"/>
                      <a:gd name="T23" fmla="*/ 0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8">
                        <a:moveTo>
                          <a:pt x="1" y="58"/>
                        </a:moveTo>
                        <a:cubicBezTo>
                          <a:pt x="6" y="44"/>
                          <a:pt x="18" y="57"/>
                          <a:pt x="27" y="60"/>
                        </a:cubicBezTo>
                        <a:cubicBezTo>
                          <a:pt x="35" y="57"/>
                          <a:pt x="38" y="52"/>
                          <a:pt x="45" y="48"/>
                        </a:cubicBezTo>
                        <a:cubicBezTo>
                          <a:pt x="48" y="40"/>
                          <a:pt x="51" y="36"/>
                          <a:pt x="57" y="30"/>
                        </a:cubicBezTo>
                        <a:cubicBezTo>
                          <a:pt x="55" y="23"/>
                          <a:pt x="43" y="14"/>
                          <a:pt x="43" y="14"/>
                        </a:cubicBezTo>
                        <a:cubicBezTo>
                          <a:pt x="33" y="0"/>
                          <a:pt x="30" y="1"/>
                          <a:pt x="43" y="4"/>
                        </a:cubicBezTo>
                        <a:cubicBezTo>
                          <a:pt x="54" y="11"/>
                          <a:pt x="58" y="22"/>
                          <a:pt x="71" y="26"/>
                        </a:cubicBezTo>
                        <a:cubicBezTo>
                          <a:pt x="78" y="37"/>
                          <a:pt x="78" y="46"/>
                          <a:pt x="67" y="54"/>
                        </a:cubicBezTo>
                        <a:cubicBezTo>
                          <a:pt x="51" y="49"/>
                          <a:pt x="53" y="71"/>
                          <a:pt x="33" y="78"/>
                        </a:cubicBezTo>
                        <a:cubicBezTo>
                          <a:pt x="16" y="72"/>
                          <a:pt x="25" y="76"/>
                          <a:pt x="9" y="66"/>
                        </a:cubicBezTo>
                        <a:cubicBezTo>
                          <a:pt x="7" y="65"/>
                          <a:pt x="3" y="62"/>
                          <a:pt x="3" y="62"/>
                        </a:cubicBezTo>
                        <a:cubicBezTo>
                          <a:pt x="0" y="54"/>
                          <a:pt x="13" y="42"/>
                          <a:pt x="1" y="5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99" name="Freeform 81"/>
                  <p:cNvSpPr>
                    <a:spLocks/>
                  </p:cNvSpPr>
                  <p:nvPr/>
                </p:nvSpPr>
                <p:spPr bwMode="ltGray">
                  <a:xfrm>
                    <a:off x="4840" y="544"/>
                    <a:ext cx="8" cy="6"/>
                  </a:xfrm>
                  <a:custGeom>
                    <a:avLst/>
                    <a:gdLst>
                      <a:gd name="T0" fmla="*/ 0 w 17"/>
                      <a:gd name="T1" fmla="*/ 0 h 18"/>
                      <a:gd name="T2" fmla="*/ 0 w 17"/>
                      <a:gd name="T3" fmla="*/ 0 h 18"/>
                      <a:gd name="T4" fmla="*/ 0 w 17"/>
                      <a:gd name="T5" fmla="*/ 0 h 18"/>
                      <a:gd name="T6" fmla="*/ 0 60000 65536"/>
                      <a:gd name="T7" fmla="*/ 0 60000 65536"/>
                      <a:gd name="T8" fmla="*/ 0 60000 65536"/>
                    </a:gdLst>
                    <a:ahLst/>
                    <a:cxnLst>
                      <a:cxn ang="T6">
                        <a:pos x="T0" y="T1"/>
                      </a:cxn>
                      <a:cxn ang="T7">
                        <a:pos x="T2" y="T3"/>
                      </a:cxn>
                      <a:cxn ang="T8">
                        <a:pos x="T4" y="T5"/>
                      </a:cxn>
                    </a:cxnLst>
                    <a:rect l="0" t="0" r="r" b="b"/>
                    <a:pathLst>
                      <a:path w="17" h="18">
                        <a:moveTo>
                          <a:pt x="3" y="4"/>
                        </a:moveTo>
                        <a:cubicBezTo>
                          <a:pt x="17" y="7"/>
                          <a:pt x="16" y="18"/>
                          <a:pt x="3" y="14"/>
                        </a:cubicBezTo>
                        <a:cubicBezTo>
                          <a:pt x="0" y="6"/>
                          <a:pt x="7" y="0"/>
                          <a:pt x="3" y="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0" name="Freeform 82"/>
                  <p:cNvSpPr>
                    <a:spLocks/>
                  </p:cNvSpPr>
                  <p:nvPr/>
                </p:nvSpPr>
                <p:spPr bwMode="ltGray">
                  <a:xfrm>
                    <a:off x="4747" y="494"/>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1"/>
                          <a:pt x="6" y="0"/>
                          <a:pt x="17" y="2"/>
                        </a:cubicBezTo>
                        <a:cubicBezTo>
                          <a:pt x="20" y="10"/>
                          <a:pt x="18" y="15"/>
                          <a:pt x="9" y="12"/>
                        </a:cubicBezTo>
                        <a:cubicBezTo>
                          <a:pt x="4" y="4"/>
                          <a:pt x="4" y="4"/>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1" name="Freeform 83"/>
                  <p:cNvSpPr>
                    <a:spLocks/>
                  </p:cNvSpPr>
                  <p:nvPr/>
                </p:nvSpPr>
                <p:spPr bwMode="ltGray">
                  <a:xfrm>
                    <a:off x="4676" y="536"/>
                    <a:ext cx="8" cy="5"/>
                  </a:xfrm>
                  <a:custGeom>
                    <a:avLst/>
                    <a:gdLst>
                      <a:gd name="T0" fmla="*/ 0 w 20"/>
                      <a:gd name="T1" fmla="*/ 0 h 15"/>
                      <a:gd name="T2" fmla="*/ 0 w 20"/>
                      <a:gd name="T3" fmla="*/ 0 h 15"/>
                      <a:gd name="T4" fmla="*/ 0 w 20"/>
                      <a:gd name="T5" fmla="*/ 0 h 15"/>
                      <a:gd name="T6" fmla="*/ 0 w 20"/>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5">
                        <a:moveTo>
                          <a:pt x="7" y="12"/>
                        </a:moveTo>
                        <a:cubicBezTo>
                          <a:pt x="0" y="2"/>
                          <a:pt x="3" y="0"/>
                          <a:pt x="15" y="2"/>
                        </a:cubicBezTo>
                        <a:cubicBezTo>
                          <a:pt x="16" y="4"/>
                          <a:pt x="20" y="12"/>
                          <a:pt x="15" y="14"/>
                        </a:cubicBezTo>
                        <a:cubicBezTo>
                          <a:pt x="12" y="15"/>
                          <a:pt x="7" y="12"/>
                          <a:pt x="7"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2" name="Freeform 84"/>
                  <p:cNvSpPr>
                    <a:spLocks/>
                  </p:cNvSpPr>
                  <p:nvPr/>
                </p:nvSpPr>
                <p:spPr bwMode="ltGray">
                  <a:xfrm>
                    <a:off x="4598" y="523"/>
                    <a:ext cx="34" cy="27"/>
                  </a:xfrm>
                  <a:custGeom>
                    <a:avLst/>
                    <a:gdLst>
                      <a:gd name="T0" fmla="*/ 0 w 80"/>
                      <a:gd name="T1" fmla="*/ 0 h 80"/>
                      <a:gd name="T2" fmla="*/ 0 w 80"/>
                      <a:gd name="T3" fmla="*/ 0 h 80"/>
                      <a:gd name="T4" fmla="*/ 0 w 80"/>
                      <a:gd name="T5" fmla="*/ 0 h 80"/>
                      <a:gd name="T6" fmla="*/ 0 w 80"/>
                      <a:gd name="T7" fmla="*/ 0 h 80"/>
                      <a:gd name="T8" fmla="*/ 0 w 80"/>
                      <a:gd name="T9" fmla="*/ 0 h 80"/>
                      <a:gd name="T10" fmla="*/ 0 w 80"/>
                      <a:gd name="T11" fmla="*/ 0 h 80"/>
                      <a:gd name="T12" fmla="*/ 0 w 80"/>
                      <a:gd name="T13" fmla="*/ 0 h 80"/>
                      <a:gd name="T14" fmla="*/ 0 w 80"/>
                      <a:gd name="T15" fmla="*/ 0 h 80"/>
                      <a:gd name="T16" fmla="*/ 0 w 80"/>
                      <a:gd name="T17" fmla="*/ 0 h 80"/>
                      <a:gd name="T18" fmla="*/ 0 w 80"/>
                      <a:gd name="T19" fmla="*/ 0 h 80"/>
                      <a:gd name="T20" fmla="*/ 0 w 80"/>
                      <a:gd name="T21" fmla="*/ 0 h 80"/>
                      <a:gd name="T22" fmla="*/ 0 w 80"/>
                      <a:gd name="T23" fmla="*/ 0 h 80"/>
                      <a:gd name="T24" fmla="*/ 0 w 80"/>
                      <a:gd name="T25" fmla="*/ 0 h 80"/>
                      <a:gd name="T26" fmla="*/ 0 w 80"/>
                      <a:gd name="T27" fmla="*/ 0 h 80"/>
                      <a:gd name="T28" fmla="*/ 0 w 80"/>
                      <a:gd name="T29" fmla="*/ 0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80">
                        <a:moveTo>
                          <a:pt x="0" y="50"/>
                        </a:moveTo>
                        <a:cubicBezTo>
                          <a:pt x="1" y="47"/>
                          <a:pt x="12" y="25"/>
                          <a:pt x="14" y="24"/>
                        </a:cubicBezTo>
                        <a:cubicBezTo>
                          <a:pt x="17" y="22"/>
                          <a:pt x="26" y="20"/>
                          <a:pt x="26" y="20"/>
                        </a:cubicBezTo>
                        <a:cubicBezTo>
                          <a:pt x="34" y="23"/>
                          <a:pt x="40" y="21"/>
                          <a:pt x="48" y="18"/>
                        </a:cubicBezTo>
                        <a:cubicBezTo>
                          <a:pt x="52" y="12"/>
                          <a:pt x="54" y="6"/>
                          <a:pt x="58" y="0"/>
                        </a:cubicBezTo>
                        <a:cubicBezTo>
                          <a:pt x="70" y="4"/>
                          <a:pt x="76" y="28"/>
                          <a:pt x="80" y="40"/>
                        </a:cubicBezTo>
                        <a:cubicBezTo>
                          <a:pt x="75" y="54"/>
                          <a:pt x="80" y="50"/>
                          <a:pt x="70" y="56"/>
                        </a:cubicBezTo>
                        <a:cubicBezTo>
                          <a:pt x="61" y="53"/>
                          <a:pt x="59" y="54"/>
                          <a:pt x="54" y="62"/>
                        </a:cubicBezTo>
                        <a:cubicBezTo>
                          <a:pt x="57" y="71"/>
                          <a:pt x="56" y="75"/>
                          <a:pt x="48" y="80"/>
                        </a:cubicBezTo>
                        <a:cubicBezTo>
                          <a:pt x="40" y="77"/>
                          <a:pt x="39" y="72"/>
                          <a:pt x="32" y="68"/>
                        </a:cubicBezTo>
                        <a:cubicBezTo>
                          <a:pt x="26" y="59"/>
                          <a:pt x="30" y="57"/>
                          <a:pt x="38" y="52"/>
                        </a:cubicBezTo>
                        <a:cubicBezTo>
                          <a:pt x="41" y="42"/>
                          <a:pt x="39" y="34"/>
                          <a:pt x="30" y="28"/>
                        </a:cubicBezTo>
                        <a:cubicBezTo>
                          <a:pt x="20" y="31"/>
                          <a:pt x="30" y="40"/>
                          <a:pt x="20" y="48"/>
                        </a:cubicBezTo>
                        <a:cubicBezTo>
                          <a:pt x="16" y="51"/>
                          <a:pt x="8" y="56"/>
                          <a:pt x="8" y="56"/>
                        </a:cubicBezTo>
                        <a:cubicBezTo>
                          <a:pt x="2" y="50"/>
                          <a:pt x="5" y="50"/>
                          <a:pt x="0" y="50"/>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3" name="Freeform 85"/>
                  <p:cNvSpPr>
                    <a:spLocks/>
                  </p:cNvSpPr>
                  <p:nvPr/>
                </p:nvSpPr>
                <p:spPr bwMode="ltGray">
                  <a:xfrm>
                    <a:off x="4587" y="466"/>
                    <a:ext cx="40" cy="58"/>
                  </a:xfrm>
                  <a:custGeom>
                    <a:avLst/>
                    <a:gdLst>
                      <a:gd name="T0" fmla="*/ 0 w 94"/>
                      <a:gd name="T1" fmla="*/ 0 h 174"/>
                      <a:gd name="T2" fmla="*/ 0 w 94"/>
                      <a:gd name="T3" fmla="*/ 0 h 174"/>
                      <a:gd name="T4" fmla="*/ 0 w 94"/>
                      <a:gd name="T5" fmla="*/ 0 h 174"/>
                      <a:gd name="T6" fmla="*/ 0 w 94"/>
                      <a:gd name="T7" fmla="*/ 0 h 174"/>
                      <a:gd name="T8" fmla="*/ 0 w 94"/>
                      <a:gd name="T9" fmla="*/ 0 h 174"/>
                      <a:gd name="T10" fmla="*/ 0 w 94"/>
                      <a:gd name="T11" fmla="*/ 0 h 174"/>
                      <a:gd name="T12" fmla="*/ 0 w 94"/>
                      <a:gd name="T13" fmla="*/ 0 h 174"/>
                      <a:gd name="T14" fmla="*/ 0 w 94"/>
                      <a:gd name="T15" fmla="*/ 0 h 174"/>
                      <a:gd name="T16" fmla="*/ 0 w 94"/>
                      <a:gd name="T17" fmla="*/ 0 h 174"/>
                      <a:gd name="T18" fmla="*/ 0 w 94"/>
                      <a:gd name="T19" fmla="*/ 0 h 174"/>
                      <a:gd name="T20" fmla="*/ 0 w 94"/>
                      <a:gd name="T21" fmla="*/ 0 h 174"/>
                      <a:gd name="T22" fmla="*/ 0 w 94"/>
                      <a:gd name="T23" fmla="*/ 0 h 174"/>
                      <a:gd name="T24" fmla="*/ 0 w 94"/>
                      <a:gd name="T25" fmla="*/ 0 h 174"/>
                      <a:gd name="T26" fmla="*/ 0 w 94"/>
                      <a:gd name="T27" fmla="*/ 0 h 174"/>
                      <a:gd name="T28" fmla="*/ 0 w 94"/>
                      <a:gd name="T29" fmla="*/ 0 h 174"/>
                      <a:gd name="T30" fmla="*/ 0 w 94"/>
                      <a:gd name="T31" fmla="*/ 0 h 174"/>
                      <a:gd name="T32" fmla="*/ 0 w 94"/>
                      <a:gd name="T33" fmla="*/ 0 h 174"/>
                      <a:gd name="T34" fmla="*/ 0 w 94"/>
                      <a:gd name="T35" fmla="*/ 0 h 174"/>
                      <a:gd name="T36" fmla="*/ 0 w 94"/>
                      <a:gd name="T37" fmla="*/ 0 h 174"/>
                      <a:gd name="T38" fmla="*/ 0 w 94"/>
                      <a:gd name="T39" fmla="*/ 0 h 174"/>
                      <a:gd name="T40" fmla="*/ 0 w 94"/>
                      <a:gd name="T41" fmla="*/ 0 h 1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4" h="174">
                        <a:moveTo>
                          <a:pt x="14" y="96"/>
                        </a:moveTo>
                        <a:cubicBezTo>
                          <a:pt x="11" y="109"/>
                          <a:pt x="15" y="120"/>
                          <a:pt x="26" y="128"/>
                        </a:cubicBezTo>
                        <a:cubicBezTo>
                          <a:pt x="34" y="120"/>
                          <a:pt x="35" y="119"/>
                          <a:pt x="32" y="108"/>
                        </a:cubicBezTo>
                        <a:cubicBezTo>
                          <a:pt x="35" y="92"/>
                          <a:pt x="39" y="92"/>
                          <a:pt x="52" y="100"/>
                        </a:cubicBezTo>
                        <a:cubicBezTo>
                          <a:pt x="59" y="110"/>
                          <a:pt x="49" y="114"/>
                          <a:pt x="46" y="124"/>
                        </a:cubicBezTo>
                        <a:cubicBezTo>
                          <a:pt x="50" y="137"/>
                          <a:pt x="57" y="129"/>
                          <a:pt x="66" y="126"/>
                        </a:cubicBezTo>
                        <a:cubicBezTo>
                          <a:pt x="77" y="129"/>
                          <a:pt x="79" y="131"/>
                          <a:pt x="76" y="142"/>
                        </a:cubicBezTo>
                        <a:cubicBezTo>
                          <a:pt x="67" y="139"/>
                          <a:pt x="65" y="141"/>
                          <a:pt x="58" y="148"/>
                        </a:cubicBezTo>
                        <a:cubicBezTo>
                          <a:pt x="60" y="160"/>
                          <a:pt x="62" y="170"/>
                          <a:pt x="74" y="174"/>
                        </a:cubicBezTo>
                        <a:cubicBezTo>
                          <a:pt x="77" y="165"/>
                          <a:pt x="74" y="157"/>
                          <a:pt x="84" y="154"/>
                        </a:cubicBezTo>
                        <a:cubicBezTo>
                          <a:pt x="91" y="143"/>
                          <a:pt x="94" y="122"/>
                          <a:pt x="82" y="112"/>
                        </a:cubicBezTo>
                        <a:cubicBezTo>
                          <a:pt x="77" y="108"/>
                          <a:pt x="66" y="108"/>
                          <a:pt x="60" y="106"/>
                        </a:cubicBezTo>
                        <a:cubicBezTo>
                          <a:pt x="65" y="92"/>
                          <a:pt x="66" y="87"/>
                          <a:pt x="50" y="82"/>
                        </a:cubicBezTo>
                        <a:cubicBezTo>
                          <a:pt x="48" y="82"/>
                          <a:pt x="37" y="86"/>
                          <a:pt x="34" y="82"/>
                        </a:cubicBezTo>
                        <a:cubicBezTo>
                          <a:pt x="32" y="79"/>
                          <a:pt x="30" y="70"/>
                          <a:pt x="30" y="70"/>
                        </a:cubicBezTo>
                        <a:cubicBezTo>
                          <a:pt x="32" y="54"/>
                          <a:pt x="32" y="52"/>
                          <a:pt x="42" y="42"/>
                        </a:cubicBezTo>
                        <a:cubicBezTo>
                          <a:pt x="41" y="30"/>
                          <a:pt x="45" y="5"/>
                          <a:pt x="30" y="0"/>
                        </a:cubicBezTo>
                        <a:cubicBezTo>
                          <a:pt x="14" y="4"/>
                          <a:pt x="16" y="4"/>
                          <a:pt x="18" y="22"/>
                        </a:cubicBezTo>
                        <a:cubicBezTo>
                          <a:pt x="16" y="39"/>
                          <a:pt x="15" y="35"/>
                          <a:pt x="4" y="46"/>
                        </a:cubicBezTo>
                        <a:cubicBezTo>
                          <a:pt x="0" y="59"/>
                          <a:pt x="5" y="67"/>
                          <a:pt x="14" y="76"/>
                        </a:cubicBezTo>
                        <a:cubicBezTo>
                          <a:pt x="15" y="80"/>
                          <a:pt x="17" y="93"/>
                          <a:pt x="14" y="9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4" name="Freeform 86"/>
                  <p:cNvSpPr>
                    <a:spLocks/>
                  </p:cNvSpPr>
                  <p:nvPr/>
                </p:nvSpPr>
                <p:spPr bwMode="ltGray">
                  <a:xfrm>
                    <a:off x="4597" y="508"/>
                    <a:ext cx="14" cy="17"/>
                  </a:xfrm>
                  <a:custGeom>
                    <a:avLst/>
                    <a:gdLst>
                      <a:gd name="T0" fmla="*/ 0 w 32"/>
                      <a:gd name="T1" fmla="*/ 0 h 50"/>
                      <a:gd name="T2" fmla="*/ 0 w 32"/>
                      <a:gd name="T3" fmla="*/ 0 h 50"/>
                      <a:gd name="T4" fmla="*/ 0 w 32"/>
                      <a:gd name="T5" fmla="*/ 0 h 50"/>
                      <a:gd name="T6" fmla="*/ 0 w 32"/>
                      <a:gd name="T7" fmla="*/ 0 h 50"/>
                      <a:gd name="T8" fmla="*/ 0 w 32"/>
                      <a:gd name="T9" fmla="*/ 0 h 50"/>
                      <a:gd name="T10" fmla="*/ 0 w 32"/>
                      <a:gd name="T11" fmla="*/ 0 h 50"/>
                      <a:gd name="T12" fmla="*/ 0 w 32"/>
                      <a:gd name="T13" fmla="*/ 0 h 50"/>
                      <a:gd name="T14" fmla="*/ 0 w 32"/>
                      <a:gd name="T15" fmla="*/ 0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0">
                        <a:moveTo>
                          <a:pt x="6" y="24"/>
                        </a:moveTo>
                        <a:cubicBezTo>
                          <a:pt x="0" y="15"/>
                          <a:pt x="3" y="6"/>
                          <a:pt x="12" y="0"/>
                        </a:cubicBezTo>
                        <a:cubicBezTo>
                          <a:pt x="23" y="3"/>
                          <a:pt x="23" y="5"/>
                          <a:pt x="20" y="16"/>
                        </a:cubicBezTo>
                        <a:cubicBezTo>
                          <a:pt x="21" y="19"/>
                          <a:pt x="20" y="22"/>
                          <a:pt x="22" y="24"/>
                        </a:cubicBezTo>
                        <a:cubicBezTo>
                          <a:pt x="23" y="26"/>
                          <a:pt x="27" y="24"/>
                          <a:pt x="28" y="26"/>
                        </a:cubicBezTo>
                        <a:cubicBezTo>
                          <a:pt x="30" y="29"/>
                          <a:pt x="32" y="38"/>
                          <a:pt x="32" y="38"/>
                        </a:cubicBezTo>
                        <a:cubicBezTo>
                          <a:pt x="29" y="46"/>
                          <a:pt x="26" y="47"/>
                          <a:pt x="18" y="50"/>
                        </a:cubicBezTo>
                        <a:cubicBezTo>
                          <a:pt x="12" y="41"/>
                          <a:pt x="18" y="24"/>
                          <a:pt x="6" y="2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5" name="Freeform 87"/>
                  <p:cNvSpPr>
                    <a:spLocks/>
                  </p:cNvSpPr>
                  <p:nvPr/>
                </p:nvSpPr>
                <p:spPr bwMode="ltGray">
                  <a:xfrm>
                    <a:off x="4569" y="512"/>
                    <a:ext cx="19" cy="17"/>
                  </a:xfrm>
                  <a:custGeom>
                    <a:avLst/>
                    <a:gdLst>
                      <a:gd name="T0" fmla="*/ 0 w 43"/>
                      <a:gd name="T1" fmla="*/ 0 h 50"/>
                      <a:gd name="T2" fmla="*/ 0 w 43"/>
                      <a:gd name="T3" fmla="*/ 0 h 50"/>
                      <a:gd name="T4" fmla="*/ 0 w 43"/>
                      <a:gd name="T5" fmla="*/ 0 h 50"/>
                      <a:gd name="T6" fmla="*/ 0 w 43"/>
                      <a:gd name="T7" fmla="*/ 0 h 50"/>
                      <a:gd name="T8" fmla="*/ 0 w 43"/>
                      <a:gd name="T9" fmla="*/ 0 h 50"/>
                      <a:gd name="T10" fmla="*/ 0 w 43"/>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50">
                        <a:moveTo>
                          <a:pt x="0" y="44"/>
                        </a:moveTo>
                        <a:cubicBezTo>
                          <a:pt x="6" y="38"/>
                          <a:pt x="18" y="29"/>
                          <a:pt x="22" y="20"/>
                        </a:cubicBezTo>
                        <a:cubicBezTo>
                          <a:pt x="27" y="10"/>
                          <a:pt x="25" y="4"/>
                          <a:pt x="36" y="0"/>
                        </a:cubicBezTo>
                        <a:cubicBezTo>
                          <a:pt x="43" y="11"/>
                          <a:pt x="36" y="24"/>
                          <a:pt x="24" y="28"/>
                        </a:cubicBezTo>
                        <a:cubicBezTo>
                          <a:pt x="21" y="38"/>
                          <a:pt x="12" y="47"/>
                          <a:pt x="2" y="50"/>
                        </a:cubicBezTo>
                        <a:cubicBezTo>
                          <a:pt x="1" y="48"/>
                          <a:pt x="0" y="44"/>
                          <a:pt x="0" y="44"/>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6" name="Freeform 88"/>
                  <p:cNvSpPr>
                    <a:spLocks/>
                  </p:cNvSpPr>
                  <p:nvPr/>
                </p:nvSpPr>
                <p:spPr bwMode="ltGray">
                  <a:xfrm>
                    <a:off x="4784" y="275"/>
                    <a:ext cx="18" cy="10"/>
                  </a:xfrm>
                  <a:custGeom>
                    <a:avLst/>
                    <a:gdLst>
                      <a:gd name="T0" fmla="*/ 0 w 41"/>
                      <a:gd name="T1" fmla="*/ 0 h 29"/>
                      <a:gd name="T2" fmla="*/ 0 w 41"/>
                      <a:gd name="T3" fmla="*/ 0 h 29"/>
                      <a:gd name="T4" fmla="*/ 0 w 41"/>
                      <a:gd name="T5" fmla="*/ 0 h 29"/>
                      <a:gd name="T6" fmla="*/ 0 60000 65536"/>
                      <a:gd name="T7" fmla="*/ 0 60000 65536"/>
                      <a:gd name="T8" fmla="*/ 0 60000 65536"/>
                    </a:gdLst>
                    <a:ahLst/>
                    <a:cxnLst>
                      <a:cxn ang="T6">
                        <a:pos x="T0" y="T1"/>
                      </a:cxn>
                      <a:cxn ang="T7">
                        <a:pos x="T2" y="T3"/>
                      </a:cxn>
                      <a:cxn ang="T8">
                        <a:pos x="T4" y="T5"/>
                      </a:cxn>
                    </a:cxnLst>
                    <a:rect l="0" t="0" r="r" b="b"/>
                    <a:pathLst>
                      <a:path w="41" h="29">
                        <a:moveTo>
                          <a:pt x="0" y="25"/>
                        </a:moveTo>
                        <a:cubicBezTo>
                          <a:pt x="10" y="11"/>
                          <a:pt x="41" y="0"/>
                          <a:pt x="12" y="29"/>
                        </a:cubicBezTo>
                        <a:cubicBezTo>
                          <a:pt x="8" y="28"/>
                          <a:pt x="0" y="25"/>
                          <a:pt x="0"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7" name="Freeform 89"/>
                  <p:cNvSpPr>
                    <a:spLocks/>
                  </p:cNvSpPr>
                  <p:nvPr/>
                </p:nvSpPr>
                <p:spPr bwMode="ltGray">
                  <a:xfrm>
                    <a:off x="4293" y="246"/>
                    <a:ext cx="438" cy="152"/>
                  </a:xfrm>
                  <a:custGeom>
                    <a:avLst/>
                    <a:gdLst>
                      <a:gd name="T0" fmla="*/ 73 w 438"/>
                      <a:gd name="T1" fmla="*/ 1 h 152"/>
                      <a:gd name="T2" fmla="*/ 438 w 438"/>
                      <a:gd name="T3" fmla="*/ 0 h 152"/>
                      <a:gd name="T4" fmla="*/ 416 w 438"/>
                      <a:gd name="T5" fmla="*/ 54 h 152"/>
                      <a:gd name="T6" fmla="*/ 397 w 438"/>
                      <a:gd name="T7" fmla="*/ 68 h 152"/>
                      <a:gd name="T8" fmla="*/ 392 w 438"/>
                      <a:gd name="T9" fmla="*/ 70 h 152"/>
                      <a:gd name="T10" fmla="*/ 375 w 438"/>
                      <a:gd name="T11" fmla="*/ 73 h 152"/>
                      <a:gd name="T12" fmla="*/ 361 w 438"/>
                      <a:gd name="T13" fmla="*/ 88 h 152"/>
                      <a:gd name="T14" fmla="*/ 362 w 438"/>
                      <a:gd name="T15" fmla="*/ 99 h 152"/>
                      <a:gd name="T16" fmla="*/ 364 w 438"/>
                      <a:gd name="T17" fmla="*/ 107 h 152"/>
                      <a:gd name="T18" fmla="*/ 366 w 438"/>
                      <a:gd name="T19" fmla="*/ 113 h 152"/>
                      <a:gd name="T20" fmla="*/ 362 w 438"/>
                      <a:gd name="T21" fmla="*/ 122 h 152"/>
                      <a:gd name="T22" fmla="*/ 351 w 438"/>
                      <a:gd name="T23" fmla="*/ 120 h 152"/>
                      <a:gd name="T24" fmla="*/ 342 w 438"/>
                      <a:gd name="T25" fmla="*/ 129 h 152"/>
                      <a:gd name="T26" fmla="*/ 347 w 438"/>
                      <a:gd name="T27" fmla="*/ 105 h 152"/>
                      <a:gd name="T28" fmla="*/ 338 w 438"/>
                      <a:gd name="T29" fmla="*/ 100 h 152"/>
                      <a:gd name="T30" fmla="*/ 344 w 438"/>
                      <a:gd name="T31" fmla="*/ 93 h 152"/>
                      <a:gd name="T32" fmla="*/ 342 w 438"/>
                      <a:gd name="T33" fmla="*/ 89 h 152"/>
                      <a:gd name="T34" fmla="*/ 320 w 438"/>
                      <a:gd name="T35" fmla="*/ 94 h 152"/>
                      <a:gd name="T36" fmla="*/ 317 w 438"/>
                      <a:gd name="T37" fmla="*/ 85 h 152"/>
                      <a:gd name="T38" fmla="*/ 297 w 438"/>
                      <a:gd name="T39" fmla="*/ 94 h 152"/>
                      <a:gd name="T40" fmla="*/ 320 w 438"/>
                      <a:gd name="T41" fmla="*/ 103 h 152"/>
                      <a:gd name="T42" fmla="*/ 305 w 438"/>
                      <a:gd name="T43" fmla="*/ 117 h 152"/>
                      <a:gd name="T44" fmla="*/ 311 w 438"/>
                      <a:gd name="T45" fmla="*/ 126 h 152"/>
                      <a:gd name="T46" fmla="*/ 315 w 438"/>
                      <a:gd name="T47" fmla="*/ 138 h 152"/>
                      <a:gd name="T48" fmla="*/ 309 w 438"/>
                      <a:gd name="T49" fmla="*/ 139 h 152"/>
                      <a:gd name="T50" fmla="*/ 314 w 438"/>
                      <a:gd name="T51" fmla="*/ 144 h 152"/>
                      <a:gd name="T52" fmla="*/ 307 w 438"/>
                      <a:gd name="T53" fmla="*/ 152 h 152"/>
                      <a:gd name="T54" fmla="*/ 0 w 438"/>
                      <a:gd name="T55" fmla="*/ 149 h 152"/>
                      <a:gd name="T56" fmla="*/ 73 w 438"/>
                      <a:gd name="T57" fmla="*/ 1 h 1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38" h="152">
                        <a:moveTo>
                          <a:pt x="73" y="1"/>
                        </a:moveTo>
                        <a:lnTo>
                          <a:pt x="438" y="0"/>
                        </a:lnTo>
                        <a:cubicBezTo>
                          <a:pt x="432" y="15"/>
                          <a:pt x="429" y="42"/>
                          <a:pt x="416" y="54"/>
                        </a:cubicBezTo>
                        <a:cubicBezTo>
                          <a:pt x="410" y="60"/>
                          <a:pt x="405" y="63"/>
                          <a:pt x="397" y="68"/>
                        </a:cubicBezTo>
                        <a:cubicBezTo>
                          <a:pt x="396" y="69"/>
                          <a:pt x="392" y="70"/>
                          <a:pt x="392" y="70"/>
                        </a:cubicBezTo>
                        <a:cubicBezTo>
                          <a:pt x="377" y="63"/>
                          <a:pt x="385" y="68"/>
                          <a:pt x="375" y="73"/>
                        </a:cubicBezTo>
                        <a:cubicBezTo>
                          <a:pt x="371" y="82"/>
                          <a:pt x="371" y="83"/>
                          <a:pt x="361" y="88"/>
                        </a:cubicBezTo>
                        <a:cubicBezTo>
                          <a:pt x="359" y="92"/>
                          <a:pt x="364" y="93"/>
                          <a:pt x="362" y="99"/>
                        </a:cubicBezTo>
                        <a:cubicBezTo>
                          <a:pt x="363" y="102"/>
                          <a:pt x="364" y="105"/>
                          <a:pt x="364" y="107"/>
                        </a:cubicBezTo>
                        <a:cubicBezTo>
                          <a:pt x="365" y="109"/>
                          <a:pt x="366" y="111"/>
                          <a:pt x="366" y="113"/>
                        </a:cubicBezTo>
                        <a:cubicBezTo>
                          <a:pt x="365" y="115"/>
                          <a:pt x="364" y="120"/>
                          <a:pt x="362" y="122"/>
                        </a:cubicBezTo>
                        <a:cubicBezTo>
                          <a:pt x="359" y="123"/>
                          <a:pt x="354" y="119"/>
                          <a:pt x="351" y="120"/>
                        </a:cubicBezTo>
                        <a:cubicBezTo>
                          <a:pt x="347" y="129"/>
                          <a:pt x="352" y="127"/>
                          <a:pt x="342" y="129"/>
                        </a:cubicBezTo>
                        <a:cubicBezTo>
                          <a:pt x="340" y="123"/>
                          <a:pt x="345" y="111"/>
                          <a:pt x="347" y="105"/>
                        </a:cubicBezTo>
                        <a:cubicBezTo>
                          <a:pt x="347" y="100"/>
                          <a:pt x="338" y="102"/>
                          <a:pt x="338" y="100"/>
                        </a:cubicBezTo>
                        <a:cubicBezTo>
                          <a:pt x="338" y="98"/>
                          <a:pt x="344" y="95"/>
                          <a:pt x="344" y="93"/>
                        </a:cubicBezTo>
                        <a:cubicBezTo>
                          <a:pt x="344" y="92"/>
                          <a:pt x="344" y="89"/>
                          <a:pt x="342" y="89"/>
                        </a:cubicBezTo>
                        <a:cubicBezTo>
                          <a:pt x="339" y="89"/>
                          <a:pt x="324" y="94"/>
                          <a:pt x="320" y="94"/>
                        </a:cubicBezTo>
                        <a:cubicBezTo>
                          <a:pt x="317" y="86"/>
                          <a:pt x="328" y="88"/>
                          <a:pt x="317" y="85"/>
                        </a:cubicBezTo>
                        <a:cubicBezTo>
                          <a:pt x="311" y="91"/>
                          <a:pt x="306" y="93"/>
                          <a:pt x="297" y="94"/>
                        </a:cubicBezTo>
                        <a:cubicBezTo>
                          <a:pt x="300" y="104"/>
                          <a:pt x="307" y="101"/>
                          <a:pt x="320" y="103"/>
                        </a:cubicBezTo>
                        <a:cubicBezTo>
                          <a:pt x="318" y="109"/>
                          <a:pt x="311" y="111"/>
                          <a:pt x="305" y="117"/>
                        </a:cubicBezTo>
                        <a:lnTo>
                          <a:pt x="311" y="126"/>
                        </a:lnTo>
                        <a:lnTo>
                          <a:pt x="315" y="138"/>
                        </a:lnTo>
                        <a:lnTo>
                          <a:pt x="309" y="139"/>
                        </a:lnTo>
                        <a:lnTo>
                          <a:pt x="314" y="144"/>
                        </a:lnTo>
                        <a:lnTo>
                          <a:pt x="307" y="152"/>
                        </a:lnTo>
                        <a:lnTo>
                          <a:pt x="0" y="149"/>
                        </a:lnTo>
                        <a:lnTo>
                          <a:pt x="73" y="1"/>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8" name="Freeform 90"/>
                  <p:cNvSpPr>
                    <a:spLocks/>
                  </p:cNvSpPr>
                  <p:nvPr/>
                </p:nvSpPr>
                <p:spPr bwMode="ltGray">
                  <a:xfrm>
                    <a:off x="4731" y="240"/>
                    <a:ext cx="20" cy="55"/>
                  </a:xfrm>
                  <a:custGeom>
                    <a:avLst/>
                    <a:gdLst>
                      <a:gd name="T0" fmla="*/ 0 w 47"/>
                      <a:gd name="T1" fmla="*/ 0 h 165"/>
                      <a:gd name="T2" fmla="*/ 0 w 47"/>
                      <a:gd name="T3" fmla="*/ 0 h 165"/>
                      <a:gd name="T4" fmla="*/ 0 w 47"/>
                      <a:gd name="T5" fmla="*/ 0 h 165"/>
                      <a:gd name="T6" fmla="*/ 0 w 47"/>
                      <a:gd name="T7" fmla="*/ 0 h 165"/>
                      <a:gd name="T8" fmla="*/ 0 w 47"/>
                      <a:gd name="T9" fmla="*/ 0 h 165"/>
                      <a:gd name="T10" fmla="*/ 0 w 47"/>
                      <a:gd name="T11" fmla="*/ 0 h 165"/>
                      <a:gd name="T12" fmla="*/ 0 w 47"/>
                      <a:gd name="T13" fmla="*/ 0 h 165"/>
                      <a:gd name="T14" fmla="*/ 0 w 47"/>
                      <a:gd name="T15" fmla="*/ 0 h 165"/>
                      <a:gd name="T16" fmla="*/ 0 w 47"/>
                      <a:gd name="T17" fmla="*/ 0 h 165"/>
                      <a:gd name="T18" fmla="*/ 0 w 47"/>
                      <a:gd name="T19" fmla="*/ 0 h 165"/>
                      <a:gd name="T20" fmla="*/ 0 w 47"/>
                      <a:gd name="T21" fmla="*/ 0 h 165"/>
                      <a:gd name="T22" fmla="*/ 0 w 47"/>
                      <a:gd name="T23" fmla="*/ 0 h 165"/>
                      <a:gd name="T24" fmla="*/ 0 w 47"/>
                      <a:gd name="T25" fmla="*/ 0 h 165"/>
                      <a:gd name="T26" fmla="*/ 0 w 47"/>
                      <a:gd name="T27" fmla="*/ 0 h 165"/>
                      <a:gd name="T28" fmla="*/ 0 w 47"/>
                      <a:gd name="T29" fmla="*/ 0 h 165"/>
                      <a:gd name="T30" fmla="*/ 0 w 47"/>
                      <a:gd name="T31" fmla="*/ 0 h 165"/>
                      <a:gd name="T32" fmla="*/ 0 w 47"/>
                      <a:gd name="T33" fmla="*/ 0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165">
                        <a:moveTo>
                          <a:pt x="5" y="156"/>
                        </a:moveTo>
                        <a:cubicBezTo>
                          <a:pt x="0" y="141"/>
                          <a:pt x="1" y="118"/>
                          <a:pt x="15" y="108"/>
                        </a:cubicBezTo>
                        <a:cubicBezTo>
                          <a:pt x="16" y="95"/>
                          <a:pt x="17" y="81"/>
                          <a:pt x="17" y="68"/>
                        </a:cubicBezTo>
                        <a:cubicBezTo>
                          <a:pt x="17" y="58"/>
                          <a:pt x="11" y="40"/>
                          <a:pt x="11" y="40"/>
                        </a:cubicBezTo>
                        <a:cubicBezTo>
                          <a:pt x="14" y="20"/>
                          <a:pt x="11" y="29"/>
                          <a:pt x="17" y="12"/>
                        </a:cubicBezTo>
                        <a:cubicBezTo>
                          <a:pt x="18" y="8"/>
                          <a:pt x="21" y="0"/>
                          <a:pt x="21" y="0"/>
                        </a:cubicBezTo>
                        <a:cubicBezTo>
                          <a:pt x="38" y="6"/>
                          <a:pt x="33" y="7"/>
                          <a:pt x="31" y="30"/>
                        </a:cubicBezTo>
                        <a:cubicBezTo>
                          <a:pt x="38" y="52"/>
                          <a:pt x="40" y="76"/>
                          <a:pt x="47" y="98"/>
                        </a:cubicBezTo>
                        <a:cubicBezTo>
                          <a:pt x="44" y="116"/>
                          <a:pt x="45" y="113"/>
                          <a:pt x="31" y="108"/>
                        </a:cubicBezTo>
                        <a:cubicBezTo>
                          <a:pt x="25" y="118"/>
                          <a:pt x="28" y="112"/>
                          <a:pt x="23" y="126"/>
                        </a:cubicBezTo>
                        <a:cubicBezTo>
                          <a:pt x="22" y="128"/>
                          <a:pt x="21" y="132"/>
                          <a:pt x="21" y="132"/>
                        </a:cubicBezTo>
                        <a:cubicBezTo>
                          <a:pt x="23" y="133"/>
                          <a:pt x="26" y="132"/>
                          <a:pt x="27" y="134"/>
                        </a:cubicBezTo>
                        <a:cubicBezTo>
                          <a:pt x="29" y="137"/>
                          <a:pt x="31" y="146"/>
                          <a:pt x="31" y="146"/>
                        </a:cubicBezTo>
                        <a:cubicBezTo>
                          <a:pt x="27" y="165"/>
                          <a:pt x="23" y="155"/>
                          <a:pt x="13" y="148"/>
                        </a:cubicBezTo>
                        <a:cubicBezTo>
                          <a:pt x="11" y="152"/>
                          <a:pt x="11" y="160"/>
                          <a:pt x="7" y="160"/>
                        </a:cubicBezTo>
                        <a:cubicBezTo>
                          <a:pt x="5" y="160"/>
                          <a:pt x="4" y="156"/>
                          <a:pt x="3" y="154"/>
                        </a:cubicBezTo>
                        <a:cubicBezTo>
                          <a:pt x="3" y="153"/>
                          <a:pt x="4" y="155"/>
                          <a:pt x="5" y="15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09" name="Freeform 91"/>
                  <p:cNvSpPr>
                    <a:spLocks/>
                  </p:cNvSpPr>
                  <p:nvPr/>
                </p:nvSpPr>
                <p:spPr bwMode="ltGray">
                  <a:xfrm>
                    <a:off x="4719" y="287"/>
                    <a:ext cx="59" cy="34"/>
                  </a:xfrm>
                  <a:custGeom>
                    <a:avLst/>
                    <a:gdLst>
                      <a:gd name="T0" fmla="*/ 0 w 138"/>
                      <a:gd name="T1" fmla="*/ 0 h 103"/>
                      <a:gd name="T2" fmla="*/ 0 w 138"/>
                      <a:gd name="T3" fmla="*/ 0 h 103"/>
                      <a:gd name="T4" fmla="*/ 0 w 138"/>
                      <a:gd name="T5" fmla="*/ 0 h 103"/>
                      <a:gd name="T6" fmla="*/ 0 w 138"/>
                      <a:gd name="T7" fmla="*/ 0 h 103"/>
                      <a:gd name="T8" fmla="*/ 0 w 138"/>
                      <a:gd name="T9" fmla="*/ 0 h 103"/>
                      <a:gd name="T10" fmla="*/ 0 w 138"/>
                      <a:gd name="T11" fmla="*/ 0 h 103"/>
                      <a:gd name="T12" fmla="*/ 1 w 138"/>
                      <a:gd name="T13" fmla="*/ 0 h 103"/>
                      <a:gd name="T14" fmla="*/ 1 w 138"/>
                      <a:gd name="T15" fmla="*/ 0 h 103"/>
                      <a:gd name="T16" fmla="*/ 1 w 138"/>
                      <a:gd name="T17" fmla="*/ 0 h 103"/>
                      <a:gd name="T18" fmla="*/ 0 w 138"/>
                      <a:gd name="T19" fmla="*/ 0 h 103"/>
                      <a:gd name="T20" fmla="*/ 0 w 138"/>
                      <a:gd name="T21" fmla="*/ 0 h 103"/>
                      <a:gd name="T22" fmla="*/ 0 w 138"/>
                      <a:gd name="T23" fmla="*/ 0 h 103"/>
                      <a:gd name="T24" fmla="*/ 0 w 138"/>
                      <a:gd name="T25" fmla="*/ 0 h 103"/>
                      <a:gd name="T26" fmla="*/ 0 w 138"/>
                      <a:gd name="T27" fmla="*/ 0 h 103"/>
                      <a:gd name="T28" fmla="*/ 0 w 138"/>
                      <a:gd name="T29" fmla="*/ 0 h 103"/>
                      <a:gd name="T30" fmla="*/ 0 w 138"/>
                      <a:gd name="T31" fmla="*/ 0 h 103"/>
                      <a:gd name="T32" fmla="*/ 0 w 138"/>
                      <a:gd name="T33" fmla="*/ 0 h 103"/>
                      <a:gd name="T34" fmla="*/ 0 w 138"/>
                      <a:gd name="T35" fmla="*/ 0 h 103"/>
                      <a:gd name="T36" fmla="*/ 0 w 138"/>
                      <a:gd name="T37" fmla="*/ 0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8" h="103">
                        <a:moveTo>
                          <a:pt x="26" y="61"/>
                        </a:moveTo>
                        <a:cubicBezTo>
                          <a:pt x="29" y="53"/>
                          <a:pt x="33" y="51"/>
                          <a:pt x="30" y="43"/>
                        </a:cubicBezTo>
                        <a:cubicBezTo>
                          <a:pt x="33" y="27"/>
                          <a:pt x="37" y="24"/>
                          <a:pt x="50" y="33"/>
                        </a:cubicBezTo>
                        <a:cubicBezTo>
                          <a:pt x="51" y="37"/>
                          <a:pt x="53" y="41"/>
                          <a:pt x="54" y="45"/>
                        </a:cubicBezTo>
                        <a:cubicBezTo>
                          <a:pt x="55" y="49"/>
                          <a:pt x="66" y="49"/>
                          <a:pt x="66" y="49"/>
                        </a:cubicBezTo>
                        <a:cubicBezTo>
                          <a:pt x="75" y="43"/>
                          <a:pt x="77" y="45"/>
                          <a:pt x="80" y="55"/>
                        </a:cubicBezTo>
                        <a:cubicBezTo>
                          <a:pt x="92" y="47"/>
                          <a:pt x="101" y="37"/>
                          <a:pt x="116" y="33"/>
                        </a:cubicBezTo>
                        <a:cubicBezTo>
                          <a:pt x="125" y="19"/>
                          <a:pt x="120" y="24"/>
                          <a:pt x="130" y="17"/>
                        </a:cubicBezTo>
                        <a:cubicBezTo>
                          <a:pt x="134" y="11"/>
                          <a:pt x="134" y="0"/>
                          <a:pt x="138" y="11"/>
                        </a:cubicBezTo>
                        <a:cubicBezTo>
                          <a:pt x="135" y="31"/>
                          <a:pt x="126" y="45"/>
                          <a:pt x="106" y="49"/>
                        </a:cubicBezTo>
                        <a:cubicBezTo>
                          <a:pt x="97" y="55"/>
                          <a:pt x="93" y="61"/>
                          <a:pt x="84" y="67"/>
                        </a:cubicBezTo>
                        <a:cubicBezTo>
                          <a:pt x="80" y="79"/>
                          <a:pt x="79" y="79"/>
                          <a:pt x="66" y="81"/>
                        </a:cubicBezTo>
                        <a:cubicBezTo>
                          <a:pt x="60" y="90"/>
                          <a:pt x="57" y="97"/>
                          <a:pt x="48" y="103"/>
                        </a:cubicBezTo>
                        <a:cubicBezTo>
                          <a:pt x="42" y="94"/>
                          <a:pt x="37" y="93"/>
                          <a:pt x="26" y="89"/>
                        </a:cubicBezTo>
                        <a:cubicBezTo>
                          <a:pt x="24" y="88"/>
                          <a:pt x="20" y="87"/>
                          <a:pt x="20" y="87"/>
                        </a:cubicBezTo>
                        <a:cubicBezTo>
                          <a:pt x="10" y="90"/>
                          <a:pt x="14" y="94"/>
                          <a:pt x="22" y="97"/>
                        </a:cubicBezTo>
                        <a:cubicBezTo>
                          <a:pt x="14" y="103"/>
                          <a:pt x="9" y="100"/>
                          <a:pt x="0" y="97"/>
                        </a:cubicBezTo>
                        <a:cubicBezTo>
                          <a:pt x="2" y="87"/>
                          <a:pt x="1" y="82"/>
                          <a:pt x="10" y="79"/>
                        </a:cubicBezTo>
                        <a:cubicBezTo>
                          <a:pt x="15" y="63"/>
                          <a:pt x="14" y="69"/>
                          <a:pt x="26" y="6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0" name="Freeform 92"/>
                  <p:cNvSpPr>
                    <a:spLocks/>
                  </p:cNvSpPr>
                  <p:nvPr/>
                </p:nvSpPr>
                <p:spPr bwMode="ltGray">
                  <a:xfrm>
                    <a:off x="4656" y="319"/>
                    <a:ext cx="80" cy="72"/>
                  </a:xfrm>
                  <a:custGeom>
                    <a:avLst/>
                    <a:gdLst>
                      <a:gd name="T0" fmla="*/ 1 w 188"/>
                      <a:gd name="T1" fmla="*/ 0 h 214"/>
                      <a:gd name="T2" fmla="*/ 1 w 188"/>
                      <a:gd name="T3" fmla="*/ 0 h 214"/>
                      <a:gd name="T4" fmla="*/ 1 w 188"/>
                      <a:gd name="T5" fmla="*/ 0 h 214"/>
                      <a:gd name="T6" fmla="*/ 1 w 188"/>
                      <a:gd name="T7" fmla="*/ 0 h 214"/>
                      <a:gd name="T8" fmla="*/ 1 w 188"/>
                      <a:gd name="T9" fmla="*/ 0 h 214"/>
                      <a:gd name="T10" fmla="*/ 1 w 188"/>
                      <a:gd name="T11" fmla="*/ 0 h 214"/>
                      <a:gd name="T12" fmla="*/ 1 w 188"/>
                      <a:gd name="T13" fmla="*/ 0 h 214"/>
                      <a:gd name="T14" fmla="*/ 1 w 188"/>
                      <a:gd name="T15" fmla="*/ 0 h 214"/>
                      <a:gd name="T16" fmla="*/ 1 w 188"/>
                      <a:gd name="T17" fmla="*/ 0 h 214"/>
                      <a:gd name="T18" fmla="*/ 1 w 188"/>
                      <a:gd name="T19" fmla="*/ 0 h 214"/>
                      <a:gd name="T20" fmla="*/ 1 w 188"/>
                      <a:gd name="T21" fmla="*/ 0 h 214"/>
                      <a:gd name="T22" fmla="*/ 0 w 188"/>
                      <a:gd name="T23" fmla="*/ 0 h 214"/>
                      <a:gd name="T24" fmla="*/ 0 w 188"/>
                      <a:gd name="T25" fmla="*/ 0 h 214"/>
                      <a:gd name="T26" fmla="*/ 0 w 188"/>
                      <a:gd name="T27" fmla="*/ 0 h 214"/>
                      <a:gd name="T28" fmla="*/ 0 w 188"/>
                      <a:gd name="T29" fmla="*/ 0 h 214"/>
                      <a:gd name="T30" fmla="*/ 0 w 188"/>
                      <a:gd name="T31" fmla="*/ 0 h 214"/>
                      <a:gd name="T32" fmla="*/ 0 w 188"/>
                      <a:gd name="T33" fmla="*/ 0 h 214"/>
                      <a:gd name="T34" fmla="*/ 0 w 188"/>
                      <a:gd name="T35" fmla="*/ 0 h 214"/>
                      <a:gd name="T36" fmla="*/ 0 w 188"/>
                      <a:gd name="T37" fmla="*/ 0 h 214"/>
                      <a:gd name="T38" fmla="*/ 0 w 188"/>
                      <a:gd name="T39" fmla="*/ 0 h 214"/>
                      <a:gd name="T40" fmla="*/ 0 w 188"/>
                      <a:gd name="T41" fmla="*/ 0 h 214"/>
                      <a:gd name="T42" fmla="*/ 0 w 188"/>
                      <a:gd name="T43" fmla="*/ 0 h 214"/>
                      <a:gd name="T44" fmla="*/ 0 w 188"/>
                      <a:gd name="T45" fmla="*/ 0 h 214"/>
                      <a:gd name="T46" fmla="*/ 0 w 188"/>
                      <a:gd name="T47" fmla="*/ 0 h 214"/>
                      <a:gd name="T48" fmla="*/ 0 w 188"/>
                      <a:gd name="T49" fmla="*/ 0 h 214"/>
                      <a:gd name="T50" fmla="*/ 0 w 188"/>
                      <a:gd name="T51" fmla="*/ 0 h 214"/>
                      <a:gd name="T52" fmla="*/ 0 w 188"/>
                      <a:gd name="T53" fmla="*/ 0 h 214"/>
                      <a:gd name="T54" fmla="*/ 0 w 188"/>
                      <a:gd name="T55" fmla="*/ 0 h 214"/>
                      <a:gd name="T56" fmla="*/ 0 w 188"/>
                      <a:gd name="T57" fmla="*/ 0 h 214"/>
                      <a:gd name="T58" fmla="*/ 0 w 188"/>
                      <a:gd name="T59" fmla="*/ 0 h 214"/>
                      <a:gd name="T60" fmla="*/ 0 w 188"/>
                      <a:gd name="T61" fmla="*/ 0 h 214"/>
                      <a:gd name="T62" fmla="*/ 0 w 188"/>
                      <a:gd name="T63" fmla="*/ 0 h 214"/>
                      <a:gd name="T64" fmla="*/ 0 w 188"/>
                      <a:gd name="T65" fmla="*/ 0 h 214"/>
                      <a:gd name="T66" fmla="*/ 1 w 188"/>
                      <a:gd name="T67" fmla="*/ 0 h 214"/>
                      <a:gd name="T68" fmla="*/ 1 w 188"/>
                      <a:gd name="T69" fmla="*/ 0 h 214"/>
                      <a:gd name="T70" fmla="*/ 1 w 188"/>
                      <a:gd name="T71" fmla="*/ 0 h 214"/>
                      <a:gd name="T72" fmla="*/ 1 w 188"/>
                      <a:gd name="T73" fmla="*/ 0 h 214"/>
                      <a:gd name="T74" fmla="*/ 1 w 188"/>
                      <a:gd name="T75" fmla="*/ 0 h 214"/>
                      <a:gd name="T76" fmla="*/ 1 w 188"/>
                      <a:gd name="T77" fmla="*/ 0 h 214"/>
                      <a:gd name="T78" fmla="*/ 1 w 188"/>
                      <a:gd name="T79" fmla="*/ 0 h 214"/>
                      <a:gd name="T80" fmla="*/ 1 w 188"/>
                      <a:gd name="T81" fmla="*/ 0 h 2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8" h="214">
                        <a:moveTo>
                          <a:pt x="158" y="24"/>
                        </a:moveTo>
                        <a:cubicBezTo>
                          <a:pt x="156" y="18"/>
                          <a:pt x="160" y="6"/>
                          <a:pt x="160" y="6"/>
                        </a:cubicBezTo>
                        <a:cubicBezTo>
                          <a:pt x="167" y="16"/>
                          <a:pt x="167" y="8"/>
                          <a:pt x="170" y="0"/>
                        </a:cubicBezTo>
                        <a:cubicBezTo>
                          <a:pt x="181" y="4"/>
                          <a:pt x="179" y="14"/>
                          <a:pt x="182" y="24"/>
                        </a:cubicBezTo>
                        <a:cubicBezTo>
                          <a:pt x="184" y="30"/>
                          <a:pt x="188" y="42"/>
                          <a:pt x="188" y="42"/>
                        </a:cubicBezTo>
                        <a:cubicBezTo>
                          <a:pt x="183" y="56"/>
                          <a:pt x="188" y="52"/>
                          <a:pt x="178" y="58"/>
                        </a:cubicBezTo>
                        <a:cubicBezTo>
                          <a:pt x="174" y="63"/>
                          <a:pt x="170" y="76"/>
                          <a:pt x="170" y="76"/>
                        </a:cubicBezTo>
                        <a:cubicBezTo>
                          <a:pt x="169" y="100"/>
                          <a:pt x="173" y="110"/>
                          <a:pt x="162" y="126"/>
                        </a:cubicBezTo>
                        <a:cubicBezTo>
                          <a:pt x="150" y="118"/>
                          <a:pt x="155" y="132"/>
                          <a:pt x="144" y="136"/>
                        </a:cubicBezTo>
                        <a:cubicBezTo>
                          <a:pt x="135" y="134"/>
                          <a:pt x="129" y="135"/>
                          <a:pt x="120" y="138"/>
                        </a:cubicBezTo>
                        <a:cubicBezTo>
                          <a:pt x="114" y="129"/>
                          <a:pt x="122" y="127"/>
                          <a:pt x="112" y="124"/>
                        </a:cubicBezTo>
                        <a:cubicBezTo>
                          <a:pt x="108" y="130"/>
                          <a:pt x="108" y="142"/>
                          <a:pt x="102" y="146"/>
                        </a:cubicBezTo>
                        <a:cubicBezTo>
                          <a:pt x="98" y="148"/>
                          <a:pt x="90" y="150"/>
                          <a:pt x="90" y="150"/>
                        </a:cubicBezTo>
                        <a:cubicBezTo>
                          <a:pt x="87" y="141"/>
                          <a:pt x="89" y="135"/>
                          <a:pt x="80" y="132"/>
                        </a:cubicBezTo>
                        <a:cubicBezTo>
                          <a:pt x="68" y="134"/>
                          <a:pt x="65" y="134"/>
                          <a:pt x="58" y="144"/>
                        </a:cubicBezTo>
                        <a:cubicBezTo>
                          <a:pt x="66" y="150"/>
                          <a:pt x="68" y="147"/>
                          <a:pt x="76" y="142"/>
                        </a:cubicBezTo>
                        <a:cubicBezTo>
                          <a:pt x="81" y="146"/>
                          <a:pt x="85" y="155"/>
                          <a:pt x="78" y="160"/>
                        </a:cubicBezTo>
                        <a:cubicBezTo>
                          <a:pt x="75" y="162"/>
                          <a:pt x="62" y="165"/>
                          <a:pt x="58" y="166"/>
                        </a:cubicBezTo>
                        <a:cubicBezTo>
                          <a:pt x="48" y="173"/>
                          <a:pt x="44" y="173"/>
                          <a:pt x="34" y="166"/>
                        </a:cubicBezTo>
                        <a:cubicBezTo>
                          <a:pt x="35" y="162"/>
                          <a:pt x="34" y="158"/>
                          <a:pt x="36" y="154"/>
                        </a:cubicBezTo>
                        <a:cubicBezTo>
                          <a:pt x="38" y="150"/>
                          <a:pt x="55" y="146"/>
                          <a:pt x="46" y="144"/>
                        </a:cubicBezTo>
                        <a:cubicBezTo>
                          <a:pt x="42" y="143"/>
                          <a:pt x="34" y="148"/>
                          <a:pt x="34" y="148"/>
                        </a:cubicBezTo>
                        <a:cubicBezTo>
                          <a:pt x="32" y="155"/>
                          <a:pt x="28" y="159"/>
                          <a:pt x="26" y="166"/>
                        </a:cubicBezTo>
                        <a:cubicBezTo>
                          <a:pt x="36" y="182"/>
                          <a:pt x="36" y="173"/>
                          <a:pt x="30" y="190"/>
                        </a:cubicBezTo>
                        <a:cubicBezTo>
                          <a:pt x="28" y="196"/>
                          <a:pt x="14" y="200"/>
                          <a:pt x="14" y="200"/>
                        </a:cubicBezTo>
                        <a:cubicBezTo>
                          <a:pt x="5" y="214"/>
                          <a:pt x="11" y="210"/>
                          <a:pt x="0" y="214"/>
                        </a:cubicBezTo>
                        <a:cubicBezTo>
                          <a:pt x="2" y="202"/>
                          <a:pt x="5" y="198"/>
                          <a:pt x="8" y="188"/>
                        </a:cubicBezTo>
                        <a:cubicBezTo>
                          <a:pt x="6" y="178"/>
                          <a:pt x="3" y="173"/>
                          <a:pt x="0" y="164"/>
                        </a:cubicBezTo>
                        <a:cubicBezTo>
                          <a:pt x="3" y="156"/>
                          <a:pt x="7" y="157"/>
                          <a:pt x="14" y="152"/>
                        </a:cubicBezTo>
                        <a:cubicBezTo>
                          <a:pt x="18" y="141"/>
                          <a:pt x="23" y="140"/>
                          <a:pt x="32" y="134"/>
                        </a:cubicBezTo>
                        <a:cubicBezTo>
                          <a:pt x="37" y="127"/>
                          <a:pt x="37" y="123"/>
                          <a:pt x="44" y="118"/>
                        </a:cubicBezTo>
                        <a:cubicBezTo>
                          <a:pt x="64" y="121"/>
                          <a:pt x="55" y="122"/>
                          <a:pt x="72" y="116"/>
                        </a:cubicBezTo>
                        <a:cubicBezTo>
                          <a:pt x="76" y="115"/>
                          <a:pt x="84" y="112"/>
                          <a:pt x="84" y="112"/>
                        </a:cubicBezTo>
                        <a:cubicBezTo>
                          <a:pt x="105" y="119"/>
                          <a:pt x="97" y="84"/>
                          <a:pt x="114" y="78"/>
                        </a:cubicBezTo>
                        <a:cubicBezTo>
                          <a:pt x="117" y="87"/>
                          <a:pt x="110" y="89"/>
                          <a:pt x="120" y="92"/>
                        </a:cubicBezTo>
                        <a:cubicBezTo>
                          <a:pt x="125" y="85"/>
                          <a:pt x="125" y="81"/>
                          <a:pt x="132" y="76"/>
                        </a:cubicBezTo>
                        <a:cubicBezTo>
                          <a:pt x="138" y="68"/>
                          <a:pt x="146" y="65"/>
                          <a:pt x="150" y="54"/>
                        </a:cubicBezTo>
                        <a:cubicBezTo>
                          <a:pt x="151" y="50"/>
                          <a:pt x="154" y="42"/>
                          <a:pt x="154" y="42"/>
                        </a:cubicBezTo>
                        <a:cubicBezTo>
                          <a:pt x="152" y="41"/>
                          <a:pt x="148" y="40"/>
                          <a:pt x="148" y="38"/>
                        </a:cubicBezTo>
                        <a:cubicBezTo>
                          <a:pt x="148" y="36"/>
                          <a:pt x="161" y="33"/>
                          <a:pt x="152" y="32"/>
                        </a:cubicBezTo>
                        <a:lnTo>
                          <a:pt x="158" y="2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1" name="Freeform 93"/>
                  <p:cNvSpPr>
                    <a:spLocks/>
                  </p:cNvSpPr>
                  <p:nvPr/>
                </p:nvSpPr>
                <p:spPr bwMode="ltGray">
                  <a:xfrm>
                    <a:off x="4709" y="340"/>
                    <a:ext cx="6" cy="4"/>
                  </a:xfrm>
                  <a:custGeom>
                    <a:avLst/>
                    <a:gdLst>
                      <a:gd name="T0" fmla="*/ 0 w 13"/>
                      <a:gd name="T1" fmla="*/ 0 h 13"/>
                      <a:gd name="T2" fmla="*/ 0 w 13"/>
                      <a:gd name="T3" fmla="*/ 0 h 13"/>
                      <a:gd name="T4" fmla="*/ 0 w 13"/>
                      <a:gd name="T5" fmla="*/ 0 h 13"/>
                      <a:gd name="T6" fmla="*/ 0 60000 65536"/>
                      <a:gd name="T7" fmla="*/ 0 60000 65536"/>
                      <a:gd name="T8" fmla="*/ 0 60000 65536"/>
                    </a:gdLst>
                    <a:ahLst/>
                    <a:cxnLst>
                      <a:cxn ang="T6">
                        <a:pos x="T0" y="T1"/>
                      </a:cxn>
                      <a:cxn ang="T7">
                        <a:pos x="T2" y="T3"/>
                      </a:cxn>
                      <a:cxn ang="T8">
                        <a:pos x="T4" y="T5"/>
                      </a:cxn>
                    </a:cxnLst>
                    <a:rect l="0" t="0" r="r" b="b"/>
                    <a:pathLst>
                      <a:path w="13" h="13">
                        <a:moveTo>
                          <a:pt x="0" y="9"/>
                        </a:moveTo>
                        <a:cubicBezTo>
                          <a:pt x="6" y="0"/>
                          <a:pt x="13" y="7"/>
                          <a:pt x="4" y="13"/>
                        </a:cubicBezTo>
                        <a:cubicBezTo>
                          <a:pt x="0" y="6"/>
                          <a:pt x="0" y="5"/>
                          <a:pt x="0" y="9"/>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2" name="Freeform 94"/>
                  <p:cNvSpPr>
                    <a:spLocks/>
                  </p:cNvSpPr>
                  <p:nvPr/>
                </p:nvSpPr>
                <p:spPr bwMode="ltGray">
                  <a:xfrm>
                    <a:off x="4261" y="389"/>
                    <a:ext cx="347" cy="189"/>
                  </a:xfrm>
                  <a:custGeom>
                    <a:avLst/>
                    <a:gdLst>
                      <a:gd name="T0" fmla="*/ 5 w 812"/>
                      <a:gd name="T1" fmla="*/ 0 h 564"/>
                      <a:gd name="T2" fmla="*/ 5 w 812"/>
                      <a:gd name="T3" fmla="*/ 0 h 564"/>
                      <a:gd name="T4" fmla="*/ 5 w 812"/>
                      <a:gd name="T5" fmla="*/ 0 h 564"/>
                      <a:gd name="T6" fmla="*/ 4 w 812"/>
                      <a:gd name="T7" fmla="*/ 0 h 564"/>
                      <a:gd name="T8" fmla="*/ 4 w 812"/>
                      <a:gd name="T9" fmla="*/ 0 h 564"/>
                      <a:gd name="T10" fmla="*/ 4 w 812"/>
                      <a:gd name="T11" fmla="*/ 0 h 564"/>
                      <a:gd name="T12" fmla="*/ 4 w 812"/>
                      <a:gd name="T13" fmla="*/ 0 h 564"/>
                      <a:gd name="T14" fmla="*/ 4 w 812"/>
                      <a:gd name="T15" fmla="*/ 0 h 564"/>
                      <a:gd name="T16" fmla="*/ 3 w 812"/>
                      <a:gd name="T17" fmla="*/ 0 h 564"/>
                      <a:gd name="T18" fmla="*/ 3 w 812"/>
                      <a:gd name="T19" fmla="*/ 0 h 564"/>
                      <a:gd name="T20" fmla="*/ 4 w 812"/>
                      <a:gd name="T21" fmla="*/ 0 h 564"/>
                      <a:gd name="T22" fmla="*/ 4 w 812"/>
                      <a:gd name="T23" fmla="*/ 1 h 564"/>
                      <a:gd name="T24" fmla="*/ 3 w 812"/>
                      <a:gd name="T25" fmla="*/ 1 h 564"/>
                      <a:gd name="T26" fmla="*/ 3 w 812"/>
                      <a:gd name="T27" fmla="*/ 1 h 564"/>
                      <a:gd name="T28" fmla="*/ 3 w 812"/>
                      <a:gd name="T29" fmla="*/ 0 h 564"/>
                      <a:gd name="T30" fmla="*/ 3 w 812"/>
                      <a:gd name="T31" fmla="*/ 0 h 564"/>
                      <a:gd name="T32" fmla="*/ 3 w 812"/>
                      <a:gd name="T33" fmla="*/ 1 h 564"/>
                      <a:gd name="T34" fmla="*/ 3 w 812"/>
                      <a:gd name="T35" fmla="*/ 1 h 564"/>
                      <a:gd name="T36" fmla="*/ 3 w 812"/>
                      <a:gd name="T37" fmla="*/ 1 h 564"/>
                      <a:gd name="T38" fmla="*/ 3 w 812"/>
                      <a:gd name="T39" fmla="*/ 1 h 564"/>
                      <a:gd name="T40" fmla="*/ 3 w 812"/>
                      <a:gd name="T41" fmla="*/ 1 h 564"/>
                      <a:gd name="T42" fmla="*/ 3 w 812"/>
                      <a:gd name="T43" fmla="*/ 1 h 564"/>
                      <a:gd name="T44" fmla="*/ 3 w 812"/>
                      <a:gd name="T45" fmla="*/ 1 h 564"/>
                      <a:gd name="T46" fmla="*/ 3 w 812"/>
                      <a:gd name="T47" fmla="*/ 0 h 564"/>
                      <a:gd name="T48" fmla="*/ 3 w 812"/>
                      <a:gd name="T49" fmla="*/ 0 h 564"/>
                      <a:gd name="T50" fmla="*/ 3 w 812"/>
                      <a:gd name="T51" fmla="*/ 0 h 564"/>
                      <a:gd name="T52" fmla="*/ 3 w 812"/>
                      <a:gd name="T53" fmla="*/ 0 h 564"/>
                      <a:gd name="T54" fmla="*/ 2 w 812"/>
                      <a:gd name="T55" fmla="*/ 0 h 564"/>
                      <a:gd name="T56" fmla="*/ 2 w 812"/>
                      <a:gd name="T57" fmla="*/ 0 h 564"/>
                      <a:gd name="T58" fmla="*/ 2 w 812"/>
                      <a:gd name="T59" fmla="*/ 0 h 564"/>
                      <a:gd name="T60" fmla="*/ 1 w 812"/>
                      <a:gd name="T61" fmla="*/ 0 h 564"/>
                      <a:gd name="T62" fmla="*/ 1 w 812"/>
                      <a:gd name="T63" fmla="*/ 0 h 564"/>
                      <a:gd name="T64" fmla="*/ 1 w 812"/>
                      <a:gd name="T65" fmla="*/ 0 h 564"/>
                      <a:gd name="T66" fmla="*/ 1 w 812"/>
                      <a:gd name="T67" fmla="*/ 0 h 564"/>
                      <a:gd name="T68" fmla="*/ 1 w 812"/>
                      <a:gd name="T69" fmla="*/ 0 h 564"/>
                      <a:gd name="T70" fmla="*/ 1 w 812"/>
                      <a:gd name="T71" fmla="*/ 1 h 564"/>
                      <a:gd name="T72" fmla="*/ 0 w 812"/>
                      <a:gd name="T73" fmla="*/ 1 h 564"/>
                      <a:gd name="T74" fmla="*/ 0 w 812"/>
                      <a:gd name="T75" fmla="*/ 0 h 564"/>
                      <a:gd name="T76" fmla="*/ 0 w 812"/>
                      <a:gd name="T77" fmla="*/ 0 h 564"/>
                      <a:gd name="T78" fmla="*/ 0 w 812"/>
                      <a:gd name="T79" fmla="*/ 0 h 564"/>
                      <a:gd name="T80" fmla="*/ 0 w 812"/>
                      <a:gd name="T81" fmla="*/ 0 h 564"/>
                      <a:gd name="T82" fmla="*/ 0 w 812"/>
                      <a:gd name="T83" fmla="*/ 0 h 564"/>
                      <a:gd name="T84" fmla="*/ 0 w 812"/>
                      <a:gd name="T85" fmla="*/ 0 h 564"/>
                      <a:gd name="T86" fmla="*/ 5 w 812"/>
                      <a:gd name="T87" fmla="*/ 0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12" h="564">
                        <a:moveTo>
                          <a:pt x="798" y="6"/>
                        </a:moveTo>
                        <a:cubicBezTo>
                          <a:pt x="801" y="15"/>
                          <a:pt x="809" y="16"/>
                          <a:pt x="812" y="26"/>
                        </a:cubicBezTo>
                        <a:cubicBezTo>
                          <a:pt x="809" y="36"/>
                          <a:pt x="801" y="41"/>
                          <a:pt x="796" y="50"/>
                        </a:cubicBezTo>
                        <a:cubicBezTo>
                          <a:pt x="791" y="61"/>
                          <a:pt x="788" y="71"/>
                          <a:pt x="778" y="78"/>
                        </a:cubicBezTo>
                        <a:cubicBezTo>
                          <a:pt x="773" y="85"/>
                          <a:pt x="771" y="88"/>
                          <a:pt x="774" y="96"/>
                        </a:cubicBezTo>
                        <a:cubicBezTo>
                          <a:pt x="767" y="107"/>
                          <a:pt x="758" y="114"/>
                          <a:pt x="748" y="122"/>
                        </a:cubicBezTo>
                        <a:cubicBezTo>
                          <a:pt x="744" y="125"/>
                          <a:pt x="736" y="130"/>
                          <a:pt x="736" y="130"/>
                        </a:cubicBezTo>
                        <a:cubicBezTo>
                          <a:pt x="740" y="141"/>
                          <a:pt x="731" y="140"/>
                          <a:pt x="722" y="142"/>
                        </a:cubicBezTo>
                        <a:cubicBezTo>
                          <a:pt x="716" y="148"/>
                          <a:pt x="712" y="151"/>
                          <a:pt x="704" y="154"/>
                        </a:cubicBezTo>
                        <a:cubicBezTo>
                          <a:pt x="686" y="150"/>
                          <a:pt x="650" y="169"/>
                          <a:pt x="634" y="180"/>
                        </a:cubicBezTo>
                        <a:cubicBezTo>
                          <a:pt x="636" y="189"/>
                          <a:pt x="631" y="193"/>
                          <a:pt x="640" y="196"/>
                        </a:cubicBezTo>
                        <a:cubicBezTo>
                          <a:pt x="643" y="205"/>
                          <a:pt x="640" y="207"/>
                          <a:pt x="632" y="210"/>
                        </a:cubicBezTo>
                        <a:cubicBezTo>
                          <a:pt x="626" y="219"/>
                          <a:pt x="623" y="226"/>
                          <a:pt x="614" y="232"/>
                        </a:cubicBezTo>
                        <a:cubicBezTo>
                          <a:pt x="611" y="231"/>
                          <a:pt x="606" y="233"/>
                          <a:pt x="604" y="230"/>
                        </a:cubicBezTo>
                        <a:cubicBezTo>
                          <a:pt x="599" y="220"/>
                          <a:pt x="610" y="199"/>
                          <a:pt x="620" y="196"/>
                        </a:cubicBezTo>
                        <a:cubicBezTo>
                          <a:pt x="623" y="187"/>
                          <a:pt x="617" y="187"/>
                          <a:pt x="620" y="178"/>
                        </a:cubicBezTo>
                        <a:cubicBezTo>
                          <a:pt x="617" y="164"/>
                          <a:pt x="609" y="168"/>
                          <a:pt x="598" y="172"/>
                        </a:cubicBezTo>
                        <a:cubicBezTo>
                          <a:pt x="592" y="180"/>
                          <a:pt x="585" y="185"/>
                          <a:pt x="576" y="188"/>
                        </a:cubicBezTo>
                        <a:cubicBezTo>
                          <a:pt x="572" y="194"/>
                          <a:pt x="568" y="200"/>
                          <a:pt x="564" y="206"/>
                        </a:cubicBezTo>
                        <a:cubicBezTo>
                          <a:pt x="561" y="210"/>
                          <a:pt x="556" y="218"/>
                          <a:pt x="556" y="218"/>
                        </a:cubicBezTo>
                        <a:cubicBezTo>
                          <a:pt x="558" y="234"/>
                          <a:pt x="559" y="243"/>
                          <a:pt x="572" y="252"/>
                        </a:cubicBezTo>
                        <a:cubicBezTo>
                          <a:pt x="579" y="262"/>
                          <a:pt x="586" y="273"/>
                          <a:pt x="596" y="280"/>
                        </a:cubicBezTo>
                        <a:cubicBezTo>
                          <a:pt x="598" y="286"/>
                          <a:pt x="602" y="298"/>
                          <a:pt x="602" y="298"/>
                        </a:cubicBezTo>
                        <a:cubicBezTo>
                          <a:pt x="601" y="308"/>
                          <a:pt x="599" y="361"/>
                          <a:pt x="594" y="368"/>
                        </a:cubicBezTo>
                        <a:cubicBezTo>
                          <a:pt x="590" y="374"/>
                          <a:pt x="576" y="378"/>
                          <a:pt x="570" y="382"/>
                        </a:cubicBezTo>
                        <a:cubicBezTo>
                          <a:pt x="563" y="393"/>
                          <a:pt x="550" y="396"/>
                          <a:pt x="542" y="406"/>
                        </a:cubicBezTo>
                        <a:cubicBezTo>
                          <a:pt x="536" y="413"/>
                          <a:pt x="539" y="417"/>
                          <a:pt x="530" y="420"/>
                        </a:cubicBezTo>
                        <a:cubicBezTo>
                          <a:pt x="526" y="408"/>
                          <a:pt x="538" y="391"/>
                          <a:pt x="522" y="386"/>
                        </a:cubicBezTo>
                        <a:cubicBezTo>
                          <a:pt x="516" y="377"/>
                          <a:pt x="510" y="364"/>
                          <a:pt x="502" y="356"/>
                        </a:cubicBezTo>
                        <a:cubicBezTo>
                          <a:pt x="497" y="341"/>
                          <a:pt x="505" y="360"/>
                          <a:pt x="482" y="348"/>
                        </a:cubicBezTo>
                        <a:cubicBezTo>
                          <a:pt x="478" y="346"/>
                          <a:pt x="478" y="339"/>
                          <a:pt x="474" y="336"/>
                        </a:cubicBezTo>
                        <a:cubicBezTo>
                          <a:pt x="470" y="323"/>
                          <a:pt x="466" y="342"/>
                          <a:pt x="462" y="348"/>
                        </a:cubicBezTo>
                        <a:cubicBezTo>
                          <a:pt x="460" y="358"/>
                          <a:pt x="456" y="363"/>
                          <a:pt x="454" y="374"/>
                        </a:cubicBezTo>
                        <a:cubicBezTo>
                          <a:pt x="457" y="383"/>
                          <a:pt x="455" y="387"/>
                          <a:pt x="450" y="394"/>
                        </a:cubicBezTo>
                        <a:cubicBezTo>
                          <a:pt x="454" y="399"/>
                          <a:pt x="464" y="411"/>
                          <a:pt x="466" y="418"/>
                        </a:cubicBezTo>
                        <a:cubicBezTo>
                          <a:pt x="474" y="443"/>
                          <a:pt x="472" y="458"/>
                          <a:pt x="500" y="464"/>
                        </a:cubicBezTo>
                        <a:cubicBezTo>
                          <a:pt x="507" y="469"/>
                          <a:pt x="510" y="474"/>
                          <a:pt x="516" y="480"/>
                        </a:cubicBezTo>
                        <a:cubicBezTo>
                          <a:pt x="511" y="494"/>
                          <a:pt x="513" y="509"/>
                          <a:pt x="510" y="524"/>
                        </a:cubicBezTo>
                        <a:cubicBezTo>
                          <a:pt x="512" y="537"/>
                          <a:pt x="511" y="541"/>
                          <a:pt x="522" y="548"/>
                        </a:cubicBezTo>
                        <a:cubicBezTo>
                          <a:pt x="523" y="552"/>
                          <a:pt x="525" y="556"/>
                          <a:pt x="526" y="560"/>
                        </a:cubicBezTo>
                        <a:cubicBezTo>
                          <a:pt x="527" y="564"/>
                          <a:pt x="514" y="556"/>
                          <a:pt x="514" y="556"/>
                        </a:cubicBezTo>
                        <a:cubicBezTo>
                          <a:pt x="502" y="564"/>
                          <a:pt x="501" y="551"/>
                          <a:pt x="492" y="544"/>
                        </a:cubicBezTo>
                        <a:cubicBezTo>
                          <a:pt x="488" y="541"/>
                          <a:pt x="480" y="536"/>
                          <a:pt x="480" y="536"/>
                        </a:cubicBezTo>
                        <a:cubicBezTo>
                          <a:pt x="471" y="522"/>
                          <a:pt x="474" y="529"/>
                          <a:pt x="470" y="518"/>
                        </a:cubicBezTo>
                        <a:cubicBezTo>
                          <a:pt x="467" y="491"/>
                          <a:pt x="461" y="446"/>
                          <a:pt x="436" y="430"/>
                        </a:cubicBezTo>
                        <a:cubicBezTo>
                          <a:pt x="428" y="433"/>
                          <a:pt x="425" y="433"/>
                          <a:pt x="422" y="424"/>
                        </a:cubicBezTo>
                        <a:cubicBezTo>
                          <a:pt x="427" y="404"/>
                          <a:pt x="432" y="383"/>
                          <a:pt x="438" y="364"/>
                        </a:cubicBezTo>
                        <a:cubicBezTo>
                          <a:pt x="436" y="343"/>
                          <a:pt x="431" y="330"/>
                          <a:pt x="426" y="310"/>
                        </a:cubicBezTo>
                        <a:cubicBezTo>
                          <a:pt x="429" y="302"/>
                          <a:pt x="425" y="300"/>
                          <a:pt x="422" y="292"/>
                        </a:cubicBezTo>
                        <a:cubicBezTo>
                          <a:pt x="424" y="282"/>
                          <a:pt x="428" y="277"/>
                          <a:pt x="422" y="268"/>
                        </a:cubicBezTo>
                        <a:cubicBezTo>
                          <a:pt x="420" y="269"/>
                          <a:pt x="418" y="269"/>
                          <a:pt x="416" y="270"/>
                        </a:cubicBezTo>
                        <a:cubicBezTo>
                          <a:pt x="414" y="272"/>
                          <a:pt x="414" y="275"/>
                          <a:pt x="412" y="276"/>
                        </a:cubicBezTo>
                        <a:cubicBezTo>
                          <a:pt x="408" y="278"/>
                          <a:pt x="400" y="280"/>
                          <a:pt x="400" y="280"/>
                        </a:cubicBezTo>
                        <a:cubicBezTo>
                          <a:pt x="394" y="274"/>
                          <a:pt x="389" y="274"/>
                          <a:pt x="386" y="266"/>
                        </a:cubicBezTo>
                        <a:cubicBezTo>
                          <a:pt x="391" y="251"/>
                          <a:pt x="379" y="206"/>
                          <a:pt x="364" y="196"/>
                        </a:cubicBezTo>
                        <a:cubicBezTo>
                          <a:pt x="357" y="186"/>
                          <a:pt x="358" y="182"/>
                          <a:pt x="360" y="170"/>
                        </a:cubicBezTo>
                        <a:cubicBezTo>
                          <a:pt x="358" y="160"/>
                          <a:pt x="356" y="147"/>
                          <a:pt x="346" y="144"/>
                        </a:cubicBezTo>
                        <a:cubicBezTo>
                          <a:pt x="343" y="154"/>
                          <a:pt x="338" y="160"/>
                          <a:pt x="330" y="166"/>
                        </a:cubicBezTo>
                        <a:cubicBezTo>
                          <a:pt x="323" y="164"/>
                          <a:pt x="308" y="160"/>
                          <a:pt x="308" y="160"/>
                        </a:cubicBezTo>
                        <a:cubicBezTo>
                          <a:pt x="296" y="162"/>
                          <a:pt x="297" y="166"/>
                          <a:pt x="288" y="172"/>
                        </a:cubicBezTo>
                        <a:cubicBezTo>
                          <a:pt x="284" y="185"/>
                          <a:pt x="282" y="191"/>
                          <a:pt x="268" y="196"/>
                        </a:cubicBezTo>
                        <a:cubicBezTo>
                          <a:pt x="264" y="200"/>
                          <a:pt x="243" y="231"/>
                          <a:pt x="242" y="232"/>
                        </a:cubicBezTo>
                        <a:cubicBezTo>
                          <a:pt x="231" y="239"/>
                          <a:pt x="215" y="247"/>
                          <a:pt x="206" y="256"/>
                        </a:cubicBezTo>
                        <a:cubicBezTo>
                          <a:pt x="202" y="260"/>
                          <a:pt x="200" y="265"/>
                          <a:pt x="196" y="268"/>
                        </a:cubicBezTo>
                        <a:cubicBezTo>
                          <a:pt x="194" y="269"/>
                          <a:pt x="192" y="269"/>
                          <a:pt x="190" y="270"/>
                        </a:cubicBezTo>
                        <a:cubicBezTo>
                          <a:pt x="188" y="271"/>
                          <a:pt x="186" y="272"/>
                          <a:pt x="184" y="274"/>
                        </a:cubicBezTo>
                        <a:cubicBezTo>
                          <a:pt x="180" y="278"/>
                          <a:pt x="172" y="286"/>
                          <a:pt x="172" y="286"/>
                        </a:cubicBezTo>
                        <a:cubicBezTo>
                          <a:pt x="167" y="300"/>
                          <a:pt x="165" y="314"/>
                          <a:pt x="160" y="328"/>
                        </a:cubicBezTo>
                        <a:cubicBezTo>
                          <a:pt x="158" y="335"/>
                          <a:pt x="156" y="341"/>
                          <a:pt x="154" y="348"/>
                        </a:cubicBezTo>
                        <a:cubicBezTo>
                          <a:pt x="153" y="350"/>
                          <a:pt x="152" y="354"/>
                          <a:pt x="152" y="354"/>
                        </a:cubicBezTo>
                        <a:cubicBezTo>
                          <a:pt x="152" y="359"/>
                          <a:pt x="156" y="384"/>
                          <a:pt x="146" y="392"/>
                        </a:cubicBezTo>
                        <a:cubicBezTo>
                          <a:pt x="141" y="397"/>
                          <a:pt x="128" y="404"/>
                          <a:pt x="128" y="404"/>
                        </a:cubicBezTo>
                        <a:cubicBezTo>
                          <a:pt x="125" y="412"/>
                          <a:pt x="122" y="421"/>
                          <a:pt x="114" y="424"/>
                        </a:cubicBezTo>
                        <a:cubicBezTo>
                          <a:pt x="100" y="419"/>
                          <a:pt x="97" y="405"/>
                          <a:pt x="94" y="392"/>
                        </a:cubicBezTo>
                        <a:cubicBezTo>
                          <a:pt x="86" y="362"/>
                          <a:pt x="82" y="332"/>
                          <a:pt x="72" y="302"/>
                        </a:cubicBezTo>
                        <a:cubicBezTo>
                          <a:pt x="71" y="281"/>
                          <a:pt x="70" y="275"/>
                          <a:pt x="66" y="258"/>
                        </a:cubicBezTo>
                        <a:cubicBezTo>
                          <a:pt x="66" y="251"/>
                          <a:pt x="68" y="219"/>
                          <a:pt x="64" y="208"/>
                        </a:cubicBezTo>
                        <a:cubicBezTo>
                          <a:pt x="70" y="191"/>
                          <a:pt x="66" y="173"/>
                          <a:pt x="72" y="156"/>
                        </a:cubicBezTo>
                        <a:cubicBezTo>
                          <a:pt x="66" y="139"/>
                          <a:pt x="60" y="168"/>
                          <a:pt x="56" y="172"/>
                        </a:cubicBezTo>
                        <a:cubicBezTo>
                          <a:pt x="53" y="175"/>
                          <a:pt x="44" y="180"/>
                          <a:pt x="44" y="180"/>
                        </a:cubicBezTo>
                        <a:cubicBezTo>
                          <a:pt x="35" y="177"/>
                          <a:pt x="28" y="173"/>
                          <a:pt x="24" y="162"/>
                        </a:cubicBezTo>
                        <a:cubicBezTo>
                          <a:pt x="23" y="158"/>
                          <a:pt x="20" y="150"/>
                          <a:pt x="20" y="150"/>
                        </a:cubicBezTo>
                        <a:cubicBezTo>
                          <a:pt x="30" y="148"/>
                          <a:pt x="30" y="143"/>
                          <a:pt x="38" y="138"/>
                        </a:cubicBezTo>
                        <a:cubicBezTo>
                          <a:pt x="35" y="128"/>
                          <a:pt x="31" y="133"/>
                          <a:pt x="24" y="138"/>
                        </a:cubicBezTo>
                        <a:cubicBezTo>
                          <a:pt x="15" y="135"/>
                          <a:pt x="15" y="132"/>
                          <a:pt x="18" y="124"/>
                        </a:cubicBezTo>
                        <a:cubicBezTo>
                          <a:pt x="11" y="114"/>
                          <a:pt x="9" y="101"/>
                          <a:pt x="0" y="92"/>
                        </a:cubicBezTo>
                        <a:lnTo>
                          <a:pt x="76" y="0"/>
                        </a:lnTo>
                        <a:lnTo>
                          <a:pt x="798" y="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3" name="Freeform 95"/>
                  <p:cNvSpPr>
                    <a:spLocks/>
                  </p:cNvSpPr>
                  <p:nvPr/>
                </p:nvSpPr>
                <p:spPr bwMode="ltGray">
                  <a:xfrm>
                    <a:off x="4322" y="519"/>
                    <a:ext cx="19" cy="29"/>
                  </a:xfrm>
                  <a:custGeom>
                    <a:avLst/>
                    <a:gdLst>
                      <a:gd name="T0" fmla="*/ 0 w 43"/>
                      <a:gd name="T1" fmla="*/ 0 h 85"/>
                      <a:gd name="T2" fmla="*/ 0 w 43"/>
                      <a:gd name="T3" fmla="*/ 0 h 85"/>
                      <a:gd name="T4" fmla="*/ 0 w 43"/>
                      <a:gd name="T5" fmla="*/ 0 h 85"/>
                      <a:gd name="T6" fmla="*/ 0 w 43"/>
                      <a:gd name="T7" fmla="*/ 0 h 85"/>
                      <a:gd name="T8" fmla="*/ 0 w 43"/>
                      <a:gd name="T9" fmla="*/ 0 h 85"/>
                      <a:gd name="T10" fmla="*/ 0 w 43"/>
                      <a:gd name="T11" fmla="*/ 0 h 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5">
                        <a:moveTo>
                          <a:pt x="7" y="11"/>
                        </a:moveTo>
                        <a:cubicBezTo>
                          <a:pt x="4" y="2"/>
                          <a:pt x="9" y="0"/>
                          <a:pt x="17" y="3"/>
                        </a:cubicBezTo>
                        <a:cubicBezTo>
                          <a:pt x="24" y="13"/>
                          <a:pt x="28" y="24"/>
                          <a:pt x="37" y="33"/>
                        </a:cubicBezTo>
                        <a:cubicBezTo>
                          <a:pt x="43" y="52"/>
                          <a:pt x="40" y="78"/>
                          <a:pt x="19" y="85"/>
                        </a:cubicBezTo>
                        <a:cubicBezTo>
                          <a:pt x="6" y="81"/>
                          <a:pt x="5" y="81"/>
                          <a:pt x="1" y="69"/>
                        </a:cubicBezTo>
                        <a:cubicBezTo>
                          <a:pt x="2" y="66"/>
                          <a:pt x="0" y="4"/>
                          <a:pt x="7" y="1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4" name="Freeform 96"/>
                  <p:cNvSpPr>
                    <a:spLocks/>
                  </p:cNvSpPr>
                  <p:nvPr/>
                </p:nvSpPr>
                <p:spPr bwMode="ltGray">
                  <a:xfrm>
                    <a:off x="4588" y="421"/>
                    <a:ext cx="18" cy="24"/>
                  </a:xfrm>
                  <a:custGeom>
                    <a:avLst/>
                    <a:gdLst>
                      <a:gd name="T0" fmla="*/ 0 w 44"/>
                      <a:gd name="T1" fmla="*/ 0 h 74"/>
                      <a:gd name="T2" fmla="*/ 0 w 44"/>
                      <a:gd name="T3" fmla="*/ 0 h 74"/>
                      <a:gd name="T4" fmla="*/ 0 w 44"/>
                      <a:gd name="T5" fmla="*/ 0 h 74"/>
                      <a:gd name="T6" fmla="*/ 0 w 44"/>
                      <a:gd name="T7" fmla="*/ 0 h 74"/>
                      <a:gd name="T8" fmla="*/ 0 w 44"/>
                      <a:gd name="T9" fmla="*/ 0 h 74"/>
                      <a:gd name="T10" fmla="*/ 0 w 44"/>
                      <a:gd name="T11" fmla="*/ 0 h 74"/>
                      <a:gd name="T12" fmla="*/ 0 w 44"/>
                      <a:gd name="T13" fmla="*/ 0 h 74"/>
                      <a:gd name="T14" fmla="*/ 0 w 44"/>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74">
                        <a:moveTo>
                          <a:pt x="13" y="28"/>
                        </a:moveTo>
                        <a:cubicBezTo>
                          <a:pt x="15" y="13"/>
                          <a:pt x="14" y="7"/>
                          <a:pt x="29" y="2"/>
                        </a:cubicBezTo>
                        <a:cubicBezTo>
                          <a:pt x="34" y="3"/>
                          <a:pt x="40" y="0"/>
                          <a:pt x="43" y="4"/>
                        </a:cubicBezTo>
                        <a:cubicBezTo>
                          <a:pt x="44" y="6"/>
                          <a:pt x="41" y="21"/>
                          <a:pt x="39" y="26"/>
                        </a:cubicBezTo>
                        <a:cubicBezTo>
                          <a:pt x="31" y="43"/>
                          <a:pt x="30" y="63"/>
                          <a:pt x="13" y="74"/>
                        </a:cubicBezTo>
                        <a:cubicBezTo>
                          <a:pt x="4" y="71"/>
                          <a:pt x="4" y="68"/>
                          <a:pt x="7" y="60"/>
                        </a:cubicBezTo>
                        <a:cubicBezTo>
                          <a:pt x="5" y="50"/>
                          <a:pt x="0" y="46"/>
                          <a:pt x="3" y="36"/>
                        </a:cubicBezTo>
                        <a:cubicBezTo>
                          <a:pt x="4" y="32"/>
                          <a:pt x="8" y="23"/>
                          <a:pt x="1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5" name="Freeform 97"/>
                  <p:cNvSpPr>
                    <a:spLocks/>
                  </p:cNvSpPr>
                  <p:nvPr/>
                </p:nvSpPr>
                <p:spPr bwMode="ltGray">
                  <a:xfrm>
                    <a:off x="4639" y="409"/>
                    <a:ext cx="9" cy="10"/>
                  </a:xfrm>
                  <a:custGeom>
                    <a:avLst/>
                    <a:gdLst>
                      <a:gd name="T0" fmla="*/ 0 w 20"/>
                      <a:gd name="T1" fmla="*/ 0 h 30"/>
                      <a:gd name="T2" fmla="*/ 0 w 20"/>
                      <a:gd name="T3" fmla="*/ 0 h 30"/>
                      <a:gd name="T4" fmla="*/ 0 w 20"/>
                      <a:gd name="T5" fmla="*/ 0 h 30"/>
                      <a:gd name="T6" fmla="*/ 0 60000 65536"/>
                      <a:gd name="T7" fmla="*/ 0 60000 65536"/>
                      <a:gd name="T8" fmla="*/ 0 60000 65536"/>
                    </a:gdLst>
                    <a:ahLst/>
                    <a:cxnLst>
                      <a:cxn ang="T6">
                        <a:pos x="T0" y="T1"/>
                      </a:cxn>
                      <a:cxn ang="T7">
                        <a:pos x="T2" y="T3"/>
                      </a:cxn>
                      <a:cxn ang="T8">
                        <a:pos x="T4" y="T5"/>
                      </a:cxn>
                    </a:cxnLst>
                    <a:rect l="0" t="0" r="r" b="b"/>
                    <a:pathLst>
                      <a:path w="20" h="30">
                        <a:moveTo>
                          <a:pt x="7" y="16"/>
                        </a:moveTo>
                        <a:cubicBezTo>
                          <a:pt x="18" y="0"/>
                          <a:pt x="20" y="20"/>
                          <a:pt x="5" y="30"/>
                        </a:cubicBezTo>
                        <a:cubicBezTo>
                          <a:pt x="0" y="23"/>
                          <a:pt x="1" y="22"/>
                          <a:pt x="7" y="16"/>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6" name="Freeform 98"/>
                  <p:cNvSpPr>
                    <a:spLocks/>
                  </p:cNvSpPr>
                  <p:nvPr/>
                </p:nvSpPr>
                <p:spPr bwMode="ltGray">
                  <a:xfrm>
                    <a:off x="3709" y="315"/>
                    <a:ext cx="433" cy="354"/>
                  </a:xfrm>
                  <a:custGeom>
                    <a:avLst/>
                    <a:gdLst>
                      <a:gd name="T0" fmla="*/ 32 w 682"/>
                      <a:gd name="T1" fmla="*/ 31 h 557"/>
                      <a:gd name="T2" fmla="*/ 32 w 682"/>
                      <a:gd name="T3" fmla="*/ 30 h 557"/>
                      <a:gd name="T4" fmla="*/ 32 w 682"/>
                      <a:gd name="T5" fmla="*/ 27 h 557"/>
                      <a:gd name="T6" fmla="*/ 20 w 682"/>
                      <a:gd name="T7" fmla="*/ 19 h 557"/>
                      <a:gd name="T8" fmla="*/ 18 w 682"/>
                      <a:gd name="T9" fmla="*/ 23 h 557"/>
                      <a:gd name="T10" fmla="*/ 20 w 682"/>
                      <a:gd name="T11" fmla="*/ 36 h 557"/>
                      <a:gd name="T12" fmla="*/ 18 w 682"/>
                      <a:gd name="T13" fmla="*/ 32 h 557"/>
                      <a:gd name="T14" fmla="*/ 16 w 682"/>
                      <a:gd name="T15" fmla="*/ 29 h 557"/>
                      <a:gd name="T16" fmla="*/ 16 w 682"/>
                      <a:gd name="T17" fmla="*/ 27 h 557"/>
                      <a:gd name="T18" fmla="*/ 16 w 682"/>
                      <a:gd name="T19" fmla="*/ 26 h 557"/>
                      <a:gd name="T20" fmla="*/ 15 w 682"/>
                      <a:gd name="T21" fmla="*/ 25 h 557"/>
                      <a:gd name="T22" fmla="*/ 13 w 682"/>
                      <a:gd name="T23" fmla="*/ 23 h 557"/>
                      <a:gd name="T24" fmla="*/ 10 w 682"/>
                      <a:gd name="T25" fmla="*/ 24 h 557"/>
                      <a:gd name="T26" fmla="*/ 8 w 682"/>
                      <a:gd name="T27" fmla="*/ 24 h 557"/>
                      <a:gd name="T28" fmla="*/ 5 w 682"/>
                      <a:gd name="T29" fmla="*/ 24 h 557"/>
                      <a:gd name="T30" fmla="*/ 2 w 682"/>
                      <a:gd name="T31" fmla="*/ 20 h 557"/>
                      <a:gd name="T32" fmla="*/ 1 w 682"/>
                      <a:gd name="T33" fmla="*/ 20 h 557"/>
                      <a:gd name="T34" fmla="*/ 0 w 682"/>
                      <a:gd name="T35" fmla="*/ 17 h 557"/>
                      <a:gd name="T36" fmla="*/ 2 w 682"/>
                      <a:gd name="T37" fmla="*/ 14 h 557"/>
                      <a:gd name="T38" fmla="*/ 2 w 682"/>
                      <a:gd name="T39" fmla="*/ 11 h 557"/>
                      <a:gd name="T40" fmla="*/ 3 w 682"/>
                      <a:gd name="T41" fmla="*/ 10 h 557"/>
                      <a:gd name="T42" fmla="*/ 5 w 682"/>
                      <a:gd name="T43" fmla="*/ 8 h 557"/>
                      <a:gd name="T44" fmla="*/ 11 w 682"/>
                      <a:gd name="T45" fmla="*/ 4 h 557"/>
                      <a:gd name="T46" fmla="*/ 15 w 682"/>
                      <a:gd name="T47" fmla="*/ 2 h 557"/>
                      <a:gd name="T48" fmla="*/ 17 w 682"/>
                      <a:gd name="T49" fmla="*/ 1 h 557"/>
                      <a:gd name="T50" fmla="*/ 23 w 682"/>
                      <a:gd name="T51" fmla="*/ 1 h 557"/>
                      <a:gd name="T52" fmla="*/ 26 w 682"/>
                      <a:gd name="T53" fmla="*/ 0 h 557"/>
                      <a:gd name="T54" fmla="*/ 25 w 682"/>
                      <a:gd name="T55" fmla="*/ 3 h 557"/>
                      <a:gd name="T56" fmla="*/ 29 w 682"/>
                      <a:gd name="T57" fmla="*/ 6 h 557"/>
                      <a:gd name="T58" fmla="*/ 32 w 682"/>
                      <a:gd name="T59" fmla="*/ 5 h 557"/>
                      <a:gd name="T60" fmla="*/ 35 w 682"/>
                      <a:gd name="T61" fmla="*/ 5 h 557"/>
                      <a:gd name="T62" fmla="*/ 37 w 682"/>
                      <a:gd name="T63" fmla="*/ 6 h 557"/>
                      <a:gd name="T64" fmla="*/ 37 w 682"/>
                      <a:gd name="T65" fmla="*/ 13 h 557"/>
                      <a:gd name="T66" fmla="*/ 37 w 682"/>
                      <a:gd name="T67" fmla="*/ 16 h 557"/>
                      <a:gd name="T68" fmla="*/ 39 w 682"/>
                      <a:gd name="T69" fmla="*/ 18 h 557"/>
                      <a:gd name="T70" fmla="*/ 43 w 682"/>
                      <a:gd name="T71" fmla="*/ 20 h 557"/>
                      <a:gd name="T72" fmla="*/ 44 w 682"/>
                      <a:gd name="T73" fmla="*/ 20 h 557"/>
                      <a:gd name="T74" fmla="*/ 44 w 682"/>
                      <a:gd name="T75" fmla="*/ 22 h 557"/>
                      <a:gd name="T76" fmla="*/ 39 w 682"/>
                      <a:gd name="T77" fmla="*/ 27 h 557"/>
                      <a:gd name="T78" fmla="*/ 36 w 682"/>
                      <a:gd name="T79" fmla="*/ 32 h 557"/>
                      <a:gd name="T80" fmla="*/ 36 w 682"/>
                      <a:gd name="T81" fmla="*/ 34 h 557"/>
                      <a:gd name="T82" fmla="*/ 28 w 682"/>
                      <a:gd name="T83" fmla="*/ 36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82" h="557">
                        <a:moveTo>
                          <a:pt x="435" y="556"/>
                        </a:moveTo>
                        <a:lnTo>
                          <a:pt x="481" y="464"/>
                        </a:lnTo>
                        <a:lnTo>
                          <a:pt x="473" y="449"/>
                        </a:lnTo>
                        <a:lnTo>
                          <a:pt x="486" y="451"/>
                        </a:lnTo>
                        <a:lnTo>
                          <a:pt x="495" y="441"/>
                        </a:lnTo>
                        <a:lnTo>
                          <a:pt x="500" y="413"/>
                        </a:lnTo>
                        <a:lnTo>
                          <a:pt x="500" y="371"/>
                        </a:lnTo>
                        <a:lnTo>
                          <a:pt x="309" y="287"/>
                        </a:lnTo>
                        <a:lnTo>
                          <a:pt x="296" y="308"/>
                        </a:lnTo>
                        <a:lnTo>
                          <a:pt x="282" y="346"/>
                        </a:lnTo>
                        <a:lnTo>
                          <a:pt x="396" y="557"/>
                        </a:lnTo>
                        <a:lnTo>
                          <a:pt x="303" y="556"/>
                        </a:lnTo>
                        <a:lnTo>
                          <a:pt x="304" y="536"/>
                        </a:lnTo>
                        <a:cubicBezTo>
                          <a:pt x="284" y="520"/>
                          <a:pt x="296" y="510"/>
                          <a:pt x="282" y="494"/>
                        </a:cubicBezTo>
                        <a:cubicBezTo>
                          <a:pt x="276" y="475"/>
                          <a:pt x="267" y="468"/>
                          <a:pt x="253" y="451"/>
                        </a:cubicBezTo>
                        <a:cubicBezTo>
                          <a:pt x="249" y="447"/>
                          <a:pt x="245" y="443"/>
                          <a:pt x="242" y="439"/>
                        </a:cubicBezTo>
                        <a:lnTo>
                          <a:pt x="237" y="432"/>
                        </a:lnTo>
                        <a:cubicBezTo>
                          <a:pt x="237" y="432"/>
                          <a:pt x="245" y="413"/>
                          <a:pt x="245" y="413"/>
                        </a:cubicBezTo>
                        <a:cubicBezTo>
                          <a:pt x="247" y="409"/>
                          <a:pt x="250" y="401"/>
                          <a:pt x="250" y="401"/>
                        </a:cubicBezTo>
                        <a:cubicBezTo>
                          <a:pt x="249" y="399"/>
                          <a:pt x="247" y="397"/>
                          <a:pt x="247" y="394"/>
                        </a:cubicBezTo>
                        <a:cubicBezTo>
                          <a:pt x="248" y="390"/>
                          <a:pt x="253" y="382"/>
                          <a:pt x="253" y="382"/>
                        </a:cubicBezTo>
                        <a:cubicBezTo>
                          <a:pt x="243" y="370"/>
                          <a:pt x="237" y="371"/>
                          <a:pt x="220" y="375"/>
                        </a:cubicBezTo>
                        <a:cubicBezTo>
                          <a:pt x="217" y="371"/>
                          <a:pt x="210" y="369"/>
                          <a:pt x="207" y="365"/>
                        </a:cubicBezTo>
                        <a:cubicBezTo>
                          <a:pt x="185" y="337"/>
                          <a:pt x="216" y="363"/>
                          <a:pt x="194" y="346"/>
                        </a:cubicBezTo>
                        <a:cubicBezTo>
                          <a:pt x="167" y="349"/>
                          <a:pt x="179" y="346"/>
                          <a:pt x="156" y="352"/>
                        </a:cubicBezTo>
                        <a:cubicBezTo>
                          <a:pt x="153" y="353"/>
                          <a:pt x="148" y="354"/>
                          <a:pt x="148" y="354"/>
                        </a:cubicBezTo>
                        <a:cubicBezTo>
                          <a:pt x="146" y="356"/>
                          <a:pt x="145" y="359"/>
                          <a:pt x="142" y="361"/>
                        </a:cubicBezTo>
                        <a:cubicBezTo>
                          <a:pt x="138" y="363"/>
                          <a:pt x="126" y="365"/>
                          <a:pt x="126" y="365"/>
                        </a:cubicBezTo>
                        <a:cubicBezTo>
                          <a:pt x="105" y="354"/>
                          <a:pt x="116" y="355"/>
                          <a:pt x="94" y="361"/>
                        </a:cubicBezTo>
                        <a:cubicBezTo>
                          <a:pt x="89" y="362"/>
                          <a:pt x="78" y="365"/>
                          <a:pt x="78" y="365"/>
                        </a:cubicBezTo>
                        <a:cubicBezTo>
                          <a:pt x="62" y="383"/>
                          <a:pt x="46" y="346"/>
                          <a:pt x="35" y="337"/>
                        </a:cubicBezTo>
                        <a:cubicBezTo>
                          <a:pt x="32" y="330"/>
                          <a:pt x="24" y="320"/>
                          <a:pt x="22" y="312"/>
                        </a:cubicBezTo>
                        <a:cubicBezTo>
                          <a:pt x="20" y="308"/>
                          <a:pt x="22" y="303"/>
                          <a:pt x="19" y="300"/>
                        </a:cubicBezTo>
                        <a:cubicBezTo>
                          <a:pt x="17" y="297"/>
                          <a:pt x="13" y="297"/>
                          <a:pt x="11" y="295"/>
                        </a:cubicBezTo>
                        <a:cubicBezTo>
                          <a:pt x="3" y="277"/>
                          <a:pt x="15" y="306"/>
                          <a:pt x="5" y="276"/>
                        </a:cubicBezTo>
                        <a:cubicBezTo>
                          <a:pt x="4" y="272"/>
                          <a:pt x="0" y="264"/>
                          <a:pt x="0" y="264"/>
                        </a:cubicBezTo>
                        <a:cubicBezTo>
                          <a:pt x="3" y="253"/>
                          <a:pt x="2" y="248"/>
                          <a:pt x="13" y="243"/>
                        </a:cubicBezTo>
                        <a:cubicBezTo>
                          <a:pt x="20" y="221"/>
                          <a:pt x="17" y="231"/>
                          <a:pt x="24" y="213"/>
                        </a:cubicBezTo>
                        <a:cubicBezTo>
                          <a:pt x="26" y="209"/>
                          <a:pt x="30" y="200"/>
                          <a:pt x="30" y="200"/>
                        </a:cubicBezTo>
                        <a:cubicBezTo>
                          <a:pt x="26" y="192"/>
                          <a:pt x="24" y="191"/>
                          <a:pt x="32" y="181"/>
                        </a:cubicBezTo>
                        <a:cubicBezTo>
                          <a:pt x="36" y="177"/>
                          <a:pt x="43" y="169"/>
                          <a:pt x="43" y="169"/>
                        </a:cubicBezTo>
                        <a:cubicBezTo>
                          <a:pt x="37" y="155"/>
                          <a:pt x="36" y="153"/>
                          <a:pt x="51" y="143"/>
                        </a:cubicBezTo>
                        <a:cubicBezTo>
                          <a:pt x="56" y="140"/>
                          <a:pt x="67" y="135"/>
                          <a:pt x="67" y="135"/>
                        </a:cubicBezTo>
                        <a:cubicBezTo>
                          <a:pt x="73" y="129"/>
                          <a:pt x="75" y="122"/>
                          <a:pt x="81" y="116"/>
                        </a:cubicBezTo>
                        <a:cubicBezTo>
                          <a:pt x="89" y="107"/>
                          <a:pt x="102" y="105"/>
                          <a:pt x="113" y="99"/>
                        </a:cubicBezTo>
                        <a:cubicBezTo>
                          <a:pt x="125" y="85"/>
                          <a:pt x="149" y="76"/>
                          <a:pt x="167" y="67"/>
                        </a:cubicBezTo>
                        <a:cubicBezTo>
                          <a:pt x="174" y="59"/>
                          <a:pt x="175" y="50"/>
                          <a:pt x="188" y="46"/>
                        </a:cubicBezTo>
                        <a:cubicBezTo>
                          <a:pt x="198" y="39"/>
                          <a:pt x="208" y="36"/>
                          <a:pt x="220" y="30"/>
                        </a:cubicBezTo>
                        <a:cubicBezTo>
                          <a:pt x="223" y="28"/>
                          <a:pt x="228" y="25"/>
                          <a:pt x="228" y="25"/>
                        </a:cubicBezTo>
                        <a:cubicBezTo>
                          <a:pt x="237" y="16"/>
                          <a:pt x="245" y="10"/>
                          <a:pt x="258" y="6"/>
                        </a:cubicBezTo>
                        <a:cubicBezTo>
                          <a:pt x="269" y="31"/>
                          <a:pt x="301" y="6"/>
                          <a:pt x="320" y="4"/>
                        </a:cubicBezTo>
                        <a:cubicBezTo>
                          <a:pt x="334" y="3"/>
                          <a:pt x="349" y="3"/>
                          <a:pt x="363" y="2"/>
                        </a:cubicBezTo>
                        <a:cubicBezTo>
                          <a:pt x="369" y="3"/>
                          <a:pt x="376" y="5"/>
                          <a:pt x="382" y="4"/>
                        </a:cubicBezTo>
                        <a:cubicBezTo>
                          <a:pt x="387" y="4"/>
                          <a:pt x="398" y="0"/>
                          <a:pt x="398" y="0"/>
                        </a:cubicBezTo>
                        <a:cubicBezTo>
                          <a:pt x="415" y="8"/>
                          <a:pt x="406" y="16"/>
                          <a:pt x="400" y="30"/>
                        </a:cubicBezTo>
                        <a:cubicBezTo>
                          <a:pt x="398" y="34"/>
                          <a:pt x="384" y="34"/>
                          <a:pt x="384" y="34"/>
                        </a:cubicBezTo>
                        <a:cubicBezTo>
                          <a:pt x="379" y="47"/>
                          <a:pt x="398" y="51"/>
                          <a:pt x="411" y="55"/>
                        </a:cubicBezTo>
                        <a:cubicBezTo>
                          <a:pt x="419" y="72"/>
                          <a:pt x="421" y="79"/>
                          <a:pt x="443" y="84"/>
                        </a:cubicBezTo>
                        <a:cubicBezTo>
                          <a:pt x="461" y="71"/>
                          <a:pt x="435" y="65"/>
                          <a:pt x="468" y="57"/>
                        </a:cubicBezTo>
                        <a:cubicBezTo>
                          <a:pt x="482" y="61"/>
                          <a:pt x="485" y="70"/>
                          <a:pt x="497" y="74"/>
                        </a:cubicBezTo>
                        <a:cubicBezTo>
                          <a:pt x="505" y="76"/>
                          <a:pt x="513" y="78"/>
                          <a:pt x="521" y="80"/>
                        </a:cubicBezTo>
                        <a:cubicBezTo>
                          <a:pt x="524" y="81"/>
                          <a:pt x="529" y="82"/>
                          <a:pt x="529" y="82"/>
                        </a:cubicBezTo>
                        <a:cubicBezTo>
                          <a:pt x="547" y="78"/>
                          <a:pt x="547" y="76"/>
                          <a:pt x="562" y="84"/>
                        </a:cubicBezTo>
                        <a:cubicBezTo>
                          <a:pt x="566" y="95"/>
                          <a:pt x="565" y="86"/>
                          <a:pt x="559" y="97"/>
                        </a:cubicBezTo>
                        <a:cubicBezTo>
                          <a:pt x="557" y="101"/>
                          <a:pt x="554" y="110"/>
                          <a:pt x="554" y="110"/>
                        </a:cubicBezTo>
                        <a:cubicBezTo>
                          <a:pt x="556" y="132"/>
                          <a:pt x="556" y="168"/>
                          <a:pt x="572" y="188"/>
                        </a:cubicBezTo>
                        <a:cubicBezTo>
                          <a:pt x="568" y="198"/>
                          <a:pt x="564" y="208"/>
                          <a:pt x="562" y="219"/>
                        </a:cubicBezTo>
                        <a:cubicBezTo>
                          <a:pt x="564" y="227"/>
                          <a:pt x="569" y="233"/>
                          <a:pt x="572" y="240"/>
                        </a:cubicBezTo>
                        <a:cubicBezTo>
                          <a:pt x="573" y="247"/>
                          <a:pt x="572" y="254"/>
                          <a:pt x="575" y="259"/>
                        </a:cubicBezTo>
                        <a:cubicBezTo>
                          <a:pt x="577" y="263"/>
                          <a:pt x="595" y="272"/>
                          <a:pt x="599" y="283"/>
                        </a:cubicBezTo>
                        <a:cubicBezTo>
                          <a:pt x="594" y="295"/>
                          <a:pt x="603" y="306"/>
                          <a:pt x="618" y="310"/>
                        </a:cubicBezTo>
                        <a:cubicBezTo>
                          <a:pt x="630" y="307"/>
                          <a:pt x="638" y="308"/>
                          <a:pt x="645" y="300"/>
                        </a:cubicBezTo>
                        <a:cubicBezTo>
                          <a:pt x="660" y="302"/>
                          <a:pt x="663" y="303"/>
                          <a:pt x="672" y="293"/>
                        </a:cubicBezTo>
                        <a:cubicBezTo>
                          <a:pt x="675" y="294"/>
                          <a:pt x="679" y="293"/>
                          <a:pt x="680" y="295"/>
                        </a:cubicBezTo>
                        <a:cubicBezTo>
                          <a:pt x="682" y="301"/>
                          <a:pt x="674" y="321"/>
                          <a:pt x="672" y="327"/>
                        </a:cubicBezTo>
                        <a:cubicBezTo>
                          <a:pt x="668" y="340"/>
                          <a:pt x="671" y="326"/>
                          <a:pt x="664" y="340"/>
                        </a:cubicBezTo>
                        <a:cubicBezTo>
                          <a:pt x="652" y="360"/>
                          <a:pt x="646" y="381"/>
                          <a:pt x="621" y="394"/>
                        </a:cubicBezTo>
                        <a:cubicBezTo>
                          <a:pt x="614" y="402"/>
                          <a:pt x="609" y="402"/>
                          <a:pt x="599" y="407"/>
                        </a:cubicBezTo>
                        <a:cubicBezTo>
                          <a:pt x="590" y="418"/>
                          <a:pt x="579" y="429"/>
                          <a:pt x="567" y="439"/>
                        </a:cubicBezTo>
                        <a:cubicBezTo>
                          <a:pt x="560" y="454"/>
                          <a:pt x="555" y="470"/>
                          <a:pt x="548" y="485"/>
                        </a:cubicBezTo>
                        <a:cubicBezTo>
                          <a:pt x="549" y="489"/>
                          <a:pt x="550" y="492"/>
                          <a:pt x="551" y="496"/>
                        </a:cubicBezTo>
                        <a:cubicBezTo>
                          <a:pt x="552" y="500"/>
                          <a:pt x="556" y="508"/>
                          <a:pt x="556" y="508"/>
                        </a:cubicBezTo>
                        <a:cubicBezTo>
                          <a:pt x="559" y="524"/>
                          <a:pt x="562" y="546"/>
                          <a:pt x="576" y="557"/>
                        </a:cubicBezTo>
                        <a:lnTo>
                          <a:pt x="435" y="556"/>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7" name="Freeform 99"/>
                  <p:cNvSpPr>
                    <a:spLocks/>
                  </p:cNvSpPr>
                  <p:nvPr/>
                </p:nvSpPr>
                <p:spPr bwMode="ltGray">
                  <a:xfrm>
                    <a:off x="3877" y="448"/>
                    <a:ext cx="163" cy="221"/>
                  </a:xfrm>
                  <a:custGeom>
                    <a:avLst/>
                    <a:gdLst>
                      <a:gd name="T0" fmla="*/ 16 w 257"/>
                      <a:gd name="T1" fmla="*/ 23 h 347"/>
                      <a:gd name="T2" fmla="*/ 15 w 257"/>
                      <a:gd name="T3" fmla="*/ 20 h 347"/>
                      <a:gd name="T4" fmla="*/ 15 w 257"/>
                      <a:gd name="T5" fmla="*/ 20 h 347"/>
                      <a:gd name="T6" fmla="*/ 14 w 257"/>
                      <a:gd name="T7" fmla="*/ 18 h 347"/>
                      <a:gd name="T8" fmla="*/ 14 w 257"/>
                      <a:gd name="T9" fmla="*/ 17 h 347"/>
                      <a:gd name="T10" fmla="*/ 14 w 257"/>
                      <a:gd name="T11" fmla="*/ 15 h 347"/>
                      <a:gd name="T12" fmla="*/ 14 w 257"/>
                      <a:gd name="T13" fmla="*/ 14 h 347"/>
                      <a:gd name="T14" fmla="*/ 15 w 257"/>
                      <a:gd name="T15" fmla="*/ 13 h 347"/>
                      <a:gd name="T16" fmla="*/ 16 w 257"/>
                      <a:gd name="T17" fmla="*/ 13 h 347"/>
                      <a:gd name="T18" fmla="*/ 16 w 257"/>
                      <a:gd name="T19" fmla="*/ 9 h 347"/>
                      <a:gd name="T20" fmla="*/ 4 w 257"/>
                      <a:gd name="T21" fmla="*/ 6 h 347"/>
                      <a:gd name="T22" fmla="*/ 2 w 257"/>
                      <a:gd name="T23" fmla="*/ 6 h 347"/>
                      <a:gd name="T24" fmla="*/ 1 w 257"/>
                      <a:gd name="T25" fmla="*/ 7 h 347"/>
                      <a:gd name="T26" fmla="*/ 0 w 257"/>
                      <a:gd name="T27" fmla="*/ 10 h 347"/>
                      <a:gd name="T28" fmla="*/ 6 w 257"/>
                      <a:gd name="T29" fmla="*/ 23 h 347"/>
                      <a:gd name="T30" fmla="*/ 16 w 257"/>
                      <a:gd name="T31" fmla="*/ 23 h 3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7" h="347">
                        <a:moveTo>
                          <a:pt x="243" y="347"/>
                        </a:moveTo>
                        <a:lnTo>
                          <a:pt x="233" y="301"/>
                        </a:lnTo>
                        <a:lnTo>
                          <a:pt x="217" y="288"/>
                        </a:lnTo>
                        <a:lnTo>
                          <a:pt x="215" y="269"/>
                        </a:lnTo>
                        <a:lnTo>
                          <a:pt x="209" y="254"/>
                        </a:lnTo>
                        <a:lnTo>
                          <a:pt x="209" y="229"/>
                        </a:lnTo>
                        <a:lnTo>
                          <a:pt x="207" y="214"/>
                        </a:lnTo>
                        <a:lnTo>
                          <a:pt x="228" y="202"/>
                        </a:lnTo>
                        <a:lnTo>
                          <a:pt x="257" y="197"/>
                        </a:lnTo>
                        <a:lnTo>
                          <a:pt x="257" y="136"/>
                        </a:lnTo>
                        <a:cubicBezTo>
                          <a:pt x="209" y="119"/>
                          <a:pt x="13" y="0"/>
                          <a:pt x="54" y="96"/>
                        </a:cubicBezTo>
                        <a:cubicBezTo>
                          <a:pt x="36" y="106"/>
                          <a:pt x="57" y="97"/>
                          <a:pt x="32" y="98"/>
                        </a:cubicBezTo>
                        <a:cubicBezTo>
                          <a:pt x="27" y="99"/>
                          <a:pt x="16" y="102"/>
                          <a:pt x="16" y="102"/>
                        </a:cubicBezTo>
                        <a:lnTo>
                          <a:pt x="0" y="149"/>
                        </a:lnTo>
                        <a:lnTo>
                          <a:pt x="93" y="346"/>
                        </a:lnTo>
                        <a:lnTo>
                          <a:pt x="243" y="347"/>
                        </a:lnTo>
                        <a:close/>
                      </a:path>
                    </a:pathLst>
                  </a:custGeom>
                  <a:solidFill>
                    <a:schemeClr val="folHlink"/>
                  </a:soli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8" name="Freeform 100"/>
                  <p:cNvSpPr>
                    <a:spLocks/>
                  </p:cNvSpPr>
                  <p:nvPr/>
                </p:nvSpPr>
                <p:spPr bwMode="ltGray">
                  <a:xfrm>
                    <a:off x="4164" y="611"/>
                    <a:ext cx="7" cy="12"/>
                  </a:xfrm>
                  <a:custGeom>
                    <a:avLst/>
                    <a:gdLst>
                      <a:gd name="T0" fmla="*/ 0 w 19"/>
                      <a:gd name="T1" fmla="*/ 0 h 37"/>
                      <a:gd name="T2" fmla="*/ 0 w 19"/>
                      <a:gd name="T3" fmla="*/ 0 h 37"/>
                      <a:gd name="T4" fmla="*/ 0 w 19"/>
                      <a:gd name="T5" fmla="*/ 0 h 37"/>
                      <a:gd name="T6" fmla="*/ 0 60000 65536"/>
                      <a:gd name="T7" fmla="*/ 0 60000 65536"/>
                      <a:gd name="T8" fmla="*/ 0 60000 65536"/>
                    </a:gdLst>
                    <a:ahLst/>
                    <a:cxnLst>
                      <a:cxn ang="T6">
                        <a:pos x="T0" y="T1"/>
                      </a:cxn>
                      <a:cxn ang="T7">
                        <a:pos x="T2" y="T3"/>
                      </a:cxn>
                      <a:cxn ang="T8">
                        <a:pos x="T4" y="T5"/>
                      </a:cxn>
                    </a:cxnLst>
                    <a:rect l="0" t="0" r="r" b="b"/>
                    <a:pathLst>
                      <a:path w="19" h="37">
                        <a:moveTo>
                          <a:pt x="7" y="25"/>
                        </a:moveTo>
                        <a:cubicBezTo>
                          <a:pt x="0" y="4"/>
                          <a:pt x="12" y="0"/>
                          <a:pt x="19" y="21"/>
                        </a:cubicBezTo>
                        <a:cubicBezTo>
                          <a:pt x="14" y="37"/>
                          <a:pt x="18" y="36"/>
                          <a:pt x="7" y="25"/>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19" name="Freeform 101"/>
                  <p:cNvSpPr>
                    <a:spLocks/>
                  </p:cNvSpPr>
                  <p:nvPr/>
                </p:nvSpPr>
                <p:spPr bwMode="ltGray">
                  <a:xfrm>
                    <a:off x="4155" y="497"/>
                    <a:ext cx="9" cy="7"/>
                  </a:xfrm>
                  <a:custGeom>
                    <a:avLst/>
                    <a:gdLst>
                      <a:gd name="T0" fmla="*/ 0 w 22"/>
                      <a:gd name="T1" fmla="*/ 0 h 20"/>
                      <a:gd name="T2" fmla="*/ 0 w 22"/>
                      <a:gd name="T3" fmla="*/ 0 h 20"/>
                      <a:gd name="T4" fmla="*/ 0 w 22"/>
                      <a:gd name="T5" fmla="*/ 0 h 20"/>
                      <a:gd name="T6" fmla="*/ 0 w 22"/>
                      <a:gd name="T7" fmla="*/ 0 h 20"/>
                      <a:gd name="T8" fmla="*/ 0 w 22"/>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12" y="12"/>
                        </a:moveTo>
                        <a:cubicBezTo>
                          <a:pt x="13" y="8"/>
                          <a:pt x="12" y="0"/>
                          <a:pt x="16" y="0"/>
                        </a:cubicBezTo>
                        <a:cubicBezTo>
                          <a:pt x="20" y="0"/>
                          <a:pt x="22" y="8"/>
                          <a:pt x="20" y="12"/>
                        </a:cubicBezTo>
                        <a:cubicBezTo>
                          <a:pt x="18" y="16"/>
                          <a:pt x="12" y="17"/>
                          <a:pt x="8" y="20"/>
                        </a:cubicBezTo>
                        <a:cubicBezTo>
                          <a:pt x="3" y="5"/>
                          <a:pt x="0" y="6"/>
                          <a:pt x="12" y="1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0" name="Freeform 102"/>
                  <p:cNvSpPr>
                    <a:spLocks/>
                  </p:cNvSpPr>
                  <p:nvPr/>
                </p:nvSpPr>
                <p:spPr bwMode="ltGray">
                  <a:xfrm>
                    <a:off x="3760" y="357"/>
                    <a:ext cx="25" cy="10"/>
                  </a:xfrm>
                  <a:custGeom>
                    <a:avLst/>
                    <a:gdLst>
                      <a:gd name="T0" fmla="*/ 0 w 57"/>
                      <a:gd name="T1" fmla="*/ 0 h 30"/>
                      <a:gd name="T2" fmla="*/ 0 w 57"/>
                      <a:gd name="T3" fmla="*/ 0 h 30"/>
                      <a:gd name="T4" fmla="*/ 0 w 57"/>
                      <a:gd name="T5" fmla="*/ 0 h 30"/>
                      <a:gd name="T6" fmla="*/ 0 w 57"/>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30">
                        <a:moveTo>
                          <a:pt x="24" y="18"/>
                        </a:moveTo>
                        <a:cubicBezTo>
                          <a:pt x="0" y="10"/>
                          <a:pt x="9" y="0"/>
                          <a:pt x="32" y="6"/>
                        </a:cubicBezTo>
                        <a:cubicBezTo>
                          <a:pt x="46" y="15"/>
                          <a:pt x="57" y="23"/>
                          <a:pt x="36" y="30"/>
                        </a:cubicBezTo>
                        <a:cubicBezTo>
                          <a:pt x="21" y="25"/>
                          <a:pt x="24" y="30"/>
                          <a:pt x="24"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1" name="Freeform 103"/>
                  <p:cNvSpPr>
                    <a:spLocks/>
                  </p:cNvSpPr>
                  <p:nvPr/>
                </p:nvSpPr>
                <p:spPr bwMode="ltGray">
                  <a:xfrm>
                    <a:off x="4062" y="265"/>
                    <a:ext cx="295" cy="233"/>
                  </a:xfrm>
                  <a:custGeom>
                    <a:avLst/>
                    <a:gdLst>
                      <a:gd name="T0" fmla="*/ 3 w 693"/>
                      <a:gd name="T1" fmla="*/ 1 h 696"/>
                      <a:gd name="T2" fmla="*/ 3 w 693"/>
                      <a:gd name="T3" fmla="*/ 1 h 696"/>
                      <a:gd name="T4" fmla="*/ 2 w 693"/>
                      <a:gd name="T5" fmla="*/ 1 h 696"/>
                      <a:gd name="T6" fmla="*/ 2 w 693"/>
                      <a:gd name="T7" fmla="*/ 1 h 696"/>
                      <a:gd name="T8" fmla="*/ 1 w 693"/>
                      <a:gd name="T9" fmla="*/ 1 h 696"/>
                      <a:gd name="T10" fmla="*/ 2 w 693"/>
                      <a:gd name="T11" fmla="*/ 1 h 696"/>
                      <a:gd name="T12" fmla="*/ 2 w 693"/>
                      <a:gd name="T13" fmla="*/ 1 h 696"/>
                      <a:gd name="T14" fmla="*/ 2 w 693"/>
                      <a:gd name="T15" fmla="*/ 1 h 696"/>
                      <a:gd name="T16" fmla="*/ 2 w 693"/>
                      <a:gd name="T17" fmla="*/ 1 h 696"/>
                      <a:gd name="T18" fmla="*/ 2 w 693"/>
                      <a:gd name="T19" fmla="*/ 1 h 696"/>
                      <a:gd name="T20" fmla="*/ 2 w 693"/>
                      <a:gd name="T21" fmla="*/ 1 h 696"/>
                      <a:gd name="T22" fmla="*/ 1 w 693"/>
                      <a:gd name="T23" fmla="*/ 1 h 696"/>
                      <a:gd name="T24" fmla="*/ 0 w 693"/>
                      <a:gd name="T25" fmla="*/ 1 h 696"/>
                      <a:gd name="T26" fmla="*/ 0 w 693"/>
                      <a:gd name="T27" fmla="*/ 1 h 696"/>
                      <a:gd name="T28" fmla="*/ 0 w 693"/>
                      <a:gd name="T29" fmla="*/ 1 h 696"/>
                      <a:gd name="T30" fmla="*/ 0 w 693"/>
                      <a:gd name="T31" fmla="*/ 1 h 696"/>
                      <a:gd name="T32" fmla="*/ 0 w 693"/>
                      <a:gd name="T33" fmla="*/ 0 h 696"/>
                      <a:gd name="T34" fmla="*/ 0 w 693"/>
                      <a:gd name="T35" fmla="*/ 1 h 696"/>
                      <a:gd name="T36" fmla="*/ 0 w 693"/>
                      <a:gd name="T37" fmla="*/ 0 h 696"/>
                      <a:gd name="T38" fmla="*/ 1 w 693"/>
                      <a:gd name="T39" fmla="*/ 0 h 696"/>
                      <a:gd name="T40" fmla="*/ 0 w 693"/>
                      <a:gd name="T41" fmla="*/ 0 h 696"/>
                      <a:gd name="T42" fmla="*/ 0 w 693"/>
                      <a:gd name="T43" fmla="*/ 0 h 696"/>
                      <a:gd name="T44" fmla="*/ 0 w 693"/>
                      <a:gd name="T45" fmla="*/ 0 h 696"/>
                      <a:gd name="T46" fmla="*/ 0 w 693"/>
                      <a:gd name="T47" fmla="*/ 0 h 696"/>
                      <a:gd name="T48" fmla="*/ 1 w 693"/>
                      <a:gd name="T49" fmla="*/ 0 h 696"/>
                      <a:gd name="T50" fmla="*/ 1 w 693"/>
                      <a:gd name="T51" fmla="*/ 0 h 696"/>
                      <a:gd name="T52" fmla="*/ 2 w 693"/>
                      <a:gd name="T53" fmla="*/ 0 h 696"/>
                      <a:gd name="T54" fmla="*/ 2 w 693"/>
                      <a:gd name="T55" fmla="*/ 0 h 696"/>
                      <a:gd name="T56" fmla="*/ 2 w 693"/>
                      <a:gd name="T57" fmla="*/ 0 h 696"/>
                      <a:gd name="T58" fmla="*/ 2 w 693"/>
                      <a:gd name="T59" fmla="*/ 0 h 696"/>
                      <a:gd name="T60" fmla="*/ 2 w 693"/>
                      <a:gd name="T61" fmla="*/ 0 h 696"/>
                      <a:gd name="T62" fmla="*/ 2 w 693"/>
                      <a:gd name="T63" fmla="*/ 0 h 696"/>
                      <a:gd name="T64" fmla="*/ 3 w 693"/>
                      <a:gd name="T65" fmla="*/ 0 h 696"/>
                      <a:gd name="T66" fmla="*/ 3 w 693"/>
                      <a:gd name="T67" fmla="*/ 0 h 696"/>
                      <a:gd name="T68" fmla="*/ 3 w 693"/>
                      <a:gd name="T69" fmla="*/ 0 h 696"/>
                      <a:gd name="T70" fmla="*/ 3 w 693"/>
                      <a:gd name="T71" fmla="*/ 1 h 6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3" h="696">
                        <a:moveTo>
                          <a:pt x="541" y="460"/>
                        </a:moveTo>
                        <a:lnTo>
                          <a:pt x="473" y="464"/>
                        </a:lnTo>
                        <a:lnTo>
                          <a:pt x="441" y="452"/>
                        </a:lnTo>
                        <a:lnTo>
                          <a:pt x="393" y="452"/>
                        </a:lnTo>
                        <a:cubicBezTo>
                          <a:pt x="365" y="448"/>
                          <a:pt x="360" y="444"/>
                          <a:pt x="337" y="436"/>
                        </a:cubicBezTo>
                        <a:cubicBezTo>
                          <a:pt x="336" y="432"/>
                          <a:pt x="330" y="413"/>
                          <a:pt x="325" y="412"/>
                        </a:cubicBezTo>
                        <a:cubicBezTo>
                          <a:pt x="317" y="411"/>
                          <a:pt x="301" y="420"/>
                          <a:pt x="301" y="420"/>
                        </a:cubicBezTo>
                        <a:cubicBezTo>
                          <a:pt x="289" y="412"/>
                          <a:pt x="277" y="408"/>
                          <a:pt x="265" y="400"/>
                        </a:cubicBezTo>
                        <a:cubicBezTo>
                          <a:pt x="252" y="380"/>
                          <a:pt x="256" y="356"/>
                          <a:pt x="233" y="348"/>
                        </a:cubicBezTo>
                        <a:cubicBezTo>
                          <a:pt x="217" y="372"/>
                          <a:pt x="221" y="392"/>
                          <a:pt x="237" y="416"/>
                        </a:cubicBezTo>
                        <a:cubicBezTo>
                          <a:pt x="234" y="428"/>
                          <a:pt x="228" y="445"/>
                          <a:pt x="237" y="444"/>
                        </a:cubicBezTo>
                        <a:cubicBezTo>
                          <a:pt x="247" y="443"/>
                          <a:pt x="261" y="428"/>
                          <a:pt x="261" y="428"/>
                        </a:cubicBezTo>
                        <a:cubicBezTo>
                          <a:pt x="258" y="450"/>
                          <a:pt x="243" y="475"/>
                          <a:pt x="269" y="484"/>
                        </a:cubicBezTo>
                        <a:cubicBezTo>
                          <a:pt x="277" y="479"/>
                          <a:pt x="288" y="476"/>
                          <a:pt x="293" y="468"/>
                        </a:cubicBezTo>
                        <a:cubicBezTo>
                          <a:pt x="302" y="454"/>
                          <a:pt x="303" y="446"/>
                          <a:pt x="317" y="436"/>
                        </a:cubicBezTo>
                        <a:cubicBezTo>
                          <a:pt x="315" y="448"/>
                          <a:pt x="306" y="467"/>
                          <a:pt x="321" y="476"/>
                        </a:cubicBezTo>
                        <a:cubicBezTo>
                          <a:pt x="328" y="480"/>
                          <a:pt x="345" y="484"/>
                          <a:pt x="345" y="484"/>
                        </a:cubicBezTo>
                        <a:cubicBezTo>
                          <a:pt x="382" y="472"/>
                          <a:pt x="347" y="527"/>
                          <a:pt x="333" y="536"/>
                        </a:cubicBezTo>
                        <a:cubicBezTo>
                          <a:pt x="330" y="540"/>
                          <a:pt x="329" y="545"/>
                          <a:pt x="325" y="548"/>
                        </a:cubicBezTo>
                        <a:cubicBezTo>
                          <a:pt x="322" y="551"/>
                          <a:pt x="316" y="549"/>
                          <a:pt x="313" y="552"/>
                        </a:cubicBezTo>
                        <a:cubicBezTo>
                          <a:pt x="300" y="565"/>
                          <a:pt x="320" y="575"/>
                          <a:pt x="293" y="584"/>
                        </a:cubicBezTo>
                        <a:cubicBezTo>
                          <a:pt x="286" y="595"/>
                          <a:pt x="272" y="610"/>
                          <a:pt x="261" y="616"/>
                        </a:cubicBezTo>
                        <a:cubicBezTo>
                          <a:pt x="254" y="620"/>
                          <a:pt x="245" y="621"/>
                          <a:pt x="237" y="624"/>
                        </a:cubicBezTo>
                        <a:cubicBezTo>
                          <a:pt x="233" y="625"/>
                          <a:pt x="225" y="628"/>
                          <a:pt x="225" y="628"/>
                        </a:cubicBezTo>
                        <a:cubicBezTo>
                          <a:pt x="215" y="659"/>
                          <a:pt x="212" y="652"/>
                          <a:pt x="173" y="656"/>
                        </a:cubicBezTo>
                        <a:cubicBezTo>
                          <a:pt x="140" y="667"/>
                          <a:pt x="132" y="687"/>
                          <a:pt x="97" y="696"/>
                        </a:cubicBezTo>
                        <a:cubicBezTo>
                          <a:pt x="77" y="691"/>
                          <a:pt x="75" y="687"/>
                          <a:pt x="81" y="668"/>
                        </a:cubicBezTo>
                        <a:cubicBezTo>
                          <a:pt x="77" y="646"/>
                          <a:pt x="72" y="639"/>
                          <a:pt x="77" y="616"/>
                        </a:cubicBezTo>
                        <a:cubicBezTo>
                          <a:pt x="73" y="598"/>
                          <a:pt x="71" y="587"/>
                          <a:pt x="61" y="572"/>
                        </a:cubicBezTo>
                        <a:cubicBezTo>
                          <a:pt x="58" y="551"/>
                          <a:pt x="51" y="543"/>
                          <a:pt x="45" y="524"/>
                        </a:cubicBezTo>
                        <a:cubicBezTo>
                          <a:pt x="52" y="502"/>
                          <a:pt x="58" y="496"/>
                          <a:pt x="49" y="472"/>
                        </a:cubicBezTo>
                        <a:cubicBezTo>
                          <a:pt x="46" y="463"/>
                          <a:pt x="33" y="448"/>
                          <a:pt x="33" y="448"/>
                        </a:cubicBezTo>
                        <a:cubicBezTo>
                          <a:pt x="42" y="422"/>
                          <a:pt x="42" y="408"/>
                          <a:pt x="33" y="380"/>
                        </a:cubicBezTo>
                        <a:cubicBezTo>
                          <a:pt x="49" y="369"/>
                          <a:pt x="48" y="362"/>
                          <a:pt x="53" y="344"/>
                        </a:cubicBezTo>
                        <a:cubicBezTo>
                          <a:pt x="47" y="327"/>
                          <a:pt x="49" y="308"/>
                          <a:pt x="33" y="332"/>
                        </a:cubicBezTo>
                        <a:cubicBezTo>
                          <a:pt x="40" y="353"/>
                          <a:pt x="29" y="374"/>
                          <a:pt x="17" y="392"/>
                        </a:cubicBezTo>
                        <a:cubicBezTo>
                          <a:pt x="6" y="360"/>
                          <a:pt x="10" y="340"/>
                          <a:pt x="13" y="304"/>
                        </a:cubicBezTo>
                        <a:cubicBezTo>
                          <a:pt x="44" y="314"/>
                          <a:pt x="54" y="289"/>
                          <a:pt x="81" y="280"/>
                        </a:cubicBezTo>
                        <a:cubicBezTo>
                          <a:pt x="94" y="261"/>
                          <a:pt x="85" y="242"/>
                          <a:pt x="105" y="228"/>
                        </a:cubicBezTo>
                        <a:cubicBezTo>
                          <a:pt x="108" y="220"/>
                          <a:pt x="110" y="212"/>
                          <a:pt x="113" y="204"/>
                        </a:cubicBezTo>
                        <a:cubicBezTo>
                          <a:pt x="116" y="196"/>
                          <a:pt x="89" y="196"/>
                          <a:pt x="89" y="196"/>
                        </a:cubicBezTo>
                        <a:cubicBezTo>
                          <a:pt x="81" y="221"/>
                          <a:pt x="58" y="211"/>
                          <a:pt x="37" y="204"/>
                        </a:cubicBezTo>
                        <a:cubicBezTo>
                          <a:pt x="33" y="207"/>
                          <a:pt x="30" y="213"/>
                          <a:pt x="25" y="212"/>
                        </a:cubicBezTo>
                        <a:cubicBezTo>
                          <a:pt x="16" y="210"/>
                          <a:pt x="1" y="196"/>
                          <a:pt x="1" y="196"/>
                        </a:cubicBezTo>
                        <a:cubicBezTo>
                          <a:pt x="4" y="186"/>
                          <a:pt x="4" y="174"/>
                          <a:pt x="9" y="164"/>
                        </a:cubicBezTo>
                        <a:cubicBezTo>
                          <a:pt x="13" y="155"/>
                          <a:pt x="25" y="140"/>
                          <a:pt x="25" y="140"/>
                        </a:cubicBezTo>
                        <a:cubicBezTo>
                          <a:pt x="0" y="132"/>
                          <a:pt x="25" y="128"/>
                          <a:pt x="37" y="124"/>
                        </a:cubicBezTo>
                        <a:cubicBezTo>
                          <a:pt x="58" y="131"/>
                          <a:pt x="75" y="116"/>
                          <a:pt x="97" y="112"/>
                        </a:cubicBezTo>
                        <a:cubicBezTo>
                          <a:pt x="135" y="87"/>
                          <a:pt x="159" y="122"/>
                          <a:pt x="197" y="132"/>
                        </a:cubicBezTo>
                        <a:cubicBezTo>
                          <a:pt x="205" y="129"/>
                          <a:pt x="213" y="127"/>
                          <a:pt x="221" y="124"/>
                        </a:cubicBezTo>
                        <a:cubicBezTo>
                          <a:pt x="225" y="123"/>
                          <a:pt x="226" y="147"/>
                          <a:pt x="233" y="120"/>
                        </a:cubicBezTo>
                        <a:lnTo>
                          <a:pt x="229" y="64"/>
                        </a:lnTo>
                        <a:lnTo>
                          <a:pt x="209" y="40"/>
                        </a:lnTo>
                        <a:cubicBezTo>
                          <a:pt x="243" y="21"/>
                          <a:pt x="240" y="21"/>
                          <a:pt x="261" y="0"/>
                        </a:cubicBezTo>
                        <a:cubicBezTo>
                          <a:pt x="297" y="16"/>
                          <a:pt x="333" y="32"/>
                          <a:pt x="369" y="48"/>
                        </a:cubicBezTo>
                        <a:cubicBezTo>
                          <a:pt x="373" y="50"/>
                          <a:pt x="361" y="44"/>
                          <a:pt x="357" y="44"/>
                        </a:cubicBezTo>
                        <a:cubicBezTo>
                          <a:pt x="349" y="45"/>
                          <a:pt x="333" y="52"/>
                          <a:pt x="333" y="52"/>
                        </a:cubicBezTo>
                        <a:cubicBezTo>
                          <a:pt x="322" y="68"/>
                          <a:pt x="318" y="71"/>
                          <a:pt x="329" y="88"/>
                        </a:cubicBezTo>
                        <a:cubicBezTo>
                          <a:pt x="308" y="119"/>
                          <a:pt x="323" y="118"/>
                          <a:pt x="333" y="148"/>
                        </a:cubicBezTo>
                        <a:cubicBezTo>
                          <a:pt x="320" y="157"/>
                          <a:pt x="314" y="167"/>
                          <a:pt x="301" y="176"/>
                        </a:cubicBezTo>
                        <a:cubicBezTo>
                          <a:pt x="306" y="213"/>
                          <a:pt x="303" y="213"/>
                          <a:pt x="337" y="220"/>
                        </a:cubicBezTo>
                        <a:cubicBezTo>
                          <a:pt x="358" y="216"/>
                          <a:pt x="368" y="214"/>
                          <a:pt x="361" y="192"/>
                        </a:cubicBezTo>
                        <a:cubicBezTo>
                          <a:pt x="362" y="177"/>
                          <a:pt x="362" y="162"/>
                          <a:pt x="365" y="148"/>
                        </a:cubicBezTo>
                        <a:cubicBezTo>
                          <a:pt x="366" y="143"/>
                          <a:pt x="369" y="133"/>
                          <a:pt x="373" y="136"/>
                        </a:cubicBezTo>
                        <a:cubicBezTo>
                          <a:pt x="379" y="140"/>
                          <a:pt x="376" y="149"/>
                          <a:pt x="377" y="156"/>
                        </a:cubicBezTo>
                        <a:cubicBezTo>
                          <a:pt x="404" y="147"/>
                          <a:pt x="409" y="116"/>
                          <a:pt x="417" y="92"/>
                        </a:cubicBezTo>
                        <a:cubicBezTo>
                          <a:pt x="422" y="76"/>
                          <a:pt x="453" y="74"/>
                          <a:pt x="465" y="72"/>
                        </a:cubicBezTo>
                        <a:cubicBezTo>
                          <a:pt x="472" y="92"/>
                          <a:pt x="477" y="93"/>
                          <a:pt x="497" y="88"/>
                        </a:cubicBezTo>
                        <a:cubicBezTo>
                          <a:pt x="512" y="78"/>
                          <a:pt x="515" y="74"/>
                          <a:pt x="509" y="56"/>
                        </a:cubicBezTo>
                        <a:cubicBezTo>
                          <a:pt x="523" y="46"/>
                          <a:pt x="517" y="46"/>
                          <a:pt x="529" y="52"/>
                        </a:cubicBezTo>
                        <a:lnTo>
                          <a:pt x="693" y="72"/>
                        </a:lnTo>
                        <a:lnTo>
                          <a:pt x="541" y="460"/>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2" name="Freeform 104"/>
                  <p:cNvSpPr>
                    <a:spLocks/>
                  </p:cNvSpPr>
                  <p:nvPr/>
                </p:nvSpPr>
                <p:spPr bwMode="ltGray">
                  <a:xfrm>
                    <a:off x="3861" y="247"/>
                    <a:ext cx="591" cy="95"/>
                  </a:xfrm>
                  <a:custGeom>
                    <a:avLst/>
                    <a:gdLst>
                      <a:gd name="T0" fmla="*/ 54 w 931"/>
                      <a:gd name="T1" fmla="*/ 0 h 149"/>
                      <a:gd name="T2" fmla="*/ 10 w 931"/>
                      <a:gd name="T3" fmla="*/ 2 h 149"/>
                      <a:gd name="T4" fmla="*/ 6 w 931"/>
                      <a:gd name="T5" fmla="*/ 3 h 149"/>
                      <a:gd name="T6" fmla="*/ 4 w 931"/>
                      <a:gd name="T7" fmla="*/ 3 h 149"/>
                      <a:gd name="T8" fmla="*/ 2 w 931"/>
                      <a:gd name="T9" fmla="*/ 5 h 149"/>
                      <a:gd name="T10" fmla="*/ 0 w 931"/>
                      <a:gd name="T11" fmla="*/ 7 h 149"/>
                      <a:gd name="T12" fmla="*/ 4 w 931"/>
                      <a:gd name="T13" fmla="*/ 8 h 149"/>
                      <a:gd name="T14" fmla="*/ 6 w 931"/>
                      <a:gd name="T15" fmla="*/ 6 h 149"/>
                      <a:gd name="T16" fmla="*/ 7 w 931"/>
                      <a:gd name="T17" fmla="*/ 6 h 149"/>
                      <a:gd name="T18" fmla="*/ 11 w 931"/>
                      <a:gd name="T19" fmla="*/ 3 h 149"/>
                      <a:gd name="T20" fmla="*/ 14 w 931"/>
                      <a:gd name="T21" fmla="*/ 3 h 149"/>
                      <a:gd name="T22" fmla="*/ 15 w 931"/>
                      <a:gd name="T23" fmla="*/ 6 h 149"/>
                      <a:gd name="T24" fmla="*/ 12 w 931"/>
                      <a:gd name="T25" fmla="*/ 7 h 149"/>
                      <a:gd name="T26" fmla="*/ 15 w 931"/>
                      <a:gd name="T27" fmla="*/ 7 h 149"/>
                      <a:gd name="T28" fmla="*/ 17 w 931"/>
                      <a:gd name="T29" fmla="*/ 6 h 149"/>
                      <a:gd name="T30" fmla="*/ 17 w 931"/>
                      <a:gd name="T31" fmla="*/ 6 h 149"/>
                      <a:gd name="T32" fmla="*/ 17 w 931"/>
                      <a:gd name="T33" fmla="*/ 4 h 149"/>
                      <a:gd name="T34" fmla="*/ 17 w 931"/>
                      <a:gd name="T35" fmla="*/ 3 h 149"/>
                      <a:gd name="T36" fmla="*/ 18 w 931"/>
                      <a:gd name="T37" fmla="*/ 6 h 149"/>
                      <a:gd name="T38" fmla="*/ 17 w 931"/>
                      <a:gd name="T39" fmla="*/ 7 h 149"/>
                      <a:gd name="T40" fmla="*/ 19 w 931"/>
                      <a:gd name="T41" fmla="*/ 9 h 149"/>
                      <a:gd name="T42" fmla="*/ 20 w 931"/>
                      <a:gd name="T43" fmla="*/ 6 h 149"/>
                      <a:gd name="T44" fmla="*/ 22 w 931"/>
                      <a:gd name="T45" fmla="*/ 7 h 149"/>
                      <a:gd name="T46" fmla="*/ 25 w 931"/>
                      <a:gd name="T47" fmla="*/ 5 h 149"/>
                      <a:gd name="T48" fmla="*/ 27 w 931"/>
                      <a:gd name="T49" fmla="*/ 3 h 149"/>
                      <a:gd name="T50" fmla="*/ 29 w 931"/>
                      <a:gd name="T51" fmla="*/ 4 h 149"/>
                      <a:gd name="T52" fmla="*/ 30 w 931"/>
                      <a:gd name="T53" fmla="*/ 3 h 149"/>
                      <a:gd name="T54" fmla="*/ 28 w 931"/>
                      <a:gd name="T55" fmla="*/ 3 h 149"/>
                      <a:gd name="T56" fmla="*/ 31 w 931"/>
                      <a:gd name="T57" fmla="*/ 3 h 149"/>
                      <a:gd name="T58" fmla="*/ 36 w 931"/>
                      <a:gd name="T59" fmla="*/ 4 h 149"/>
                      <a:gd name="T60" fmla="*/ 38 w 931"/>
                      <a:gd name="T61" fmla="*/ 3 h 149"/>
                      <a:gd name="T62" fmla="*/ 38 w 931"/>
                      <a:gd name="T63" fmla="*/ 4 h 149"/>
                      <a:gd name="T64" fmla="*/ 37 w 931"/>
                      <a:gd name="T65" fmla="*/ 7 h 149"/>
                      <a:gd name="T66" fmla="*/ 40 w 931"/>
                      <a:gd name="T67" fmla="*/ 6 h 149"/>
                      <a:gd name="T68" fmla="*/ 41 w 931"/>
                      <a:gd name="T69" fmla="*/ 5 h 149"/>
                      <a:gd name="T70" fmla="*/ 43 w 931"/>
                      <a:gd name="T71" fmla="*/ 4 h 149"/>
                      <a:gd name="T72" fmla="*/ 52 w 931"/>
                      <a:gd name="T73" fmla="*/ 6 h 1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31" h="149">
                        <a:moveTo>
                          <a:pt x="794" y="84"/>
                        </a:moveTo>
                        <a:cubicBezTo>
                          <a:pt x="813" y="72"/>
                          <a:pt x="931" y="14"/>
                          <a:pt x="825" y="0"/>
                        </a:cubicBezTo>
                        <a:lnTo>
                          <a:pt x="159" y="0"/>
                        </a:lnTo>
                        <a:cubicBezTo>
                          <a:pt x="149" y="12"/>
                          <a:pt x="162" y="18"/>
                          <a:pt x="143" y="29"/>
                        </a:cubicBezTo>
                        <a:cubicBezTo>
                          <a:pt x="130" y="44"/>
                          <a:pt x="133" y="39"/>
                          <a:pt x="116" y="48"/>
                        </a:cubicBezTo>
                        <a:cubicBezTo>
                          <a:pt x="108" y="46"/>
                          <a:pt x="100" y="44"/>
                          <a:pt x="91" y="42"/>
                        </a:cubicBezTo>
                        <a:cubicBezTo>
                          <a:pt x="89" y="41"/>
                          <a:pt x="83" y="40"/>
                          <a:pt x="83" y="40"/>
                        </a:cubicBezTo>
                        <a:cubicBezTo>
                          <a:pt x="76" y="40"/>
                          <a:pt x="68" y="39"/>
                          <a:pt x="62" y="42"/>
                        </a:cubicBezTo>
                        <a:cubicBezTo>
                          <a:pt x="54" y="45"/>
                          <a:pt x="46" y="61"/>
                          <a:pt x="38" y="67"/>
                        </a:cubicBezTo>
                        <a:cubicBezTo>
                          <a:pt x="32" y="71"/>
                          <a:pt x="27" y="74"/>
                          <a:pt x="22" y="77"/>
                        </a:cubicBezTo>
                        <a:cubicBezTo>
                          <a:pt x="16" y="81"/>
                          <a:pt x="5" y="86"/>
                          <a:pt x="5" y="86"/>
                        </a:cubicBezTo>
                        <a:cubicBezTo>
                          <a:pt x="9" y="95"/>
                          <a:pt x="7" y="97"/>
                          <a:pt x="0" y="105"/>
                        </a:cubicBezTo>
                        <a:cubicBezTo>
                          <a:pt x="17" y="107"/>
                          <a:pt x="22" y="107"/>
                          <a:pt x="16" y="120"/>
                        </a:cubicBezTo>
                        <a:cubicBezTo>
                          <a:pt x="27" y="122"/>
                          <a:pt x="48" y="116"/>
                          <a:pt x="59" y="115"/>
                        </a:cubicBezTo>
                        <a:cubicBezTo>
                          <a:pt x="71" y="112"/>
                          <a:pt x="73" y="117"/>
                          <a:pt x="83" y="111"/>
                        </a:cubicBezTo>
                        <a:cubicBezTo>
                          <a:pt x="89" y="96"/>
                          <a:pt x="83" y="100"/>
                          <a:pt x="97" y="96"/>
                        </a:cubicBezTo>
                        <a:cubicBezTo>
                          <a:pt x="100" y="94"/>
                          <a:pt x="103" y="93"/>
                          <a:pt x="105" y="90"/>
                        </a:cubicBezTo>
                        <a:cubicBezTo>
                          <a:pt x="106" y="88"/>
                          <a:pt x="106" y="85"/>
                          <a:pt x="108" y="84"/>
                        </a:cubicBezTo>
                        <a:cubicBezTo>
                          <a:pt x="112" y="80"/>
                          <a:pt x="140" y="69"/>
                          <a:pt x="148" y="67"/>
                        </a:cubicBezTo>
                        <a:cubicBezTo>
                          <a:pt x="160" y="52"/>
                          <a:pt x="153" y="56"/>
                          <a:pt x="167" y="52"/>
                        </a:cubicBezTo>
                        <a:cubicBezTo>
                          <a:pt x="178" y="55"/>
                          <a:pt x="179" y="62"/>
                          <a:pt x="191" y="58"/>
                        </a:cubicBezTo>
                        <a:cubicBezTo>
                          <a:pt x="199" y="52"/>
                          <a:pt x="206" y="51"/>
                          <a:pt x="215" y="46"/>
                        </a:cubicBezTo>
                        <a:cubicBezTo>
                          <a:pt x="226" y="58"/>
                          <a:pt x="217" y="46"/>
                          <a:pt x="223" y="69"/>
                        </a:cubicBezTo>
                        <a:cubicBezTo>
                          <a:pt x="226" y="79"/>
                          <a:pt x="233" y="85"/>
                          <a:pt x="237" y="94"/>
                        </a:cubicBezTo>
                        <a:cubicBezTo>
                          <a:pt x="227" y="100"/>
                          <a:pt x="229" y="104"/>
                          <a:pt x="218" y="107"/>
                        </a:cubicBezTo>
                        <a:cubicBezTo>
                          <a:pt x="207" y="120"/>
                          <a:pt x="203" y="113"/>
                          <a:pt x="188" y="109"/>
                        </a:cubicBezTo>
                        <a:cubicBezTo>
                          <a:pt x="191" y="117"/>
                          <a:pt x="200" y="127"/>
                          <a:pt x="210" y="132"/>
                        </a:cubicBezTo>
                        <a:cubicBezTo>
                          <a:pt x="218" y="114"/>
                          <a:pt x="211" y="122"/>
                          <a:pt x="231" y="113"/>
                        </a:cubicBezTo>
                        <a:cubicBezTo>
                          <a:pt x="237" y="111"/>
                          <a:pt x="248" y="105"/>
                          <a:pt x="248" y="105"/>
                        </a:cubicBezTo>
                        <a:cubicBezTo>
                          <a:pt x="248" y="100"/>
                          <a:pt x="246" y="94"/>
                          <a:pt x="250" y="90"/>
                        </a:cubicBezTo>
                        <a:cubicBezTo>
                          <a:pt x="253" y="88"/>
                          <a:pt x="254" y="96"/>
                          <a:pt x="258" y="96"/>
                        </a:cubicBezTo>
                        <a:cubicBezTo>
                          <a:pt x="262" y="97"/>
                          <a:pt x="264" y="94"/>
                          <a:pt x="266" y="92"/>
                        </a:cubicBezTo>
                        <a:cubicBezTo>
                          <a:pt x="262" y="82"/>
                          <a:pt x="252" y="77"/>
                          <a:pt x="248" y="67"/>
                        </a:cubicBezTo>
                        <a:cubicBezTo>
                          <a:pt x="250" y="63"/>
                          <a:pt x="255" y="58"/>
                          <a:pt x="253" y="54"/>
                        </a:cubicBezTo>
                        <a:cubicBezTo>
                          <a:pt x="251" y="50"/>
                          <a:pt x="248" y="42"/>
                          <a:pt x="248" y="42"/>
                        </a:cubicBezTo>
                        <a:cubicBezTo>
                          <a:pt x="256" y="32"/>
                          <a:pt x="259" y="35"/>
                          <a:pt x="266" y="44"/>
                        </a:cubicBezTo>
                        <a:cubicBezTo>
                          <a:pt x="270" y="56"/>
                          <a:pt x="276" y="61"/>
                          <a:pt x="285" y="71"/>
                        </a:cubicBezTo>
                        <a:cubicBezTo>
                          <a:pt x="281" y="81"/>
                          <a:pt x="289" y="82"/>
                          <a:pt x="277" y="88"/>
                        </a:cubicBezTo>
                        <a:cubicBezTo>
                          <a:pt x="262" y="106"/>
                          <a:pt x="278" y="83"/>
                          <a:pt x="274" y="101"/>
                        </a:cubicBezTo>
                        <a:cubicBezTo>
                          <a:pt x="274" y="105"/>
                          <a:pt x="268" y="109"/>
                          <a:pt x="266" y="113"/>
                        </a:cubicBezTo>
                        <a:cubicBezTo>
                          <a:pt x="270" y="122"/>
                          <a:pt x="268" y="125"/>
                          <a:pt x="261" y="132"/>
                        </a:cubicBezTo>
                        <a:cubicBezTo>
                          <a:pt x="268" y="149"/>
                          <a:pt x="282" y="134"/>
                          <a:pt x="296" y="130"/>
                        </a:cubicBezTo>
                        <a:cubicBezTo>
                          <a:pt x="299" y="122"/>
                          <a:pt x="295" y="119"/>
                          <a:pt x="299" y="111"/>
                        </a:cubicBezTo>
                        <a:cubicBezTo>
                          <a:pt x="296" y="105"/>
                          <a:pt x="288" y="97"/>
                          <a:pt x="299" y="92"/>
                        </a:cubicBezTo>
                        <a:cubicBezTo>
                          <a:pt x="303" y="90"/>
                          <a:pt x="315" y="88"/>
                          <a:pt x="315" y="88"/>
                        </a:cubicBezTo>
                        <a:cubicBezTo>
                          <a:pt x="326" y="91"/>
                          <a:pt x="325" y="95"/>
                          <a:pt x="331" y="103"/>
                        </a:cubicBezTo>
                        <a:cubicBezTo>
                          <a:pt x="339" y="84"/>
                          <a:pt x="331" y="90"/>
                          <a:pt x="361" y="92"/>
                        </a:cubicBezTo>
                        <a:cubicBezTo>
                          <a:pt x="355" y="76"/>
                          <a:pt x="365" y="76"/>
                          <a:pt x="382" y="73"/>
                        </a:cubicBezTo>
                        <a:cubicBezTo>
                          <a:pt x="383" y="71"/>
                          <a:pt x="387" y="57"/>
                          <a:pt x="393" y="54"/>
                        </a:cubicBezTo>
                        <a:cubicBezTo>
                          <a:pt x="398" y="52"/>
                          <a:pt x="409" y="50"/>
                          <a:pt x="409" y="50"/>
                        </a:cubicBezTo>
                        <a:cubicBezTo>
                          <a:pt x="430" y="54"/>
                          <a:pt x="413" y="58"/>
                          <a:pt x="431" y="63"/>
                        </a:cubicBezTo>
                        <a:cubicBezTo>
                          <a:pt x="433" y="61"/>
                          <a:pt x="435" y="57"/>
                          <a:pt x="439" y="56"/>
                        </a:cubicBezTo>
                        <a:cubicBezTo>
                          <a:pt x="445" y="55"/>
                          <a:pt x="452" y="61"/>
                          <a:pt x="457" y="58"/>
                        </a:cubicBezTo>
                        <a:cubicBezTo>
                          <a:pt x="461" y="57"/>
                          <a:pt x="457" y="52"/>
                          <a:pt x="455" y="50"/>
                        </a:cubicBezTo>
                        <a:cubicBezTo>
                          <a:pt x="451" y="47"/>
                          <a:pt x="444" y="47"/>
                          <a:pt x="439" y="46"/>
                        </a:cubicBezTo>
                        <a:cubicBezTo>
                          <a:pt x="436" y="45"/>
                          <a:pt x="431" y="44"/>
                          <a:pt x="431" y="44"/>
                        </a:cubicBezTo>
                        <a:cubicBezTo>
                          <a:pt x="440" y="38"/>
                          <a:pt x="443" y="36"/>
                          <a:pt x="455" y="40"/>
                        </a:cubicBezTo>
                        <a:cubicBezTo>
                          <a:pt x="461" y="38"/>
                          <a:pt x="467" y="35"/>
                          <a:pt x="474" y="35"/>
                        </a:cubicBezTo>
                        <a:cubicBezTo>
                          <a:pt x="483" y="36"/>
                          <a:pt x="511" y="43"/>
                          <a:pt x="519" y="46"/>
                        </a:cubicBezTo>
                        <a:cubicBezTo>
                          <a:pt x="527" y="49"/>
                          <a:pt x="544" y="54"/>
                          <a:pt x="544" y="54"/>
                        </a:cubicBezTo>
                        <a:cubicBezTo>
                          <a:pt x="548" y="54"/>
                          <a:pt x="560" y="52"/>
                          <a:pt x="565" y="50"/>
                        </a:cubicBezTo>
                        <a:cubicBezTo>
                          <a:pt x="570" y="47"/>
                          <a:pt x="581" y="42"/>
                          <a:pt x="581" y="42"/>
                        </a:cubicBezTo>
                        <a:cubicBezTo>
                          <a:pt x="585" y="42"/>
                          <a:pt x="598" y="44"/>
                          <a:pt x="600" y="48"/>
                        </a:cubicBezTo>
                        <a:cubicBezTo>
                          <a:pt x="603" y="55"/>
                          <a:pt x="589" y="61"/>
                          <a:pt x="584" y="63"/>
                        </a:cubicBezTo>
                        <a:cubicBezTo>
                          <a:pt x="576" y="69"/>
                          <a:pt x="568" y="69"/>
                          <a:pt x="565" y="77"/>
                        </a:cubicBezTo>
                        <a:cubicBezTo>
                          <a:pt x="568" y="86"/>
                          <a:pt x="564" y="92"/>
                          <a:pt x="568" y="101"/>
                        </a:cubicBezTo>
                        <a:cubicBezTo>
                          <a:pt x="574" y="93"/>
                          <a:pt x="577" y="91"/>
                          <a:pt x="589" y="94"/>
                        </a:cubicBezTo>
                        <a:cubicBezTo>
                          <a:pt x="595" y="108"/>
                          <a:pt x="602" y="93"/>
                          <a:pt x="611" y="88"/>
                        </a:cubicBezTo>
                        <a:cubicBezTo>
                          <a:pt x="613" y="86"/>
                          <a:pt x="613" y="83"/>
                          <a:pt x="616" y="82"/>
                        </a:cubicBezTo>
                        <a:cubicBezTo>
                          <a:pt x="618" y="80"/>
                          <a:pt x="622" y="81"/>
                          <a:pt x="624" y="80"/>
                        </a:cubicBezTo>
                        <a:cubicBezTo>
                          <a:pt x="626" y="78"/>
                          <a:pt x="626" y="75"/>
                          <a:pt x="627" y="73"/>
                        </a:cubicBezTo>
                        <a:cubicBezTo>
                          <a:pt x="632" y="65"/>
                          <a:pt x="638" y="63"/>
                          <a:pt x="648" y="61"/>
                        </a:cubicBezTo>
                        <a:cubicBezTo>
                          <a:pt x="664" y="62"/>
                          <a:pt x="684" y="69"/>
                          <a:pt x="700" y="69"/>
                        </a:cubicBezTo>
                        <a:lnTo>
                          <a:pt x="794" y="84"/>
                        </a:ln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3" name="Freeform 105"/>
                  <p:cNvSpPr>
                    <a:spLocks/>
                  </p:cNvSpPr>
                  <p:nvPr/>
                </p:nvSpPr>
                <p:spPr bwMode="ltGray">
                  <a:xfrm>
                    <a:off x="3981" y="282"/>
                    <a:ext cx="13" cy="10"/>
                  </a:xfrm>
                  <a:custGeom>
                    <a:avLst/>
                    <a:gdLst>
                      <a:gd name="T0" fmla="*/ 0 w 31"/>
                      <a:gd name="T1" fmla="*/ 0 h 30"/>
                      <a:gd name="T2" fmla="*/ 0 w 31"/>
                      <a:gd name="T3" fmla="*/ 0 h 30"/>
                      <a:gd name="T4" fmla="*/ 0 w 31"/>
                      <a:gd name="T5" fmla="*/ 0 h 30"/>
                      <a:gd name="T6" fmla="*/ 0 w 31"/>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0">
                        <a:moveTo>
                          <a:pt x="3" y="28"/>
                        </a:moveTo>
                        <a:cubicBezTo>
                          <a:pt x="8" y="8"/>
                          <a:pt x="12" y="6"/>
                          <a:pt x="31" y="0"/>
                        </a:cubicBezTo>
                        <a:cubicBezTo>
                          <a:pt x="29" y="5"/>
                          <a:pt x="25" y="22"/>
                          <a:pt x="19" y="24"/>
                        </a:cubicBezTo>
                        <a:cubicBezTo>
                          <a:pt x="0" y="30"/>
                          <a:pt x="3" y="9"/>
                          <a:pt x="3" y="2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4" name="Freeform 106"/>
                  <p:cNvSpPr>
                    <a:spLocks/>
                  </p:cNvSpPr>
                  <p:nvPr/>
                </p:nvSpPr>
                <p:spPr bwMode="ltGray">
                  <a:xfrm>
                    <a:off x="3966" y="296"/>
                    <a:ext cx="19" cy="11"/>
                  </a:xfrm>
                  <a:custGeom>
                    <a:avLst/>
                    <a:gdLst>
                      <a:gd name="T0" fmla="*/ 0 w 44"/>
                      <a:gd name="T1" fmla="*/ 0 h 32"/>
                      <a:gd name="T2" fmla="*/ 0 w 44"/>
                      <a:gd name="T3" fmla="*/ 0 h 32"/>
                      <a:gd name="T4" fmla="*/ 0 w 44"/>
                      <a:gd name="T5" fmla="*/ 0 h 32"/>
                      <a:gd name="T6" fmla="*/ 0 w 44"/>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2">
                        <a:moveTo>
                          <a:pt x="6" y="32"/>
                        </a:moveTo>
                        <a:cubicBezTo>
                          <a:pt x="0" y="14"/>
                          <a:pt x="7" y="10"/>
                          <a:pt x="22" y="0"/>
                        </a:cubicBezTo>
                        <a:cubicBezTo>
                          <a:pt x="27" y="1"/>
                          <a:pt x="35" y="0"/>
                          <a:pt x="38" y="4"/>
                        </a:cubicBezTo>
                        <a:cubicBezTo>
                          <a:pt x="44" y="13"/>
                          <a:pt x="16" y="32"/>
                          <a:pt x="6" y="3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5" name="Freeform 107"/>
                  <p:cNvSpPr>
                    <a:spLocks/>
                  </p:cNvSpPr>
                  <p:nvPr/>
                </p:nvSpPr>
                <p:spPr bwMode="ltGray">
                  <a:xfrm>
                    <a:off x="4028" y="337"/>
                    <a:ext cx="32" cy="6"/>
                  </a:xfrm>
                  <a:custGeom>
                    <a:avLst/>
                    <a:gdLst>
                      <a:gd name="T0" fmla="*/ 0 w 76"/>
                      <a:gd name="T1" fmla="*/ 0 h 18"/>
                      <a:gd name="T2" fmla="*/ 0 w 76"/>
                      <a:gd name="T3" fmla="*/ 0 h 18"/>
                      <a:gd name="T4" fmla="*/ 0 w 76"/>
                      <a:gd name="T5" fmla="*/ 0 h 18"/>
                      <a:gd name="T6" fmla="*/ 0 60000 65536"/>
                      <a:gd name="T7" fmla="*/ 0 60000 65536"/>
                      <a:gd name="T8" fmla="*/ 0 60000 65536"/>
                    </a:gdLst>
                    <a:ahLst/>
                    <a:cxnLst>
                      <a:cxn ang="T6">
                        <a:pos x="T0" y="T1"/>
                      </a:cxn>
                      <a:cxn ang="T7">
                        <a:pos x="T2" y="T3"/>
                      </a:cxn>
                      <a:cxn ang="T8">
                        <a:pos x="T4" y="T5"/>
                      </a:cxn>
                    </a:cxnLst>
                    <a:rect l="0" t="0" r="r" b="b"/>
                    <a:pathLst>
                      <a:path w="76" h="18">
                        <a:moveTo>
                          <a:pt x="37" y="18"/>
                        </a:moveTo>
                        <a:cubicBezTo>
                          <a:pt x="25" y="14"/>
                          <a:pt x="0" y="10"/>
                          <a:pt x="25" y="2"/>
                        </a:cubicBezTo>
                        <a:cubicBezTo>
                          <a:pt x="76" y="9"/>
                          <a:pt x="46" y="0"/>
                          <a:pt x="37" y="18"/>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6" name="Freeform 108"/>
                  <p:cNvSpPr>
                    <a:spLocks/>
                  </p:cNvSpPr>
                  <p:nvPr/>
                </p:nvSpPr>
                <p:spPr bwMode="ltGray">
                  <a:xfrm>
                    <a:off x="4083" y="336"/>
                    <a:ext cx="18" cy="15"/>
                  </a:xfrm>
                  <a:custGeom>
                    <a:avLst/>
                    <a:gdLst>
                      <a:gd name="T0" fmla="*/ 0 w 42"/>
                      <a:gd name="T1" fmla="*/ 0 h 44"/>
                      <a:gd name="T2" fmla="*/ 0 w 42"/>
                      <a:gd name="T3" fmla="*/ 0 h 44"/>
                      <a:gd name="T4" fmla="*/ 0 w 42"/>
                      <a:gd name="T5" fmla="*/ 0 h 44"/>
                      <a:gd name="T6" fmla="*/ 0 60000 65536"/>
                      <a:gd name="T7" fmla="*/ 0 60000 65536"/>
                      <a:gd name="T8" fmla="*/ 0 60000 65536"/>
                    </a:gdLst>
                    <a:ahLst/>
                    <a:cxnLst>
                      <a:cxn ang="T6">
                        <a:pos x="T0" y="T1"/>
                      </a:cxn>
                      <a:cxn ang="T7">
                        <a:pos x="T2" y="T3"/>
                      </a:cxn>
                      <a:cxn ang="T8">
                        <a:pos x="T4" y="T5"/>
                      </a:cxn>
                    </a:cxnLst>
                    <a:rect l="0" t="0" r="r" b="b"/>
                    <a:pathLst>
                      <a:path w="42" h="44">
                        <a:moveTo>
                          <a:pt x="0" y="21"/>
                        </a:moveTo>
                        <a:cubicBezTo>
                          <a:pt x="4" y="17"/>
                          <a:pt x="7" y="11"/>
                          <a:pt x="12" y="9"/>
                        </a:cubicBezTo>
                        <a:cubicBezTo>
                          <a:pt x="42" y="0"/>
                          <a:pt x="23" y="44"/>
                          <a:pt x="0" y="21"/>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127" name="Freeform 109"/>
                  <p:cNvSpPr>
                    <a:spLocks/>
                  </p:cNvSpPr>
                  <p:nvPr/>
                </p:nvSpPr>
                <p:spPr bwMode="ltGray">
                  <a:xfrm>
                    <a:off x="3936" y="295"/>
                    <a:ext cx="14" cy="10"/>
                  </a:xfrm>
                  <a:custGeom>
                    <a:avLst/>
                    <a:gdLst>
                      <a:gd name="T0" fmla="*/ 0 w 31"/>
                      <a:gd name="T1" fmla="*/ 0 h 30"/>
                      <a:gd name="T2" fmla="*/ 0 w 31"/>
                      <a:gd name="T3" fmla="*/ 0 h 30"/>
                      <a:gd name="T4" fmla="*/ 0 w 31"/>
                      <a:gd name="T5" fmla="*/ 0 h 30"/>
                      <a:gd name="T6" fmla="*/ 0 60000 65536"/>
                      <a:gd name="T7" fmla="*/ 0 60000 65536"/>
                      <a:gd name="T8" fmla="*/ 0 60000 65536"/>
                    </a:gdLst>
                    <a:ahLst/>
                    <a:cxnLst>
                      <a:cxn ang="T6">
                        <a:pos x="T0" y="T1"/>
                      </a:cxn>
                      <a:cxn ang="T7">
                        <a:pos x="T2" y="T3"/>
                      </a:cxn>
                      <a:cxn ang="T8">
                        <a:pos x="T4" y="T5"/>
                      </a:cxn>
                    </a:cxnLst>
                    <a:rect l="0" t="0" r="r" b="b"/>
                    <a:pathLst>
                      <a:path w="31" h="30">
                        <a:moveTo>
                          <a:pt x="7" y="22"/>
                        </a:moveTo>
                        <a:cubicBezTo>
                          <a:pt x="0" y="0"/>
                          <a:pt x="15" y="6"/>
                          <a:pt x="31" y="10"/>
                        </a:cubicBezTo>
                        <a:cubicBezTo>
                          <a:pt x="14" y="16"/>
                          <a:pt x="15" y="30"/>
                          <a:pt x="7" y="22"/>
                        </a:cubicBezTo>
                        <a:close/>
                      </a:path>
                    </a:pathLst>
                  </a:cu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grpSp>
            <p:nvGrpSpPr>
              <p:cNvPr id="1036" name="Group 110"/>
              <p:cNvGrpSpPr>
                <a:grpSpLocks/>
              </p:cNvGrpSpPr>
              <p:nvPr/>
            </p:nvGrpSpPr>
            <p:grpSpPr bwMode="auto">
              <a:xfrm>
                <a:off x="798" y="111"/>
                <a:ext cx="4702" cy="418"/>
                <a:chOff x="798" y="255"/>
                <a:chExt cx="4702" cy="418"/>
              </a:xfrm>
            </p:grpSpPr>
            <p:sp>
              <p:nvSpPr>
                <p:cNvPr id="1063" name="Line 111"/>
                <p:cNvSpPr>
                  <a:spLocks noChangeShapeType="1"/>
                </p:cNvSpPr>
                <p:nvPr/>
              </p:nvSpPr>
              <p:spPr bwMode="white">
                <a:xfrm>
                  <a:off x="798" y="476"/>
                  <a:ext cx="4702"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4" name="Line 112"/>
                <p:cNvSpPr>
                  <a:spLocks noChangeShapeType="1"/>
                </p:cNvSpPr>
                <p:nvPr/>
              </p:nvSpPr>
              <p:spPr bwMode="white">
                <a:xfrm>
                  <a:off x="1026"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5" name="Line 113"/>
                <p:cNvSpPr>
                  <a:spLocks noChangeShapeType="1"/>
                </p:cNvSpPr>
                <p:nvPr/>
              </p:nvSpPr>
              <p:spPr bwMode="white">
                <a:xfrm>
                  <a:off x="1254"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6" name="Line 114"/>
                <p:cNvSpPr>
                  <a:spLocks noChangeShapeType="1"/>
                </p:cNvSpPr>
                <p:nvPr/>
              </p:nvSpPr>
              <p:spPr bwMode="white">
                <a:xfrm>
                  <a:off x="1482"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7" name="Line 115"/>
                <p:cNvSpPr>
                  <a:spLocks noChangeShapeType="1"/>
                </p:cNvSpPr>
                <p:nvPr/>
              </p:nvSpPr>
              <p:spPr bwMode="white">
                <a:xfrm>
                  <a:off x="1710"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8" name="Line 116"/>
                <p:cNvSpPr>
                  <a:spLocks noChangeShapeType="1"/>
                </p:cNvSpPr>
                <p:nvPr/>
              </p:nvSpPr>
              <p:spPr bwMode="white">
                <a:xfrm>
                  <a:off x="1938"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9" name="Line 117"/>
                <p:cNvSpPr>
                  <a:spLocks noChangeShapeType="1"/>
                </p:cNvSpPr>
                <p:nvPr/>
              </p:nvSpPr>
              <p:spPr bwMode="white">
                <a:xfrm>
                  <a:off x="2166"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0" name="Line 118"/>
                <p:cNvSpPr>
                  <a:spLocks noChangeShapeType="1"/>
                </p:cNvSpPr>
                <p:nvPr/>
              </p:nvSpPr>
              <p:spPr bwMode="white">
                <a:xfrm>
                  <a:off x="2394"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1" name="Line 119"/>
                <p:cNvSpPr>
                  <a:spLocks noChangeShapeType="1"/>
                </p:cNvSpPr>
                <p:nvPr/>
              </p:nvSpPr>
              <p:spPr bwMode="white">
                <a:xfrm>
                  <a:off x="2622"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2" name="Line 120"/>
                <p:cNvSpPr>
                  <a:spLocks noChangeShapeType="1"/>
                </p:cNvSpPr>
                <p:nvPr/>
              </p:nvSpPr>
              <p:spPr bwMode="white">
                <a:xfrm>
                  <a:off x="2850"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3" name="Line 121"/>
                <p:cNvSpPr>
                  <a:spLocks noChangeShapeType="1"/>
                </p:cNvSpPr>
                <p:nvPr/>
              </p:nvSpPr>
              <p:spPr bwMode="white">
                <a:xfrm>
                  <a:off x="3078"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4" name="Line 122"/>
                <p:cNvSpPr>
                  <a:spLocks noChangeShapeType="1"/>
                </p:cNvSpPr>
                <p:nvPr/>
              </p:nvSpPr>
              <p:spPr bwMode="white">
                <a:xfrm>
                  <a:off x="3306"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5" name="Line 123"/>
                <p:cNvSpPr>
                  <a:spLocks noChangeShapeType="1"/>
                </p:cNvSpPr>
                <p:nvPr/>
              </p:nvSpPr>
              <p:spPr bwMode="white">
                <a:xfrm>
                  <a:off x="3534"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6" name="Line 124"/>
                <p:cNvSpPr>
                  <a:spLocks noChangeShapeType="1"/>
                </p:cNvSpPr>
                <p:nvPr/>
              </p:nvSpPr>
              <p:spPr bwMode="white">
                <a:xfrm>
                  <a:off x="3762"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7" name="Line 125"/>
                <p:cNvSpPr>
                  <a:spLocks noChangeShapeType="1"/>
                </p:cNvSpPr>
                <p:nvPr/>
              </p:nvSpPr>
              <p:spPr bwMode="white">
                <a:xfrm>
                  <a:off x="3990"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8" name="Line 126"/>
                <p:cNvSpPr>
                  <a:spLocks noChangeShapeType="1"/>
                </p:cNvSpPr>
                <p:nvPr/>
              </p:nvSpPr>
              <p:spPr bwMode="white">
                <a:xfrm>
                  <a:off x="4218"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79" name="Line 127"/>
                <p:cNvSpPr>
                  <a:spLocks noChangeShapeType="1"/>
                </p:cNvSpPr>
                <p:nvPr/>
              </p:nvSpPr>
              <p:spPr bwMode="white">
                <a:xfrm>
                  <a:off x="4446"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0" name="Line 128"/>
                <p:cNvSpPr>
                  <a:spLocks noChangeShapeType="1"/>
                </p:cNvSpPr>
                <p:nvPr/>
              </p:nvSpPr>
              <p:spPr bwMode="white">
                <a:xfrm>
                  <a:off x="4674"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1" name="Line 129"/>
                <p:cNvSpPr>
                  <a:spLocks noChangeShapeType="1"/>
                </p:cNvSpPr>
                <p:nvPr/>
              </p:nvSpPr>
              <p:spPr bwMode="white">
                <a:xfrm>
                  <a:off x="4902"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2" name="Line 130"/>
                <p:cNvSpPr>
                  <a:spLocks noChangeShapeType="1"/>
                </p:cNvSpPr>
                <p:nvPr/>
              </p:nvSpPr>
              <p:spPr bwMode="white">
                <a:xfrm>
                  <a:off x="5130"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83" name="Line 131"/>
                <p:cNvSpPr>
                  <a:spLocks noChangeShapeType="1"/>
                </p:cNvSpPr>
                <p:nvPr/>
              </p:nvSpPr>
              <p:spPr bwMode="white">
                <a:xfrm>
                  <a:off x="5358" y="255"/>
                  <a:ext cx="0" cy="418"/>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1037" name="Group 132"/>
              <p:cNvGrpSpPr>
                <a:grpSpLocks/>
              </p:cNvGrpSpPr>
              <p:nvPr/>
            </p:nvGrpSpPr>
            <p:grpSpPr bwMode="auto">
              <a:xfrm>
                <a:off x="1208" y="109"/>
                <a:ext cx="3694" cy="423"/>
                <a:chOff x="1034" y="245"/>
                <a:chExt cx="3694" cy="423"/>
              </a:xfrm>
            </p:grpSpPr>
            <p:sp>
              <p:nvSpPr>
                <p:cNvPr id="1038" name="Line 133"/>
                <p:cNvSpPr>
                  <a:spLocks noChangeShapeType="1"/>
                </p:cNvSpPr>
                <p:nvPr/>
              </p:nvSpPr>
              <p:spPr bwMode="ltGray">
                <a:xfrm>
                  <a:off x="2676" y="246"/>
                  <a:ext cx="0" cy="14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39" name="Line 134"/>
                <p:cNvSpPr>
                  <a:spLocks noChangeShapeType="1"/>
                </p:cNvSpPr>
                <p:nvPr/>
              </p:nvSpPr>
              <p:spPr bwMode="ltGray">
                <a:xfrm>
                  <a:off x="2798" y="468"/>
                  <a:ext cx="7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0" name="Line 135"/>
                <p:cNvSpPr>
                  <a:spLocks noChangeShapeType="1"/>
                </p:cNvSpPr>
                <p:nvPr/>
              </p:nvSpPr>
              <p:spPr bwMode="ltGray">
                <a:xfrm>
                  <a:off x="2904" y="486"/>
                  <a:ext cx="0" cy="2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1" name="Line 136"/>
                <p:cNvSpPr>
                  <a:spLocks noChangeShapeType="1"/>
                </p:cNvSpPr>
                <p:nvPr/>
              </p:nvSpPr>
              <p:spPr bwMode="ltGray">
                <a:xfrm>
                  <a:off x="3132" y="586"/>
                  <a:ext cx="0" cy="79"/>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2" name="Line 137"/>
                <p:cNvSpPr>
                  <a:spLocks noChangeShapeType="1"/>
                </p:cNvSpPr>
                <p:nvPr/>
              </p:nvSpPr>
              <p:spPr bwMode="ltGray">
                <a:xfrm>
                  <a:off x="3816" y="358"/>
                  <a:ext cx="0" cy="18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3" name="Line 138"/>
                <p:cNvSpPr>
                  <a:spLocks noChangeShapeType="1"/>
                </p:cNvSpPr>
                <p:nvPr/>
              </p:nvSpPr>
              <p:spPr bwMode="ltGray">
                <a:xfrm>
                  <a:off x="3722" y="468"/>
                  <a:ext cx="34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4" name="Line 139"/>
                <p:cNvSpPr>
                  <a:spLocks noChangeShapeType="1"/>
                </p:cNvSpPr>
                <p:nvPr/>
              </p:nvSpPr>
              <p:spPr bwMode="ltGray">
                <a:xfrm>
                  <a:off x="4044" y="372"/>
                  <a:ext cx="0" cy="294"/>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5" name="Line 140"/>
                <p:cNvSpPr>
                  <a:spLocks noChangeShapeType="1"/>
                </p:cNvSpPr>
                <p:nvPr/>
              </p:nvSpPr>
              <p:spPr bwMode="ltGray">
                <a:xfrm flipV="1">
                  <a:off x="4046" y="248"/>
                  <a:ext cx="0" cy="5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6" name="Line 141"/>
                <p:cNvSpPr>
                  <a:spLocks noChangeShapeType="1"/>
                </p:cNvSpPr>
                <p:nvPr/>
              </p:nvSpPr>
              <p:spPr bwMode="ltGray">
                <a:xfrm flipV="1">
                  <a:off x="4272" y="246"/>
                  <a:ext cx="0" cy="18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7" name="Line 142"/>
                <p:cNvSpPr>
                  <a:spLocks noChangeShapeType="1"/>
                </p:cNvSpPr>
                <p:nvPr/>
              </p:nvSpPr>
              <p:spPr bwMode="ltGray">
                <a:xfrm flipH="1">
                  <a:off x="4422" y="468"/>
                  <a:ext cx="7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8" name="Line 143"/>
                <p:cNvSpPr>
                  <a:spLocks noChangeShapeType="1"/>
                </p:cNvSpPr>
                <p:nvPr/>
              </p:nvSpPr>
              <p:spPr bwMode="ltGray">
                <a:xfrm flipH="1">
                  <a:off x="4290" y="468"/>
                  <a:ext cx="62"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9" name="Line 144"/>
                <p:cNvSpPr>
                  <a:spLocks noChangeShapeType="1"/>
                </p:cNvSpPr>
                <p:nvPr/>
              </p:nvSpPr>
              <p:spPr bwMode="ltGray">
                <a:xfrm flipV="1">
                  <a:off x="4500" y="246"/>
                  <a:ext cx="0" cy="27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0" name="Line 145"/>
                <p:cNvSpPr>
                  <a:spLocks noChangeShapeType="1"/>
                </p:cNvSpPr>
                <p:nvPr/>
              </p:nvSpPr>
              <p:spPr bwMode="ltGray">
                <a:xfrm>
                  <a:off x="4728" y="606"/>
                  <a:ext cx="0" cy="34"/>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1" name="Line 146"/>
                <p:cNvSpPr>
                  <a:spLocks noChangeShapeType="1"/>
                </p:cNvSpPr>
                <p:nvPr/>
              </p:nvSpPr>
              <p:spPr bwMode="ltGray">
                <a:xfrm>
                  <a:off x="1992" y="250"/>
                  <a:ext cx="0" cy="6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2" name="Line 147"/>
                <p:cNvSpPr>
                  <a:spLocks noChangeShapeType="1"/>
                </p:cNvSpPr>
                <p:nvPr/>
              </p:nvSpPr>
              <p:spPr bwMode="ltGray">
                <a:xfrm>
                  <a:off x="1764" y="247"/>
                  <a:ext cx="0" cy="337"/>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3" name="Line 148"/>
                <p:cNvSpPr>
                  <a:spLocks noChangeShapeType="1"/>
                </p:cNvSpPr>
                <p:nvPr/>
              </p:nvSpPr>
              <p:spPr bwMode="ltGray">
                <a:xfrm flipH="1">
                  <a:off x="1738" y="468"/>
                  <a:ext cx="6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4" name="Line 149"/>
                <p:cNvSpPr>
                  <a:spLocks noChangeShapeType="1"/>
                </p:cNvSpPr>
                <p:nvPr/>
              </p:nvSpPr>
              <p:spPr bwMode="ltGray">
                <a:xfrm>
                  <a:off x="1604" y="468"/>
                  <a:ext cx="6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5" name="Line 150"/>
                <p:cNvSpPr>
                  <a:spLocks noChangeShapeType="1"/>
                </p:cNvSpPr>
                <p:nvPr/>
              </p:nvSpPr>
              <p:spPr bwMode="ltGray">
                <a:xfrm flipH="1">
                  <a:off x="1404" y="468"/>
                  <a:ext cx="82"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6" name="Line 151"/>
                <p:cNvSpPr>
                  <a:spLocks noChangeShapeType="1"/>
                </p:cNvSpPr>
                <p:nvPr/>
              </p:nvSpPr>
              <p:spPr bwMode="ltGray">
                <a:xfrm>
                  <a:off x="1034" y="468"/>
                  <a:ext cx="34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7" name="Line 152"/>
                <p:cNvSpPr>
                  <a:spLocks noChangeShapeType="1"/>
                </p:cNvSpPr>
                <p:nvPr/>
              </p:nvSpPr>
              <p:spPr bwMode="ltGray">
                <a:xfrm>
                  <a:off x="1306" y="370"/>
                  <a:ext cx="0" cy="29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8" name="Line 153"/>
                <p:cNvSpPr>
                  <a:spLocks noChangeShapeType="1"/>
                </p:cNvSpPr>
                <p:nvPr/>
              </p:nvSpPr>
              <p:spPr bwMode="ltGray">
                <a:xfrm>
                  <a:off x="1080" y="388"/>
                  <a:ext cx="0" cy="15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59" name="Line 154"/>
                <p:cNvSpPr>
                  <a:spLocks noChangeShapeType="1"/>
                </p:cNvSpPr>
                <p:nvPr/>
              </p:nvSpPr>
              <p:spPr bwMode="ltGray">
                <a:xfrm flipH="1" flipV="1">
                  <a:off x="1308" y="245"/>
                  <a:ext cx="0" cy="27"/>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0" name="Line 155"/>
                <p:cNvSpPr>
                  <a:spLocks noChangeShapeType="1"/>
                </p:cNvSpPr>
                <p:nvPr/>
              </p:nvSpPr>
              <p:spPr bwMode="ltGray">
                <a:xfrm>
                  <a:off x="1536" y="316"/>
                  <a:ext cx="0" cy="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1" name="Line 156"/>
                <p:cNvSpPr>
                  <a:spLocks noChangeShapeType="1"/>
                </p:cNvSpPr>
                <p:nvPr/>
              </p:nvSpPr>
              <p:spPr bwMode="ltGray">
                <a:xfrm flipV="1">
                  <a:off x="1536" y="247"/>
                  <a:ext cx="0" cy="2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62" name="Line 157"/>
                <p:cNvSpPr>
                  <a:spLocks noChangeShapeType="1"/>
                </p:cNvSpPr>
                <p:nvPr/>
              </p:nvSpPr>
              <p:spPr bwMode="ltGray">
                <a:xfrm>
                  <a:off x="4095" y="467"/>
                  <a:ext cx="8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pic>
          <p:nvPicPr>
            <p:cNvPr id="1033" name="Picture 161" descr="earth"/>
            <p:cNvPicPr>
              <a:picLocks noChangeAspect="1" noChangeArrowheads="1"/>
            </p:cNvPicPr>
            <p:nvPr userDrawn="1"/>
          </p:nvPicPr>
          <p:blipFill>
            <a:blip r:embed="rId1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5" y="55"/>
              <a:ext cx="562"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dk2" tx1="lt1" bg2="dk1"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p:txStyles>
    <p:titleStyle>
      <a:lvl1pPr algn="l" rtl="0" eaLnBrk="0" fontAlgn="base" hangingPunct="0">
        <a:spcBef>
          <a:spcPct val="0"/>
        </a:spcBef>
        <a:spcAft>
          <a:spcPct val="0"/>
        </a:spcAft>
        <a:defRPr sz="4400" i="1">
          <a:solidFill>
            <a:schemeClr val="tx2"/>
          </a:solidFill>
          <a:latin typeface="+mj-lt"/>
          <a:ea typeface="+mj-ea"/>
          <a:cs typeface="+mj-cs"/>
        </a:defRPr>
      </a:lvl1pPr>
      <a:lvl2pPr algn="l" rtl="0" eaLnBrk="0" fontAlgn="base" hangingPunct="0">
        <a:spcBef>
          <a:spcPct val="0"/>
        </a:spcBef>
        <a:spcAft>
          <a:spcPct val="0"/>
        </a:spcAft>
        <a:defRPr sz="4400" i="1">
          <a:solidFill>
            <a:schemeClr val="tx2"/>
          </a:solidFill>
          <a:latin typeface="Calibri" pitchFamily="34" charset="0"/>
        </a:defRPr>
      </a:lvl2pPr>
      <a:lvl3pPr algn="l" rtl="0" eaLnBrk="0" fontAlgn="base" hangingPunct="0">
        <a:spcBef>
          <a:spcPct val="0"/>
        </a:spcBef>
        <a:spcAft>
          <a:spcPct val="0"/>
        </a:spcAft>
        <a:defRPr sz="4400" i="1">
          <a:solidFill>
            <a:schemeClr val="tx2"/>
          </a:solidFill>
          <a:latin typeface="Calibri" pitchFamily="34" charset="0"/>
        </a:defRPr>
      </a:lvl3pPr>
      <a:lvl4pPr algn="l" rtl="0" eaLnBrk="0" fontAlgn="base" hangingPunct="0">
        <a:spcBef>
          <a:spcPct val="0"/>
        </a:spcBef>
        <a:spcAft>
          <a:spcPct val="0"/>
        </a:spcAft>
        <a:defRPr sz="4400" i="1">
          <a:solidFill>
            <a:schemeClr val="tx2"/>
          </a:solidFill>
          <a:latin typeface="Calibri" pitchFamily="34" charset="0"/>
        </a:defRPr>
      </a:lvl4pPr>
      <a:lvl5pPr algn="l" rtl="0" eaLnBrk="0" fontAlgn="base" hangingPunct="0">
        <a:spcBef>
          <a:spcPct val="0"/>
        </a:spcBef>
        <a:spcAft>
          <a:spcPct val="0"/>
        </a:spcAft>
        <a:defRPr sz="4400" i="1">
          <a:solidFill>
            <a:schemeClr val="tx2"/>
          </a:solidFill>
          <a:latin typeface="Calibri" pitchFamily="34" charset="0"/>
        </a:defRPr>
      </a:lvl5pPr>
      <a:lvl6pPr marL="457200" algn="l" rtl="0" fontAlgn="base">
        <a:spcBef>
          <a:spcPct val="0"/>
        </a:spcBef>
        <a:spcAft>
          <a:spcPct val="0"/>
        </a:spcAft>
        <a:defRPr sz="4400" i="1">
          <a:solidFill>
            <a:schemeClr val="tx2"/>
          </a:solidFill>
          <a:latin typeface="Times New Roman" pitchFamily="18" charset="0"/>
        </a:defRPr>
      </a:lvl6pPr>
      <a:lvl7pPr marL="914400" algn="l" rtl="0" fontAlgn="base">
        <a:spcBef>
          <a:spcPct val="0"/>
        </a:spcBef>
        <a:spcAft>
          <a:spcPct val="0"/>
        </a:spcAft>
        <a:defRPr sz="4400" i="1">
          <a:solidFill>
            <a:schemeClr val="tx2"/>
          </a:solidFill>
          <a:latin typeface="Times New Roman" pitchFamily="18" charset="0"/>
        </a:defRPr>
      </a:lvl7pPr>
      <a:lvl8pPr marL="1371600" algn="l" rtl="0" fontAlgn="base">
        <a:spcBef>
          <a:spcPct val="0"/>
        </a:spcBef>
        <a:spcAft>
          <a:spcPct val="0"/>
        </a:spcAft>
        <a:defRPr sz="4400" i="1">
          <a:solidFill>
            <a:schemeClr val="tx2"/>
          </a:solidFill>
          <a:latin typeface="Times New Roman" pitchFamily="18" charset="0"/>
        </a:defRPr>
      </a:lvl8pPr>
      <a:lvl9pPr marL="1828800" algn="l" rtl="0" fontAlgn="base">
        <a:spcBef>
          <a:spcPct val="0"/>
        </a:spcBef>
        <a:spcAft>
          <a:spcPct val="0"/>
        </a:spcAft>
        <a:defRPr sz="4400" i="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Blip>
          <a:blip r:embed="rId15"/>
        </a:buBlip>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ChangeArrowheads="1"/>
          </p:cNvSpPr>
          <p:nvPr>
            <p:ph type="ctrTitle"/>
          </p:nvPr>
        </p:nvSpPr>
        <p:spPr>
          <a:xfrm>
            <a:off x="179388" y="2420888"/>
            <a:ext cx="8964612" cy="4437112"/>
          </a:xfrm>
        </p:spPr>
        <p:txBody>
          <a:bodyPr/>
          <a:lstStyle/>
          <a:p>
            <a:pPr algn="ctr"/>
            <a:r>
              <a:rPr lang="uk-UA" sz="2400" b="1" dirty="0">
                <a:effectLst/>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АСТРОФІЗИЧНІ  АСПЕКТИ СЕЙСМОТЕКТОНІЧНИХ ПРОЦЕСІВ В ЗАКАРПАТСЬКОМУ ВНУТРІШНЬОМУ ПРОГИНІ ЗА 2024 РІК</a:t>
            </a:r>
            <a:r>
              <a:rPr lang="uk-UA" sz="2400" b="1" dirty="0" smtClean="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
            </a:r>
            <a:br>
              <a:rPr lang="ru-RU" sz="2400" dirty="0">
                <a:effectLst/>
                <a:latin typeface="Times New Roman" panose="02020603050405020304" pitchFamily="18" charset="0"/>
                <a:ea typeface="Times New Roman" panose="02020603050405020304" pitchFamily="18" charset="0"/>
              </a:rPr>
            </a:br>
            <a:r>
              <a:rPr lang="uk-UA" sz="1800" b="1" dirty="0">
                <a:effectLst/>
                <a:latin typeface="Times New Roman" panose="02020603050405020304" pitchFamily="18" charset="0"/>
                <a:ea typeface="Times New Roman" panose="02020603050405020304" pitchFamily="18" charset="0"/>
              </a:rPr>
              <a:t> </a:t>
            </a:r>
            <a:r>
              <a:rPr lang="ru-RU" sz="2400" b="1" dirty="0"/>
              <a:t/>
            </a:r>
            <a:br>
              <a:rPr lang="ru-RU" sz="2400" b="1" dirty="0"/>
            </a:br>
            <a:r>
              <a:rPr lang="uk-UA" altLang="ru-RU" sz="1400" i="0" dirty="0"/>
              <a:t>науково-дослідницька робота</a:t>
            </a:r>
            <a:r>
              <a:rPr lang="uk-UA" altLang="ru-RU" sz="2400" i="0" dirty="0"/>
              <a:t/>
            </a:r>
            <a:br>
              <a:rPr lang="uk-UA" altLang="ru-RU" sz="2400" i="0" dirty="0"/>
            </a:br>
            <a:r>
              <a:rPr lang="uk-UA" altLang="ru-RU" sz="1600" b="1" dirty="0"/>
              <a:t>Наукові керівники: </a:t>
            </a:r>
            <a:r>
              <a:rPr lang="uk-UA" altLang="ru-RU" sz="1600" b="1" dirty="0" err="1"/>
              <a:t>Ігнатишин</a:t>
            </a:r>
            <a:r>
              <a:rPr lang="uk-UA" altLang="ru-RU" sz="1600" b="1" dirty="0"/>
              <a:t> В.В., старший науковий співробітник Інституту Геофізики </a:t>
            </a:r>
            <a:r>
              <a:rPr lang="uk-UA" altLang="ru-RU" sz="1600" b="1" dirty="0" err="1"/>
              <a:t>ім.С.І</a:t>
            </a:r>
            <a:r>
              <a:rPr lang="uk-UA" altLang="ru-RU" sz="1600" b="1" dirty="0"/>
              <a:t>. </a:t>
            </a:r>
            <a:r>
              <a:rPr lang="uk-UA" altLang="ru-RU" sz="1600" b="1" dirty="0" err="1"/>
              <a:t>Субботіна</a:t>
            </a:r>
            <a:r>
              <a:rPr lang="uk-UA" altLang="ru-RU" sz="1600" b="1" dirty="0"/>
              <a:t> НАН України, кандидат фізико-математичних наук,  керівник гуртків, методист МАН; вчитель фізики вищої категорії, методист  </a:t>
            </a:r>
            <a:r>
              <a:rPr lang="uk-UA" altLang="ru-RU" sz="1600" b="1" dirty="0" err="1"/>
              <a:t>Вилоцької</a:t>
            </a:r>
            <a:r>
              <a:rPr lang="uk-UA" altLang="ru-RU" sz="1600" b="1" dirty="0"/>
              <a:t> ЗОШ І-ІІІ ст.№2; </a:t>
            </a:r>
            <a:r>
              <a:rPr lang="uk-UA" altLang="ru-RU" sz="1600" b="1" dirty="0" err="1"/>
              <a:t>Тросницької</a:t>
            </a:r>
            <a:r>
              <a:rPr lang="uk-UA" altLang="ru-RU" sz="1600" b="1" dirty="0"/>
              <a:t> ЗОШ І-ІІ ст.; доцент кафедри географії та туризму Закарпатського угорського інституту ім. Ференца Ракоці ІІ;</a:t>
            </a:r>
            <a:br>
              <a:rPr lang="uk-UA" altLang="ru-RU" sz="1600" b="1" dirty="0"/>
            </a:br>
            <a:r>
              <a:rPr lang="uk-UA" altLang="ru-RU" sz="1600" b="1" dirty="0" err="1"/>
              <a:t>Ігнатишин</a:t>
            </a:r>
            <a:r>
              <a:rPr lang="uk-UA" altLang="ru-RU" sz="1600" b="1" dirty="0"/>
              <a:t> </a:t>
            </a:r>
            <a:r>
              <a:rPr lang="uk-UA" altLang="ru-RU" sz="1600" b="1" dirty="0" err="1"/>
              <a:t>Адальберт</a:t>
            </a:r>
            <a:r>
              <a:rPr lang="uk-UA" altLang="ru-RU" sz="1600" b="1" dirty="0"/>
              <a:t> Васильович, інженер </a:t>
            </a:r>
            <a:r>
              <a:rPr lang="uk-UA" altLang="ru-RU" sz="1600" b="1" dirty="0" smtClean="0"/>
              <a:t>І </a:t>
            </a:r>
            <a:r>
              <a:rPr lang="uk-UA" altLang="ru-RU" sz="1600" b="1" dirty="0"/>
              <a:t>категорії Інституту геофізики </a:t>
            </a:r>
            <a:r>
              <a:rPr lang="uk-UA" altLang="ru-RU" sz="1600" b="1" dirty="0" smtClean="0"/>
              <a:t>ім. С.І</a:t>
            </a:r>
            <a:r>
              <a:rPr lang="uk-UA" altLang="ru-RU" sz="1600" b="1" dirty="0"/>
              <a:t>. </a:t>
            </a:r>
            <a:r>
              <a:rPr lang="uk-UA" altLang="ru-RU" sz="1600" b="1" dirty="0" err="1"/>
              <a:t>Субботіна</a:t>
            </a:r>
            <a:r>
              <a:rPr lang="uk-UA" altLang="ru-RU" sz="1600" b="1" dirty="0"/>
              <a:t> НАН України; </a:t>
            </a:r>
            <a:r>
              <a:rPr lang="uk-UA" altLang="ru-RU" sz="1600" b="1" dirty="0" err="1"/>
              <a:t>Ігнатишин</a:t>
            </a:r>
            <a:r>
              <a:rPr lang="uk-UA" altLang="ru-RU" sz="1600" b="1" dirty="0"/>
              <a:t> Моніка </a:t>
            </a:r>
            <a:r>
              <a:rPr lang="uk-UA" altLang="ru-RU" sz="1600" b="1" dirty="0" err="1"/>
              <a:t>Бейлівна</a:t>
            </a:r>
            <a:r>
              <a:rPr lang="uk-UA" altLang="ru-RU" sz="1600" b="1" dirty="0"/>
              <a:t>, провідний інженер Відділу сейсмічності Карпатського регіону Інституту геофізики </a:t>
            </a:r>
            <a:r>
              <a:rPr lang="uk-UA" altLang="ru-RU" sz="1600" b="1" dirty="0" err="1" smtClean="0"/>
              <a:t>ім.С.І</a:t>
            </a:r>
            <a:r>
              <a:rPr lang="uk-UA" altLang="ru-RU" sz="1600" b="1" dirty="0"/>
              <a:t>. </a:t>
            </a:r>
            <a:r>
              <a:rPr lang="uk-UA" altLang="ru-RU" sz="1600" b="1" dirty="0" err="1"/>
              <a:t>Субботіна</a:t>
            </a:r>
            <a:r>
              <a:rPr lang="uk-UA" altLang="ru-RU" sz="1600" b="1" dirty="0"/>
              <a:t> НАН України. </a:t>
            </a:r>
            <a:br>
              <a:rPr lang="uk-UA" altLang="ru-RU" sz="1600" b="1" dirty="0"/>
            </a:br>
            <a:r>
              <a:rPr lang="uk-UA" altLang="ru-RU" sz="1600" b="1" dirty="0"/>
              <a:t> </a:t>
            </a:r>
            <a:r>
              <a:rPr lang="uk-UA" altLang="ru-RU" sz="1600" b="1" dirty="0" smtClean="0"/>
              <a:t>Виноградів-2025</a:t>
            </a:r>
            <a:endParaRPr lang="ru-RU" altLang="ru-RU" sz="1600" dirty="0"/>
          </a:p>
        </p:txBody>
      </p:sp>
      <p:sp>
        <p:nvSpPr>
          <p:cNvPr id="13315" name="Rectangle 3"/>
          <p:cNvSpPr>
            <a:spLocks noGrp="1" noChangeArrowheads="1"/>
          </p:cNvSpPr>
          <p:nvPr>
            <p:ph type="subTitle" idx="1"/>
          </p:nvPr>
        </p:nvSpPr>
        <p:spPr>
          <a:xfrm>
            <a:off x="179388" y="620688"/>
            <a:ext cx="8482097" cy="2088232"/>
          </a:xfrm>
        </p:spPr>
        <p:txBody>
          <a:bodyPr/>
          <a:lstStyle/>
          <a:p>
            <a:pPr algn="just" eaLnBrk="1" hangingPunct="1"/>
            <a:r>
              <a:rPr lang="uk-UA" altLang="ru-RU" b="1" i="1" dirty="0">
                <a:latin typeface="Times New Roman" pitchFamily="18" charset="0"/>
              </a:rPr>
              <a:t>   </a:t>
            </a:r>
            <a:r>
              <a:rPr lang="en-US" altLang="ru-RU" sz="2800" b="1" i="1" dirty="0">
                <a:solidFill>
                  <a:srgbClr val="FF5050"/>
                </a:solidFill>
                <a:latin typeface="Times New Roman" pitchFamily="18" charset="0"/>
                <a:cs typeface="Times New Roman" pitchFamily="18" charset="0"/>
              </a:rPr>
              <a:t> </a:t>
            </a:r>
            <a:endParaRPr lang="ru-RU" altLang="ru-RU" b="1" dirty="0"/>
          </a:p>
        </p:txBody>
      </p:sp>
      <p:sp>
        <p:nvSpPr>
          <p:cNvPr id="13316" name="Rectangle 4"/>
          <p:cNvSpPr>
            <a:spLocks noChangeArrowheads="1"/>
          </p:cNvSpPr>
          <p:nvPr/>
        </p:nvSpPr>
        <p:spPr bwMode="auto">
          <a:xfrm>
            <a:off x="0" y="-463913"/>
            <a:ext cx="91440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Blip>
                <a:blip r:embed="rId2"/>
              </a:buBlip>
              <a:defRPr sz="3200">
                <a:solidFill>
                  <a:schemeClr val="tx1"/>
                </a:solidFill>
                <a:latin typeface="Cambria" pitchFamily="18" charset="0"/>
              </a:defRPr>
            </a:lvl1pPr>
            <a:lvl2pPr marL="742950" indent="-285750" algn="l" eaLnBrk="0" hangingPunct="0">
              <a:spcBef>
                <a:spcPct val="20000"/>
              </a:spcBef>
              <a:buSzPct val="75000"/>
              <a:buBlip>
                <a:blip r:embed="rId3"/>
              </a:buBlip>
              <a:defRPr sz="2800">
                <a:solidFill>
                  <a:schemeClr val="tx1"/>
                </a:solidFill>
                <a:latin typeface="Cambria" pitchFamily="18" charset="0"/>
              </a:defRPr>
            </a:lvl2pPr>
            <a:lvl3pPr marL="1143000" indent="-228600" algn="l" eaLnBrk="0" hangingPunct="0">
              <a:spcBef>
                <a:spcPct val="20000"/>
              </a:spcBef>
              <a:buChar char="•"/>
              <a:defRPr sz="2400">
                <a:solidFill>
                  <a:schemeClr val="tx1"/>
                </a:solidFill>
                <a:latin typeface="Cambria" pitchFamily="18" charset="0"/>
              </a:defRPr>
            </a:lvl3pPr>
            <a:lvl4pPr marL="1600200" indent="-228600" algn="l" eaLnBrk="0" hangingPunct="0">
              <a:spcBef>
                <a:spcPct val="20000"/>
              </a:spcBef>
              <a:buChar char="–"/>
              <a:defRPr sz="2000">
                <a:solidFill>
                  <a:schemeClr val="tx1"/>
                </a:solidFill>
                <a:latin typeface="Cambria" pitchFamily="18" charset="0"/>
              </a:defRPr>
            </a:lvl4pPr>
            <a:lvl5pPr marL="2057400" indent="-228600" algn="l" eaLnBrk="0" hangingPunct="0">
              <a:spcBef>
                <a:spcPct val="20000"/>
              </a:spcBef>
              <a:buClr>
                <a:schemeClr val="tx2"/>
              </a:buClr>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Cambria"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uk-UA" altLang="ru-RU" sz="2800" b="0" i="0" u="none" strike="noStrike" kern="1200" cap="none" spc="0" normalizeH="0" baseline="0" noProof="0" dirty="0">
                <a:ln>
                  <a:noFill/>
                </a:ln>
                <a:solidFill>
                  <a:srgbClr val="EAEAEA"/>
                </a:solidFill>
                <a:effectLst/>
                <a:uLnTx/>
                <a:uFillTx/>
                <a:latin typeface="Tahoma" pitchFamily="34" charset="0"/>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600" b="0" i="0" u="none" strike="noStrike" kern="1200" cap="none" spc="0" normalizeH="0" baseline="0" noProof="0" dirty="0" err="1">
                <a:ln>
                  <a:noFill/>
                </a:ln>
                <a:solidFill>
                  <a:srgbClr val="EAEAEA"/>
                </a:solidFill>
                <a:effectLst/>
                <a:uLnTx/>
                <a:uFillTx/>
                <a:latin typeface="Tahoma" pitchFamily="34" charset="0"/>
                <a:ea typeface="+mn-ea"/>
                <a:cs typeface="+mn-cs"/>
              </a:rPr>
              <a:t>Закарпатське</a:t>
            </a:r>
            <a:r>
              <a:rPr kumimoji="0" lang="ru-RU" alt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ru-RU" altLang="ru-RU" sz="1600" b="0" i="0" u="none" strike="noStrike" kern="1200" cap="none" spc="0" normalizeH="0" baseline="0" noProof="0" dirty="0" err="1">
                <a:ln>
                  <a:noFill/>
                </a:ln>
                <a:solidFill>
                  <a:srgbClr val="EAEAEA"/>
                </a:solidFill>
                <a:effectLst/>
                <a:uLnTx/>
                <a:uFillTx/>
                <a:latin typeface="Tahoma" pitchFamily="34" charset="0"/>
                <a:ea typeface="+mn-ea"/>
                <a:cs typeface="+mn-cs"/>
              </a:rPr>
              <a:t>територіальне</a:t>
            </a:r>
            <a:r>
              <a:rPr kumimoji="0" lang="ru-RU" alt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ru-RU" altLang="ru-RU" sz="1600" b="0" i="0" u="none" strike="noStrike" kern="1200" cap="none" spc="0" normalizeH="0" baseline="0" noProof="0" dirty="0" err="1">
                <a:ln>
                  <a:noFill/>
                </a:ln>
                <a:solidFill>
                  <a:srgbClr val="EAEAEA"/>
                </a:solidFill>
                <a:effectLst/>
                <a:uLnTx/>
                <a:uFillTx/>
                <a:latin typeface="Tahoma" pitchFamily="34" charset="0"/>
                <a:ea typeface="+mn-ea"/>
                <a:cs typeface="+mn-cs"/>
              </a:rPr>
              <a:t>відділення</a:t>
            </a:r>
            <a:r>
              <a:rPr kumimoji="0" lang="ru-RU" alt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ru-RU" altLang="ru-RU" sz="1600" b="0" i="0" u="none" strike="noStrike" kern="1200" cap="none" spc="0" normalizeH="0" baseline="0" noProof="0" dirty="0" err="1">
                <a:ln>
                  <a:noFill/>
                </a:ln>
                <a:solidFill>
                  <a:srgbClr val="EAEAEA"/>
                </a:solidFill>
                <a:effectLst/>
                <a:uLnTx/>
                <a:uFillTx/>
                <a:latin typeface="Tahoma" pitchFamily="34" charset="0"/>
                <a:ea typeface="+mn-ea"/>
                <a:cs typeface="+mn-cs"/>
              </a:rPr>
              <a:t>Малої</a:t>
            </a:r>
            <a:r>
              <a:rPr kumimoji="0" lang="ru-RU" alt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ru-RU" altLang="ru-RU" sz="1600" b="0" i="0" u="none" strike="noStrike" kern="1200" cap="none" spc="0" normalizeH="0" baseline="0" noProof="0" dirty="0" err="1">
                <a:ln>
                  <a:noFill/>
                </a:ln>
                <a:solidFill>
                  <a:srgbClr val="EAEAEA"/>
                </a:solidFill>
                <a:effectLst/>
                <a:uLnTx/>
                <a:uFillTx/>
                <a:latin typeface="Tahoma" pitchFamily="34" charset="0"/>
                <a:ea typeface="+mn-ea"/>
                <a:cs typeface="+mn-cs"/>
              </a:rPr>
              <a:t>академії</a:t>
            </a:r>
            <a:r>
              <a:rPr kumimoji="0" lang="ru-RU" altLang="ru-RU" sz="1600" b="0" i="0" u="none" strike="noStrike" kern="1200" cap="none" spc="0" normalizeH="0" baseline="0" noProof="0" dirty="0">
                <a:ln>
                  <a:noFill/>
                </a:ln>
                <a:solidFill>
                  <a:srgbClr val="EAEAEA"/>
                </a:solidFill>
                <a:effectLst/>
                <a:uLnTx/>
                <a:uFillTx/>
                <a:latin typeface="Tahoma" pitchFamily="34" charset="0"/>
                <a:ea typeface="+mn-ea"/>
                <a:cs typeface="+mn-cs"/>
              </a:rPr>
              <a:t> наук </a:t>
            </a:r>
            <a:r>
              <a:rPr kumimoji="0" lang="ru-RU" altLang="ru-RU" sz="1600" b="0" i="0" u="none" strike="noStrike" kern="1200" cap="none" spc="0" normalizeH="0" baseline="0" noProof="0" dirty="0" err="1" smtClean="0">
                <a:ln>
                  <a:noFill/>
                </a:ln>
                <a:solidFill>
                  <a:srgbClr val="EAEAEA"/>
                </a:solidFill>
                <a:effectLst/>
                <a:uLnTx/>
                <a:uFillTx/>
                <a:latin typeface="Tahoma" pitchFamily="34" charset="0"/>
                <a:ea typeface="+mn-ea"/>
                <a:cs typeface="+mn-cs"/>
              </a:rPr>
              <a:t>України</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a:t>
            </a:r>
            <a:endPar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a:t>
            </a:r>
            <a:r>
              <a:rPr kumimoji="0" lang="uk-UA" altLang="ru-RU" sz="1800" b="0" i="0" u="none" strike="noStrike" kern="1200" cap="none" spc="0" normalizeH="0" baseline="0" noProof="0" dirty="0" err="1">
                <a:ln>
                  <a:noFill/>
                </a:ln>
                <a:solidFill>
                  <a:srgbClr val="EAEAEA"/>
                </a:solidFill>
                <a:effectLst/>
                <a:uLnTx/>
                <a:uFillTx/>
                <a:latin typeface="Tahoma" pitchFamily="34" charset="0"/>
                <a:ea typeface="+mn-ea"/>
                <a:cs typeface="+mn-cs"/>
              </a:rPr>
              <a:t>Гевді</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uk-UA" altLang="ru-RU" sz="1800" b="0" i="0" u="none" strike="noStrike" kern="1200" cap="none" spc="0" normalizeH="0" baseline="0" noProof="0" dirty="0" err="1">
                <a:ln>
                  <a:noFill/>
                </a:ln>
                <a:solidFill>
                  <a:srgbClr val="EAEAEA"/>
                </a:solidFill>
                <a:effectLst/>
                <a:uLnTx/>
                <a:uFillTx/>
                <a:latin typeface="Tahoma" pitchFamily="34" charset="0"/>
                <a:ea typeface="+mn-ea"/>
                <a:cs typeface="+mn-cs"/>
              </a:rPr>
              <a:t>Габріелла</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 Степанівна</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Білак Вікторія Михайлівна,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Яцканич</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Данієла</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Віталіївна </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учениці </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9 класу, Онисько Вікторія Іванівна, учениця 8 класу </a:t>
            </a:r>
            <a:r>
              <a:rPr kumimoji="0" lang="uk-UA" altLang="ru-RU" sz="1800" b="0" i="0" u="none" strike="noStrike" kern="1200" cap="none" spc="0" normalizeH="0" baseline="0" noProof="0" dirty="0" err="1">
                <a:ln>
                  <a:noFill/>
                </a:ln>
                <a:solidFill>
                  <a:srgbClr val="EAEAEA"/>
                </a:solidFill>
                <a:effectLst/>
                <a:uLnTx/>
                <a:uFillTx/>
                <a:latin typeface="Tahoma" pitchFamily="34" charset="0"/>
                <a:ea typeface="+mn-ea"/>
                <a:cs typeface="+mn-cs"/>
              </a:rPr>
              <a:t>Тросницької</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 загальноосвітньої школи І-ІІ </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ступенів;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Ігнатишин</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Віктор Вікторович, учень 9 класу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Фанчиківської</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 </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загальноосвітньої школи І-ІІІ ступенів;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Ягер</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Едуард Васильович, учень 10 класу </a:t>
            </a:r>
            <a:r>
              <a:rPr kumimoji="0" lang="uk-UA" altLang="ru-RU" sz="1800" b="0" i="0" u="none" strike="noStrike" kern="1200" cap="none" spc="0" normalizeH="0" baseline="0" noProof="0" dirty="0" err="1" smtClean="0">
                <a:ln>
                  <a:noFill/>
                </a:ln>
                <a:solidFill>
                  <a:srgbClr val="EAEAEA"/>
                </a:solidFill>
                <a:effectLst/>
                <a:uLnTx/>
                <a:uFillTx/>
                <a:latin typeface="Tahoma" pitchFamily="34" charset="0"/>
                <a:ea typeface="+mn-ea"/>
                <a:cs typeface="+mn-cs"/>
              </a:rPr>
              <a:t>Вилоцької</a:t>
            </a:r>
            <a:r>
              <a:rPr kumimoji="0" lang="uk-UA" altLang="ru-RU" sz="1800" b="0" i="0" u="none" strike="noStrike" kern="1200" cap="none" spc="0" normalizeH="0" baseline="0" noProof="0" dirty="0" smtClean="0">
                <a:ln>
                  <a:noFill/>
                </a:ln>
                <a:solidFill>
                  <a:srgbClr val="EAEAEA"/>
                </a:solidFill>
                <a:effectLst/>
                <a:uLnTx/>
                <a:uFillTx/>
                <a:latin typeface="Tahoma" pitchFamily="34" charset="0"/>
                <a:ea typeface="+mn-ea"/>
                <a:cs typeface="+mn-cs"/>
              </a:rPr>
              <a:t> загальноосвітньої школи  І-ІІІ ступенів №2 </a:t>
            </a: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Виноградівської міської ради, Берегівського району, Закарпатської області</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altLang="ru-RU" sz="1800" b="0" i="0" u="none" strike="noStrike" kern="1200" cap="none" spc="0" normalizeH="0" baseline="0" noProof="0" dirty="0">
              <a:ln>
                <a:noFill/>
              </a:ln>
              <a:solidFill>
                <a:srgbClr val="EAEAEA"/>
              </a:solidFill>
              <a:effectLst/>
              <a:uLnTx/>
              <a:uFillTx/>
              <a:latin typeface="Tahoma" pitchFamily="34" charset="0"/>
              <a:ea typeface="+mn-ea"/>
              <a:cs typeface="+mn-cs"/>
            </a:endParaRPr>
          </a:p>
        </p:txBody>
      </p:sp>
    </p:spTree>
    <p:extLst>
      <p:ext uri="{BB962C8B-B14F-4D97-AF65-F5344CB8AC3E}">
        <p14:creationId xmlns:p14="http://schemas.microsoft.com/office/powerpoint/2010/main" val="110118962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43C759-F576-829A-D463-E6A338622120}"/>
              </a:ext>
            </a:extLst>
          </p:cNvPr>
          <p:cNvSpPr>
            <a:spLocks noGrp="1"/>
          </p:cNvSpPr>
          <p:nvPr>
            <p:ph type="title"/>
          </p:nvPr>
        </p:nvSpPr>
        <p:spPr>
          <a:xfrm>
            <a:off x="1371600" y="23812"/>
            <a:ext cx="7772400" cy="1143000"/>
          </a:xfrm>
        </p:spPr>
        <p:txBody>
          <a:bodyPr/>
          <a:lstStyle/>
          <a:p>
            <a:r>
              <a:rPr lang="uk-UA" dirty="0"/>
              <a:t>АКТУАЛЬНІСТЬ</a:t>
            </a:r>
            <a:endParaRPr lang="ru-RU" dirty="0"/>
          </a:p>
        </p:txBody>
      </p:sp>
      <p:sp>
        <p:nvSpPr>
          <p:cNvPr id="3" name="Объект 2">
            <a:extLst>
              <a:ext uri="{FF2B5EF4-FFF2-40B4-BE49-F238E27FC236}">
                <a16:creationId xmlns:a16="http://schemas.microsoft.com/office/drawing/2014/main" id="{7D56BB4A-2E15-F653-5B1B-D4E5011C70C1}"/>
              </a:ext>
            </a:extLst>
          </p:cNvPr>
          <p:cNvSpPr>
            <a:spLocks noGrp="1"/>
          </p:cNvSpPr>
          <p:nvPr>
            <p:ph idx="1"/>
          </p:nvPr>
        </p:nvSpPr>
        <p:spPr>
          <a:xfrm>
            <a:off x="107504" y="1166812"/>
            <a:ext cx="8350696" cy="5095876"/>
          </a:xfrm>
        </p:spPr>
        <p:txBody>
          <a:bodyPr/>
          <a:lstStyle/>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Актуальність проведення досліджень за темою науково-дослідницької роботи викликана постійним зростанням проблем в екологічному стані  регіону.</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Екологічний стан Закарпаття залежить від декількох чинників, зокрема за статистикою, переважають проблеми викликані гідрологічними та метеорологічними чинниками. </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За ступенем  небезпеки вони також лідирують, проте важливо вказати на ще один вид небезпеки-сейсмічний, оскільки Закарпаття є сейсмонебезпечним регіоном України, Європи. </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На території геологічних структур Закарпаття реєструються місцеві землетруси різного енергетичного класу та </a:t>
            </a:r>
            <a:r>
              <a:rPr lang="uk-UA" sz="1800" dirty="0" err="1">
                <a:effectLst/>
                <a:latin typeface="Times New Roman" panose="02020603050405020304" pitchFamily="18" charset="0"/>
                <a:ea typeface="Times New Roman" panose="02020603050405020304" pitchFamily="18" charset="0"/>
              </a:rPr>
              <a:t>магнітуди</a:t>
            </a:r>
            <a:r>
              <a:rPr lang="uk-UA" sz="1800" dirty="0">
                <a:effectLst/>
                <a:latin typeface="Times New Roman" panose="02020603050405020304" pitchFamily="18" charset="0"/>
                <a:ea typeface="Times New Roman" panose="02020603050405020304" pitchFamily="18" charset="0"/>
              </a:rPr>
              <a:t>. </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Землетруси в залежності від їх енергії можуть створити проблеми різного масштабу, оскільки енергія вивільнена під час геологічних процесів значна.</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Важливо дослідження прояву, підготовки та ризиків місцевих землетрусів в контексті вирішення проблем екології регіону.</a:t>
            </a:r>
          </a:p>
          <a:p>
            <a:pPr>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Землетруси на території Закарпатського внутрішнього прогину реєструються з певними періодами.  </a:t>
            </a:r>
            <a:endParaRPr lang="ru-RU" sz="18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26710042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708400" y="188913"/>
            <a:ext cx="3527425" cy="431800"/>
          </a:xfrm>
        </p:spPr>
        <p:txBody>
          <a:bodyPr/>
          <a:lstStyle/>
          <a:p>
            <a:pPr eaLnBrk="1" hangingPunct="1"/>
            <a:r>
              <a:rPr lang="uk-UA" altLang="ru-RU" sz="2800" b="1">
                <a:solidFill>
                  <a:srgbClr val="FF0000"/>
                </a:solidFill>
              </a:rPr>
              <a:t>АКТУАЛЬНІСТЬ</a:t>
            </a:r>
            <a:endParaRPr lang="ru-RU" altLang="ru-RU" sz="2800" b="1">
              <a:solidFill>
                <a:srgbClr val="FF0000"/>
              </a:solidFill>
            </a:endParaRPr>
          </a:p>
        </p:txBody>
      </p:sp>
      <p:sp>
        <p:nvSpPr>
          <p:cNvPr id="14339" name="Rectangle 3"/>
          <p:cNvSpPr>
            <a:spLocks noGrp="1" noChangeArrowheads="1"/>
          </p:cNvSpPr>
          <p:nvPr>
            <p:ph type="body" idx="1"/>
          </p:nvPr>
        </p:nvSpPr>
        <p:spPr>
          <a:xfrm>
            <a:off x="-180528" y="548680"/>
            <a:ext cx="9324528" cy="6552208"/>
          </a:xfrm>
        </p:spPr>
        <p:txBody>
          <a:bodyPr/>
          <a:lstStyle/>
          <a:p>
            <a:pPr eaLnBrk="1" hangingPunct="1">
              <a:lnSpc>
                <a:spcPct val="90000"/>
              </a:lnSpc>
            </a:pPr>
            <a:r>
              <a:rPr lang="uk-UA" altLang="ru-RU" sz="900" dirty="0"/>
              <a:t> </a:t>
            </a:r>
            <a:r>
              <a:rPr lang="uk-UA" altLang="ru-RU" sz="2400" dirty="0"/>
              <a:t> </a:t>
            </a:r>
            <a:r>
              <a:rPr lang="uk-UA" altLang="ru-RU" sz="2200" dirty="0"/>
              <a:t> </a:t>
            </a:r>
            <a:r>
              <a:rPr lang="uk-UA" sz="2000" dirty="0"/>
              <a:t> </a:t>
            </a:r>
            <a:endParaRPr lang="ru-RU" altLang="ru-RU" sz="2000" dirty="0"/>
          </a:p>
        </p:txBody>
      </p:sp>
      <p:sp>
        <p:nvSpPr>
          <p:cNvPr id="3" name="TextBox 2">
            <a:extLst>
              <a:ext uri="{FF2B5EF4-FFF2-40B4-BE49-F238E27FC236}">
                <a16:creationId xmlns:a16="http://schemas.microsoft.com/office/drawing/2014/main" id="{8F9A357C-5E5F-817C-9496-087335C165A7}"/>
              </a:ext>
            </a:extLst>
          </p:cNvPr>
          <p:cNvSpPr txBox="1"/>
          <p:nvPr/>
        </p:nvSpPr>
        <p:spPr>
          <a:xfrm>
            <a:off x="179512" y="1412776"/>
            <a:ext cx="8712968" cy="338554"/>
          </a:xfrm>
          <a:prstGeom prst="rect">
            <a:avLst/>
          </a:prstGeom>
          <a:noFill/>
        </p:spPr>
        <p:txBody>
          <a:bodyPr wrap="square">
            <a:spAutoFit/>
          </a:bodyPr>
          <a:lstStyle/>
          <a:p>
            <a:pPr algn="l"/>
            <a:r>
              <a:rPr lang="uk-UA" sz="1600" dirty="0">
                <a:effectLst/>
                <a:latin typeface="Times New Roman" panose="02020603050405020304" pitchFamily="18" charset="0"/>
                <a:ea typeface="Times New Roman" panose="02020603050405020304" pitchFamily="18" charset="0"/>
              </a:rPr>
              <a:t>  </a:t>
            </a:r>
            <a:endParaRPr lang="ru-RU" dirty="0"/>
          </a:p>
        </p:txBody>
      </p:sp>
      <p:sp>
        <p:nvSpPr>
          <p:cNvPr id="4" name="TextBox 3">
            <a:extLst>
              <a:ext uri="{FF2B5EF4-FFF2-40B4-BE49-F238E27FC236}">
                <a16:creationId xmlns:a16="http://schemas.microsoft.com/office/drawing/2014/main" id="{057EDC9A-DCEB-FCF0-3ADC-DC8A5C6E7E7A}"/>
              </a:ext>
            </a:extLst>
          </p:cNvPr>
          <p:cNvSpPr txBox="1"/>
          <p:nvPr/>
        </p:nvSpPr>
        <p:spPr>
          <a:xfrm>
            <a:off x="0" y="836712"/>
            <a:ext cx="8640960" cy="5909310"/>
          </a:xfrm>
          <a:prstGeom prst="rect">
            <a:avLst/>
          </a:prstGeom>
          <a:noFill/>
        </p:spPr>
        <p:txBody>
          <a:bodyPr wrap="square">
            <a:spAutoFit/>
          </a:bodyPr>
          <a:lstStyle/>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Виявлення цих періодів є одним із етапів дослідження природи землетрусів, їх можливого майбутнього прогнозу. </a:t>
            </a: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Важливість вивчення екологічних негараздів в регіоні викликана також наявністю на території регіону </a:t>
            </a:r>
            <a:r>
              <a:rPr lang="uk-UA" sz="1800" dirty="0" err="1">
                <a:effectLst/>
                <a:latin typeface="Times New Roman" panose="02020603050405020304" pitchFamily="18" charset="0"/>
                <a:ea typeface="Times New Roman" panose="02020603050405020304" pitchFamily="18" charset="0"/>
              </a:rPr>
              <a:t>обʼєктів</a:t>
            </a:r>
            <a:r>
              <a:rPr lang="uk-UA" sz="1800" dirty="0">
                <a:effectLst/>
                <a:latin typeface="Times New Roman" panose="02020603050405020304" pitchFamily="18" charset="0"/>
                <a:ea typeface="Times New Roman" panose="02020603050405020304" pitchFamily="18" charset="0"/>
              </a:rPr>
              <a:t> критичної інфраструктури.</a:t>
            </a: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 Дослідження показали на зв'язок геодинамічного та сейсмічного станів в регіоні, а також впливи різних геофізичних, гідрологічних та метеорологічних факторів на протікання геологічних процесів. </a:t>
            </a: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Ведеться пошук нових параметрів та </a:t>
            </a:r>
            <a:r>
              <a:rPr lang="uk-UA" sz="1800" dirty="0" err="1">
                <a:effectLst/>
                <a:latin typeface="Times New Roman" panose="02020603050405020304" pitchFamily="18" charset="0"/>
                <a:ea typeface="Times New Roman" panose="02020603050405020304" pitchFamily="18" charset="0"/>
              </a:rPr>
              <a:t>методик</a:t>
            </a:r>
            <a:r>
              <a:rPr lang="uk-UA" sz="1800" dirty="0">
                <a:effectLst/>
                <a:latin typeface="Times New Roman" panose="02020603050405020304" pitchFamily="18" charset="0"/>
                <a:ea typeface="Times New Roman" panose="02020603050405020304" pitchFamily="18" charset="0"/>
              </a:rPr>
              <a:t> вивчення впливу факторів-завад на сейсмотектонічні процеси в регіоні. </a:t>
            </a: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Одним із факторів впливу на геологічні процеси розглядається астрофізичний фактор, зокрема вивчається зв'язок астрофізичних параметрів із сучасними рухами кори та їх динамікою. </a:t>
            </a:r>
            <a:endParaRPr lang="ru-RU" sz="1800" dirty="0">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Результати отримані в дослідницькій роботі важливі для створення моделі екологічного стану регіону, його можливі варіанти погіршення та вирішення їх з метою його покращення. </a:t>
            </a:r>
          </a:p>
          <a:p>
            <a:pPr marL="285750" indent="-285750" algn="just">
              <a:buFont typeface="Arial" panose="020B0604020202020204" pitchFamily="34" charset="0"/>
              <a:buChar char="•"/>
            </a:pPr>
            <a:r>
              <a:rPr lang="uk-UA" sz="1800" dirty="0">
                <a:effectLst/>
                <a:latin typeface="Times New Roman" panose="02020603050405020304" pitchFamily="18" charset="0"/>
                <a:ea typeface="Times New Roman" panose="02020603050405020304" pitchFamily="18" charset="0"/>
              </a:rPr>
              <a:t>За результатами проведених досліджень формуються висновки щодо факторів, які можуть спричинити інтенсивні рухи кори та викликати розрядку </a:t>
            </a:r>
            <a:r>
              <a:rPr lang="uk-UA" sz="1800" dirty="0" err="1">
                <a:effectLst/>
                <a:latin typeface="Times New Roman" panose="02020603050405020304" pitchFamily="18" charset="0"/>
                <a:ea typeface="Times New Roman" panose="02020603050405020304" pitchFamily="18" charset="0"/>
              </a:rPr>
              <a:t>геомеханічних</a:t>
            </a:r>
            <a:r>
              <a:rPr lang="uk-UA" sz="1800" dirty="0">
                <a:effectLst/>
                <a:latin typeface="Times New Roman" panose="02020603050405020304" pitchFamily="18" charset="0"/>
                <a:ea typeface="Times New Roman" panose="02020603050405020304" pitchFamily="18" charset="0"/>
              </a:rPr>
              <a:t> процесів через серію місцевих та регіональних землетрусів.</a:t>
            </a:r>
          </a:p>
          <a:p>
            <a:pPr marL="285750" indent="-285750" algn="just">
              <a:buFont typeface="Arial" panose="020B0604020202020204" pitchFamily="34" charset="0"/>
              <a:buChar char="•"/>
            </a:pPr>
            <a:r>
              <a:rPr lang="uk-UA" sz="1800" dirty="0">
                <a:latin typeface="Times New Roman" panose="02020603050405020304" pitchFamily="18" charset="0"/>
                <a:ea typeface="Times New Roman" panose="02020603050405020304" pitchFamily="18" charset="0"/>
              </a:rPr>
              <a:t>Отримані результати важливі для майбутнього прогнозування екологічно небезпечних процесів в сейсмонебезпечних регіонах.</a:t>
            </a:r>
            <a:endParaRPr lang="ru-RU" sz="1800" dirty="0">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endParaRPr lang="ru-RU" sz="180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8FA9E7-E83C-A88A-E968-022C2B5D9B42}"/>
              </a:ext>
            </a:extLst>
          </p:cNvPr>
          <p:cNvSpPr>
            <a:spLocks noGrp="1"/>
          </p:cNvSpPr>
          <p:nvPr>
            <p:ph type="title"/>
          </p:nvPr>
        </p:nvSpPr>
        <p:spPr>
          <a:xfrm>
            <a:off x="1259632" y="23812"/>
            <a:ext cx="8132440" cy="884908"/>
          </a:xfrm>
        </p:spPr>
        <p:txBody>
          <a:bodyPr/>
          <a:lstStyle/>
          <a:p>
            <a:r>
              <a:rPr lang="uk-UA" sz="3600" dirty="0"/>
              <a:t>Мета дослідження, методика дослідження</a:t>
            </a:r>
            <a:endParaRPr lang="ru-RU" sz="3600" dirty="0"/>
          </a:p>
        </p:txBody>
      </p:sp>
      <p:sp>
        <p:nvSpPr>
          <p:cNvPr id="3" name="Объект 2">
            <a:extLst>
              <a:ext uri="{FF2B5EF4-FFF2-40B4-BE49-F238E27FC236}">
                <a16:creationId xmlns:a16="http://schemas.microsoft.com/office/drawing/2014/main" id="{FBDD2028-866B-730D-F222-9A0C0074B6B6}"/>
              </a:ext>
            </a:extLst>
          </p:cNvPr>
          <p:cNvSpPr>
            <a:spLocks noGrp="1"/>
          </p:cNvSpPr>
          <p:nvPr>
            <p:ph idx="1"/>
          </p:nvPr>
        </p:nvSpPr>
        <p:spPr>
          <a:xfrm>
            <a:off x="1" y="908720"/>
            <a:ext cx="8316415" cy="5353968"/>
          </a:xfrm>
        </p:spPr>
        <p:txBody>
          <a:bodyPr/>
          <a:lstStyle/>
          <a:p>
            <a:r>
              <a:rPr lang="uk-UA" sz="1800" b="1" i="1" dirty="0">
                <a:effectLst/>
                <a:latin typeface="Times New Roman" panose="02020603050405020304" pitchFamily="18" charset="0"/>
                <a:ea typeface="Times New Roman" panose="02020603050405020304" pitchFamily="18" charset="0"/>
              </a:rPr>
              <a:t>  </a:t>
            </a:r>
            <a:r>
              <a:rPr lang="uk-UA" sz="1800" b="1" dirty="0">
                <a:effectLst/>
                <a:latin typeface="Times New Roman" panose="02020603050405020304" pitchFamily="18" charset="0"/>
                <a:ea typeface="Times New Roman" panose="02020603050405020304" pitchFamily="18" charset="0"/>
              </a:rPr>
              <a:t>Метою роботи</a:t>
            </a:r>
            <a:r>
              <a:rPr lang="uk-UA" sz="1800" dirty="0">
                <a:effectLst/>
                <a:latin typeface="Times New Roman" panose="02020603050405020304" pitchFamily="18" charset="0"/>
                <a:ea typeface="Times New Roman" panose="02020603050405020304" pitchFamily="18" charset="0"/>
              </a:rPr>
              <a:t> є дослідження екологічного стану  регіону в контексті впливу на нього геодинамічного стану та його зв'язок із параметрами астрофізики.</a:t>
            </a:r>
          </a:p>
          <a:p>
            <a:r>
              <a:rPr lang="uk-UA" sz="1800" dirty="0">
                <a:effectLst/>
                <a:latin typeface="Times New Roman" panose="02020603050405020304" pitchFamily="18" charset="0"/>
                <a:ea typeface="Times New Roman" panose="02020603050405020304" pitchFamily="18" charset="0"/>
              </a:rPr>
              <a:t> </a:t>
            </a:r>
            <a:r>
              <a:rPr lang="uk-UA" sz="1800" b="1" dirty="0" err="1">
                <a:effectLst/>
                <a:latin typeface="Times New Roman" panose="02020603050405020304" pitchFamily="18" charset="0"/>
                <a:ea typeface="Times New Roman" panose="02020603050405020304" pitchFamily="18" charset="0"/>
              </a:rPr>
              <a:t>Обʼєктом</a:t>
            </a:r>
            <a:r>
              <a:rPr lang="uk-UA" sz="1800" b="1" dirty="0">
                <a:effectLst/>
                <a:latin typeface="Times New Roman" panose="02020603050405020304" pitchFamily="18" charset="0"/>
                <a:ea typeface="Times New Roman" panose="02020603050405020304" pitchFamily="18" charset="0"/>
              </a:rPr>
              <a:t> дослідження</a:t>
            </a:r>
            <a:r>
              <a:rPr lang="uk-UA" sz="1800" dirty="0">
                <a:effectLst/>
                <a:latin typeface="Times New Roman" panose="02020603050405020304" pitchFamily="18" charset="0"/>
                <a:ea typeface="Times New Roman" panose="02020603050405020304" pitchFamily="18" charset="0"/>
              </a:rPr>
              <a:t> є екологічний стан, геодинамічний стан та варіації параметрів сонячної активності та геомагнітного індексу.</a:t>
            </a:r>
          </a:p>
          <a:p>
            <a:r>
              <a:rPr lang="uk-UA" sz="1800" dirty="0">
                <a:effectLst/>
                <a:latin typeface="Times New Roman" panose="02020603050405020304" pitchFamily="18" charset="0"/>
                <a:ea typeface="Times New Roman" panose="02020603050405020304" pitchFamily="18" charset="0"/>
              </a:rPr>
              <a:t> </a:t>
            </a:r>
            <a:r>
              <a:rPr lang="uk-UA" sz="1800" b="1" dirty="0">
                <a:effectLst/>
                <a:latin typeface="Times New Roman" panose="02020603050405020304" pitchFamily="18" charset="0"/>
                <a:ea typeface="Times New Roman" panose="02020603050405020304" pitchFamily="18" charset="0"/>
              </a:rPr>
              <a:t>Предметом дослідження</a:t>
            </a:r>
            <a:r>
              <a:rPr lang="uk-UA" sz="1800" dirty="0">
                <a:effectLst/>
                <a:latin typeface="Times New Roman" panose="02020603050405020304" pitchFamily="18" charset="0"/>
                <a:ea typeface="Times New Roman" panose="02020603050405020304" pitchFamily="18" charset="0"/>
              </a:rPr>
              <a:t> є зв'язок параметрів астрофізичного стану із варіаціями геофізичного стану регіону, що є джерелами місцевої сейсмічності.</a:t>
            </a:r>
          </a:p>
          <a:p>
            <a:r>
              <a:rPr lang="uk-UA" sz="1800" dirty="0">
                <a:effectLst/>
                <a:latin typeface="Times New Roman" panose="02020603050405020304" pitchFamily="18" charset="0"/>
                <a:ea typeface="Times New Roman" panose="02020603050405020304" pitchFamily="18" charset="0"/>
              </a:rPr>
              <a:t> </a:t>
            </a:r>
            <a:r>
              <a:rPr lang="uk-UA" sz="1800" b="1" dirty="0">
                <a:effectLst/>
                <a:latin typeface="Times New Roman" panose="02020603050405020304" pitchFamily="18" charset="0"/>
                <a:ea typeface="Times New Roman" panose="02020603050405020304" pitchFamily="18" charset="0"/>
              </a:rPr>
              <a:t>Методи дослідження</a:t>
            </a:r>
            <a:r>
              <a:rPr lang="uk-UA" sz="1800" dirty="0">
                <a:effectLst/>
                <a:latin typeface="Times New Roman" panose="02020603050405020304" pitchFamily="18" charset="0"/>
                <a:ea typeface="Times New Roman" panose="02020603050405020304" pitchFamily="18" charset="0"/>
              </a:rPr>
              <a:t> – просторово-часовий розподіл параметрів геофізичних та астрофізичних спостережень, порівняльний та кореляційний аналіз спостережуваних параметрів, математичні методи розрахунку фізичних характеристик рухів кори. </a:t>
            </a:r>
          </a:p>
          <a:p>
            <a:r>
              <a:rPr lang="uk-UA" sz="1800" dirty="0">
                <a:effectLst/>
                <a:latin typeface="Times New Roman" panose="02020603050405020304" pitchFamily="18" charset="0"/>
                <a:ea typeface="Times New Roman" panose="02020603050405020304" pitchFamily="18" charset="0"/>
              </a:rPr>
              <a:t>Для вирішення поставленої мети використано результати спостереження геофізичних параметрів, що  характеризують геодинамічний стан регіону та отримані в результаті вимірювання параметрів сучасних горизонтальних рухів кори в зоні </a:t>
            </a:r>
            <a:r>
              <a:rPr lang="uk-UA" sz="1800" dirty="0" err="1">
                <a:effectLst/>
                <a:latin typeface="Times New Roman" panose="02020603050405020304" pitchFamily="18" charset="0"/>
                <a:ea typeface="Times New Roman" panose="02020603050405020304" pitchFamily="18" charset="0"/>
              </a:rPr>
              <a:t>Оашського</a:t>
            </a:r>
            <a:r>
              <a:rPr lang="uk-UA" sz="1800" dirty="0">
                <a:effectLst/>
                <a:latin typeface="Times New Roman" panose="02020603050405020304" pitchFamily="18" charset="0"/>
                <a:ea typeface="Times New Roman" panose="02020603050405020304" pitchFamily="18" charset="0"/>
              </a:rPr>
              <a:t> глибинного розлому.</a:t>
            </a:r>
          </a:p>
          <a:p>
            <a:r>
              <a:rPr lang="uk-UA" sz="1800" dirty="0">
                <a:effectLst/>
                <a:latin typeface="Times New Roman" panose="02020603050405020304" pitchFamily="18" charset="0"/>
                <a:ea typeface="Times New Roman" panose="02020603050405020304" pitchFamily="18" charset="0"/>
              </a:rPr>
              <a:t> Ці дані отримані на пункті </a:t>
            </a:r>
            <a:r>
              <a:rPr lang="uk-UA" sz="1800" dirty="0" err="1">
                <a:effectLst/>
                <a:latin typeface="Times New Roman" panose="02020603050405020304" pitchFamily="18" charset="0"/>
                <a:ea typeface="Times New Roman" panose="02020603050405020304" pitchFamily="18" charset="0"/>
              </a:rPr>
              <a:t>деформометричних</a:t>
            </a:r>
            <a:r>
              <a:rPr lang="uk-UA" sz="1800" dirty="0">
                <a:effectLst/>
                <a:latin typeface="Times New Roman" panose="02020603050405020304" pitchFamily="18" charset="0"/>
                <a:ea typeface="Times New Roman" panose="02020603050405020304" pitchFamily="18" charset="0"/>
              </a:rPr>
              <a:t> спостережень в селищі Королеве, де Відділом сейсмічності Карпатського регіону Інституту геофізики ім. С.І, </a:t>
            </a:r>
            <a:r>
              <a:rPr lang="uk-UA" sz="1800" dirty="0" err="1">
                <a:effectLst/>
                <a:latin typeface="Times New Roman" panose="02020603050405020304" pitchFamily="18" charset="0"/>
                <a:ea typeface="Times New Roman" panose="02020603050405020304" pitchFamily="18" charset="0"/>
              </a:rPr>
              <a:t>Субботіна</a:t>
            </a:r>
            <a:r>
              <a:rPr lang="uk-UA" sz="1800" dirty="0">
                <a:effectLst/>
                <a:latin typeface="Times New Roman" panose="02020603050405020304" pitchFamily="18" charset="0"/>
                <a:ea typeface="Times New Roman" panose="02020603050405020304" pitchFamily="18" charset="0"/>
              </a:rPr>
              <a:t> НАН України змонтовано горизонтальний кварцовий </a:t>
            </a:r>
            <a:r>
              <a:rPr lang="uk-UA" sz="1800" dirty="0" err="1">
                <a:effectLst/>
                <a:latin typeface="Times New Roman" panose="02020603050405020304" pitchFamily="18" charset="0"/>
                <a:ea typeface="Times New Roman" panose="02020603050405020304" pitchFamily="18" charset="0"/>
              </a:rPr>
              <a:t>деформограф</a:t>
            </a:r>
            <a:r>
              <a:rPr lang="uk-UA" sz="1800" dirty="0">
                <a:effectLst/>
                <a:latin typeface="Times New Roman" panose="02020603050405020304" pitchFamily="18" charset="0"/>
                <a:ea typeface="Times New Roman" panose="02020603050405020304" pitchFamily="18" charset="0"/>
              </a:rPr>
              <a:t>.</a:t>
            </a:r>
          </a:p>
          <a:p>
            <a:r>
              <a:rPr lang="uk-UA" sz="1800" dirty="0">
                <a:effectLst/>
                <a:latin typeface="Times New Roman" panose="02020603050405020304" pitchFamily="18" charset="0"/>
                <a:ea typeface="Times New Roman" panose="02020603050405020304" pitchFamily="18" charset="0"/>
              </a:rPr>
              <a:t> Матеріали астрофізичного стану отримано з Інтернет ресурсів. </a:t>
            </a:r>
            <a:endParaRPr lang="ru-RU" dirty="0"/>
          </a:p>
        </p:txBody>
      </p:sp>
    </p:spTree>
    <p:extLst>
      <p:ext uri="{BB962C8B-B14F-4D97-AF65-F5344CB8AC3E}">
        <p14:creationId xmlns:p14="http://schemas.microsoft.com/office/powerpoint/2010/main" val="239709665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956376" cy="1143000"/>
          </a:xfrm>
        </p:spPr>
        <p:txBody>
          <a:bodyPr/>
          <a:lstStyle/>
          <a:p>
            <a:r>
              <a:rPr lang="ru-RU" sz="2000" dirty="0" err="1"/>
              <a:t>Режимні</a:t>
            </a:r>
            <a:r>
              <a:rPr lang="ru-RU" sz="2000" dirty="0"/>
              <a:t> </a:t>
            </a:r>
            <a:r>
              <a:rPr lang="ru-RU" sz="2000" dirty="0" err="1"/>
              <a:t>геофізичні</a:t>
            </a:r>
            <a:r>
              <a:rPr lang="ru-RU" sz="2000" dirty="0"/>
              <a:t> </a:t>
            </a:r>
            <a:r>
              <a:rPr lang="ru-RU" sz="2000" dirty="0" err="1"/>
              <a:t>спостереження</a:t>
            </a:r>
            <a:r>
              <a:rPr lang="ru-RU" sz="2000" dirty="0"/>
              <a:t> на </a:t>
            </a:r>
            <a:r>
              <a:rPr lang="ru-RU" sz="2000" dirty="0" err="1"/>
              <a:t>території</a:t>
            </a:r>
            <a:r>
              <a:rPr lang="ru-RU" sz="2000" dirty="0"/>
              <a:t> </a:t>
            </a:r>
            <a:r>
              <a:rPr lang="ru-RU" sz="2000" dirty="0" err="1"/>
              <a:t>Закарпатського</a:t>
            </a:r>
            <a:r>
              <a:rPr lang="ru-RU" sz="2000" dirty="0"/>
              <a:t> </a:t>
            </a:r>
            <a:r>
              <a:rPr lang="ru-RU" sz="2000" dirty="0" err="1"/>
              <a:t>внутрішнього</a:t>
            </a:r>
            <a:r>
              <a:rPr lang="ru-RU" sz="2000" dirty="0"/>
              <a:t> </a:t>
            </a:r>
            <a:r>
              <a:rPr lang="ru-RU" sz="2000" dirty="0" err="1"/>
              <a:t>прогину</a:t>
            </a:r>
            <a:r>
              <a:rPr lang="ru-RU" sz="2000" dirty="0"/>
              <a:t>, </a:t>
            </a:r>
            <a:r>
              <a:rPr lang="ru-RU" sz="2000" dirty="0" err="1"/>
              <a:t>магнітне</a:t>
            </a:r>
            <a:r>
              <a:rPr lang="ru-RU" sz="2000" dirty="0"/>
              <a:t> поле </a:t>
            </a:r>
            <a:r>
              <a:rPr lang="ru-RU" sz="2000" dirty="0" err="1"/>
              <a:t>Землі</a:t>
            </a:r>
            <a:r>
              <a:rPr lang="ru-RU" sz="2000" dirty="0"/>
              <a:t> [</a:t>
            </a:r>
            <a:r>
              <a:rPr lang="ru-RU" sz="2000" dirty="0" err="1"/>
              <a:t>Національний</a:t>
            </a:r>
            <a:r>
              <a:rPr lang="ru-RU" sz="2000" dirty="0"/>
              <a:t> атлас </a:t>
            </a:r>
            <a:r>
              <a:rPr lang="ru-RU" sz="2000" dirty="0" err="1"/>
              <a:t>України</a:t>
            </a:r>
            <a:r>
              <a:rPr lang="ru-RU" sz="2000" dirty="0"/>
              <a:t>, 2007].</a:t>
            </a:r>
            <a:endParaRPr lang="uk-UA" sz="2000" dirty="0"/>
          </a:p>
        </p:txBody>
      </p:sp>
      <p:pic>
        <p:nvPicPr>
          <p:cNvPr id="4" name="Місце для вмісту 3"/>
          <p:cNvPicPr>
            <a:picLocks noGrp="1" noChangeAspect="1"/>
          </p:cNvPicPr>
          <p:nvPr>
            <p:ph idx="1"/>
          </p:nvPr>
        </p:nvPicPr>
        <p:blipFill>
          <a:blip r:embed="rId2"/>
          <a:stretch>
            <a:fillRect/>
          </a:stretch>
        </p:blipFill>
        <p:spPr>
          <a:xfrm>
            <a:off x="467544" y="908720"/>
            <a:ext cx="8302812" cy="5877272"/>
          </a:xfrm>
          <a:prstGeom prst="rect">
            <a:avLst/>
          </a:prstGeom>
        </p:spPr>
      </p:pic>
    </p:spTree>
    <p:extLst>
      <p:ext uri="{BB962C8B-B14F-4D97-AF65-F5344CB8AC3E}">
        <p14:creationId xmlns:p14="http://schemas.microsoft.com/office/powerpoint/2010/main" val="54211016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898347"/>
            <a:ext cx="9036496" cy="1872208"/>
          </a:xfrm>
        </p:spPr>
        <p:txBody>
          <a:bodyPr/>
          <a:lstStyle/>
          <a:p>
            <a:r>
              <a:rPr lang="ru-RU" sz="1600" dirty="0"/>
              <a:t> </a:t>
            </a:r>
            <a:br>
              <a:rPr lang="ru-RU" sz="1600" dirty="0"/>
            </a:br>
            <a:r>
              <a:rPr lang="uk-UA" sz="1600" dirty="0"/>
              <a:t> </a:t>
            </a:r>
            <a:r>
              <a:rPr lang="ru-RU" sz="1600" dirty="0"/>
              <a:t/>
            </a:r>
            <a:br>
              <a:rPr lang="ru-RU" sz="1600" dirty="0"/>
            </a:br>
            <a:endParaRPr lang="ru-RU" sz="1600" dirty="0"/>
          </a:p>
        </p:txBody>
      </p:sp>
      <p:sp>
        <p:nvSpPr>
          <p:cNvPr id="4" name="Прямоугольник 3"/>
          <p:cNvSpPr/>
          <p:nvPr/>
        </p:nvSpPr>
        <p:spPr>
          <a:xfrm>
            <a:off x="2286000" y="2521059"/>
            <a:ext cx="4572000" cy="338554"/>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600" b="0" i="0" u="none" strike="noStrike" kern="1200" cap="none" spc="0" normalizeH="0" baseline="0" noProof="0" dirty="0">
                <a:ln>
                  <a:noFill/>
                </a:ln>
                <a:solidFill>
                  <a:srgbClr val="EAEAEA"/>
                </a:solidFill>
                <a:effectLst/>
                <a:uLnTx/>
                <a:uFillTx/>
                <a:latin typeface="Tahoma" pitchFamily="34" charset="0"/>
                <a:ea typeface="+mn-ea"/>
                <a:cs typeface="+mn-cs"/>
              </a:rPr>
              <a:t> </a:t>
            </a:r>
          </a:p>
        </p:txBody>
      </p:sp>
      <p:sp>
        <p:nvSpPr>
          <p:cNvPr id="3" name="Объект 2">
            <a:extLst>
              <a:ext uri="{FF2B5EF4-FFF2-40B4-BE49-F238E27FC236}">
                <a16:creationId xmlns:a16="http://schemas.microsoft.com/office/drawing/2014/main" id="{7214FEB9-95CE-8F66-C28E-5C1D01786017}"/>
              </a:ext>
            </a:extLst>
          </p:cNvPr>
          <p:cNvSpPr>
            <a:spLocks noGrp="1"/>
          </p:cNvSpPr>
          <p:nvPr>
            <p:ph idx="1"/>
          </p:nvPr>
        </p:nvSpPr>
        <p:spPr>
          <a:xfrm>
            <a:off x="5004048" y="899378"/>
            <a:ext cx="3775427" cy="3651261"/>
          </a:xfrm>
        </p:spPr>
        <p:txBody>
          <a:bodyPr/>
          <a:lstStyle/>
          <a:p>
            <a:r>
              <a:rPr lang="uk-UA" sz="1200" dirty="0">
                <a:effectLst/>
                <a:latin typeface="Times New Roman" panose="02020603050405020304" pitchFamily="18" charset="0"/>
                <a:ea typeface="Times New Roman" panose="02020603050405020304" pitchFamily="18" charset="0"/>
                <a:cs typeface="Times New Roman" panose="02020603050405020304" pitchFamily="18" charset="0"/>
              </a:rPr>
              <a:t>Рис.1. Сонячна активність за 2012-2024 рр.</a:t>
            </a:r>
          </a:p>
          <a:p>
            <a:pPr marL="0" indent="0">
              <a:buNone/>
            </a:pPr>
            <a:endParaRPr lang="uk-U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uk-UA"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Рис. 2. Сонячна активність за січень 2024 року. </a:t>
            </a:r>
            <a:r>
              <a:rPr lang="uk-UA" sz="1200" dirty="0">
                <a:solidFill>
                  <a:schemeClr val="tx2"/>
                </a:solidFill>
                <a:effectLst/>
                <a:latin typeface="Times New Roman" panose="02020603050405020304" pitchFamily="18" charset="0"/>
                <a:ea typeface="Times New Roman" panose="02020603050405020304" pitchFamily="18" charset="0"/>
              </a:rPr>
              <a:t>Коливання сонячної активності є періодичними з періодами від 2-х до 7-и діб, максимум припадає на 13 січня 2024 року. Середньодобова величина сонячної активності становить 122( числа Вульфа). </a:t>
            </a:r>
            <a:r>
              <a:rPr lang="uk-UA"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Рис. 3. </a:t>
            </a:r>
            <a:r>
              <a:rPr lang="ru-RU" sz="1200" dirty="0" err="1">
                <a:latin typeface="Times New Roman" panose="02020603050405020304" pitchFamily="18" charset="0"/>
                <a:cs typeface="Times New Roman" panose="02020603050405020304" pitchFamily="18" charset="0"/>
              </a:rPr>
              <a:t>Сучасні</a:t>
            </a:r>
            <a:r>
              <a:rPr lang="ru-RU" sz="1200" dirty="0">
                <a:latin typeface="Times New Roman" panose="02020603050405020304" pitchFamily="18" charset="0"/>
                <a:cs typeface="Times New Roman" panose="02020603050405020304" pitchFamily="18" charset="0"/>
              </a:rPr>
              <a:t> рухи кори:</a:t>
            </a:r>
            <a:r>
              <a:rPr lang="uk-UA" sz="1200" dirty="0">
                <a:effectLst/>
                <a:latin typeface="Times New Roman" panose="02020603050405020304" pitchFamily="18" charset="0"/>
                <a:ea typeface="Times New Roman" panose="02020603050405020304" pitchFamily="18" charset="0"/>
              </a:rPr>
              <a:t> Аналіз вказує на загальне розширення порід із змінною швидкістю, виділено періоди в коливаннях спостережуваної величини, а саме:2, 9, 14 діб, амплітуда коливання  становить 198 </a:t>
            </a:r>
            <a:r>
              <a:rPr lang="uk-UA" sz="1200" dirty="0" err="1">
                <a:effectLst/>
                <a:latin typeface="Times New Roman" panose="02020603050405020304" pitchFamily="18" charset="0"/>
                <a:ea typeface="Times New Roman" panose="02020603050405020304" pitchFamily="18" charset="0"/>
              </a:rPr>
              <a:t>нстр</a:t>
            </a:r>
            <a:r>
              <a:rPr lang="uk-UA" sz="1200" dirty="0">
                <a:effectLst/>
                <a:latin typeface="Times New Roman" panose="02020603050405020304" pitchFamily="18" charset="0"/>
                <a:ea typeface="Times New Roman" panose="02020603050405020304" pitchFamily="18" charset="0"/>
              </a:rPr>
              <a:t>. Протягом місяця зареєстровано декілька інтервалів часу, коли відбулися знакозмінні процеси. Відомо що знакозмінні процеси супроводжуються проявом місцевої сейсмічності.</a:t>
            </a:r>
            <a:endParaRPr lang="ru-RU" sz="1200" dirty="0">
              <a:effectLst/>
              <a:latin typeface="Times New Roman" panose="02020603050405020304" pitchFamily="18" charset="0"/>
              <a:ea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5F384EB-226A-EE24-0A99-729CFFCD3C1C}"/>
              </a:ext>
            </a:extLst>
          </p:cNvPr>
          <p:cNvSpPr txBox="1"/>
          <p:nvPr/>
        </p:nvSpPr>
        <p:spPr>
          <a:xfrm>
            <a:off x="1187625" y="224514"/>
            <a:ext cx="7591850" cy="584775"/>
          </a:xfrm>
          <a:prstGeom prst="rect">
            <a:avLst/>
          </a:prstGeom>
          <a:noFill/>
        </p:spPr>
        <p:txBody>
          <a:bodyPr wrap="square">
            <a:spAutoFit/>
          </a:bodyPr>
          <a:lstStyle/>
          <a:p>
            <a:r>
              <a:rPr lang="ru-RU" b="1" dirty="0">
                <a:latin typeface="Times New Roman" panose="02020603050405020304" pitchFamily="18" charset="0"/>
                <a:cs typeface="Times New Roman" panose="02020603050405020304" pitchFamily="18" charset="0"/>
              </a:rPr>
              <a:t>ВАРІАЦІЇ АСТРОФІЗИЧНИХ ПАРАМЕТРІВ ЗА 2024 РІК. АНАЛІЗ ЧАСОВИХ РОЗПОДІЛІВ</a:t>
            </a:r>
          </a:p>
        </p:txBody>
      </p:sp>
      <p:pic>
        <p:nvPicPr>
          <p:cNvPr id="1026" name="Picture 2">
            <a:extLst>
              <a:ext uri="{FF2B5EF4-FFF2-40B4-BE49-F238E27FC236}">
                <a16:creationId xmlns:a16="http://schemas.microsoft.com/office/drawing/2014/main" id="{7C64494B-313F-35B1-6375-0A59DA63D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56" y="882114"/>
            <a:ext cx="4952819" cy="375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AD07DFC3-C623-7807-4163-D80E14245B27}"/>
              </a:ext>
            </a:extLst>
          </p:cNvPr>
          <p:cNvPicPr>
            <a:picLocks noChangeAspect="1"/>
          </p:cNvPicPr>
          <p:nvPr/>
        </p:nvPicPr>
        <p:blipFill>
          <a:blip r:embed="rId3"/>
          <a:stretch>
            <a:fillRect/>
          </a:stretch>
        </p:blipFill>
        <p:spPr>
          <a:xfrm>
            <a:off x="1" y="4682556"/>
            <a:ext cx="4716016" cy="2180952"/>
          </a:xfrm>
          <a:prstGeom prst="rect">
            <a:avLst/>
          </a:prstGeom>
        </p:spPr>
      </p:pic>
      <p:pic>
        <p:nvPicPr>
          <p:cNvPr id="9" name="Рисунок 8">
            <a:extLst>
              <a:ext uri="{FF2B5EF4-FFF2-40B4-BE49-F238E27FC236}">
                <a16:creationId xmlns:a16="http://schemas.microsoft.com/office/drawing/2014/main" id="{B736A2AF-DF42-F9AD-9C41-9131B78EE48A}"/>
              </a:ext>
            </a:extLst>
          </p:cNvPr>
          <p:cNvPicPr>
            <a:picLocks noChangeAspect="1"/>
          </p:cNvPicPr>
          <p:nvPr/>
        </p:nvPicPr>
        <p:blipFill>
          <a:blip r:embed="rId4"/>
          <a:stretch>
            <a:fillRect/>
          </a:stretch>
        </p:blipFill>
        <p:spPr>
          <a:xfrm>
            <a:off x="4721868" y="4639698"/>
            <a:ext cx="4422131" cy="2266667"/>
          </a:xfrm>
          <a:prstGeom prst="rect">
            <a:avLst/>
          </a:prstGeom>
        </p:spPr>
      </p:pic>
    </p:spTree>
    <p:extLst>
      <p:ext uri="{BB962C8B-B14F-4D97-AF65-F5344CB8AC3E}">
        <p14:creationId xmlns:p14="http://schemas.microsoft.com/office/powerpoint/2010/main" val="13907336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431D21-4DB8-7638-A242-8808072F1CF6}"/>
              </a:ext>
            </a:extLst>
          </p:cNvPr>
          <p:cNvSpPr>
            <a:spLocks noGrp="1"/>
          </p:cNvSpPr>
          <p:nvPr>
            <p:ph type="title"/>
          </p:nvPr>
        </p:nvSpPr>
        <p:spPr>
          <a:xfrm>
            <a:off x="4860032" y="1412776"/>
            <a:ext cx="4283968" cy="5445224"/>
          </a:xfrm>
        </p:spPr>
        <p:txBody>
          <a:bodyPr/>
          <a:lstStyle/>
          <a:p>
            <a:pPr algn="just">
              <a:lnSpc>
                <a:spcPct val="150000"/>
              </a:lnSpc>
            </a:pPr>
            <a:r>
              <a:rPr lang="uk-UA" sz="1400" dirty="0">
                <a:effectLst/>
                <a:latin typeface="Times New Roman" panose="02020603050405020304" pitchFamily="18" charset="0"/>
                <a:ea typeface="Times New Roman" panose="02020603050405020304" pitchFamily="18" charset="0"/>
              </a:rPr>
              <a:t>Рис.4. Варіації геомагнітного індексу за січень 2024 року. Геомагнітний індекс коливається із періодами від 2-х до 6-и діб, виділяються аномалії на початку, амплітуди коливаються від 3 (відносні одиниці) до 7( початок місяця), відмічається монотонне зростання протягом місячного періоду.</a:t>
            </a:r>
            <a:br>
              <a:rPr lang="uk-UA" sz="1400" dirty="0">
                <a:effectLst/>
                <a:latin typeface="Times New Roman" panose="02020603050405020304" pitchFamily="18" charset="0"/>
                <a:ea typeface="Times New Roman" panose="02020603050405020304" pitchFamily="18" charset="0"/>
              </a:rPr>
            </a:br>
            <a:r>
              <a:rPr lang="uk-UA" sz="1400" dirty="0">
                <a:effectLst/>
                <a:latin typeface="Times New Roman" panose="02020603050405020304" pitchFamily="18" charset="0"/>
                <a:ea typeface="Times New Roman" panose="02020603050405020304" pitchFamily="18" charset="0"/>
              </a:rPr>
              <a:t>Рис. 5. Геомагнітний індекс ( крива коричневого кольору), сонячна активність( крива синього кольору) за січень 2023 року. Максимальним значенням сонячної активності відповідають інтервали з мінімальними значеннями геомагнітного імпульсу. Зміщення рядів спостереження на інтервал рівний тижню робить кореляцію вищою.</a:t>
            </a:r>
            <a:r>
              <a:rPr lang="ru-RU" sz="1400" dirty="0">
                <a:effectLst/>
                <a:latin typeface="Times New Roman" panose="02020603050405020304" pitchFamily="18" charset="0"/>
                <a:ea typeface="Times New Roman" panose="02020603050405020304" pitchFamily="18" charset="0"/>
              </a:rPr>
              <a:t/>
            </a:r>
            <a:br>
              <a:rPr lang="ru-RU" sz="1400" dirty="0">
                <a:effectLst/>
                <a:latin typeface="Times New Roman" panose="02020603050405020304" pitchFamily="18" charset="0"/>
                <a:ea typeface="Times New Roman" panose="02020603050405020304" pitchFamily="18" charset="0"/>
              </a:rPr>
            </a:br>
            <a:r>
              <a:rPr lang="uk-UA" sz="1400" dirty="0">
                <a:effectLst/>
                <a:latin typeface="Times New Roman" panose="02020603050405020304" pitchFamily="18" charset="0"/>
                <a:ea typeface="Times New Roman" panose="02020603050405020304" pitchFamily="18" charset="0"/>
              </a:rPr>
              <a:t>      Коефіцієнт кореляції становить: 0.6. Якщо змістити ряди спостережень на тиждень та розрахувавши коефіцієнт кореляції, отримано величину:</a:t>
            </a:r>
            <a:r>
              <a:rPr lang="uk-UA" sz="1400" dirty="0">
                <a:solidFill>
                  <a:srgbClr val="000000"/>
                </a:solidFill>
                <a:effectLst/>
                <a:latin typeface="Times New Roman" panose="02020603050405020304" pitchFamily="18" charset="0"/>
                <a:ea typeface="Times New Roman" panose="02020603050405020304" pitchFamily="18" charset="0"/>
              </a:rPr>
              <a:t> 0.1</a:t>
            </a:r>
            <a:r>
              <a:rPr lang="uk-UA" sz="1800" dirty="0">
                <a:solidFill>
                  <a:srgbClr val="000000"/>
                </a:solidFill>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r>
              <a:rPr lang="uk-UA" sz="1400" dirty="0">
                <a:solidFill>
                  <a:srgbClr val="000000"/>
                </a:solidFill>
                <a:effectLst/>
                <a:latin typeface="Times New Roman" panose="02020603050405020304" pitchFamily="18" charset="0"/>
                <a:ea typeface="Times New Roman" panose="02020603050405020304" pitchFamily="18" charset="0"/>
              </a:rPr>
              <a:t/>
            </a:r>
            <a:br>
              <a:rPr lang="uk-UA" sz="1400" dirty="0">
                <a:solidFill>
                  <a:srgbClr val="000000"/>
                </a:solidFill>
                <a:effectLst/>
                <a:latin typeface="Times New Roman" panose="02020603050405020304" pitchFamily="18" charset="0"/>
                <a:ea typeface="Times New Roman" panose="02020603050405020304" pitchFamily="18" charset="0"/>
              </a:rPr>
            </a:br>
            <a:r>
              <a:rPr lang="uk-UA" sz="1400" dirty="0">
                <a:solidFill>
                  <a:srgbClr val="000000"/>
                </a:solidFill>
                <a:effectLst/>
                <a:latin typeface="Times New Roman" panose="02020603050405020304" pitchFamily="18" charset="0"/>
                <a:ea typeface="Times New Roman" panose="02020603050405020304" pitchFamily="18" charset="0"/>
              </a:rPr>
              <a:t> </a:t>
            </a:r>
            <a:r>
              <a:rPr lang="uk-UA" sz="1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endParaRPr lang="ru-RU" sz="1200" dirty="0"/>
          </a:p>
        </p:txBody>
      </p:sp>
      <p:pic>
        <p:nvPicPr>
          <p:cNvPr id="4" name="Объект 3">
            <a:extLst>
              <a:ext uri="{FF2B5EF4-FFF2-40B4-BE49-F238E27FC236}">
                <a16:creationId xmlns:a16="http://schemas.microsoft.com/office/drawing/2014/main" id="{8D14108E-3617-95AB-FD52-5F394517E302}"/>
              </a:ext>
            </a:extLst>
          </p:cNvPr>
          <p:cNvPicPr>
            <a:picLocks noGrp="1" noChangeAspect="1"/>
          </p:cNvPicPr>
          <p:nvPr>
            <p:ph idx="1"/>
          </p:nvPr>
        </p:nvPicPr>
        <p:blipFill>
          <a:blip r:embed="rId2"/>
          <a:stretch>
            <a:fillRect/>
          </a:stretch>
        </p:blipFill>
        <p:spPr>
          <a:xfrm>
            <a:off x="28887" y="930275"/>
            <a:ext cx="4831145" cy="2228571"/>
          </a:xfrm>
          <a:prstGeom prst="rect">
            <a:avLst/>
          </a:prstGeom>
        </p:spPr>
      </p:pic>
      <p:pic>
        <p:nvPicPr>
          <p:cNvPr id="5" name="Рисунок 4">
            <a:extLst>
              <a:ext uri="{FF2B5EF4-FFF2-40B4-BE49-F238E27FC236}">
                <a16:creationId xmlns:a16="http://schemas.microsoft.com/office/drawing/2014/main" id="{FEE335B1-D290-D439-15F2-8C674FDE7C92}"/>
              </a:ext>
            </a:extLst>
          </p:cNvPr>
          <p:cNvPicPr>
            <a:picLocks noChangeAspect="1"/>
          </p:cNvPicPr>
          <p:nvPr/>
        </p:nvPicPr>
        <p:blipFill>
          <a:blip r:embed="rId3"/>
          <a:stretch>
            <a:fillRect/>
          </a:stretch>
        </p:blipFill>
        <p:spPr>
          <a:xfrm>
            <a:off x="1" y="3165820"/>
            <a:ext cx="4860032" cy="3575548"/>
          </a:xfrm>
          <a:prstGeom prst="rect">
            <a:avLst/>
          </a:prstGeom>
        </p:spPr>
      </p:pic>
    </p:spTree>
    <p:extLst>
      <p:ext uri="{BB962C8B-B14F-4D97-AF65-F5344CB8AC3E}">
        <p14:creationId xmlns:p14="http://schemas.microsoft.com/office/powerpoint/2010/main" val="19640855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340925-52EE-8A4E-9B2D-BF16659FE06A}"/>
              </a:ext>
            </a:extLst>
          </p:cNvPr>
          <p:cNvSpPr>
            <a:spLocks noGrp="1"/>
          </p:cNvSpPr>
          <p:nvPr>
            <p:ph type="title"/>
          </p:nvPr>
        </p:nvSpPr>
        <p:spPr>
          <a:xfrm>
            <a:off x="5505936" y="548680"/>
            <a:ext cx="3638063" cy="6309320"/>
          </a:xfrm>
        </p:spPr>
        <p:txBody>
          <a:bodyPr/>
          <a:lstStyle/>
          <a:p>
            <a:r>
              <a:rPr lang="uk-UA" sz="1200" dirty="0">
                <a:effectLst/>
                <a:latin typeface="Times New Roman" panose="02020603050405020304" pitchFamily="18" charset="0"/>
                <a:ea typeface="Times New Roman" panose="02020603050405020304" pitchFamily="18" charset="0"/>
              </a:rPr>
              <a:t>Рис. 6. Сучасні горизонтальні рухи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крива синього кольору), сонячна активність( крива сірого кольору), геомагнітний індекс( пунктирна крива). Січень 2024 року: коливання параметру сонячної активності мають періодичний характер так як і зміщення земної кори, величини періодів ідентичні але зміщені на 5-7 діб.  Розраховано кореляцію спостережуваних рядів, коли ряд 1 зміщений відносно другого ряду на тиждень:0.02. Зростання сонячної активності супроводжується стисненнями порід, зменшення сонячної активності  та розширення порід знаходяться в одному часовому інтервалі.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7. Швидкість  рухів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в січні 2024 року( </a:t>
            </a:r>
            <a:r>
              <a:rPr lang="uk-UA" sz="1200" dirty="0">
                <a:latin typeface="Times New Roman" panose="02020603050405020304" pitchFamily="18" charset="0"/>
                <a:ea typeface="Times New Roman" panose="02020603050405020304" pitchFamily="18" charset="0"/>
              </a:rPr>
              <a:t>коричнева </a:t>
            </a:r>
            <a:r>
              <a:rPr lang="uk-UA" sz="1200" dirty="0">
                <a:effectLst/>
                <a:latin typeface="Times New Roman" panose="02020603050405020304" pitchFamily="18" charset="0"/>
                <a:ea typeface="Times New Roman" panose="02020603050405020304" pitchFamily="18" charset="0"/>
              </a:rPr>
              <a:t>лінія), геомагнітний індекс( крива синього кольору).Кореляційний двох рядів спостережуваних параметрів становить: 0.3 . Стиснення порід супроводжується зменшеннями величин геомагнітного індексу.  Динаміка рухів кори   в часовому інтервалі передує коливанням того знаку  у геомагнітного індексу.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8. Сонячна активність ( крива сірого кольору), сучасні рухи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крива синього кольору), геомагнітний індекс( крива жовтого кольору), швидкість </a:t>
            </a:r>
            <a:r>
              <a:rPr lang="uk-UA" sz="1200" dirty="0" err="1">
                <a:effectLst/>
                <a:latin typeface="Times New Roman" panose="02020603050405020304" pitchFamily="18" charset="0"/>
                <a:ea typeface="Times New Roman" panose="02020603050405020304" pitchFamily="18" charset="0"/>
              </a:rPr>
              <a:t>геомеханічних</a:t>
            </a:r>
            <a:r>
              <a:rPr lang="uk-UA" sz="1200" dirty="0">
                <a:effectLst/>
                <a:latin typeface="Times New Roman" panose="02020603050405020304" pitchFamily="18" charset="0"/>
                <a:ea typeface="Times New Roman" panose="02020603050405020304" pitchFamily="18" charset="0"/>
              </a:rPr>
              <a:t> рухів ( крива коричневого кольору). Січень 2024 року, Закарпатський внутрішній прогин.  Виділено декілька точок, де сходяться та перетинаються лінії графіків геофізичних та астрофізичних параметрів. Ці точки вказують на </a:t>
            </a:r>
            <a:r>
              <a:rPr lang="uk-UA" sz="1200" dirty="0" err="1">
                <a:effectLst/>
                <a:latin typeface="Times New Roman" panose="02020603050405020304" pitchFamily="18" charset="0"/>
                <a:ea typeface="Times New Roman" panose="02020603050405020304" pitchFamily="18" charset="0"/>
              </a:rPr>
              <a:t>взаємозвʼязки</a:t>
            </a:r>
            <a:r>
              <a:rPr lang="uk-UA" sz="1200" dirty="0">
                <a:effectLst/>
                <a:latin typeface="Times New Roman" panose="02020603050405020304" pitchFamily="18" charset="0"/>
                <a:ea typeface="Times New Roman" panose="02020603050405020304" pitchFamily="18" charset="0"/>
              </a:rPr>
              <a:t> геофізичних полів, на початку місяця в першій та останній декаді місяця, періодичністю в один тиждень.</a:t>
            </a:r>
            <a:br>
              <a:rPr lang="uk-UA" sz="1200" dirty="0">
                <a:effectLst/>
                <a:latin typeface="Times New Roman" panose="02020603050405020304" pitchFamily="18" charset="0"/>
                <a:ea typeface="Times New Roman" panose="02020603050405020304" pitchFamily="18" charset="0"/>
              </a:rPr>
            </a:br>
            <a:r>
              <a:rPr lang="uk-UA" sz="1400" dirty="0">
                <a:effectLst/>
                <a:latin typeface="Times New Roman" panose="02020603050405020304" pitchFamily="18" charset="0"/>
                <a:ea typeface="Times New Roman" panose="02020603050405020304" pitchFamily="18" charset="0"/>
              </a:rPr>
              <a:t>  </a:t>
            </a:r>
            <a:r>
              <a:rPr lang="ru-RU" sz="1400" dirty="0">
                <a:effectLst/>
                <a:latin typeface="Times New Roman" panose="02020603050405020304" pitchFamily="18" charset="0"/>
                <a:ea typeface="Times New Roman" panose="02020603050405020304" pitchFamily="18" charset="0"/>
              </a:rPr>
              <a:t/>
            </a:r>
            <a:br>
              <a:rPr lang="ru-RU" sz="14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a:r>
            <a:br>
              <a:rPr lang="uk-UA" sz="1200" dirty="0">
                <a:effectLst/>
                <a:latin typeface="Times New Roman" panose="02020603050405020304" pitchFamily="18" charset="0"/>
                <a:ea typeface="Times New Roman" panose="02020603050405020304" pitchFamily="18" charset="0"/>
              </a:rPr>
            </a:b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endParaRPr lang="ru-RU" sz="1200" dirty="0"/>
          </a:p>
        </p:txBody>
      </p:sp>
      <p:pic>
        <p:nvPicPr>
          <p:cNvPr id="4" name="Объект 3">
            <a:extLst>
              <a:ext uri="{FF2B5EF4-FFF2-40B4-BE49-F238E27FC236}">
                <a16:creationId xmlns:a16="http://schemas.microsoft.com/office/drawing/2014/main" id="{9667456B-FD4E-C76A-EA5A-3DD71FFC88C3}"/>
              </a:ext>
            </a:extLst>
          </p:cNvPr>
          <p:cNvPicPr>
            <a:picLocks noGrp="1" noChangeAspect="1"/>
          </p:cNvPicPr>
          <p:nvPr>
            <p:ph idx="1"/>
          </p:nvPr>
        </p:nvPicPr>
        <p:blipFill>
          <a:blip r:embed="rId2"/>
          <a:stretch>
            <a:fillRect/>
          </a:stretch>
        </p:blipFill>
        <p:spPr>
          <a:xfrm>
            <a:off x="-31184" y="17304"/>
            <a:ext cx="5529912" cy="1776891"/>
          </a:xfrm>
          <a:prstGeom prst="rect">
            <a:avLst/>
          </a:prstGeom>
        </p:spPr>
      </p:pic>
      <p:pic>
        <p:nvPicPr>
          <p:cNvPr id="5" name="Рисунок 4">
            <a:extLst>
              <a:ext uri="{FF2B5EF4-FFF2-40B4-BE49-F238E27FC236}">
                <a16:creationId xmlns:a16="http://schemas.microsoft.com/office/drawing/2014/main" id="{42AA15D0-1FA9-CC7A-3958-725A7DA588A4}"/>
              </a:ext>
            </a:extLst>
          </p:cNvPr>
          <p:cNvPicPr>
            <a:picLocks noChangeAspect="1"/>
          </p:cNvPicPr>
          <p:nvPr/>
        </p:nvPicPr>
        <p:blipFill>
          <a:blip r:embed="rId3"/>
          <a:stretch>
            <a:fillRect/>
          </a:stretch>
        </p:blipFill>
        <p:spPr>
          <a:xfrm>
            <a:off x="-23976" y="1802288"/>
            <a:ext cx="5529912" cy="2285714"/>
          </a:xfrm>
          <a:prstGeom prst="rect">
            <a:avLst/>
          </a:prstGeom>
        </p:spPr>
      </p:pic>
      <p:pic>
        <p:nvPicPr>
          <p:cNvPr id="6" name="Рисунок 5">
            <a:extLst>
              <a:ext uri="{FF2B5EF4-FFF2-40B4-BE49-F238E27FC236}">
                <a16:creationId xmlns:a16="http://schemas.microsoft.com/office/drawing/2014/main" id="{6D1CAE76-016D-DE02-37B7-769B326DC80F}"/>
              </a:ext>
            </a:extLst>
          </p:cNvPr>
          <p:cNvPicPr>
            <a:picLocks noChangeAspect="1"/>
          </p:cNvPicPr>
          <p:nvPr/>
        </p:nvPicPr>
        <p:blipFill>
          <a:blip r:embed="rId4"/>
          <a:stretch>
            <a:fillRect/>
          </a:stretch>
        </p:blipFill>
        <p:spPr>
          <a:xfrm>
            <a:off x="-52207" y="4096095"/>
            <a:ext cx="5558144" cy="2761905"/>
          </a:xfrm>
          <a:prstGeom prst="rect">
            <a:avLst/>
          </a:prstGeom>
        </p:spPr>
      </p:pic>
    </p:spTree>
    <p:extLst>
      <p:ext uri="{BB962C8B-B14F-4D97-AF65-F5344CB8AC3E}">
        <p14:creationId xmlns:p14="http://schemas.microsoft.com/office/powerpoint/2010/main" val="277034757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624B5C-86F7-A32B-3508-BAF0BC452BFC}"/>
              </a:ext>
            </a:extLst>
          </p:cNvPr>
          <p:cNvSpPr>
            <a:spLocks noGrp="1"/>
          </p:cNvSpPr>
          <p:nvPr>
            <p:ph type="title"/>
          </p:nvPr>
        </p:nvSpPr>
        <p:spPr>
          <a:xfrm>
            <a:off x="5796135" y="2736304"/>
            <a:ext cx="3347865" cy="1916832"/>
          </a:xfrm>
        </p:spPr>
        <p:txBody>
          <a:bodyPr/>
          <a:lstStyle/>
          <a:p>
            <a:r>
              <a:rPr lang="uk-UA" sz="1200" b="1" dirty="0">
                <a:effectLst/>
                <a:latin typeface="Times New Roman" panose="02020603050405020304" pitchFamily="18" charset="0"/>
                <a:ea typeface="Times New Roman" panose="02020603050405020304" pitchFamily="18" charset="0"/>
              </a:rPr>
              <a:t>ДЕФОРМАЦІЇ ЗЕМНОЇ КОРИ В ЗОНІ ОАШСЬКОГО ГЛИБИННОГО РОЗЛОМУ ТА ЇХ ЗВ'ЯЗОК ІЗ АСТРОФІЗИЧНИМИ ПАРАМЕТРАМИ</a:t>
            </a:r>
            <a:br>
              <a:rPr lang="uk-UA" sz="1200" b="1" dirty="0">
                <a:effectLst/>
                <a:latin typeface="Times New Roman" panose="02020603050405020304" pitchFamily="18" charset="0"/>
                <a:ea typeface="Times New Roman" panose="02020603050405020304" pitchFamily="18" charset="0"/>
              </a:rPr>
            </a:br>
            <a:r>
              <a:rPr lang="uk-UA" sz="1200" b="1" dirty="0">
                <a:effectLst/>
                <a:latin typeface="Times New Roman" panose="02020603050405020304" pitchFamily="18" charset="0"/>
                <a:ea typeface="Times New Roman" panose="02020603050405020304" pitchFamily="18" charset="0"/>
              </a:rPr>
              <a:t/>
            </a:r>
            <a:br>
              <a:rPr lang="uk-UA" sz="1200" b="1"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Рис.1. Сучасні горизонтальні рухи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в січні 2024 року. Динамічний аспект. </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Аналіз прискорення рухів кори за січень 2024 року показує на періодичність рухів кори, які змінюються в інтервалі 2-5 діб, також виділено коливання тривалістю 10-12 діб. Амплітуда коливання прискорення становить: 1.38 </a:t>
            </a:r>
            <a:r>
              <a:rPr lang="uk-UA" sz="1200" dirty="0" err="1">
                <a:effectLst/>
                <a:latin typeface="Times New Roman" panose="02020603050405020304" pitchFamily="18" charset="0"/>
                <a:ea typeface="Times New Roman" panose="02020603050405020304" pitchFamily="18" charset="0"/>
              </a:rPr>
              <a:t>мкм</a:t>
            </a:r>
            <a:r>
              <a:rPr lang="uk-UA" sz="1200" dirty="0">
                <a:effectLst/>
                <a:latin typeface="Times New Roman" panose="02020603050405020304" pitchFamily="18" charset="0"/>
                <a:ea typeface="Times New Roman" panose="02020603050405020304" pitchFamily="18" charset="0"/>
              </a:rPr>
              <a:t>.</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2. Прискорення рухів кори( крива синього кольору), сонячна активність ( крива коричневого кольору). Січень 2024 року. Закарпатський </a:t>
            </a:r>
            <a:r>
              <a:rPr lang="uk-UA" sz="1200" dirty="0" err="1">
                <a:effectLst/>
                <a:latin typeface="Times New Roman" panose="02020603050405020304" pitchFamily="18" charset="0"/>
                <a:ea typeface="Times New Roman" panose="02020603050405020304" pitchFamily="18" charset="0"/>
              </a:rPr>
              <a:t>внутрігній</a:t>
            </a:r>
            <a:r>
              <a:rPr lang="uk-UA" sz="1200" dirty="0">
                <a:effectLst/>
                <a:latin typeface="Times New Roman" panose="02020603050405020304" pitchFamily="18" charset="0"/>
                <a:ea typeface="Times New Roman" panose="02020603050405020304" pitchFamily="18" charset="0"/>
              </a:rPr>
              <a:t> прогин.</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Кореляційний зв'язок прискорення рухів кори та сонячної активності за січень 2024 року становить:0.2. Прискорення більш наглядно показує аномальні інтервали часу, коли відбуваються інтенсивні рухи кори, згладжує в одних місцях криву та виокремлює періоди аномальних рухів. Проаналізувавши вищенаведені  графіки </a:t>
            </a:r>
            <a:r>
              <a:rPr lang="uk-UA" sz="1200" dirty="0" err="1">
                <a:effectLst/>
                <a:latin typeface="Times New Roman" panose="02020603050405020304" pitchFamily="18" charset="0"/>
                <a:ea typeface="Times New Roman" panose="02020603050405020304" pitchFamily="18" charset="0"/>
              </a:rPr>
              <a:t>відмічено</a:t>
            </a:r>
            <a:r>
              <a:rPr lang="uk-UA" sz="1200" dirty="0">
                <a:effectLst/>
                <a:latin typeface="Times New Roman" panose="02020603050405020304" pitchFamily="18" charset="0"/>
                <a:ea typeface="Times New Roman" panose="02020603050405020304" pitchFamily="18" charset="0"/>
              </a:rPr>
              <a:t> інтервали часу які певним чином </a:t>
            </a:r>
            <a:r>
              <a:rPr lang="uk-UA" sz="1200" dirty="0" err="1">
                <a:effectLst/>
                <a:latin typeface="Times New Roman" panose="02020603050405020304" pitchFamily="18" charset="0"/>
                <a:ea typeface="Times New Roman" panose="02020603050405020304" pitchFamily="18" charset="0"/>
              </a:rPr>
              <a:t>обʼєднують</a:t>
            </a:r>
            <a:r>
              <a:rPr lang="uk-UA" sz="1200" dirty="0">
                <a:effectLst/>
                <a:latin typeface="Times New Roman" panose="02020603050405020304" pitchFamily="18" charset="0"/>
                <a:ea typeface="Times New Roman" panose="02020603050405020304" pitchFamily="18" charset="0"/>
              </a:rPr>
              <a:t>  ряди спостережуваних величин, зокрема стиснення порід супроводжується локальним підвищенням сонячної активності, та навпаки,  розширення порід йде після спаду сонячної активності. </a:t>
            </a:r>
            <a:endParaRPr lang="ru-RU" sz="1200" dirty="0"/>
          </a:p>
        </p:txBody>
      </p:sp>
      <p:pic>
        <p:nvPicPr>
          <p:cNvPr id="4" name="Объект 3">
            <a:extLst>
              <a:ext uri="{FF2B5EF4-FFF2-40B4-BE49-F238E27FC236}">
                <a16:creationId xmlns:a16="http://schemas.microsoft.com/office/drawing/2014/main" id="{4D5BBBD3-3209-CE7C-E983-BEC10F082BB2}"/>
              </a:ext>
            </a:extLst>
          </p:cNvPr>
          <p:cNvPicPr>
            <a:picLocks noGrp="1" noChangeAspect="1"/>
          </p:cNvPicPr>
          <p:nvPr>
            <p:ph idx="1"/>
          </p:nvPr>
        </p:nvPicPr>
        <p:blipFill>
          <a:blip r:embed="rId2"/>
          <a:stretch>
            <a:fillRect/>
          </a:stretch>
        </p:blipFill>
        <p:spPr>
          <a:xfrm>
            <a:off x="0" y="908720"/>
            <a:ext cx="5796135" cy="2304256"/>
          </a:xfrm>
          <a:prstGeom prst="rect">
            <a:avLst/>
          </a:prstGeom>
        </p:spPr>
      </p:pic>
      <p:pic>
        <p:nvPicPr>
          <p:cNvPr id="5" name="Рисунок 4">
            <a:extLst>
              <a:ext uri="{FF2B5EF4-FFF2-40B4-BE49-F238E27FC236}">
                <a16:creationId xmlns:a16="http://schemas.microsoft.com/office/drawing/2014/main" id="{68640893-62A3-3D4A-37A4-51D8E5B7ACD1}"/>
              </a:ext>
            </a:extLst>
          </p:cNvPr>
          <p:cNvPicPr>
            <a:picLocks noChangeAspect="1"/>
          </p:cNvPicPr>
          <p:nvPr/>
        </p:nvPicPr>
        <p:blipFill>
          <a:blip r:embed="rId3"/>
          <a:stretch>
            <a:fillRect/>
          </a:stretch>
        </p:blipFill>
        <p:spPr>
          <a:xfrm>
            <a:off x="2952" y="3212976"/>
            <a:ext cx="5796136" cy="3450390"/>
          </a:xfrm>
          <a:prstGeom prst="rect">
            <a:avLst/>
          </a:prstGeom>
        </p:spPr>
      </p:pic>
    </p:spTree>
    <p:extLst>
      <p:ext uri="{BB962C8B-B14F-4D97-AF65-F5344CB8AC3E}">
        <p14:creationId xmlns:p14="http://schemas.microsoft.com/office/powerpoint/2010/main" val="329923555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0510C7-CCF0-2E19-DC67-059B7CB3BF1D}"/>
              </a:ext>
            </a:extLst>
          </p:cNvPr>
          <p:cNvSpPr>
            <a:spLocks noGrp="1"/>
          </p:cNvSpPr>
          <p:nvPr>
            <p:ph type="title"/>
          </p:nvPr>
        </p:nvSpPr>
        <p:spPr>
          <a:xfrm>
            <a:off x="5633399" y="1412776"/>
            <a:ext cx="3510601" cy="4968552"/>
          </a:xfrm>
        </p:spPr>
        <p:txBody>
          <a:bodyPr/>
          <a:lstStyle/>
          <a:p>
            <a:r>
              <a:rPr lang="uk-UA" sz="1200" dirty="0">
                <a:effectLst/>
                <a:latin typeface="Times New Roman" panose="02020603050405020304" pitchFamily="18" charset="0"/>
                <a:ea typeface="Times New Roman" panose="02020603050405020304" pitchFamily="18" charset="0"/>
              </a:rPr>
              <a:t>Рис. 3. Прискорення сучасних горизонтальних рухів кори(крива коричневого кольору), геомагнітний індекс( крива синього кольору). Січень 2024 року. Закарпатський внутрішній прогин.</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Розраховано кореляційний коефіцієнт між динамікою сучасних горизонтальних рухів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та величинами геомагнітного індексу  за січень 2024 року(рисунок 3.4), який дорівнює 0.1.</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В більшості випадків геомагнітний індекс підвищується в періоди коли реєструються інтенсивні рухи кори.  Проведено дослідження на предмет пошуку інтервалів часу, коли спостережувані параметри та їх динаміка співпадають, що може служити для розуміння підготовки та прояву місцевої сейсмічності.</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Рис.4. Прискорення рухів кори ( крива коричневого кольору), геомагнітний індекс( крива синього кольору), сонячна активність( крива сірого кольору) в січні 2024 року.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Закарпатський внутрішній </a:t>
            </a:r>
            <a:r>
              <a:rPr lang="uk-UA" sz="1200" dirty="0" err="1">
                <a:effectLst/>
                <a:latin typeface="Times New Roman" panose="02020603050405020304" pitchFamily="18" charset="0"/>
                <a:ea typeface="Times New Roman" panose="02020603050405020304" pitchFamily="18" charset="0"/>
              </a:rPr>
              <a:t>прогин.Зміна</a:t>
            </a:r>
            <a:r>
              <a:rPr lang="uk-UA" sz="1200" dirty="0">
                <a:effectLst/>
                <a:latin typeface="Times New Roman" panose="02020603050405020304" pitchFamily="18" charset="0"/>
                <a:ea typeface="Times New Roman" panose="02020603050405020304" pitchFamily="18" charset="0"/>
              </a:rPr>
              <a:t> сонячної активності, особливо, за короткий період супроводжується підвищенням геомагнітного індексу, яке в свою чергу супроводжується стисненнями порід в земній корі.</a:t>
            </a:r>
            <a:r>
              <a:rPr lang="ru-RU" sz="1200" dirty="0">
                <a:latin typeface="Times New Roman" panose="02020603050405020304" pitchFamily="18" charset="0"/>
                <a:ea typeface="Times New Roman" panose="02020603050405020304" pitchFamily="18" charset="0"/>
              </a:rPr>
              <a:t> </a:t>
            </a:r>
            <a:br>
              <a:rPr lang="ru-RU" sz="1200" dirty="0">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Таким чином, </a:t>
            </a:r>
            <a:r>
              <a:rPr lang="uk-UA" sz="1200" dirty="0" err="1">
                <a:effectLst/>
                <a:latin typeface="Times New Roman" panose="02020603050405020304" pitchFamily="18" charset="0"/>
                <a:ea typeface="Times New Roman" panose="02020603050405020304" pitchFamily="18" charset="0"/>
              </a:rPr>
              <a:t>відмічено</a:t>
            </a:r>
            <a:r>
              <a:rPr lang="uk-UA" sz="1200" dirty="0">
                <a:effectLst/>
                <a:latin typeface="Times New Roman" panose="02020603050405020304" pitchFamily="18" charset="0"/>
                <a:ea typeface="Times New Roman" panose="02020603050405020304" pitchFamily="18" charset="0"/>
              </a:rPr>
              <a:t> </a:t>
            </a:r>
            <a:r>
              <a:rPr lang="uk-UA" sz="1200" dirty="0" err="1">
                <a:effectLst/>
                <a:latin typeface="Times New Roman" panose="02020603050405020304" pitchFamily="18" charset="0"/>
                <a:ea typeface="Times New Roman" panose="02020603050405020304" pitchFamily="18" charset="0"/>
              </a:rPr>
              <a:t>осбливість</a:t>
            </a:r>
            <a:r>
              <a:rPr lang="uk-UA" sz="1200" dirty="0">
                <a:effectLst/>
                <a:latin typeface="Times New Roman" panose="02020603050405020304" pitchFamily="18" charset="0"/>
                <a:ea typeface="Times New Roman" panose="02020603050405020304" pitchFamily="18" charset="0"/>
              </a:rPr>
              <a:t> </a:t>
            </a:r>
            <a:r>
              <a:rPr lang="uk-UA" sz="1200" dirty="0" err="1">
                <a:effectLst/>
                <a:latin typeface="Times New Roman" panose="02020603050405020304" pitchFamily="18" charset="0"/>
                <a:ea typeface="Times New Roman" panose="02020603050405020304" pitchFamily="18" charset="0"/>
              </a:rPr>
              <a:t>звязків</a:t>
            </a:r>
            <a:r>
              <a:rPr lang="uk-UA" sz="1200" dirty="0">
                <a:effectLst/>
                <a:latin typeface="Times New Roman" panose="02020603050405020304" pitchFamily="18" charset="0"/>
                <a:ea typeface="Times New Roman" panose="02020603050405020304" pitchFamily="18" charset="0"/>
              </a:rPr>
              <a:t> параметрів астрофізичних спостережень та сейсмотектонічними процесами  в періоди їх інтенсифікації.</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a:t>
            </a:r>
            <a:br>
              <a:rPr lang="uk-UA" sz="1200" dirty="0">
                <a:effectLst/>
                <a:latin typeface="Times New Roman" panose="02020603050405020304" pitchFamily="18" charset="0"/>
                <a:ea typeface="Times New Roman" panose="02020603050405020304" pitchFamily="18" charset="0"/>
              </a:rPr>
            </a:br>
            <a:endParaRPr lang="ru-RU" sz="1200" dirty="0"/>
          </a:p>
        </p:txBody>
      </p:sp>
      <p:pic>
        <p:nvPicPr>
          <p:cNvPr id="4" name="Объект 3">
            <a:extLst>
              <a:ext uri="{FF2B5EF4-FFF2-40B4-BE49-F238E27FC236}">
                <a16:creationId xmlns:a16="http://schemas.microsoft.com/office/drawing/2014/main" id="{B7226D25-98D4-6004-4FBE-961865274E01}"/>
              </a:ext>
            </a:extLst>
          </p:cNvPr>
          <p:cNvPicPr>
            <a:picLocks noGrp="1" noChangeAspect="1"/>
          </p:cNvPicPr>
          <p:nvPr>
            <p:ph idx="1"/>
          </p:nvPr>
        </p:nvPicPr>
        <p:blipFill>
          <a:blip r:embed="rId2"/>
          <a:stretch>
            <a:fillRect/>
          </a:stretch>
        </p:blipFill>
        <p:spPr>
          <a:xfrm>
            <a:off x="26224" y="930275"/>
            <a:ext cx="5580952" cy="2761905"/>
          </a:xfrm>
          <a:prstGeom prst="rect">
            <a:avLst/>
          </a:prstGeom>
        </p:spPr>
      </p:pic>
      <p:pic>
        <p:nvPicPr>
          <p:cNvPr id="5" name="Рисунок 4">
            <a:extLst>
              <a:ext uri="{FF2B5EF4-FFF2-40B4-BE49-F238E27FC236}">
                <a16:creationId xmlns:a16="http://schemas.microsoft.com/office/drawing/2014/main" id="{2489CA61-5F85-5CF1-B267-45AD7F6A843A}"/>
              </a:ext>
            </a:extLst>
          </p:cNvPr>
          <p:cNvPicPr>
            <a:picLocks noChangeAspect="1"/>
          </p:cNvPicPr>
          <p:nvPr/>
        </p:nvPicPr>
        <p:blipFill>
          <a:blip r:embed="rId3"/>
          <a:stretch>
            <a:fillRect/>
          </a:stretch>
        </p:blipFill>
        <p:spPr>
          <a:xfrm>
            <a:off x="1" y="3682164"/>
            <a:ext cx="5607176" cy="3131212"/>
          </a:xfrm>
          <a:prstGeom prst="rect">
            <a:avLst/>
          </a:prstGeom>
        </p:spPr>
      </p:pic>
    </p:spTree>
    <p:extLst>
      <p:ext uri="{BB962C8B-B14F-4D97-AF65-F5344CB8AC3E}">
        <p14:creationId xmlns:p14="http://schemas.microsoft.com/office/powerpoint/2010/main" val="329295361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13A1F6-1FF2-909A-BE75-B9755A6146C3}"/>
              </a:ext>
            </a:extLst>
          </p:cNvPr>
          <p:cNvSpPr>
            <a:spLocks noGrp="1"/>
          </p:cNvSpPr>
          <p:nvPr>
            <p:ph type="title"/>
          </p:nvPr>
        </p:nvSpPr>
        <p:spPr>
          <a:xfrm>
            <a:off x="5834920" y="930274"/>
            <a:ext cx="3302729" cy="5811094"/>
          </a:xfrm>
        </p:spPr>
        <p:txBody>
          <a:bodyPr/>
          <a:lstStyle/>
          <a:p>
            <a:r>
              <a:rPr lang="uk-UA" sz="1200" dirty="0">
                <a:effectLst/>
                <a:latin typeface="Times New Roman" panose="02020603050405020304" pitchFamily="18" charset="0"/>
                <a:ea typeface="Times New Roman" panose="02020603050405020304" pitchFamily="18" charset="0"/>
              </a:rPr>
              <a:t>Рис. 5. Сонячна активність в лютому 2024 року.</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Сонячна активність змінюється із різною періодичністю від 2 до 10 діб, перші 2 декади сонячна активність характерна максимумом  в кінці першої декади та спадом в другій  декаді.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В третій декаді сонячна активність поступово зростає до початкової величини. Мінімум сонячної активності припадає на 22.02.2024 року, максимуми знаходяться в інтервалі 8-12.02.2024 року.</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6. Геомагнітний індекс в лютому 2024 року.</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Періоди коливання геомагнітного індексу знаходяться в інтервалі 2-6 діб. Геомагнітний індекс змінюється від мінімального значення:1 до максимального: 16.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7. Сонячна активність( крива синього кольору) та геомагнітний індекс( крива коричневого кольору). Лютий 2024 року.</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Розраховано кореляцію сонячної активності та геомагнітного індексу за лютий 2024 року, яка становить:0.3. Геомагнітний індекс реагує на періоди підвищеної величини сонячної активності. В більшості змін підвищених величини співпадають, про що свідчать кореляційні ступені. Таким чином, слід вважати, що сонячна активність впливає на зміни магнітного поля Землі, оскільки геомагнітний індекс реагує на динаміку зміни сонячної активності.</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endParaRPr lang="ru-RU" sz="1200" dirty="0"/>
          </a:p>
        </p:txBody>
      </p:sp>
      <p:pic>
        <p:nvPicPr>
          <p:cNvPr id="4" name="Объект 3">
            <a:extLst>
              <a:ext uri="{FF2B5EF4-FFF2-40B4-BE49-F238E27FC236}">
                <a16:creationId xmlns:a16="http://schemas.microsoft.com/office/drawing/2014/main" id="{8633737C-2BC7-8B98-5988-2665D5D93850}"/>
              </a:ext>
            </a:extLst>
          </p:cNvPr>
          <p:cNvPicPr>
            <a:picLocks noGrp="1" noChangeAspect="1"/>
          </p:cNvPicPr>
          <p:nvPr>
            <p:ph idx="1"/>
          </p:nvPr>
        </p:nvPicPr>
        <p:blipFill>
          <a:blip r:embed="rId2"/>
          <a:stretch>
            <a:fillRect/>
          </a:stretch>
        </p:blipFill>
        <p:spPr>
          <a:xfrm>
            <a:off x="-73655" y="2073275"/>
            <a:ext cx="5828571" cy="2190476"/>
          </a:xfrm>
          <a:prstGeom prst="rect">
            <a:avLst/>
          </a:prstGeom>
        </p:spPr>
      </p:pic>
      <p:pic>
        <p:nvPicPr>
          <p:cNvPr id="2050" name="Диаграмма 1">
            <a:extLst>
              <a:ext uri="{FF2B5EF4-FFF2-40B4-BE49-F238E27FC236}">
                <a16:creationId xmlns:a16="http://schemas.microsoft.com/office/drawing/2014/main" id="{9526DDDE-05D4-84C8-B87A-78B4ADBB9A3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3175"/>
            <a:ext cx="572135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a:extLst>
              <a:ext uri="{FF2B5EF4-FFF2-40B4-BE49-F238E27FC236}">
                <a16:creationId xmlns:a16="http://schemas.microsoft.com/office/drawing/2014/main" id="{5282B0E1-1E4E-3045-1CC2-981D0CB1C5D2}"/>
              </a:ext>
            </a:extLst>
          </p:cNvPr>
          <p:cNvPicPr>
            <a:picLocks noChangeAspect="1"/>
          </p:cNvPicPr>
          <p:nvPr/>
        </p:nvPicPr>
        <p:blipFill>
          <a:blip r:embed="rId4"/>
          <a:stretch>
            <a:fillRect/>
          </a:stretch>
        </p:blipFill>
        <p:spPr>
          <a:xfrm>
            <a:off x="-47261" y="4235322"/>
            <a:ext cx="5828571" cy="2506046"/>
          </a:xfrm>
          <a:prstGeom prst="rect">
            <a:avLst/>
          </a:prstGeom>
        </p:spPr>
      </p:pic>
    </p:spTree>
    <p:extLst>
      <p:ext uri="{BB962C8B-B14F-4D97-AF65-F5344CB8AC3E}">
        <p14:creationId xmlns:p14="http://schemas.microsoft.com/office/powerpoint/2010/main" val="231092863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A9ED3B-4001-0FDD-FCB6-83639391CA32}"/>
              </a:ext>
            </a:extLst>
          </p:cNvPr>
          <p:cNvSpPr>
            <a:spLocks noGrp="1"/>
          </p:cNvSpPr>
          <p:nvPr>
            <p:ph type="title"/>
          </p:nvPr>
        </p:nvSpPr>
        <p:spPr>
          <a:xfrm>
            <a:off x="5940151" y="0"/>
            <a:ext cx="3203849" cy="6857999"/>
          </a:xfrm>
        </p:spPr>
        <p:txBody>
          <a:bodyPr/>
          <a:lstStyle/>
          <a:p>
            <a:r>
              <a:rPr lang="uk-UA" sz="1200" dirty="0">
                <a:effectLst/>
                <a:latin typeface="Times New Roman" panose="02020603050405020304" pitchFamily="18" charset="0"/>
                <a:ea typeface="Times New Roman" panose="02020603050405020304" pitchFamily="18" charset="0"/>
              </a:rPr>
              <a:t>Рис. 8. Сучасні горизонтальні рухи кори в лютому 2024 року.</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latin typeface="Times New Roman" panose="02020603050405020304" pitchFamily="18" charset="0"/>
                <a:ea typeface="Times New Roman" panose="02020603050405020304" pitchFamily="18" charset="0"/>
              </a:rPr>
              <a:t> </a:t>
            </a:r>
            <a:r>
              <a:rPr lang="uk-UA" sz="1200" dirty="0">
                <a:effectLst/>
                <a:latin typeface="Times New Roman" panose="02020603050405020304" pitchFamily="18" charset="0"/>
                <a:ea typeface="Times New Roman" panose="02020603050405020304" pitchFamily="18" charset="0"/>
              </a:rPr>
              <a:t>За лютий місяць земна кора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зазнала стиснення величиною:-5.4 </a:t>
            </a:r>
            <a:r>
              <a:rPr lang="uk-UA" sz="1200" dirty="0" err="1">
                <a:effectLst/>
                <a:latin typeface="Times New Roman" panose="02020603050405020304" pitchFamily="18" charset="0"/>
                <a:ea typeface="Times New Roman" panose="02020603050405020304" pitchFamily="18" charset="0"/>
              </a:rPr>
              <a:t>мкм</a:t>
            </a:r>
            <a:r>
              <a:rPr lang="uk-UA" sz="1200" dirty="0">
                <a:effectLst/>
                <a:latin typeface="Times New Roman" panose="02020603050405020304" pitchFamily="18" charset="0"/>
                <a:ea typeface="Times New Roman" panose="02020603050405020304" pitchFamily="18" charset="0"/>
              </a:rPr>
              <a:t>, при цьому деформації земної кори становлять:219,6 </a:t>
            </a:r>
            <a:r>
              <a:rPr lang="uk-UA" sz="1200" dirty="0" err="1">
                <a:effectLst/>
                <a:latin typeface="Times New Roman" panose="02020603050405020304" pitchFamily="18" charset="0"/>
                <a:ea typeface="Times New Roman" panose="02020603050405020304" pitchFamily="18" charset="0"/>
              </a:rPr>
              <a:t>нстр</a:t>
            </a:r>
            <a:r>
              <a:rPr lang="uk-UA" sz="1200" dirty="0">
                <a:effectLst/>
                <a:latin typeface="Times New Roman" panose="02020603050405020304" pitchFamily="18" charset="0"/>
                <a:ea typeface="Times New Roman" panose="02020603050405020304" pitchFamily="18" charset="0"/>
              </a:rPr>
              <a:t>( </a:t>
            </a:r>
            <a:r>
              <a:rPr lang="uk-UA" sz="1200" dirty="0" err="1">
                <a:effectLst/>
                <a:latin typeface="Times New Roman" panose="02020603050405020304" pitchFamily="18" charset="0"/>
                <a:ea typeface="Times New Roman" panose="02020603050405020304" pitchFamily="18" charset="0"/>
              </a:rPr>
              <a:t>нанострейн</a:t>
            </a:r>
            <a:r>
              <a:rPr lang="uk-UA" sz="1200" dirty="0">
                <a:effectLst/>
                <a:latin typeface="Times New Roman" panose="02020603050405020304" pitchFamily="18" charset="0"/>
                <a:ea typeface="Times New Roman" panose="02020603050405020304" pitchFamily="18" charset="0"/>
              </a:rPr>
              <a:t>- величина, яку використовують  при вивченні деформацій земної кори). Перша половина місяця характерна </a:t>
            </a:r>
            <a:r>
              <a:rPr lang="uk-UA" sz="1200" dirty="0" err="1">
                <a:effectLst/>
                <a:latin typeface="Times New Roman" panose="02020603050405020304" pitchFamily="18" charset="0"/>
                <a:ea typeface="Times New Roman" panose="02020603050405020304" pitchFamily="18" charset="0"/>
              </a:rPr>
              <a:t>стисненями</a:t>
            </a:r>
            <a:r>
              <a:rPr lang="uk-UA" sz="1200" dirty="0">
                <a:effectLst/>
                <a:latin typeface="Times New Roman" panose="02020603050405020304" pitchFamily="18" charset="0"/>
                <a:ea typeface="Times New Roman" panose="02020603050405020304" pitchFamily="18" charset="0"/>
              </a:rPr>
              <a:t> кори, а друга половина-</a:t>
            </a:r>
            <a:r>
              <a:rPr lang="uk-UA" sz="1200" dirty="0" err="1">
                <a:effectLst/>
                <a:latin typeface="Times New Roman" panose="02020603050405020304" pitchFamily="18" charset="0"/>
                <a:ea typeface="Times New Roman" panose="02020603050405020304" pitchFamily="18" charset="0"/>
              </a:rPr>
              <a:t>харакерна</a:t>
            </a:r>
            <a:r>
              <a:rPr lang="uk-UA" sz="1200" dirty="0">
                <a:effectLst/>
                <a:latin typeface="Times New Roman" panose="02020603050405020304" pitchFamily="18" charset="0"/>
                <a:ea typeface="Times New Roman" panose="02020603050405020304" pitchFamily="18" charset="0"/>
              </a:rPr>
              <a:t> розширеннями порід. Відмічається знакозмінний процес, що може бути індикатором підвищення сейсмічності  не тільки в Закарпатському внутрішньому прогині, але і в Карпатському регіоні.</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Рис. 9. Сонячна активність( крива синього кольору), сучасні рухи кори ( крива коричневого кольору). Лютий 2024 рік. Закарпатський внутрішній прогин.</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Сонячна активність в лютому 2024 року та рухи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корелюють між собою, коефіцієнт </a:t>
            </a:r>
            <a:r>
              <a:rPr lang="uk-UA" sz="1200" dirty="0" err="1">
                <a:effectLst/>
                <a:latin typeface="Times New Roman" panose="02020603050405020304" pitchFamily="18" charset="0"/>
                <a:ea typeface="Times New Roman" panose="02020603050405020304" pitchFamily="18" charset="0"/>
              </a:rPr>
              <a:t>звʼязку</a:t>
            </a:r>
            <a:r>
              <a:rPr lang="uk-UA" sz="1200" dirty="0">
                <a:effectLst/>
                <a:latin typeface="Times New Roman" panose="02020603050405020304" pitchFamily="18" charset="0"/>
                <a:ea typeface="Times New Roman" panose="02020603050405020304" pitchFamily="18" charset="0"/>
              </a:rPr>
              <a:t> становить:0.1. Графіки подібні за формою, але зміщенні відносно часу, приблизно на тиждень.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10. Геомагнітний індекс( крива жовтого кольору) та сучасні рухи кори в зоні </a:t>
            </a:r>
            <a:r>
              <a:rPr lang="uk-UA" sz="1200" dirty="0" err="1">
                <a:effectLst/>
                <a:latin typeface="Times New Roman" panose="02020603050405020304" pitchFamily="18" charset="0"/>
                <a:ea typeface="Times New Roman" panose="02020603050405020304" pitchFamily="18" charset="0"/>
              </a:rPr>
              <a:t>Оашського</a:t>
            </a:r>
            <a:r>
              <a:rPr lang="uk-UA" sz="1200" dirty="0">
                <a:effectLst/>
                <a:latin typeface="Times New Roman" panose="02020603050405020304" pitchFamily="18" charset="0"/>
                <a:ea typeface="Times New Roman" panose="02020603050405020304" pitchFamily="18" charset="0"/>
              </a:rPr>
              <a:t> глибинного розлому( крива синього </a:t>
            </a:r>
            <a:r>
              <a:rPr lang="uk-UA" sz="1200" dirty="0" err="1">
                <a:effectLst/>
                <a:latin typeface="Times New Roman" panose="02020603050405020304" pitchFamily="18" charset="0"/>
                <a:ea typeface="Times New Roman" panose="02020603050405020304" pitchFamily="18" charset="0"/>
              </a:rPr>
              <a:t>кольру</a:t>
            </a:r>
            <a:r>
              <a:rPr lang="uk-UA" sz="1200" dirty="0">
                <a:effectLst/>
                <a:latin typeface="Times New Roman" panose="02020603050405020304" pitchFamily="18" charset="0"/>
                <a:ea typeface="Times New Roman" panose="02020603050405020304" pitchFamily="18" charset="0"/>
              </a:rPr>
              <a:t>). Лютий 2024 року. Закарпатський внутрішній прогин.</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Коефіцієнт кореляції сучасних горизонтальних рухів кори та геомагнітного індексу становить:0.3. Аналіз кривих приводять до висновку, що геомагнітний індекс реагує на знакозмінні процеси в земній корі своїми короткочасними аномальними збуреннями. </a:t>
            </a:r>
            <a:endParaRPr lang="ru-RU" sz="1200" dirty="0"/>
          </a:p>
        </p:txBody>
      </p:sp>
      <p:pic>
        <p:nvPicPr>
          <p:cNvPr id="4" name="Объект 3">
            <a:extLst>
              <a:ext uri="{FF2B5EF4-FFF2-40B4-BE49-F238E27FC236}">
                <a16:creationId xmlns:a16="http://schemas.microsoft.com/office/drawing/2014/main" id="{0FC6A648-0826-514D-5D04-9611F05DB189}"/>
              </a:ext>
            </a:extLst>
          </p:cNvPr>
          <p:cNvPicPr>
            <a:picLocks noGrp="1" noChangeAspect="1"/>
          </p:cNvPicPr>
          <p:nvPr>
            <p:ph idx="1"/>
          </p:nvPr>
        </p:nvPicPr>
        <p:blipFill>
          <a:blip r:embed="rId2"/>
          <a:stretch>
            <a:fillRect/>
          </a:stretch>
        </p:blipFill>
        <p:spPr>
          <a:xfrm>
            <a:off x="0" y="0"/>
            <a:ext cx="5940151" cy="2152381"/>
          </a:xfrm>
          <a:prstGeom prst="rect">
            <a:avLst/>
          </a:prstGeom>
        </p:spPr>
      </p:pic>
      <p:pic>
        <p:nvPicPr>
          <p:cNvPr id="5" name="Рисунок 4">
            <a:extLst>
              <a:ext uri="{FF2B5EF4-FFF2-40B4-BE49-F238E27FC236}">
                <a16:creationId xmlns:a16="http://schemas.microsoft.com/office/drawing/2014/main" id="{047421EA-135F-9C1D-455D-AD06E0164F80}"/>
              </a:ext>
            </a:extLst>
          </p:cNvPr>
          <p:cNvPicPr>
            <a:picLocks noChangeAspect="1"/>
          </p:cNvPicPr>
          <p:nvPr/>
        </p:nvPicPr>
        <p:blipFill>
          <a:blip r:embed="rId3"/>
          <a:stretch>
            <a:fillRect/>
          </a:stretch>
        </p:blipFill>
        <p:spPr>
          <a:xfrm>
            <a:off x="-12230" y="2147302"/>
            <a:ext cx="5952381" cy="1948794"/>
          </a:xfrm>
          <a:prstGeom prst="rect">
            <a:avLst/>
          </a:prstGeom>
        </p:spPr>
      </p:pic>
      <p:pic>
        <p:nvPicPr>
          <p:cNvPr id="6" name="Рисунок 5">
            <a:extLst>
              <a:ext uri="{FF2B5EF4-FFF2-40B4-BE49-F238E27FC236}">
                <a16:creationId xmlns:a16="http://schemas.microsoft.com/office/drawing/2014/main" id="{71B5087B-A555-F613-479B-0E4AE8F6B2DC}"/>
              </a:ext>
            </a:extLst>
          </p:cNvPr>
          <p:cNvPicPr>
            <a:picLocks noChangeAspect="1"/>
          </p:cNvPicPr>
          <p:nvPr/>
        </p:nvPicPr>
        <p:blipFill>
          <a:blip r:embed="rId4"/>
          <a:stretch>
            <a:fillRect/>
          </a:stretch>
        </p:blipFill>
        <p:spPr>
          <a:xfrm>
            <a:off x="8672" y="4096095"/>
            <a:ext cx="5895238" cy="2761905"/>
          </a:xfrm>
          <a:prstGeom prst="rect">
            <a:avLst/>
          </a:prstGeom>
        </p:spPr>
      </p:pic>
    </p:spTree>
    <p:extLst>
      <p:ext uri="{BB962C8B-B14F-4D97-AF65-F5344CB8AC3E}">
        <p14:creationId xmlns:p14="http://schemas.microsoft.com/office/powerpoint/2010/main" val="32426400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4257F4-7A92-C539-3863-84B8A86F6C16}"/>
              </a:ext>
            </a:extLst>
          </p:cNvPr>
          <p:cNvSpPr>
            <a:spLocks noGrp="1"/>
          </p:cNvSpPr>
          <p:nvPr>
            <p:ph type="title"/>
          </p:nvPr>
        </p:nvSpPr>
        <p:spPr>
          <a:xfrm>
            <a:off x="6516215" y="1772816"/>
            <a:ext cx="2520281" cy="4032447"/>
          </a:xfrm>
        </p:spPr>
        <p:txBody>
          <a:bodyPr/>
          <a:lstStyle/>
          <a:p>
            <a:r>
              <a:rPr lang="uk-UA" sz="1200" dirty="0">
                <a:effectLst/>
                <a:latin typeface="Times New Roman" panose="02020603050405020304" pitchFamily="18" charset="0"/>
                <a:ea typeface="Times New Roman" panose="02020603050405020304" pitchFamily="18" charset="0"/>
              </a:rPr>
              <a:t>Рис.11. Сонячна активність ( крива сірого кольору), швидкість рухів кори( крива синього кольору), геомагнітний індекс( крива коричневого кольору). Січень-лютий 2024 року. Закарпатський внутрішній прогин.  </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Сонячна активність за досліджуваний період спадає на фоні подібних періодів коливання. Геомагнітний індекс реагує на максимуми сонячної активності. Швидкість сучасних рухів кори реагує на  зростання динаміки зміщень рухів кори. Таким чином, можливо припустити вплив  астрофізичних явищ на геодинамічні явища. Розраховано коефіцієнти кореляції  між кінематичними характеристики  сучасних рухів кори та сонячної активності, які становлять : 0.3. Коефіцієнт кореляції швидкості рухів кори та геомагнітного індексу становить: 0.2. Отримані результати підтверджують інформативність та ефективність використання кінематичних характеристик сучасних рухів кори при вивченні </a:t>
            </a:r>
            <a:r>
              <a:rPr lang="uk-UA" sz="1200" dirty="0" err="1">
                <a:effectLst/>
                <a:latin typeface="Times New Roman" panose="02020603050405020304" pitchFamily="18" charset="0"/>
                <a:ea typeface="Times New Roman" panose="02020603050405020304" pitchFamily="18" charset="0"/>
              </a:rPr>
              <a:t>звʼязків</a:t>
            </a:r>
            <a:r>
              <a:rPr lang="uk-UA" sz="1200" dirty="0">
                <a:effectLst/>
                <a:latin typeface="Times New Roman" panose="02020603050405020304" pitchFamily="18" charset="0"/>
                <a:ea typeface="Times New Roman" panose="02020603050405020304" pitchFamily="18" charset="0"/>
              </a:rPr>
              <a:t> між геофізичними станами та астрофізичними характеристиками. </a:t>
            </a:r>
            <a:endParaRPr lang="ru-RU" sz="1200" dirty="0"/>
          </a:p>
        </p:txBody>
      </p:sp>
      <p:pic>
        <p:nvPicPr>
          <p:cNvPr id="4" name="Объект 3">
            <a:extLst>
              <a:ext uri="{FF2B5EF4-FFF2-40B4-BE49-F238E27FC236}">
                <a16:creationId xmlns:a16="http://schemas.microsoft.com/office/drawing/2014/main" id="{205DA858-96E7-F840-F726-D80CD4EE03AE}"/>
              </a:ext>
            </a:extLst>
          </p:cNvPr>
          <p:cNvPicPr>
            <a:picLocks noGrp="1" noChangeAspect="1"/>
          </p:cNvPicPr>
          <p:nvPr>
            <p:ph idx="1"/>
          </p:nvPr>
        </p:nvPicPr>
        <p:blipFill>
          <a:blip r:embed="rId2"/>
          <a:stretch>
            <a:fillRect/>
          </a:stretch>
        </p:blipFill>
        <p:spPr>
          <a:xfrm>
            <a:off x="-14313" y="836712"/>
            <a:ext cx="6530527" cy="6021288"/>
          </a:xfrm>
          <a:prstGeom prst="rect">
            <a:avLst/>
          </a:prstGeom>
        </p:spPr>
      </p:pic>
    </p:spTree>
    <p:extLst>
      <p:ext uri="{BB962C8B-B14F-4D97-AF65-F5344CB8AC3E}">
        <p14:creationId xmlns:p14="http://schemas.microsoft.com/office/powerpoint/2010/main" val="16756592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D0F363-A8CE-5190-A9B4-E7ADB8394FB6}"/>
              </a:ext>
            </a:extLst>
          </p:cNvPr>
          <p:cNvSpPr>
            <a:spLocks noGrp="1"/>
          </p:cNvSpPr>
          <p:nvPr>
            <p:ph type="title"/>
          </p:nvPr>
        </p:nvSpPr>
        <p:spPr>
          <a:xfrm>
            <a:off x="6156176" y="1556792"/>
            <a:ext cx="2987824" cy="4680520"/>
          </a:xfrm>
        </p:spPr>
        <p:txBody>
          <a:bodyPr/>
          <a:lstStyle/>
          <a:p>
            <a:r>
              <a:rPr lang="uk-UA" sz="1200" b="1" dirty="0">
                <a:effectLst/>
                <a:latin typeface="Times New Roman" panose="02020603050405020304" pitchFamily="18" charset="0"/>
                <a:ea typeface="Times New Roman" panose="02020603050405020304" pitchFamily="18" charset="0"/>
              </a:rPr>
              <a:t>СЕЙСМІЧНІСТЬ РЕГІОНУ ТА ГЕОФІЗИЧНІ ПРОЦЕСИ В РЕГІОНІ. АСТРОФІЗИЧНИЙ АСПЕКТ</a:t>
            </a:r>
            <a:br>
              <a:rPr lang="uk-UA" sz="1200" b="1"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Рис.1. Сейсмічність регіону. Карпатський регіон. Січень-лютий 2024 року.</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Аналізуючи просторово-часовий розподіл місцевих землетрусів за січень -лютий 2024 року важливо показати, що сейсмічність підвищується з початку  періоду спостережень до кінця лютого 2024 року.</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Періодичність прояву місцевих землетрусів становить в основному 5 діб, характерно групування місцевих землетрусів.</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Рис. 2. Сейсмічність регіону( крива жовтого кольору), сонячна активність (крива сірого кольору), прискорення кори (крива синього кольору), геомагнітний індекс( крива коричневого кольору). Січень-лютий 2024 року. </a:t>
            </a:r>
            <a:r>
              <a:rPr lang="ru-RU" sz="1200" dirty="0">
                <a:effectLst/>
                <a:latin typeface="Times New Roman" panose="02020603050405020304" pitchFamily="18" charset="0"/>
                <a:ea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Таким чином, аналізуючи отримані коефіцієнти кореляції необхідно відмітити, що найвищий ступінь </a:t>
            </a:r>
            <a:r>
              <a:rPr lang="uk-UA" sz="1200" dirty="0" err="1">
                <a:effectLst/>
                <a:latin typeface="Times New Roman" panose="02020603050405020304" pitchFamily="18" charset="0"/>
                <a:ea typeface="Times New Roman" panose="02020603050405020304" pitchFamily="18" charset="0"/>
              </a:rPr>
              <a:t>звʼязку</a:t>
            </a:r>
            <a:r>
              <a:rPr lang="uk-UA" sz="1200" dirty="0">
                <a:effectLst/>
                <a:latin typeface="Times New Roman" panose="02020603050405020304" pitchFamily="18" charset="0"/>
                <a:ea typeface="Times New Roman" panose="02020603050405020304" pitchFamily="18" charset="0"/>
              </a:rPr>
              <a:t> існує між сейсмічністю та сонячною активністю. </a:t>
            </a:r>
            <a:br>
              <a:rPr lang="uk-UA" sz="12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В більшості випадків землетруси відбулися при стисненні порід. Після інтенсивних стисненнях кори реєструється серія місцевих поштовхів, що показує на зв'язок геодинаміки регіону та його сейсмічності</a:t>
            </a:r>
            <a:r>
              <a:rPr lang="uk-UA" sz="1800" dirty="0">
                <a:solidFill>
                  <a:srgbClr val="000000"/>
                </a:solidFill>
                <a:effectLst/>
                <a:latin typeface="Times New Roman" panose="02020603050405020304" pitchFamily="18" charset="0"/>
                <a:ea typeface="Times New Roman" panose="02020603050405020304" pitchFamily="18" charset="0"/>
              </a:rPr>
              <a:t>.</a:t>
            </a:r>
            <a:r>
              <a:rPr lang="ru-RU" sz="1800" dirty="0">
                <a:effectLst/>
                <a:latin typeface="Times New Roman" panose="02020603050405020304" pitchFamily="18" charset="0"/>
                <a:ea typeface="Times New Roman" panose="02020603050405020304" pitchFamily="18" charset="0"/>
              </a:rPr>
              <a:t/>
            </a:r>
            <a:br>
              <a:rPr lang="ru-RU" sz="1800" dirty="0">
                <a:effectLst/>
                <a:latin typeface="Times New Roman" panose="02020603050405020304" pitchFamily="18" charset="0"/>
                <a:ea typeface="Times New Roman" panose="02020603050405020304" pitchFamily="18" charset="0"/>
              </a:rPr>
            </a:br>
            <a:r>
              <a:rPr lang="uk-UA" sz="1200" dirty="0">
                <a:effectLst/>
                <a:latin typeface="Times New Roman" panose="02020603050405020304" pitchFamily="18" charset="0"/>
                <a:ea typeface="Times New Roman" panose="02020603050405020304" pitchFamily="18" charset="0"/>
              </a:rPr>
              <a:t> </a:t>
            </a:r>
            <a:r>
              <a:rPr lang="uk-UA" sz="1200" b="1" dirty="0">
                <a:effectLst/>
                <a:latin typeface="Times New Roman" panose="02020603050405020304" pitchFamily="18" charset="0"/>
                <a:ea typeface="Times New Roman" panose="02020603050405020304" pitchFamily="18" charset="0"/>
              </a:rPr>
              <a:t> </a:t>
            </a:r>
            <a:endParaRPr lang="ru-RU" sz="1200" dirty="0"/>
          </a:p>
        </p:txBody>
      </p:sp>
      <p:pic>
        <p:nvPicPr>
          <p:cNvPr id="4" name="Объект 3">
            <a:extLst>
              <a:ext uri="{FF2B5EF4-FFF2-40B4-BE49-F238E27FC236}">
                <a16:creationId xmlns:a16="http://schemas.microsoft.com/office/drawing/2014/main" id="{8DB872C6-76BD-7BD8-D6BB-FAAAF2AEA456}"/>
              </a:ext>
            </a:extLst>
          </p:cNvPr>
          <p:cNvPicPr>
            <a:picLocks noGrp="1" noChangeAspect="1"/>
          </p:cNvPicPr>
          <p:nvPr>
            <p:ph idx="1"/>
          </p:nvPr>
        </p:nvPicPr>
        <p:blipFill>
          <a:blip r:embed="rId2"/>
          <a:stretch>
            <a:fillRect/>
          </a:stretch>
        </p:blipFill>
        <p:spPr>
          <a:xfrm>
            <a:off x="-1" y="835180"/>
            <a:ext cx="6228185" cy="2476190"/>
          </a:xfrm>
          <a:prstGeom prst="rect">
            <a:avLst/>
          </a:prstGeom>
        </p:spPr>
      </p:pic>
      <p:pic>
        <p:nvPicPr>
          <p:cNvPr id="5" name="Рисунок 4">
            <a:extLst>
              <a:ext uri="{FF2B5EF4-FFF2-40B4-BE49-F238E27FC236}">
                <a16:creationId xmlns:a16="http://schemas.microsoft.com/office/drawing/2014/main" id="{AC94AC73-EF47-A346-208D-A83895972C86}"/>
              </a:ext>
            </a:extLst>
          </p:cNvPr>
          <p:cNvPicPr>
            <a:picLocks noChangeAspect="1"/>
          </p:cNvPicPr>
          <p:nvPr/>
        </p:nvPicPr>
        <p:blipFill>
          <a:blip r:embed="rId3"/>
          <a:stretch>
            <a:fillRect/>
          </a:stretch>
        </p:blipFill>
        <p:spPr>
          <a:xfrm>
            <a:off x="0" y="3311369"/>
            <a:ext cx="6228184" cy="3546631"/>
          </a:xfrm>
          <a:prstGeom prst="rect">
            <a:avLst/>
          </a:prstGeom>
        </p:spPr>
      </p:pic>
    </p:spTree>
    <p:extLst>
      <p:ext uri="{BB962C8B-B14F-4D97-AF65-F5344CB8AC3E}">
        <p14:creationId xmlns:p14="http://schemas.microsoft.com/office/powerpoint/2010/main" val="296395150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B00F2-31C4-67B6-1D84-95D92D94F017}"/>
              </a:ext>
            </a:extLst>
          </p:cNvPr>
          <p:cNvSpPr>
            <a:spLocks noGrp="1"/>
          </p:cNvSpPr>
          <p:nvPr>
            <p:ph type="title"/>
          </p:nvPr>
        </p:nvSpPr>
        <p:spPr>
          <a:xfrm>
            <a:off x="3194025" y="116632"/>
            <a:ext cx="5966743" cy="698525"/>
          </a:xfrm>
        </p:spPr>
        <p:txBody>
          <a:bodyPr/>
          <a:lstStyle/>
          <a:p>
            <a:r>
              <a:rPr lang="uk-UA" dirty="0"/>
              <a:t>ВИСНОВКИ</a:t>
            </a:r>
            <a:endParaRPr lang="ru-RU" dirty="0"/>
          </a:p>
        </p:txBody>
      </p:sp>
      <p:sp>
        <p:nvSpPr>
          <p:cNvPr id="3" name="Объект 2">
            <a:extLst>
              <a:ext uri="{FF2B5EF4-FFF2-40B4-BE49-F238E27FC236}">
                <a16:creationId xmlns:a16="http://schemas.microsoft.com/office/drawing/2014/main" id="{D6D32563-36D1-5DA9-6238-5569E50B5A69}"/>
              </a:ext>
            </a:extLst>
          </p:cNvPr>
          <p:cNvSpPr>
            <a:spLocks noGrp="1"/>
          </p:cNvSpPr>
          <p:nvPr>
            <p:ph idx="1"/>
          </p:nvPr>
        </p:nvSpPr>
        <p:spPr>
          <a:xfrm>
            <a:off x="-180528" y="620689"/>
            <a:ext cx="9324528" cy="6120680"/>
          </a:xfrm>
        </p:spPr>
        <p:txBody>
          <a:bodyPr/>
          <a:lstStyle/>
          <a:p>
            <a:pPr algn="just">
              <a:lnSpc>
                <a:spcPct val="150000"/>
              </a:lnSpc>
              <a:buFont typeface="Arial" panose="020B0604020202020204" pitchFamily="34" charset="0"/>
              <a:buChar char="•"/>
            </a:pPr>
            <a:r>
              <a:rPr lang="uk-UA" sz="1800" dirty="0">
                <a:solidFill>
                  <a:schemeClr val="tx2"/>
                </a:solidFill>
                <a:effectLst/>
                <a:latin typeface="Times New Roman" panose="02020603050405020304" pitchFamily="18" charset="0"/>
                <a:ea typeface="Times New Roman" panose="02020603050405020304" pitchFamily="18" charset="0"/>
              </a:rPr>
              <a:t> </a:t>
            </a:r>
            <a:r>
              <a:rPr lang="uk-UA" sz="1400" dirty="0">
                <a:solidFill>
                  <a:schemeClr val="tx2"/>
                </a:solidFill>
                <a:latin typeface="Times New Roman" panose="02020603050405020304" pitchFamily="18" charset="0"/>
                <a:ea typeface="Times New Roman" panose="02020603050405020304" pitchFamily="18" charset="0"/>
              </a:rPr>
              <a:t>С</a:t>
            </a:r>
            <a:r>
              <a:rPr lang="uk-UA" sz="1400" dirty="0" smtClean="0">
                <a:solidFill>
                  <a:schemeClr val="tx2"/>
                </a:solidFill>
                <a:effectLst/>
                <a:latin typeface="Times New Roman" panose="02020603050405020304" pitchFamily="18" charset="0"/>
                <a:ea typeface="Times New Roman" panose="02020603050405020304" pitchFamily="18" charset="0"/>
              </a:rPr>
              <a:t>учасні </a:t>
            </a:r>
            <a:r>
              <a:rPr lang="uk-UA" sz="1400" dirty="0">
                <a:solidFill>
                  <a:schemeClr val="tx2"/>
                </a:solidFill>
                <a:effectLst/>
                <a:latin typeface="Times New Roman" panose="02020603050405020304" pitchFamily="18" charset="0"/>
                <a:ea typeface="Times New Roman" panose="02020603050405020304" pitchFamily="18" charset="0"/>
              </a:rPr>
              <a:t>горизонтальні рухи кори в зоні </a:t>
            </a:r>
            <a:r>
              <a:rPr lang="uk-UA" sz="1400" dirty="0" err="1">
                <a:solidFill>
                  <a:schemeClr val="tx2"/>
                </a:solidFill>
                <a:effectLst/>
                <a:latin typeface="Times New Roman" panose="02020603050405020304" pitchFamily="18" charset="0"/>
                <a:ea typeface="Times New Roman" panose="02020603050405020304" pitchFamily="18" charset="0"/>
              </a:rPr>
              <a:t>Оашського</a:t>
            </a:r>
            <a:r>
              <a:rPr lang="uk-UA" sz="1400" dirty="0">
                <a:solidFill>
                  <a:schemeClr val="tx2"/>
                </a:solidFill>
                <a:effectLst/>
                <a:latin typeface="Times New Roman" panose="02020603050405020304" pitchFamily="18" charset="0"/>
                <a:ea typeface="Times New Roman" panose="02020603050405020304" pitchFamily="18" charset="0"/>
              </a:rPr>
              <a:t> глибинного розлому представляють собою періодичні рухи</a:t>
            </a:r>
            <a:r>
              <a:rPr lang="uk-UA" sz="1400" dirty="0" smtClean="0">
                <a:solidFill>
                  <a:schemeClr val="tx2"/>
                </a:solidFill>
                <a:effectLst/>
                <a:latin typeface="Times New Roman" panose="02020603050405020304" pitchFamily="18" charset="0"/>
                <a:ea typeface="Times New Roman" panose="02020603050405020304" pitchFamily="18" charset="0"/>
              </a:rPr>
              <a:t>. Геомагнітний </a:t>
            </a:r>
            <a:r>
              <a:rPr lang="uk-UA" sz="1400" dirty="0">
                <a:solidFill>
                  <a:schemeClr val="tx2"/>
                </a:solidFill>
                <a:effectLst/>
                <a:latin typeface="Times New Roman" panose="02020603050405020304" pitchFamily="18" charset="0"/>
                <a:ea typeface="Times New Roman" panose="02020603050405020304" pitchFamily="18" charset="0"/>
              </a:rPr>
              <a:t>індекс корелюється із сонячною активністю: максимальним значенням сонячної активності відповідають інтервали з мінімальними значеннями геомагнітного імпульсу. </a:t>
            </a:r>
            <a:r>
              <a:rPr lang="uk-UA" sz="1400" dirty="0" smtClean="0">
                <a:solidFill>
                  <a:schemeClr val="tx2"/>
                </a:solidFill>
                <a:effectLst/>
                <a:latin typeface="Times New Roman" panose="02020603050405020304" pitchFamily="18" charset="0"/>
                <a:ea typeface="Times New Roman" panose="02020603050405020304" pitchFamily="18" charset="0"/>
              </a:rPr>
              <a:t>Коефіцієнт </a:t>
            </a:r>
            <a:r>
              <a:rPr lang="uk-UA" sz="1400" dirty="0">
                <a:solidFill>
                  <a:schemeClr val="tx2"/>
                </a:solidFill>
                <a:effectLst/>
                <a:latin typeface="Times New Roman" panose="02020603050405020304" pitchFamily="18" charset="0"/>
                <a:ea typeface="Times New Roman" panose="02020603050405020304" pitchFamily="18" charset="0"/>
              </a:rPr>
              <a:t>кореляції становить: 0.6. </a:t>
            </a:r>
            <a:r>
              <a:rPr lang="uk-UA" sz="1400" dirty="0" smtClean="0">
                <a:solidFill>
                  <a:schemeClr val="tx2"/>
                </a:solidFill>
                <a:effectLst/>
                <a:latin typeface="Times New Roman" panose="02020603050405020304" pitchFamily="18" charset="0"/>
                <a:ea typeface="Times New Roman" panose="02020603050405020304" pitchFamily="18" charset="0"/>
              </a:rPr>
              <a:t> </a:t>
            </a:r>
          </a:p>
          <a:p>
            <a:pPr algn="just">
              <a:lnSpc>
                <a:spcPct val="150000"/>
              </a:lnSpc>
              <a:buFont typeface="Arial" panose="020B0604020202020204" pitchFamily="34" charset="0"/>
              <a:buChar char="•"/>
            </a:pPr>
            <a:r>
              <a:rPr lang="uk-UA" sz="1400" dirty="0">
                <a:solidFill>
                  <a:schemeClr val="tx2"/>
                </a:solidFill>
                <a:latin typeface="Times New Roman" panose="02020603050405020304" pitchFamily="18" charset="0"/>
                <a:ea typeface="Times New Roman" panose="02020603050405020304" pitchFamily="18" charset="0"/>
              </a:rPr>
              <a:t>З</a:t>
            </a:r>
            <a:r>
              <a:rPr lang="uk-UA" sz="1400" dirty="0" smtClean="0">
                <a:solidFill>
                  <a:schemeClr val="tx2"/>
                </a:solidFill>
                <a:effectLst/>
                <a:latin typeface="Times New Roman" panose="02020603050405020304" pitchFamily="18" charset="0"/>
                <a:ea typeface="Times New Roman" panose="02020603050405020304" pitchFamily="18" charset="0"/>
              </a:rPr>
              <a:t>ростання </a:t>
            </a:r>
            <a:r>
              <a:rPr lang="uk-UA" sz="1400" dirty="0">
                <a:solidFill>
                  <a:schemeClr val="tx2"/>
                </a:solidFill>
                <a:effectLst/>
                <a:latin typeface="Times New Roman" panose="02020603050405020304" pitchFamily="18" charset="0"/>
                <a:ea typeface="Times New Roman" panose="02020603050405020304" pitchFamily="18" charset="0"/>
              </a:rPr>
              <a:t>сонячної активності супроводжується стисненнями порід, зменшення сонячної активності  та розширення порід знаходяться в одному часовому інтервалі. </a:t>
            </a:r>
          </a:p>
          <a:p>
            <a:pPr algn="just">
              <a:lnSpc>
                <a:spcPct val="150000"/>
              </a:lnSpc>
              <a:buFont typeface="Arial" panose="020B0604020202020204" pitchFamily="34" charset="0"/>
              <a:buChar char="•"/>
            </a:pPr>
            <a:r>
              <a:rPr lang="uk-UA" sz="1400" dirty="0">
                <a:solidFill>
                  <a:schemeClr val="tx2"/>
                </a:solidFill>
                <a:effectLst/>
                <a:latin typeface="Times New Roman" panose="02020603050405020304" pitchFamily="18" charset="0"/>
                <a:ea typeface="Times New Roman" panose="02020603050405020304" pitchFamily="18" charset="0"/>
              </a:rPr>
              <a:t>Вивчення </a:t>
            </a:r>
            <a:r>
              <a:rPr lang="uk-UA" sz="1400" dirty="0" err="1">
                <a:solidFill>
                  <a:schemeClr val="tx2"/>
                </a:solidFill>
                <a:effectLst/>
                <a:latin typeface="Times New Roman" panose="02020603050405020304" pitchFamily="18" charset="0"/>
                <a:ea typeface="Times New Roman" panose="02020603050405020304" pitchFamily="18" charset="0"/>
              </a:rPr>
              <a:t>зв՚язків</a:t>
            </a:r>
            <a:r>
              <a:rPr lang="uk-UA" sz="1400" dirty="0">
                <a:solidFill>
                  <a:schemeClr val="tx2"/>
                </a:solidFill>
                <a:effectLst/>
                <a:latin typeface="Times New Roman" panose="02020603050405020304" pitchFamily="18" charset="0"/>
                <a:ea typeface="Times New Roman" panose="02020603050405020304" pitchFamily="18" charset="0"/>
              </a:rPr>
              <a:t>  геомагнітного індексу, що є характеристикою магнітного поля Землі та сучасних горизонтальних рухів кори відмітили такі особливості: сучасні рухи кори в зоні </a:t>
            </a:r>
            <a:r>
              <a:rPr lang="uk-UA" sz="1400" dirty="0" err="1">
                <a:solidFill>
                  <a:schemeClr val="tx2"/>
                </a:solidFill>
                <a:effectLst/>
                <a:latin typeface="Times New Roman" panose="02020603050405020304" pitchFamily="18" charset="0"/>
                <a:ea typeface="Times New Roman" panose="02020603050405020304" pitchFamily="18" charset="0"/>
              </a:rPr>
              <a:t>Оашського</a:t>
            </a:r>
            <a:r>
              <a:rPr lang="uk-UA" sz="1400" dirty="0">
                <a:solidFill>
                  <a:schemeClr val="tx2"/>
                </a:solidFill>
                <a:effectLst/>
                <a:latin typeface="Times New Roman" panose="02020603050405020304" pitchFamily="18" charset="0"/>
                <a:ea typeface="Times New Roman" panose="02020603050405020304" pitchFamily="18" charset="0"/>
              </a:rPr>
              <a:t> глибинного розлому в 2024 році та геомагнітний індекс корелюють між собою:  кореляційний коефіцієнт двох рядів спостережуваних параметрів становить: 0.3</a:t>
            </a:r>
            <a:r>
              <a:rPr lang="uk-UA" sz="1400" dirty="0">
                <a:solidFill>
                  <a:schemeClr val="tx2"/>
                </a:solidFill>
                <a:latin typeface="Times New Roman" panose="02020603050405020304" pitchFamily="18" charset="0"/>
                <a:ea typeface="Times New Roman" panose="02020603050405020304" pitchFamily="18" charset="0"/>
              </a:rPr>
              <a:t>. Стиснення порід супроводжується зменшеннями величин геомагнітного індексу. Геомагнітний індекс змінюється  в час інтенсивних рухів кори. </a:t>
            </a:r>
          </a:p>
          <a:p>
            <a:pPr algn="just">
              <a:lnSpc>
                <a:spcPct val="150000"/>
              </a:lnSpc>
              <a:buFont typeface="Arial" panose="020B0604020202020204" pitchFamily="34" charset="0"/>
              <a:buChar char="•"/>
            </a:pPr>
            <a:r>
              <a:rPr lang="uk-UA" sz="1400" dirty="0" smtClean="0">
                <a:solidFill>
                  <a:schemeClr val="tx2"/>
                </a:solidFill>
                <a:latin typeface="Times New Roman" panose="02020603050405020304" pitchFamily="18" charset="0"/>
                <a:ea typeface="Times New Roman" panose="02020603050405020304" pitchFamily="18" charset="0"/>
              </a:rPr>
              <a:t>Вперше розглянуто </a:t>
            </a:r>
            <a:r>
              <a:rPr lang="uk-UA" sz="1400" dirty="0">
                <a:solidFill>
                  <a:schemeClr val="tx2"/>
                </a:solidFill>
                <a:latin typeface="Times New Roman" panose="02020603050405020304" pitchFamily="18" charset="0"/>
                <a:ea typeface="Times New Roman" panose="02020603050405020304" pitchFamily="18" charset="0"/>
              </a:rPr>
              <a:t>зв'язок сейсмічності та параметрів астрофізичного стану та геодинаміки </a:t>
            </a:r>
            <a:r>
              <a:rPr lang="uk-UA" sz="1400" dirty="0" smtClean="0">
                <a:solidFill>
                  <a:schemeClr val="tx2"/>
                </a:solidFill>
                <a:latin typeface="Times New Roman" panose="02020603050405020304" pitchFamily="18" charset="0"/>
                <a:ea typeface="Times New Roman" panose="02020603050405020304" pitchFamily="18" charset="0"/>
              </a:rPr>
              <a:t>регіону за вказаний період. Землетруси </a:t>
            </a:r>
            <a:r>
              <a:rPr lang="uk-UA" sz="1400" dirty="0">
                <a:solidFill>
                  <a:schemeClr val="tx2"/>
                </a:solidFill>
                <a:latin typeface="Times New Roman" panose="02020603050405020304" pitchFamily="18" charset="0"/>
                <a:ea typeface="Times New Roman" panose="02020603050405020304" pitchFamily="18" charset="0"/>
              </a:rPr>
              <a:t>відбулися в періоди інтенсивних рухів кори, при критичних точках сонячної активності, геомагнітного індексу.</a:t>
            </a:r>
          </a:p>
          <a:p>
            <a:pPr algn="just">
              <a:lnSpc>
                <a:spcPct val="150000"/>
              </a:lnSpc>
              <a:buFont typeface="Arial" panose="020B0604020202020204" pitchFamily="34" charset="0"/>
              <a:buChar char="•"/>
            </a:pPr>
            <a:r>
              <a:rPr lang="uk-UA" sz="1400" dirty="0">
                <a:solidFill>
                  <a:schemeClr val="tx2"/>
                </a:solidFill>
                <a:latin typeface="Times New Roman" panose="02020603050405020304" pitchFamily="18" charset="0"/>
                <a:ea typeface="Times New Roman" panose="02020603050405020304" pitchFamily="18" charset="0"/>
              </a:rPr>
              <a:t> Отримані в дослідженні результати важливі при вивченні геофізичних </a:t>
            </a:r>
            <a:r>
              <a:rPr lang="uk-UA" sz="1400" dirty="0" smtClean="0">
                <a:solidFill>
                  <a:schemeClr val="tx2"/>
                </a:solidFill>
                <a:latin typeface="Times New Roman" panose="02020603050405020304" pitchFamily="18" charset="0"/>
                <a:ea typeface="Times New Roman" panose="02020603050405020304" pitchFamily="18" charset="0"/>
              </a:rPr>
              <a:t>явищ </a:t>
            </a:r>
            <a:r>
              <a:rPr lang="uk-UA" sz="1400" dirty="0">
                <a:solidFill>
                  <a:schemeClr val="tx2"/>
                </a:solidFill>
                <a:latin typeface="Times New Roman" panose="02020603050405020304" pitchFamily="18" charset="0"/>
                <a:ea typeface="Times New Roman" panose="02020603050405020304" pitchFamily="18" charset="0"/>
              </a:rPr>
              <a:t>в регіоні оскільки вказують на високий ступінь кореляції геофізичних та астрофізичних параметрів, які є важливими в питанні майбутнього прогнозу землетрусів, небезпечних геологічних процесів. </a:t>
            </a:r>
          </a:p>
          <a:p>
            <a:pPr algn="just">
              <a:lnSpc>
                <a:spcPct val="150000"/>
              </a:lnSpc>
              <a:buFont typeface="Arial" panose="020B0604020202020204" pitchFamily="34" charset="0"/>
              <a:buChar char="•"/>
            </a:pPr>
            <a:r>
              <a:rPr lang="uk-UA" sz="1400" dirty="0">
                <a:solidFill>
                  <a:schemeClr val="tx2"/>
                </a:solidFill>
                <a:latin typeface="Times New Roman" panose="02020603050405020304" pitchFamily="18" charset="0"/>
                <a:ea typeface="Times New Roman" panose="02020603050405020304" pitchFamily="18" charset="0"/>
              </a:rPr>
              <a:t>Актуально дослідження всього Закарпатського прогину на предмет дослідження астрофізичного аспекту геодинамічного та екологічного стану сейсмонебезпечного регіону.   </a:t>
            </a:r>
            <a:endParaRPr lang="uk-UA" sz="1400" dirty="0" smtClean="0">
              <a:solidFill>
                <a:schemeClr val="tx2"/>
              </a:solidFill>
              <a:effectLst/>
              <a:latin typeface="Times New Roman" panose="02020603050405020304" pitchFamily="18" charset="0"/>
              <a:ea typeface="Times New Roman" panose="02020603050405020304" pitchFamily="18" charset="0"/>
            </a:endParaRPr>
          </a:p>
          <a:p>
            <a:pPr algn="just">
              <a:lnSpc>
                <a:spcPct val="150000"/>
              </a:lnSpc>
              <a:buFont typeface="Arial" panose="020B0604020202020204" pitchFamily="34" charset="0"/>
              <a:buChar char="•"/>
            </a:pPr>
            <a:endParaRPr lang="ru-RU" sz="1400" dirty="0">
              <a:solidFill>
                <a:schemeClr val="tx2"/>
              </a:solidFill>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722906079"/>
      </p:ext>
    </p:extLst>
  </p:cSld>
  <p:clrMapOvr>
    <a:masterClrMapping/>
  </p:clrMapOvr>
  <p:transition/>
</p:sld>
</file>

<file path=ppt/theme/theme1.xml><?xml version="1.0" encoding="utf-8"?>
<a:theme xmlns:a="http://schemas.openxmlformats.org/drawingml/2006/main" name="Международный">
  <a:themeElements>
    <a:clrScheme name="Международный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16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16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Международный 1">
        <a:dk1>
          <a:srgbClr val="000000"/>
        </a:dk1>
        <a:lt1>
          <a:srgbClr val="FFFFCC"/>
        </a:lt1>
        <a:dk2>
          <a:srgbClr val="4D4D4D"/>
        </a:dk2>
        <a:lt2>
          <a:srgbClr val="FFCC00"/>
        </a:lt2>
        <a:accent1>
          <a:srgbClr val="FF9900"/>
        </a:accent1>
        <a:accent2>
          <a:srgbClr val="CC9900"/>
        </a:accent2>
        <a:accent3>
          <a:srgbClr val="B2B2B2"/>
        </a:accent3>
        <a:accent4>
          <a:srgbClr val="DADAAE"/>
        </a:accent4>
        <a:accent5>
          <a:srgbClr val="FFCAAA"/>
        </a:accent5>
        <a:accent6>
          <a:srgbClr val="B98A00"/>
        </a:accent6>
        <a:hlink>
          <a:srgbClr val="898743"/>
        </a:hlink>
        <a:folHlink>
          <a:srgbClr val="666633"/>
        </a:folHlink>
      </a:clrScheme>
      <a:clrMap bg1="dk2" tx1="lt1" bg2="dk1" tx2="lt2" accent1="accent1" accent2="accent2" accent3="accent3" accent4="accent4" accent5="accent5" accent6="accent6" hlink="hlink" folHlink="folHlink"/>
    </a:extraClrScheme>
    <a:extraClrScheme>
      <a:clrScheme name="Международный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clrMap bg1="lt1" tx1="dk1" bg2="lt2" tx2="dk2" accent1="accent1" accent2="accent2" accent3="accent3" accent4="accent4" accent5="accent5" accent6="accent6" hlink="hlink" folHlink="folHlink"/>
    </a:extraClrScheme>
    <a:extraClrScheme>
      <a:clrScheme name="Международный 3">
        <a:dk1>
          <a:srgbClr val="000000"/>
        </a:dk1>
        <a:lt1>
          <a:srgbClr val="FFFFFF"/>
        </a:lt1>
        <a:dk2>
          <a:srgbClr val="000000"/>
        </a:dk2>
        <a:lt2>
          <a:srgbClr val="FFFFFF"/>
        </a:lt2>
        <a:accent1>
          <a:srgbClr val="F8F8F8"/>
        </a:accent1>
        <a:accent2>
          <a:srgbClr val="969696"/>
        </a:accent2>
        <a:accent3>
          <a:srgbClr val="FFFFFF"/>
        </a:accent3>
        <a:accent4>
          <a:srgbClr val="000000"/>
        </a:accent4>
        <a:accent5>
          <a:srgbClr val="FBFBFB"/>
        </a:accent5>
        <a:accent6>
          <a:srgbClr val="878787"/>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Международный 4">
        <a:dk1>
          <a:srgbClr val="000000"/>
        </a:dk1>
        <a:lt1>
          <a:srgbClr val="FFFFFF"/>
        </a:lt1>
        <a:dk2>
          <a:srgbClr val="000066"/>
        </a:dk2>
        <a:lt2>
          <a:srgbClr val="FFFFFF"/>
        </a:lt2>
        <a:accent1>
          <a:srgbClr val="FFFFCC"/>
        </a:accent1>
        <a:accent2>
          <a:srgbClr val="B5E0E3"/>
        </a:accent2>
        <a:accent3>
          <a:srgbClr val="FFFFFF"/>
        </a:accent3>
        <a:accent4>
          <a:srgbClr val="000000"/>
        </a:accent4>
        <a:accent5>
          <a:srgbClr val="FFFFE2"/>
        </a:accent5>
        <a:accent6>
          <a:srgbClr val="A4CBCE"/>
        </a:accent6>
        <a:hlink>
          <a:srgbClr val="BFDFFF"/>
        </a:hlink>
        <a:folHlink>
          <a:srgbClr val="99CCFF"/>
        </a:folHlink>
      </a:clrScheme>
      <a:clrMap bg1="lt1" tx1="dk1" bg2="lt2" tx2="dk2" accent1="accent1" accent2="accent2" accent3="accent3" accent4="accent4" accent5="accent5" accent6="accent6" hlink="hlink" folHlink="folHlink"/>
    </a:extraClrScheme>
    <a:extraClrScheme>
      <a:clrScheme name="Международный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clrMap bg1="lt1" tx1="dk1" bg2="lt2" tx2="dk2" accent1="accent1" accent2="accent2" accent3="accent3" accent4="accent4" accent5="accent5" accent6="accent6" hlink="hlink" folHlink="folHlink"/>
    </a:extraClrScheme>
    <a:extraClrScheme>
      <a:clrScheme name="Международный 6">
        <a:dk1>
          <a:srgbClr val="1B3753"/>
        </a:dk1>
        <a:lt1>
          <a:srgbClr val="EAEAEA"/>
        </a:lt1>
        <a:dk2>
          <a:srgbClr val="336699"/>
        </a:dk2>
        <a:lt2>
          <a:srgbClr val="FFFFCC"/>
        </a:lt2>
        <a:accent1>
          <a:srgbClr val="BA8E46"/>
        </a:accent1>
        <a:accent2>
          <a:srgbClr val="46C0AF"/>
        </a:accent2>
        <a:accent3>
          <a:srgbClr val="ADB8CA"/>
        </a:accent3>
        <a:accent4>
          <a:srgbClr val="C8C8C8"/>
        </a:accent4>
        <a:accent5>
          <a:srgbClr val="D9C6B0"/>
        </a:accent5>
        <a:accent6>
          <a:srgbClr val="3FAE9E"/>
        </a:accent6>
        <a:hlink>
          <a:srgbClr val="93ACC3"/>
        </a:hlink>
        <a:folHlink>
          <a:srgbClr val="7897B4"/>
        </a:folHlink>
      </a:clrScheme>
      <a:clrMap bg1="dk2" tx1="lt1" bg2="dk1" tx2="lt2" accent1="accent1" accent2="accent2" accent3="accent3" accent4="accent4" accent5="accent5" accent6="accent6" hlink="hlink" folHlink="folHlink"/>
    </a:extraClrScheme>
    <a:extraClrScheme>
      <a:clrScheme name="Международный 7">
        <a:dk1>
          <a:srgbClr val="000000"/>
        </a:dk1>
        <a:lt1>
          <a:srgbClr val="FFFFFF"/>
        </a:lt1>
        <a:dk2>
          <a:srgbClr val="000000"/>
        </a:dk2>
        <a:lt2>
          <a:srgbClr val="FFFFFF"/>
        </a:lt2>
        <a:accent1>
          <a:srgbClr val="FFFFCC"/>
        </a:accent1>
        <a:accent2>
          <a:srgbClr val="FFCC99"/>
        </a:accent2>
        <a:accent3>
          <a:srgbClr val="FFFFFF"/>
        </a:accent3>
        <a:accent4>
          <a:srgbClr val="000000"/>
        </a:accent4>
        <a:accent5>
          <a:srgbClr val="FFFFE2"/>
        </a:accent5>
        <a:accent6>
          <a:srgbClr val="E7B98A"/>
        </a:accent6>
        <a:hlink>
          <a:srgbClr val="FF9999"/>
        </a:hlink>
        <a:folHlink>
          <a:srgbClr val="E06360"/>
        </a:folHlink>
      </a:clrScheme>
      <a:clrMap bg1="lt1" tx1="dk1" bg2="lt2" tx2="dk2" accent1="accent1" accent2="accent2" accent3="accent3" accent4="accent4" accent5="accent5" accent6="accent6" hlink="hlink" folHlink="folHlink"/>
    </a:extraClrScheme>
    <a:extraClrScheme>
      <a:clrScheme name="Международный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11452</TotalTime>
  <Words>1142</Words>
  <Application>Microsoft Office PowerPoint</Application>
  <PresentationFormat>Екран (4:3)</PresentationFormat>
  <Paragraphs>57</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Cambria</vt:lpstr>
      <vt:lpstr>Tahoma</vt:lpstr>
      <vt:lpstr>Times New Roman</vt:lpstr>
      <vt:lpstr>Международный</vt:lpstr>
      <vt:lpstr> АСТРОФІЗИЧНІ  АСПЕКТИ СЕЙСМОТЕКТОНІЧНИХ ПРОЦЕСІВ В ЗАКАРПАТСЬКОМУ ВНУТРІШНЬОМУ ПРОГИНІ ЗА 2024 РІК    науково-дослідницька робота Наукові керівники: Ігнатишин В.В., старший науковий співробітник Інституту Геофізики ім.С.І. Субботіна НАН України, кандидат фізико-математичних наук,  керівник гуртків, методист МАН; вчитель фізики вищої категорії, методист  Вилоцької ЗОШ І-ІІІ ст.№2; Тросницької ЗОШ І-ІІ ст.; доцент кафедри географії та туризму Закарпатського угорського інституту ім. Ференца Ракоці ІІ; Ігнатишин Адальберт Васильович, інженер І категорії Інституту геофізики ім. С.І. Субботіна НАН України; Ігнатишин Моніка Бейлівна, провідний інженер Відділу сейсмічності Карпатського регіону Інституту геофізики ім.С.І. Субботіна НАН України.   Виноградів-2025</vt:lpstr>
      <vt:lpstr>АКТУАЛЬНІСТЬ</vt:lpstr>
      <vt:lpstr>АКТУАЛЬНІСТЬ</vt:lpstr>
      <vt:lpstr>Мета дослідження, методика дослідження</vt:lpstr>
      <vt:lpstr>Режимні геофізичні спостереження на території Закарпатського внутрішнього прогину, магнітне поле Землі [Національний атлас України, 2007].</vt:lpstr>
      <vt:lpstr>    </vt:lpstr>
      <vt:lpstr>Рис.4. Варіації геомагнітного індексу за січень 2024 року. Геомагнітний індекс коливається із періодами від 2-х до 6-и діб, виділяються аномалії на початку, амплітуди коливаються від 3 (відносні одиниці) до 7( початок місяця), відмічається монотонне зростання протягом місячного періоду. Рис. 5. Геомагнітний індекс ( крива коричневого кольору), сонячна активність( крива синього кольору) за січень 2023 року. Максимальним значенням сонячної активності відповідають інтервали з мінімальними значеннями геомагнітного імпульсу. Зміщення рядів спостереження на інтервал рівний тижню робить кореляцію вищою.       Коефіцієнт кореляції становить: 0.6. Якщо змістити ряди спостережень на тиждень та розрахувавши коефіцієнт кореляції, отримано величину: 0.1.      </vt:lpstr>
      <vt:lpstr>Рис. 6. Сучасні горизонтальні рухи кори в зоні Оашського глибинного розлому( крива синього кольору), сонячна активність( крива сірого кольору), геомагнітний індекс( пунктирна крива). Січень 2024 року: коливання параметру сонячної активності мають періодичний характер так як і зміщення земної кори, величини періодів ідентичні але зміщені на 5-7 діб.  Розраховано кореляцію спостережуваних рядів, коли ряд 1 зміщений відносно другого ряду на тиждень:0.02. Зростання сонячної активності супроводжується стисненнями порід, зменшення сонячної активності  та розширення порід знаходяться в одному часовому інтервалі.  Рис. 7. Швидкість  рухів кори в зоні Оашського глибинного розлому в січні 2024 року( коричнева лінія), геомагнітний індекс( крива синього кольору).Кореляційний двох рядів спостережуваних параметрів становить: 0.3 . Стиснення порід супроводжується зменшеннями величин геомагнітного індексу.  Динаміка рухів кори   в часовому інтервалі передує коливанням того знаку  у геомагнітного індексу.  Рис. 8. Сонячна активність ( крива сірого кольору), сучасні рухи кори в зоні Оашського глибинного розлому( крива синього кольору), геомагнітний індекс( крива жовтого кольору), швидкість геомеханічних рухів ( крива коричневого кольору). Січень 2024 року, Закарпатський внутрішній прогин.  Виділено декілька точок, де сходяться та перетинаються лінії графіків геофізичних та астрофізичних параметрів. Ці точки вказують на взаємозвʼязки геофізичних полів, на початку місяця в першій та останній декаді місяця, періодичністю в один тиждень.      </vt:lpstr>
      <vt:lpstr>ДЕФОРМАЦІЇ ЗЕМНОЇ КОРИ В ЗОНІ ОАШСЬКОГО ГЛИБИННОГО РОЗЛОМУ ТА ЇХ ЗВ'ЯЗОК ІЗ АСТРОФІЗИЧНИМИ ПАРАМЕТРАМИ  Рис.1. Сучасні горизонтальні рухи кори в зоні Оашського глибинного розлому в січні 2024 року. Динамічний аспект.  Аналіз прискорення рухів кори за січень 2024 року показує на періодичність рухів кори, які змінюються в інтервалі 2-5 діб, також виділено коливання тривалістю 10-12 діб. Амплітуда коливання прискорення становить: 1.38 мкм.   Рис. 2. Прискорення рухів кори( крива синього кольору), сонячна активність ( крива коричневого кольору). Січень 2024 року. Закарпатський внутрігній прогин. Кореляційний зв'язок прискорення рухів кори та сонячної активності за січень 2024 року становить:0.2. Прискорення більш наглядно показує аномальні інтервали часу, коли відбуваються інтенсивні рухи кори, згладжує в одних місцях криву та виокремлює періоди аномальних рухів. Проаналізувавши вищенаведені  графіки відмічено інтервали часу які певним чином обʼєднують  ряди спостережуваних величин, зокрема стиснення порід супроводжується локальним підвищенням сонячної активності, та навпаки,  розширення порід йде після спаду сонячної активності. </vt:lpstr>
      <vt:lpstr>Рис. 3. Прискорення сучасних горизонтальних рухів кори(крива коричневого кольору), геомагнітний індекс( крива синього кольору). Січень 2024 року. Закарпатський внутрішній прогин. Розраховано кореляційний коефіцієнт між динамікою сучасних горизонтальних рухів кори в зоні Оашського глибинного розлому та величинами геомагнітного індексу  за січень 2024 року(рисунок 3.4), який дорівнює 0.1.  В більшості випадків геомагнітний індекс підвищується в періоди коли реєструються інтенсивні рухи кори.  Проведено дослідження на предмет пошуку інтервалів часу, коли спостережувані параметри та їх динаміка співпадають, що може служити для розуміння підготовки та прояву місцевої сейсмічності. Рис.4. Прискорення рухів кори ( крива коричневого кольору), геомагнітний індекс( крива синього кольору), сонячна активність( крива сірого кольору) в січні 2024 року.  Закарпатський внутрішній прогин.Зміна сонячної активності, особливо, за короткий період супроводжується підвищенням геомагнітного індексу, яке в свою чергу супроводжується стисненнями порід в земній корі.  Таким чином, відмічено осбливість звязків параметрів астрофізичних спостережень та сейсмотектонічними процесами  в періоди їх інтенсифікації.       </vt:lpstr>
      <vt:lpstr>Рис. 5. Сонячна активність в лютому 2024 року. Сонячна активність змінюється із різною періодичністю від 2 до 10 діб, перші 2 декади сонячна активність характерна максимумом  в кінці першої декади та спадом в другій  декаді.  В третій декаді сонячна активність поступово зростає до початкової величини. Мінімум сонячної активності припадає на 22.02.2024 року, максимуми знаходяться в інтервалі 8-12.02.2024 року. Рис. 6. Геомагнітний індекс в лютому 2024 року. Періоди коливання геомагнітного індексу знаходяться в інтервалі 2-6 діб. Геомагнітний індекс змінюється від мінімального значення:1 до максимального: 16.  Рис. 7. Сонячна активність( крива синього кольору) та геомагнітний індекс( крива коричневого кольору). Лютий 2024 року. Розраховано кореляцію сонячної активності та геомагнітного індексу за лютий 2024 року, яка становить:0.3. Геомагнітний індекс реагує на періоди підвищеної величини сонячної активності. В більшості змін підвищених величини співпадають, про що свідчать кореляційні ступені. Таким чином, слід вважати, що сонячна активність впливає на зміни магнітного поля Землі, оскільки геомагнітний індекс реагує на динаміку зміни сонячної активності. </vt:lpstr>
      <vt:lpstr>Рис. 8. Сучасні горизонтальні рухи кори в лютому 2024 року.  За лютий місяць земна кора в зоні Оашського глибинного розлому зазнала стиснення величиною:-5.4 мкм, при цьому деформації земної кори становлять:219,6 нстр( нанострейн- величина, яку використовують  при вивченні деформацій земної кори). Перша половина місяця характерна стисненями кори, а друга половина-харакерна розширеннями порід. Відмічається знакозмінний процес, що може бути індикатором підвищення сейсмічності  не тільки в Закарпатському внутрішньому прогині, але і в Карпатському регіоні.  Рис. 9. Сонячна активність( крива синього кольору), сучасні рухи кори ( крива коричневого кольору). Лютий 2024 рік. Закарпатський внутрішній прогин. Сонячна активність в лютому 2024 року та рухи кори в зоні Оашського глибинного розлому корелюють між собою, коефіцієнт звʼязку становить:0.1. Графіки подібні за формою, але зміщенні відносно часу, приблизно на тиждень.  Рис. 10. Геомагнітний індекс( крива жовтого кольору) та сучасні рухи кори в зоні Оашського глибинного розлому( крива синього кольру). Лютий 2024 року. Закарпатський внутрішній прогин. Коефіцієнт кореляції сучасних горизонтальних рухів кори та геомагнітного індексу становить:0.3. Аналіз кривих приводять до висновку, що геомагнітний індекс реагує на знакозмінні процеси в земній корі своїми короткочасними аномальними збуреннями. </vt:lpstr>
      <vt:lpstr>Рис.11. Сонячна активність ( крива сірого кольору), швидкість рухів кори( крива синього кольору), геомагнітний індекс( крива коричневого кольору). Січень-лютий 2024 року. Закарпатський внутрішній прогин.    Сонячна активність за досліджуваний період спадає на фоні подібних періодів коливання. Геомагнітний індекс реагує на максимуми сонячної активності. Швидкість сучасних рухів кори реагує на  зростання динаміки зміщень рухів кори. Таким чином, можливо припустити вплив  астрофізичних явищ на геодинамічні явища. Розраховано коефіцієнти кореляції  між кінематичними характеристики  сучасних рухів кори та сонячної активності, які становлять : 0.3. Коефіцієнт кореляції швидкості рухів кори та геомагнітного індексу становить: 0.2. Отримані результати підтверджують інформативність та ефективність використання кінематичних характеристик сучасних рухів кори при вивченні звʼязків між геофізичними станами та астрофізичними характеристиками. </vt:lpstr>
      <vt:lpstr>СЕЙСМІЧНІСТЬ РЕГІОНУ ТА ГЕОФІЗИЧНІ ПРОЦЕСИ В РЕГІОНІ. АСТРОФІЗИЧНИЙ АСПЕКТ Рис.1. Сейсмічність регіону. Карпатський регіон. Січень-лютий 2024 року. Аналізуючи просторово-часовий розподіл місцевих землетрусів за січень -лютий 2024 року важливо показати, що сейсмічність підвищується з початку  періоду спостережень до кінця лютого 2024 року.  Періодичність прояву місцевих землетрусів становить в основному 5 діб, характерно групування місцевих землетрусів. Рис. 2. Сейсмічність регіону( крива жовтого кольору), сонячна активність (крива сірого кольору), прискорення кори (крива синього кольору), геомагнітний індекс( крива коричневого кольору). Січень-лютий 2024 року.  Таким чином, аналізуючи отримані коефіцієнти кореляції необхідно відмітити, що найвищий ступінь звʼязку існує між сейсмічністю та сонячною активністю.  В більшості випадків землетруси відбулися при стисненні порід. Після інтенсивних стисненнях кори реєструється серія місцевих поштовхів, що показує на зв'язок геодинаміки регіону та його сейсмічності.   </vt:lpstr>
      <vt:lpstr>ВИСНОВКИ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ОСНОВНІ НАПРЯМКИ  ВДОСКОНАЛЕННЯ АПАРАТНИХ ТА ПРОГРАМНИХ ЗАСОБІВ КАРПАТСЬКОЇ РЕГІОНАЛЬНОЇ МЕРЕЖІ  ДЛЯ СЕЙСМІЧНОГО МОНІТОРИНГУ  Сапужак І.Я., к.т.н., доц., в.о. ст.н.с.ВСКР</dc:title>
  <dc:creator>Sapuzhak A.</dc:creator>
  <cp:lastModifiedBy>Пользователь</cp:lastModifiedBy>
  <cp:revision>510</cp:revision>
  <cp:lastPrinted>1601-01-01T00:00:00Z</cp:lastPrinted>
  <dcterms:created xsi:type="dcterms:W3CDTF">2005-03-13T05:10:34Z</dcterms:created>
  <dcterms:modified xsi:type="dcterms:W3CDTF">2025-04-07T17:32:54Z</dcterms:modified>
</cp:coreProperties>
</file>