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20" r:id="rId5"/>
    <p:sldId id="332" r:id="rId6"/>
    <p:sldId id="333" r:id="rId7"/>
    <p:sldId id="331" r:id="rId8"/>
    <p:sldId id="319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4" r:id="rId18"/>
    <p:sldId id="32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96B"/>
    <a:srgbClr val="FDFDFD"/>
    <a:srgbClr val="95B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Помірний стиль 2 –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ітли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5388" autoAdjust="0"/>
  </p:normalViewPr>
  <p:slideViewPr>
    <p:cSldViewPr snapToGrid="0">
      <p:cViewPr varScale="1">
        <p:scale>
          <a:sx n="63" d="100"/>
          <a:sy n="63" d="100"/>
        </p:scale>
        <p:origin x="940" y="32"/>
      </p:cViewPr>
      <p:guideLst/>
    </p:cSldViewPr>
  </p:slideViewPr>
  <p:outlineViewPr>
    <p:cViewPr>
      <p:scale>
        <a:sx n="33" d="100"/>
        <a:sy n="33" d="100"/>
      </p:scale>
      <p:origin x="0" y="-77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4/20/2025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4/20/2025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332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934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09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76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hudPNqmwi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s://youtu.be/ThudPNqmwi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nbuv.gov.ua/UJRN/Vmdu_ip_2017_19_8" TargetMode="External"/><Relationship Id="rId13" Type="http://schemas.openxmlformats.org/officeDocument/2006/relationships/hyperlink" Target="https://www.0629.com.ua/news/3780840/u-mariupoli-okupanti-znisili-cinni-konstrukcii-budinku-nilsena-foto" TargetMode="External"/><Relationship Id="rId3" Type="http://schemas.openxmlformats.org/officeDocument/2006/relationships/hyperlink" Target="https://mistomariupol.com.ua/uk/gotel-spartak-arhitekturnyj-skarb-kriz-epohy/" TargetMode="External"/><Relationship Id="rId7" Type="http://schemas.openxmlformats.org/officeDocument/2006/relationships/hyperlink" Target="https://repository.mu.edu.ua/jspui/handle/123456789/2629" TargetMode="External"/><Relationship Id="rId12" Type="http://schemas.openxmlformats.org/officeDocument/2006/relationships/hyperlink" Target="https://ua.korrespondent.net/ukraine/4469549-dva-zruinovani-universytety-mariupolia-prodovzhat-robotu-v-kyievi-ta-dnipri" TargetMode="External"/><Relationship Id="rId2" Type="http://schemas.openxmlformats.org/officeDocument/2006/relationships/hyperlink" Target="https://zabytki.in.ua/uk/2814/budinok-nilsena-v-mariupol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bytki.in.ua/uk/2730/mariupolskii-kraieznavchii-muzei" TargetMode="External"/><Relationship Id="rId11" Type="http://schemas.openxmlformats.org/officeDocument/2006/relationships/hyperlink" Target="http://www.irbis-nbuv.gov.ua/cgi-bin/irbis_nbuv/cgiirbis_64.exe?I21DBN=LINK&amp;P21DBN=UJRN&amp;Z21ID=&amp;S21REF=10&amp;S21CNR=20&amp;S21STN=1&amp;S21FMT=ASP_meta&amp;C21COM=S&amp;2_S21P03=FILA=&amp;2_S21STR=Spam_2016_42_18" TargetMode="External"/><Relationship Id="rId5" Type="http://schemas.openxmlformats.org/officeDocument/2006/relationships/hyperlink" Target="https://mistomariupol.com.ua/uk/mariupolska-arhitektura-imperskyj-period/" TargetMode="External"/><Relationship Id="rId10" Type="http://schemas.openxmlformats.org/officeDocument/2006/relationships/hyperlink" Target="https://suspilne.media/donbas/362554-arhitekturni-vtrati-mariupola-pamatniki-aki-znisili-rosiani/" TargetMode="External"/><Relationship Id="rId4" Type="http://schemas.openxmlformats.org/officeDocument/2006/relationships/hyperlink" Target="https://mistomariupol.com.ua/uk/27716-2/" TargetMode="External"/><Relationship Id="rId9" Type="http://schemas.openxmlformats.org/officeDocument/2006/relationships/hyperlink" Target="https://mariupol-museum.org.ua/pro-muzej/rujnuvannya-mariupolskogo-krayeznavchogo-muzey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D0E47E-D228-15EB-5886-33E9AA18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593" y="1551232"/>
            <a:ext cx="5632785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Пам'ятки архітектури Катеринославської губернії кінця XІХ - початку ХХ ст. (на прикладі Маріуполя)</a:t>
            </a:r>
          </a:p>
        </p:txBody>
      </p:sp>
      <p:pic>
        <p:nvPicPr>
          <p:cNvPr id="9" name="Рисунок 8">
            <a:hlinkClick r:id="rId3"/>
            <a:extLst>
              <a:ext uri="{FF2B5EF4-FFF2-40B4-BE49-F238E27FC236}">
                <a16:creationId xmlns:a16="http://schemas.microsoft.com/office/drawing/2014/main" id="{963F7C61-0E2E-43A0-A5AE-90BA6A6792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8" t="5630" r="2460"/>
          <a:stretch/>
        </p:blipFill>
        <p:spPr>
          <a:xfrm>
            <a:off x="7001913" y="0"/>
            <a:ext cx="4641446" cy="6471920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351460A-F19F-4338-A2DC-DE0F8A07B4C6}"/>
              </a:ext>
            </a:extLst>
          </p:cNvPr>
          <p:cNvSpPr/>
          <p:nvPr/>
        </p:nvSpPr>
        <p:spPr>
          <a:xfrm>
            <a:off x="6670378" y="6482080"/>
            <a:ext cx="5364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noProof="1">
                <a:latin typeface="+mj-lt"/>
              </a:rPr>
              <a:t>Відеозвернення</a:t>
            </a:r>
            <a:r>
              <a:rPr lang="uk-UA" dirty="0">
                <a:latin typeface="+mj-lt"/>
              </a:rPr>
              <a:t>: </a:t>
            </a:r>
            <a:r>
              <a:rPr lang="en-US" dirty="0">
                <a:solidFill>
                  <a:srgbClr val="1155CC"/>
                </a:solidFill>
                <a:latin typeface="+mj-lt"/>
                <a:hlinkClick r:id="rId3"/>
              </a:rPr>
              <a:t>https://youtu.be/ThudPNqmwis</a:t>
            </a:r>
            <a:endParaRPr lang="uk-UA" dirty="0">
              <a:latin typeface="+mj-lt"/>
            </a:endParaRPr>
          </a:p>
          <a:p>
            <a:endParaRPr lang="uk-UA" dirty="0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68EA2C4-BA1B-4032-BF55-50A1B05DDF5E}"/>
              </a:ext>
            </a:extLst>
          </p:cNvPr>
          <p:cNvSpPr/>
          <p:nvPr/>
        </p:nvSpPr>
        <p:spPr>
          <a:xfrm>
            <a:off x="706059" y="139198"/>
            <a:ext cx="62958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Комунальний позашкільний навчальний заклад «Донецька обласна Мала академія наук учнівської молоді»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4C93970-0A6C-4D73-8520-FBAA0D5C4AA5}"/>
              </a:ext>
            </a:extLst>
          </p:cNvPr>
          <p:cNvSpPr/>
          <p:nvPr/>
        </p:nvSpPr>
        <p:spPr>
          <a:xfrm>
            <a:off x="2458719" y="3100561"/>
            <a:ext cx="4094750" cy="3757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222222"/>
                </a:solidFill>
                <a:latin typeface="+mj-lt"/>
              </a:rPr>
              <a:t>Роботу виконала:</a:t>
            </a:r>
          </a:p>
          <a:p>
            <a:pPr algn="just"/>
            <a:r>
              <a:rPr lang="uk-UA" noProof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Галівець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Вікторія Михайлівна, </a:t>
            </a:r>
          </a:p>
          <a:p>
            <a:pPr algn="just"/>
            <a:r>
              <a:rPr lang="uk-UA" dirty="0">
                <a:solidFill>
                  <a:srgbClr val="222222"/>
                </a:solidFill>
                <a:latin typeface="+mj-lt"/>
              </a:rPr>
              <a:t>здобувачка освіти 10 класу комунального закладу «Маріупольська спеціалізована школа І-ІІІ ступенів № 66 Маріупольської міської ради Донецької області»</a:t>
            </a:r>
          </a:p>
          <a:p>
            <a:pPr algn="just">
              <a:spcBef>
                <a:spcPts val="500"/>
              </a:spcBef>
            </a:pPr>
            <a:r>
              <a:rPr lang="uk-UA" dirty="0">
                <a:solidFill>
                  <a:srgbClr val="222222"/>
                </a:solidFill>
                <a:latin typeface="+mj-lt"/>
              </a:rPr>
              <a:t>Науковий керівник:</a:t>
            </a:r>
          </a:p>
          <a:p>
            <a:pPr algn="just"/>
            <a:r>
              <a:rPr lang="uk-UA" dirty="0">
                <a:solidFill>
                  <a:srgbClr val="222222"/>
                </a:solidFill>
                <a:latin typeface="+mj-lt"/>
              </a:rPr>
              <a:t>Рибалка Людмила Дмитрівна,</a:t>
            </a:r>
          </a:p>
          <a:p>
            <a:pPr algn="just"/>
            <a:r>
              <a:rPr lang="uk-UA" dirty="0">
                <a:solidFill>
                  <a:srgbClr val="222222"/>
                </a:solidFill>
                <a:latin typeface="+mj-lt"/>
              </a:rPr>
              <a:t>керівниця гуртка «Історія України» КПНЗ «Донецька обласна Мала академія наук учнівської молоді»</a:t>
            </a:r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2118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4682DAF-C7C0-412D-B2B6-D239B3574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56" y="0"/>
            <a:ext cx="12195956" cy="6858000"/>
          </a:xfrm>
          <a:prstGeom prst="rect">
            <a:avLst/>
          </a:prstGeom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C327C061-5273-4A4B-98F8-D6FDD682B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32" b="82143" l="625" r="99297">
                        <a14:foregroundMark x1="47031" y1="24384" x2="46563" y2="18596"/>
                        <a14:foregroundMark x1="47031" y1="27340" x2="49609" y2="30665"/>
                        <a14:foregroundMark x1="44609" y1="31404" x2="42734" y2="33867"/>
                        <a14:foregroundMark x1="77188" y1="13547" x2="94375" y2="10591"/>
                        <a14:foregroundMark x1="98984" y1="13547" x2="99297" y2="72906"/>
                        <a14:foregroundMark x1="9219" y1="75862" x2="27344" y2="74384"/>
                        <a14:foregroundMark x1="27344" y1="74384" x2="35938" y2="74384"/>
                        <a14:foregroundMark x1="35938" y1="74384" x2="52812" y2="73522"/>
                        <a14:foregroundMark x1="52812" y1="73522" x2="58359" y2="73892"/>
                        <a14:foregroundMark x1="1719" y1="81404" x2="9219" y2="81404"/>
                        <a14:foregroundMark x1="9219" y1="81404" x2="25781" y2="80172"/>
                        <a14:foregroundMark x1="25781" y1="80172" x2="43281" y2="80665"/>
                        <a14:foregroundMark x1="43281" y1="80665" x2="75547" y2="76355"/>
                        <a14:foregroundMark x1="75547" y1="76355" x2="97266" y2="79680"/>
                        <a14:foregroundMark x1="27891" y1="37192" x2="35391" y2="37192"/>
                        <a14:foregroundMark x1="26094" y1="37438" x2="40938" y2="30911"/>
                        <a14:foregroundMark x1="42422" y1="29433" x2="46719" y2="21552"/>
                        <a14:foregroundMark x1="47813" y1="23153" x2="65391" y2="34483"/>
                        <a14:foregroundMark x1="625" y1="53079" x2="5234" y2="68596"/>
                        <a14:foregroundMark x1="46250" y1="81158" x2="54219" y2="79680"/>
                        <a14:foregroundMark x1="54219" y1="79680" x2="80703" y2="81897"/>
                        <a14:foregroundMark x1="46875" y1="81404" x2="54688" y2="82143"/>
                        <a14:foregroundMark x1="54688" y1="82143" x2="55469" y2="81404"/>
                        <a14:foregroundMark x1="4766" y1="45443" x2="12578" y2="56034"/>
                        <a14:foregroundMark x1="3672" y1="34236" x2="15625" y2="48276"/>
                        <a14:foregroundMark x1="2031" y1="42241" x2="11641" y2="40271"/>
                        <a14:foregroundMark x1="11641" y1="40271" x2="24219" y2="40271"/>
                        <a14:foregroundMark x1="4453" y1="34236" x2="13359" y2="34483"/>
                        <a14:foregroundMark x1="13359" y1="34483" x2="47188" y2="22414"/>
                        <a14:foregroundMark x1="5956" y1="26131" x2="16797" y2="27094"/>
                        <a14:foregroundMark x1="156" y1="25616" x2="5507" y2="26091"/>
                        <a14:foregroundMark x1="52543" y1="15019" x2="59453" y2="12685"/>
                        <a14:foregroundMark x1="16797" y1="27094" x2="51520" y2="15365"/>
                        <a14:foregroundMark x1="59453" y1="12685" x2="66561" y2="6959"/>
                        <a14:foregroundMark x1="87270" y1="3621" x2="87769" y2="3734"/>
                        <a14:foregroundMark x1="66328" y1="7512" x2="77188" y2="4557"/>
                        <a14:foregroundMark x1="79219" y1="4064" x2="94531" y2="10837"/>
                        <a14:foregroundMark x1="94531" y1="10837" x2="94531" y2="11330"/>
                        <a14:backgroundMark x1="6328" y1="23645" x2="49453" y2="1232"/>
                        <a14:backgroundMark x1="49766" y1="4557" x2="57266" y2="0"/>
                        <a14:backgroundMark x1="57266" y1="0" x2="57578" y2="0"/>
                        <a14:backgroundMark x1="68516" y1="493" x2="53906" y2="9236"/>
                        <a14:backgroundMark x1="53906" y1="9236" x2="50391" y2="13793"/>
                        <a14:backgroundMark x1="67266" y1="4310" x2="78906" y2="493"/>
                        <a14:backgroundMark x1="80391" y1="1232" x2="88203" y2="985"/>
                        <a14:backgroundMark x1="88203" y1="985" x2="95625" y2="1724"/>
                        <a14:backgroundMark x1="95625" y1="1724" x2="99141" y2="4803"/>
                        <a14:backgroundMark x1="89319" y1="5505" x2="99844" y2="7759"/>
                      </a14:backgroundRemoval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55" b="17884"/>
          <a:stretch/>
        </p:blipFill>
        <p:spPr bwMode="auto">
          <a:xfrm>
            <a:off x="3020066" y="1026047"/>
            <a:ext cx="6406939" cy="34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C75DC7F-4D81-4DFB-8633-1AF439BED2D1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Актуальність і доцільність теми віртуальної екскурсії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D7FD082-1C7B-446E-BC85-B0D23E6E4446}"/>
              </a:ext>
            </a:extLst>
          </p:cNvPr>
          <p:cNvSpPr txBox="1">
            <a:spLocks/>
          </p:cNvSpPr>
          <p:nvPr/>
        </p:nvSpPr>
        <p:spPr>
          <a:xfrm>
            <a:off x="3061721" y="726916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Архітектура України кінця ХІХ – початку ХХ ст</a:t>
            </a:r>
            <a:r>
              <a:rPr lang="uk-UA" sz="2200" b="1" dirty="0"/>
              <a:t>.</a:t>
            </a:r>
            <a:endParaRPr lang="en-US" sz="2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1EFD29-3FBB-447C-9061-18BFC20B2B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358" t="21787" r="58469" b="21814"/>
          <a:stretch/>
        </p:blipFill>
        <p:spPr>
          <a:xfrm flipH="1">
            <a:off x="4833849" y="2062481"/>
            <a:ext cx="1351015" cy="1366519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223F11-5C31-463F-86AA-83BB17BCBF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393" t="22772" r="58577" b="23871"/>
          <a:stretch/>
        </p:blipFill>
        <p:spPr>
          <a:xfrm>
            <a:off x="6224465" y="2085203"/>
            <a:ext cx="1347033" cy="1294646"/>
          </a:xfrm>
          <a:prstGeom prst="ellipse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0FD507E-8D6A-44BD-BE2A-E93BA86C3721}"/>
              </a:ext>
            </a:extLst>
          </p:cNvPr>
          <p:cNvSpPr txBox="1">
            <a:spLocks/>
          </p:cNvSpPr>
          <p:nvPr/>
        </p:nvSpPr>
        <p:spPr>
          <a:xfrm>
            <a:off x="4919682" y="2265578"/>
            <a:ext cx="1583703" cy="93389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«Проти»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1955CB7-B34C-4D9B-9D2E-20F7422FF5A3}"/>
              </a:ext>
            </a:extLst>
          </p:cNvPr>
          <p:cNvSpPr txBox="1">
            <a:spLocks/>
          </p:cNvSpPr>
          <p:nvPr/>
        </p:nvSpPr>
        <p:spPr>
          <a:xfrm>
            <a:off x="6503385" y="2286100"/>
            <a:ext cx="965153" cy="93389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«За»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E5E7728-1132-42BC-B25C-5E8C65DF67D0}"/>
              </a:ext>
            </a:extLst>
          </p:cNvPr>
          <p:cNvSpPr/>
          <p:nvPr/>
        </p:nvSpPr>
        <p:spPr>
          <a:xfrm>
            <a:off x="392791" y="1050211"/>
            <a:ext cx="251657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uk-UA" sz="1300" b="1" dirty="0"/>
              <a:t> </a:t>
            </a:r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Еклектика</a:t>
            </a:r>
            <a:r>
              <a:rPr lang="uk-UA" sz="1300" b="1" dirty="0"/>
              <a:t> – напрямок в архітектурі, що вільно комбінує елементи всіх стилів минулого. За Д. Леонтьєвим, поява еклектики свідчить про кризу в архітектурі, є повторенням архітектурних штампів </a:t>
            </a:r>
            <a:r>
              <a:rPr lang="en-US" sz="1300" b="1" dirty="0"/>
              <a:t>[</a:t>
            </a:r>
            <a:r>
              <a:rPr lang="uk-UA" sz="1300" b="1" dirty="0"/>
              <a:t>5, с.184-185</a:t>
            </a:r>
            <a:r>
              <a:rPr lang="en-US" sz="1300" b="1" dirty="0"/>
              <a:t>]</a:t>
            </a:r>
            <a:r>
              <a:rPr lang="uk-UA" sz="1300" b="1" dirty="0"/>
              <a:t>.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5C9E339-A547-4915-AC11-3F5346059216}"/>
              </a:ext>
            </a:extLst>
          </p:cNvPr>
          <p:cNvSpPr/>
          <p:nvPr/>
        </p:nvSpPr>
        <p:spPr>
          <a:xfrm>
            <a:off x="390591" y="2844636"/>
            <a:ext cx="258325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uk-UA" sz="1300" b="1" dirty="0"/>
              <a:t> </a:t>
            </a:r>
            <a:r>
              <a:rPr lang="uk-UA" sz="1300" b="1" spc="-20" dirty="0"/>
              <a:t>Претензійне стилізаторське прикрашання, що було притаманне громадським спорудам і житловим будинкам заможних верств населення вказаного періоду </a:t>
            </a:r>
            <a:r>
              <a:rPr lang="en-US" sz="1300" b="1" spc="-20" dirty="0"/>
              <a:t>[</a:t>
            </a:r>
            <a:r>
              <a:rPr lang="uk-UA" sz="1300" b="1" spc="-20" dirty="0"/>
              <a:t>4, с.124</a:t>
            </a:r>
            <a:r>
              <a:rPr lang="en-US" sz="1300" b="1" spc="-20" dirty="0"/>
              <a:t>]</a:t>
            </a:r>
            <a:r>
              <a:rPr lang="uk-UA" sz="1300" b="1" spc="-20" dirty="0"/>
              <a:t>, мало на меті </a:t>
            </a:r>
            <a:r>
              <a:rPr lang="uk-UA" sz="13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підкреслити міць Російської імперії</a:t>
            </a:r>
            <a:r>
              <a:rPr lang="uk-UA" sz="1300" b="1" spc="-20" dirty="0"/>
              <a:t>.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EFE8DF2-E7DC-4BE0-8507-C63D5B8337A4}"/>
              </a:ext>
            </a:extLst>
          </p:cNvPr>
          <p:cNvSpPr/>
          <p:nvPr/>
        </p:nvSpPr>
        <p:spPr>
          <a:xfrm>
            <a:off x="9519390" y="1085776"/>
            <a:ext cx="2555987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roid Sans Fallback"/>
              </a:rPr>
              <a:t> Історизм </a:t>
            </a:r>
            <a:r>
              <a:rPr lang="uk-UA" sz="1300" b="1" dirty="0">
                <a:ea typeface="Droid Sans Fallback"/>
              </a:rPr>
              <a:t>(еклектика) - стильова модифікація, що завдяки вдалому поєднанню стилів дозволила створити унікальні твори архітектури, встановити рівновагу між красою та користю, підготувати виникнення нового стилю  - модерн. </a:t>
            </a:r>
            <a:endParaRPr lang="uk-UA" sz="1300" b="1" dirty="0">
              <a:effectLst/>
              <a:ea typeface="Droid Sans Fallback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2A65CA2-7C8A-434C-BB16-E2FF95B4637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29" t="10898" r="14977" b="61762"/>
          <a:stretch/>
        </p:blipFill>
        <p:spPr>
          <a:xfrm>
            <a:off x="7734686" y="1658626"/>
            <a:ext cx="1630798" cy="819454"/>
          </a:xfrm>
          <a:prstGeom prst="round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A41078E3-4DEF-43AF-8D37-EE35B65F02A6}"/>
              </a:ext>
            </a:extLst>
          </p:cNvPr>
          <p:cNvSpPr txBox="1">
            <a:spLocks/>
          </p:cNvSpPr>
          <p:nvPr/>
        </p:nvSpPr>
        <p:spPr>
          <a:xfrm>
            <a:off x="7795776" y="1572585"/>
            <a:ext cx="1583703" cy="93389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8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Від історизму до модерну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719EA50-D516-4544-959A-3BD25F717885}"/>
              </a:ext>
            </a:extLst>
          </p:cNvPr>
          <p:cNvSpPr/>
          <p:nvPr/>
        </p:nvSpPr>
        <p:spPr>
          <a:xfrm>
            <a:off x="9457456" y="3058893"/>
            <a:ext cx="255598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1300" b="1" dirty="0">
                <a:ea typeface="Droid Sans Fallback"/>
              </a:rPr>
              <a:t> Значна частина громадських споруд будувалась </a:t>
            </a:r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roid Sans Fallback"/>
              </a:rPr>
              <a:t>органами місцевого самоврядування </a:t>
            </a:r>
            <a:r>
              <a:rPr lang="uk-UA" sz="1300" b="1" dirty="0">
                <a:ea typeface="Droid Sans Fallback"/>
              </a:rPr>
              <a:t>– земськими й міськими </a:t>
            </a:r>
            <a:r>
              <a:rPr lang="uk-UA" sz="1300" b="1" noProof="1">
                <a:ea typeface="Droid Sans Fallback"/>
              </a:rPr>
              <a:t>управами</a:t>
            </a:r>
            <a:r>
              <a:rPr lang="uk-UA" sz="1300" b="1" dirty="0">
                <a:ea typeface="Droid Sans Fallback"/>
              </a:rPr>
              <a:t> – задля надання медичних та освітніх послуг, соціальної опіки. У 1917 р. Катеринославське губернське земство </a:t>
            </a:r>
            <a:r>
              <a:rPr lang="uk-UA" sz="1300" b="1" noProof="1">
                <a:ea typeface="Droid Sans Fallback"/>
              </a:rPr>
              <a:t>підтримало</a:t>
            </a:r>
            <a:r>
              <a:rPr lang="uk-UA" sz="1300" b="1" dirty="0">
                <a:ea typeface="Droid Sans Fallback"/>
              </a:rPr>
              <a:t> Центральну Раду. Зокрема, у липні 1917 р. губернська управа ухвалила рішення про створення україномовних початкових шкіл </a:t>
            </a:r>
            <a:r>
              <a:rPr lang="en-US" sz="1300" b="1" dirty="0">
                <a:ea typeface="Droid Sans Fallback"/>
              </a:rPr>
              <a:t>[</a:t>
            </a:r>
            <a:r>
              <a:rPr lang="uk-UA" sz="1300" b="1" dirty="0">
                <a:ea typeface="Droid Sans Fallback"/>
              </a:rPr>
              <a:t>10, с.52</a:t>
            </a:r>
            <a:r>
              <a:rPr lang="en-US" sz="1300" b="1" dirty="0">
                <a:ea typeface="Droid Sans Fallback"/>
              </a:rPr>
              <a:t>]</a:t>
            </a:r>
            <a:r>
              <a:rPr lang="uk-UA" sz="1300" b="1" dirty="0">
                <a:ea typeface="Droid Sans Fallback"/>
              </a:rPr>
              <a:t>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E88637-32E4-4FE5-97A6-AC3D4B9D2C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29" t="10898" r="14977" b="61762"/>
          <a:stretch/>
        </p:blipFill>
        <p:spPr>
          <a:xfrm>
            <a:off x="7747129" y="3159873"/>
            <a:ext cx="1630798" cy="1062296"/>
          </a:xfrm>
          <a:prstGeom prst="round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6D43905-D4E8-47C9-B57B-E7BDB8F57DBB}"/>
              </a:ext>
            </a:extLst>
          </p:cNvPr>
          <p:cNvSpPr txBox="1">
            <a:spLocks/>
          </p:cNvSpPr>
          <p:nvPr/>
        </p:nvSpPr>
        <p:spPr>
          <a:xfrm>
            <a:off x="7843303" y="3224073"/>
            <a:ext cx="1583703" cy="93389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7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Залученість органів </a:t>
            </a:r>
            <a:r>
              <a:rPr lang="uk-UA" sz="17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самовряду-ванн</a:t>
            </a:r>
            <a:r>
              <a:rPr lang="uk-UA" sz="17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49AB145-39E6-4C6F-A424-ADFAF29C86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29" t="10898" r="14977" b="61762"/>
          <a:stretch/>
        </p:blipFill>
        <p:spPr>
          <a:xfrm>
            <a:off x="3061721" y="1658626"/>
            <a:ext cx="1630798" cy="819454"/>
          </a:xfrm>
          <a:prstGeom prst="round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4520D17C-E31A-4028-A4F2-BB36D380DC17}"/>
              </a:ext>
            </a:extLst>
          </p:cNvPr>
          <p:cNvSpPr txBox="1">
            <a:spLocks/>
          </p:cNvSpPr>
          <p:nvPr/>
        </p:nvSpPr>
        <p:spPr>
          <a:xfrm>
            <a:off x="3198850" y="1582377"/>
            <a:ext cx="1583703" cy="93389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Еклектика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D3AA7E4-9164-4E22-ACBC-BCD73C1435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29" t="10898" r="14977" b="61762"/>
          <a:stretch/>
        </p:blipFill>
        <p:spPr>
          <a:xfrm>
            <a:off x="3031142" y="3156736"/>
            <a:ext cx="1630798" cy="1099861"/>
          </a:xfrm>
          <a:prstGeom prst="roundRect">
            <a:avLst/>
          </a:prstGeom>
        </p:spPr>
      </p:pic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C51E150-4AFF-4DAA-A43B-777C0D60015A}"/>
              </a:ext>
            </a:extLst>
          </p:cNvPr>
          <p:cNvSpPr/>
          <p:nvPr/>
        </p:nvSpPr>
        <p:spPr>
          <a:xfrm>
            <a:off x="1629215" y="4756575"/>
            <a:ext cx="75952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Отже, архітектура України кінця ХІХ – початку ХХ ст. є частиною культурної спадщини нашого народу. В умовах російсько-української війни є важливим долучитися до  її збереження, зафіксувати злочини російських окупантів проти пам’яток архітектури.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9B7985E-D523-4009-B3C3-8BFC4226AAC4}"/>
              </a:ext>
            </a:extLst>
          </p:cNvPr>
          <p:cNvSpPr txBox="1">
            <a:spLocks/>
          </p:cNvSpPr>
          <p:nvPr/>
        </p:nvSpPr>
        <p:spPr>
          <a:xfrm>
            <a:off x="3009915" y="3257069"/>
            <a:ext cx="1739056" cy="93389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8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Імперський період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A761AA-11AC-4F97-B764-637C82F25E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640" y="4698948"/>
            <a:ext cx="802627" cy="1477328"/>
          </a:xfrm>
          <a:prstGeom prst="rect">
            <a:avLst/>
          </a:prstGeom>
        </p:spPr>
      </p:pic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0EC620A6-61C0-4C9A-BC7B-1C9FAB915388}"/>
              </a:ext>
            </a:extLst>
          </p:cNvPr>
          <p:cNvSpPr/>
          <p:nvPr/>
        </p:nvSpPr>
        <p:spPr>
          <a:xfrm>
            <a:off x="370928" y="1026047"/>
            <a:ext cx="2531134" cy="1692771"/>
          </a:xfrm>
          <a:prstGeom prst="roundRect">
            <a:avLst/>
          </a:prstGeom>
          <a:noFill/>
          <a:ln w="38100">
            <a:solidFill>
              <a:srgbClr val="5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F6B62807-82B9-41E4-A1BD-E705AC3D061A}"/>
              </a:ext>
            </a:extLst>
          </p:cNvPr>
          <p:cNvSpPr/>
          <p:nvPr/>
        </p:nvSpPr>
        <p:spPr>
          <a:xfrm>
            <a:off x="390591" y="2815016"/>
            <a:ext cx="2582874" cy="1692771"/>
          </a:xfrm>
          <a:prstGeom prst="roundRect">
            <a:avLst/>
          </a:prstGeom>
          <a:noFill/>
          <a:ln w="38100">
            <a:solidFill>
              <a:srgbClr val="5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E8361D50-73DA-42AD-ACC0-22B8099CE2DA}"/>
              </a:ext>
            </a:extLst>
          </p:cNvPr>
          <p:cNvSpPr/>
          <p:nvPr/>
        </p:nvSpPr>
        <p:spPr>
          <a:xfrm>
            <a:off x="9455517" y="1085776"/>
            <a:ext cx="2619859" cy="1862165"/>
          </a:xfrm>
          <a:prstGeom prst="roundRect">
            <a:avLst/>
          </a:prstGeom>
          <a:noFill/>
          <a:ln w="38100">
            <a:solidFill>
              <a:srgbClr val="5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6B15C5CA-10C9-423B-811A-D627FE15638E}"/>
              </a:ext>
            </a:extLst>
          </p:cNvPr>
          <p:cNvSpPr/>
          <p:nvPr/>
        </p:nvSpPr>
        <p:spPr>
          <a:xfrm>
            <a:off x="9437156" y="3004754"/>
            <a:ext cx="2638220" cy="2929819"/>
          </a:xfrm>
          <a:prstGeom prst="roundRect">
            <a:avLst/>
          </a:prstGeom>
          <a:noFill/>
          <a:ln w="38100">
            <a:solidFill>
              <a:srgbClr val="5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9CBC8824-1D80-4935-B40E-8A54BBC55F07}"/>
              </a:ext>
            </a:extLst>
          </p:cNvPr>
          <p:cNvSpPr/>
          <p:nvPr/>
        </p:nvSpPr>
        <p:spPr>
          <a:xfrm>
            <a:off x="1493413" y="4672580"/>
            <a:ext cx="7765185" cy="1561323"/>
          </a:xfrm>
          <a:prstGeom prst="roundRect">
            <a:avLst/>
          </a:prstGeom>
          <a:noFill/>
          <a:ln w="38100">
            <a:solidFill>
              <a:srgbClr val="5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36" name="Пряма сполучна лінія 35">
            <a:extLst>
              <a:ext uri="{FF2B5EF4-FFF2-40B4-BE49-F238E27FC236}">
                <a16:creationId xmlns:a16="http://schemas.microsoft.com/office/drawing/2014/main" id="{4C006BC3-1C27-453D-8584-2C3E0C663D2B}"/>
              </a:ext>
            </a:extLst>
          </p:cNvPr>
          <p:cNvCxnSpPr>
            <a:stCxn id="9" idx="7"/>
            <a:endCxn id="22" idx="1"/>
          </p:cNvCxnSpPr>
          <p:nvPr/>
        </p:nvCxnSpPr>
        <p:spPr>
          <a:xfrm flipV="1">
            <a:off x="7374230" y="2068353"/>
            <a:ext cx="360456" cy="206447"/>
          </a:xfrm>
          <a:prstGeom prst="line">
            <a:avLst/>
          </a:prstGeom>
          <a:ln w="57150">
            <a:solidFill>
              <a:srgbClr val="5869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сполучна лінія 38">
            <a:extLst>
              <a:ext uri="{FF2B5EF4-FFF2-40B4-BE49-F238E27FC236}">
                <a16:creationId xmlns:a16="http://schemas.microsoft.com/office/drawing/2014/main" id="{4CD103B2-CC15-4E1B-A60A-A405B38ED4A4}"/>
              </a:ext>
            </a:extLst>
          </p:cNvPr>
          <p:cNvCxnSpPr>
            <a:cxnSpLocks/>
          </p:cNvCxnSpPr>
          <p:nvPr/>
        </p:nvCxnSpPr>
        <p:spPr>
          <a:xfrm>
            <a:off x="7386673" y="3148050"/>
            <a:ext cx="360456" cy="513351"/>
          </a:xfrm>
          <a:prstGeom prst="line">
            <a:avLst/>
          </a:prstGeom>
          <a:ln w="57150">
            <a:solidFill>
              <a:srgbClr val="5869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сполучна лінія 40">
            <a:extLst>
              <a:ext uri="{FF2B5EF4-FFF2-40B4-BE49-F238E27FC236}">
                <a16:creationId xmlns:a16="http://schemas.microsoft.com/office/drawing/2014/main" id="{67452C68-97EA-4D30-8ED7-83A6A6A4E716}"/>
              </a:ext>
            </a:extLst>
          </p:cNvPr>
          <p:cNvCxnSpPr>
            <a:cxnSpLocks/>
            <a:endCxn id="26" idx="3"/>
          </p:cNvCxnSpPr>
          <p:nvPr/>
        </p:nvCxnSpPr>
        <p:spPr>
          <a:xfrm flipH="1" flipV="1">
            <a:off x="4692519" y="2068353"/>
            <a:ext cx="303605" cy="217747"/>
          </a:xfrm>
          <a:prstGeom prst="line">
            <a:avLst/>
          </a:prstGeom>
          <a:ln w="57150">
            <a:solidFill>
              <a:srgbClr val="5869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сполучна лінія 43">
            <a:extLst>
              <a:ext uri="{FF2B5EF4-FFF2-40B4-BE49-F238E27FC236}">
                <a16:creationId xmlns:a16="http://schemas.microsoft.com/office/drawing/2014/main" id="{19527F2D-D45E-4BA0-9987-49F8E8B1DE61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4661940" y="3087972"/>
            <a:ext cx="258446" cy="618695"/>
          </a:xfrm>
          <a:prstGeom prst="line">
            <a:avLst/>
          </a:prstGeom>
          <a:ln w="57150">
            <a:solidFill>
              <a:srgbClr val="5869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Місце для номера слайда 3">
            <a:extLst>
              <a:ext uri="{FF2B5EF4-FFF2-40B4-BE49-F238E27FC236}">
                <a16:creationId xmlns:a16="http://schemas.microsoft.com/office/drawing/2014/main" id="{B3D42303-1ED3-48B3-AFA3-433042D2AC07}"/>
              </a:ext>
            </a:extLst>
          </p:cNvPr>
          <p:cNvSpPr txBox="1">
            <a:spLocks/>
          </p:cNvSpPr>
          <p:nvPr/>
        </p:nvSpPr>
        <p:spPr>
          <a:xfrm>
            <a:off x="392791" y="5990379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111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Архі-втрати війни. Архітектурні пам'ятники Маріуполя, які знищили росіяни">
            <a:extLst>
              <a:ext uri="{FF2B5EF4-FFF2-40B4-BE49-F238E27FC236}">
                <a16:creationId xmlns:a16="http://schemas.microsoft.com/office/drawing/2014/main" id="{822A6701-CD8C-4BC2-906D-FEEA5900A9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/>
          <a:stretch/>
        </p:blipFill>
        <p:spPr bwMode="auto">
          <a:xfrm>
            <a:off x="1478149" y="3730671"/>
            <a:ext cx="4436456" cy="278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C6529B6E-62E1-4748-B520-2BAF3468D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6716096" y="3810651"/>
            <a:ext cx="4406908" cy="2712067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Два зруйновані університети Маріуполя продовжать роботу в Києві та Дніпрі">
            <a:extLst>
              <a:ext uri="{FF2B5EF4-FFF2-40B4-BE49-F238E27FC236}">
                <a16:creationId xmlns:a16="http://schemas.microsoft.com/office/drawing/2014/main" id="{3954489B-93BE-47F9-9EAF-B8AF2E21C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923" y="641631"/>
            <a:ext cx="4406908" cy="2787369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>
            <a:extLst>
              <a:ext uri="{FF2B5EF4-FFF2-40B4-BE49-F238E27FC236}">
                <a16:creationId xmlns:a16="http://schemas.microsoft.com/office/drawing/2014/main" id="{53A57B16-216B-4164-ADE8-FCCA5E0D53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4" r="2824" b="24622"/>
          <a:stretch/>
        </p:blipFill>
        <p:spPr bwMode="auto">
          <a:xfrm>
            <a:off x="6716096" y="641631"/>
            <a:ext cx="4406908" cy="2504712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3993D12-0649-4ABD-AA15-9B9CD033609C}"/>
              </a:ext>
            </a:extLst>
          </p:cNvPr>
          <p:cNvSpPr/>
          <p:nvPr/>
        </p:nvSpPr>
        <p:spPr>
          <a:xfrm>
            <a:off x="1459571" y="3025838"/>
            <a:ext cx="4440260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1. Маріуполь. Зруйнований корпус № 4 ПДТУ, 2022 р. </a:t>
            </a:r>
            <a:r>
              <a:rPr lang="uk-UA" sz="1500" dirty="0">
                <a:latin typeface="+mj-lt"/>
              </a:rPr>
              <a:t>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15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62644F5-32F3-4718-97CA-6DC9A3E92202}"/>
              </a:ext>
            </a:extLst>
          </p:cNvPr>
          <p:cNvSpPr/>
          <p:nvPr/>
        </p:nvSpPr>
        <p:spPr>
          <a:xfrm>
            <a:off x="6577838" y="3055553"/>
            <a:ext cx="4683424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2. Маріуполь. Будинок В. Нільсена без купола, демонтованого окупантами. 2024 р. </a:t>
            </a:r>
            <a:r>
              <a:rPr lang="uk-UA" sz="1500" dirty="0">
                <a:latin typeface="+mj-lt"/>
              </a:rPr>
              <a:t>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16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BC67B3F-5A2C-46DD-887F-3360BA994A03}"/>
              </a:ext>
            </a:extLst>
          </p:cNvPr>
          <p:cNvSpPr/>
          <p:nvPr/>
        </p:nvSpPr>
        <p:spPr>
          <a:xfrm>
            <a:off x="1478149" y="5970863"/>
            <a:ext cx="4406908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3. Маріуполь. Зруйнований готель «Спартак», 2022 р. </a:t>
            </a:r>
            <a:r>
              <a:rPr lang="uk-UA" sz="1500" dirty="0">
                <a:latin typeface="+mj-lt"/>
              </a:rPr>
              <a:t>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12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48F83C3-C2E5-4F42-AC4F-A5D0C0687FE3}"/>
              </a:ext>
            </a:extLst>
          </p:cNvPr>
          <p:cNvSpPr/>
          <p:nvPr/>
        </p:nvSpPr>
        <p:spPr>
          <a:xfrm>
            <a:off x="6577838" y="6064267"/>
            <a:ext cx="468342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400" noProof="1">
                <a:latin typeface="+mj-lt"/>
              </a:rPr>
              <a:t>Рис. 4. Маріуполь. Зруйнований Маріупольський краєзнавчий музей, 2022 р. </a:t>
            </a:r>
            <a:r>
              <a:rPr lang="uk-UA" sz="1400" dirty="0">
                <a:latin typeface="+mj-lt"/>
              </a:rPr>
              <a:t> </a:t>
            </a:r>
            <a:r>
              <a:rPr lang="en-US" sz="1400" dirty="0">
                <a:latin typeface="+mj-lt"/>
              </a:rPr>
              <a:t>[</a:t>
            </a:r>
            <a:r>
              <a:rPr lang="uk-UA" sz="1400" dirty="0">
                <a:latin typeface="+mj-lt"/>
              </a:rPr>
              <a:t>11</a:t>
            </a:r>
            <a:r>
              <a:rPr lang="en-US" sz="1400" dirty="0">
                <a:latin typeface="+mj-lt"/>
              </a:rPr>
              <a:t>]</a:t>
            </a:r>
            <a:endParaRPr lang="uk-UA" sz="1400" dirty="0">
              <a:latin typeface="+mj-lt"/>
            </a:endParaRP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C520A41-F13C-4E64-87D4-46FD04B34F69}"/>
              </a:ext>
            </a:extLst>
          </p:cNvPr>
          <p:cNvSpPr txBox="1">
            <a:spLocks/>
          </p:cNvSpPr>
          <p:nvPr/>
        </p:nvSpPr>
        <p:spPr>
          <a:xfrm>
            <a:off x="1910593" y="108176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Маріуполь: воєнні злочини проти культурної спадщини України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16" name="Місце для номера слайда 3">
            <a:extLst>
              <a:ext uri="{FF2B5EF4-FFF2-40B4-BE49-F238E27FC236}">
                <a16:creationId xmlns:a16="http://schemas.microsoft.com/office/drawing/2014/main" id="{F35BB655-9A97-4D54-8155-C9E145199EAC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30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C1DE0-4F21-4E42-9CC1-ECBC9D4E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040" y="983900"/>
            <a:ext cx="9150675" cy="1427585"/>
          </a:xfrm>
        </p:spPr>
        <p:txBody>
          <a:bodyPr>
            <a:normAutofit/>
          </a:bodyPr>
          <a:lstStyle/>
          <a:p>
            <a:r>
              <a:rPr lang="uk-UA" sz="2200" b="1" dirty="0">
                <a:solidFill>
                  <a:schemeClr val="accent5">
                    <a:lumMod val="50000"/>
                  </a:schemeClr>
                </a:solidFill>
              </a:rPr>
              <a:t>Завдання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671A598-5FC8-4F83-BAB2-46F7CAF557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84810" y="5808807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z="1800" smtClean="0"/>
              <a:pPr/>
              <a:t>4</a:t>
            </a:fld>
            <a:endParaRPr lang="en-US" sz="18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CAE334-90E8-4DBA-A69B-A8A3E82A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81" y="1829755"/>
            <a:ext cx="10745078" cy="2079506"/>
          </a:xfrm>
          <a:prstGeom prst="rect">
            <a:avLst/>
          </a:prstGeom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EA7CCF9-AE59-4721-A62B-29160237DF4A}"/>
              </a:ext>
            </a:extLst>
          </p:cNvPr>
          <p:cNvSpPr/>
          <p:nvPr/>
        </p:nvSpPr>
        <p:spPr>
          <a:xfrm>
            <a:off x="1087225" y="2401643"/>
            <a:ext cx="31925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/>
              <a:t>Ознайомитися з науковою літературою за темою, сформувати джерельну базу дослідження та відібрати екскурсійні об’єкти.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CA294A7-6DD0-4530-9DF9-6255B0D85904}"/>
              </a:ext>
            </a:extLst>
          </p:cNvPr>
          <p:cNvSpPr/>
          <p:nvPr/>
        </p:nvSpPr>
        <p:spPr>
          <a:xfrm>
            <a:off x="4776248" y="2411485"/>
            <a:ext cx="31925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/>
              <a:t>Охарактеризувати </a:t>
            </a:r>
            <a:r>
              <a:rPr lang="uk-UA" sz="1700" b="1" noProof="1"/>
              <a:t>функціо-нальне призначення екскур-сійних </a:t>
            </a:r>
            <a:r>
              <a:rPr lang="uk-UA" sz="1700" b="1" dirty="0"/>
              <a:t>об’єктів   - пам’яток архітектури історизму та модерну в Маріуполі. 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EB22D07-4113-4EAD-BF2B-EF59563CC1FF}"/>
              </a:ext>
            </a:extLst>
          </p:cNvPr>
          <p:cNvSpPr/>
          <p:nvPr/>
        </p:nvSpPr>
        <p:spPr>
          <a:xfrm>
            <a:off x="8397711" y="2411485"/>
            <a:ext cx="31925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/>
              <a:t>Визначити архітектурно-конструктивні та стильові особливості будівель Маріуполя кінця ХІХ – початку ХХ ст.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CC008EA-772E-4432-95EA-D161596F3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981" y="187682"/>
            <a:ext cx="10104794" cy="1365037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5FE462D-E55F-465A-B262-30BAC616F3AC}"/>
              </a:ext>
            </a:extLst>
          </p:cNvPr>
          <p:cNvSpPr txBox="1">
            <a:spLocks/>
          </p:cNvSpPr>
          <p:nvPr/>
        </p:nvSpPr>
        <p:spPr>
          <a:xfrm>
            <a:off x="2200920" y="331979"/>
            <a:ext cx="965153" cy="93389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8622E3-DCAC-4C43-B09D-DA650EC3971B}"/>
              </a:ext>
            </a:extLst>
          </p:cNvPr>
          <p:cNvSpPr txBox="1"/>
          <p:nvPr/>
        </p:nvSpPr>
        <p:spPr>
          <a:xfrm>
            <a:off x="3947505" y="233575"/>
            <a:ext cx="6375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/>
              <a:t>охарактеризувати особливості архітектури міст України кінця ХІХ – початку ХХ ст. на прикладі громадських і житлових будівель Маріуполя – повітового центру Катеринославської губернії.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0D77B8F-A90C-47B5-84C9-4BE255B48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459" y="4021903"/>
            <a:ext cx="5155646" cy="2475518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FC4E7050-C215-4D9C-A6B9-2D37BB370112}"/>
              </a:ext>
            </a:extLst>
          </p:cNvPr>
          <p:cNvSpPr txBox="1">
            <a:spLocks/>
          </p:cNvSpPr>
          <p:nvPr/>
        </p:nvSpPr>
        <p:spPr>
          <a:xfrm>
            <a:off x="1477040" y="4186297"/>
            <a:ext cx="3586807" cy="93389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uk-UA" sz="18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Об’єкт дослідження:</a:t>
            </a:r>
          </a:p>
          <a:p>
            <a:pPr>
              <a:lnSpc>
                <a:spcPct val="120000"/>
              </a:lnSpc>
            </a:pPr>
            <a:r>
              <a:rPr lang="uk-UA" sz="1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7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пам’ятки архітектури України кінця ХІХ – початку ХХ ст. 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12795968-8D11-411A-9D0B-AF4D844ABAE8}"/>
              </a:ext>
            </a:extLst>
          </p:cNvPr>
          <p:cNvSpPr txBox="1">
            <a:spLocks/>
          </p:cNvSpPr>
          <p:nvPr/>
        </p:nvSpPr>
        <p:spPr>
          <a:xfrm>
            <a:off x="2200920" y="5341859"/>
            <a:ext cx="3803953" cy="93389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дослідження: </a:t>
            </a:r>
            <a:r>
              <a:rPr lang="uk-UA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громадські та житлові будівлі Маріуполя кінця ХІХ – початку ХХ ст.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4561179-021C-4286-AC9F-4851BECB4A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308" y="3992990"/>
            <a:ext cx="5627803" cy="2865009"/>
          </a:xfrm>
          <a:prstGeom prst="rect">
            <a:avLst/>
          </a:prstGeom>
        </p:spPr>
      </p:pic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C536F1A4-6561-4F00-8B14-DE1076E608AD}"/>
              </a:ext>
            </a:extLst>
          </p:cNvPr>
          <p:cNvSpPr/>
          <p:nvPr/>
        </p:nvSpPr>
        <p:spPr>
          <a:xfrm>
            <a:off x="6494549" y="4330113"/>
            <a:ext cx="1997663" cy="397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uk-UA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Загальнонаукові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FA47D86-AF78-4237-BDC3-4604642BC7E0}"/>
              </a:ext>
            </a:extLst>
          </p:cNvPr>
          <p:cNvSpPr/>
          <p:nvPr/>
        </p:nvSpPr>
        <p:spPr>
          <a:xfrm>
            <a:off x="9735757" y="4330112"/>
            <a:ext cx="1314784" cy="397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uk-UA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Спеціальні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2D950C61-13F0-4950-A719-010B29865706}"/>
              </a:ext>
            </a:extLst>
          </p:cNvPr>
          <p:cNvSpPr/>
          <p:nvPr/>
        </p:nvSpPr>
        <p:spPr>
          <a:xfrm>
            <a:off x="6323921" y="5895503"/>
            <a:ext cx="29697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00" b="1" dirty="0"/>
              <a:t>Теоретичні: аналіз і</a:t>
            </a:r>
          </a:p>
          <a:p>
            <a:r>
              <a:rPr lang="uk-UA" sz="1500" b="1" dirty="0"/>
              <a:t>синтез,</a:t>
            </a:r>
            <a:r>
              <a:rPr lang="uk-UA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500" b="1" dirty="0"/>
              <a:t>абстрагування </a:t>
            </a:r>
          </a:p>
          <a:p>
            <a:r>
              <a:rPr lang="uk-UA" sz="1500" b="1" dirty="0"/>
              <a:t>та ін.</a:t>
            </a:r>
            <a:endParaRPr lang="uk-UA" sz="1500" dirty="0"/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840EA6A-8FDE-49B9-9EA4-10BA5CA49112}"/>
              </a:ext>
            </a:extLst>
          </p:cNvPr>
          <p:cNvSpPr/>
          <p:nvPr/>
        </p:nvSpPr>
        <p:spPr>
          <a:xfrm>
            <a:off x="6323921" y="5064781"/>
            <a:ext cx="296977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700" b="1" dirty="0"/>
              <a:t>Емпіричні: </a:t>
            </a:r>
            <a:r>
              <a:rPr lang="uk-UA" sz="1700" b="1" noProof="1"/>
              <a:t>спостере- ження,</a:t>
            </a:r>
            <a:r>
              <a:rPr lang="uk-UA" sz="1700" b="1" dirty="0"/>
              <a:t> порівняння</a:t>
            </a:r>
            <a:endParaRPr lang="uk-UA" sz="1700" dirty="0"/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EB32B1B6-A452-4088-9D00-4FB72DDF8D99}"/>
              </a:ext>
            </a:extLst>
          </p:cNvPr>
          <p:cNvSpPr/>
          <p:nvPr/>
        </p:nvSpPr>
        <p:spPr>
          <a:xfrm>
            <a:off x="9142827" y="5131058"/>
            <a:ext cx="296977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700" b="1" dirty="0"/>
              <a:t>Еволюційний метод архітектурного аналізу</a:t>
            </a:r>
            <a:endParaRPr lang="uk-UA" sz="1700" dirty="0"/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27730CA-C776-46EB-BE6E-8C0335F6E10C}"/>
              </a:ext>
            </a:extLst>
          </p:cNvPr>
          <p:cNvSpPr/>
          <p:nvPr/>
        </p:nvSpPr>
        <p:spPr>
          <a:xfrm>
            <a:off x="9142826" y="5961780"/>
            <a:ext cx="296977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700" b="1" dirty="0"/>
              <a:t>Композиційний метод архітектурного аналізу</a:t>
            </a:r>
            <a:endParaRPr lang="uk-UA" sz="1700" dirty="0"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CFBF0382-1E53-496C-9C9E-71646A4DC341}"/>
              </a:ext>
            </a:extLst>
          </p:cNvPr>
          <p:cNvSpPr txBox="1">
            <a:spLocks/>
          </p:cNvSpPr>
          <p:nvPr/>
        </p:nvSpPr>
        <p:spPr>
          <a:xfrm>
            <a:off x="6323921" y="3422027"/>
            <a:ext cx="9150675" cy="142758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200" b="1" dirty="0">
                <a:solidFill>
                  <a:schemeClr val="accent5">
                    <a:lumMod val="50000"/>
                  </a:schemeClr>
                </a:solidFill>
              </a:rPr>
              <a:t>Методи дослідження</a:t>
            </a:r>
          </a:p>
        </p:txBody>
      </p:sp>
    </p:spTree>
    <p:extLst>
      <p:ext uri="{BB962C8B-B14F-4D97-AF65-F5344CB8AC3E}">
        <p14:creationId xmlns:p14="http://schemas.microsoft.com/office/powerpoint/2010/main" val="246507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0FEFBF-60FD-0161-6F6E-89EE3938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39" y="2563007"/>
            <a:ext cx="10829285" cy="1438762"/>
          </a:xfrm>
        </p:spPr>
        <p:txBody>
          <a:bodyPr>
            <a:normAutofit/>
          </a:bodyPr>
          <a:lstStyle/>
          <a:p>
            <a:pPr algn="just"/>
            <a:r>
              <a:rPr lang="uk-UA" sz="2200" dirty="0">
                <a:solidFill>
                  <a:schemeClr val="accent6">
                    <a:lumMod val="50000"/>
                  </a:schemeClr>
                </a:solidFill>
              </a:rPr>
              <a:t>«Пам'ятки архітектури Катеринославської губернії кінця XІХ - початку ХХ ст. (на прикладі Маріуполя)»</a:t>
            </a:r>
            <a:endParaRPr lang="en-ZA" sz="2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542008-8017-76E5-ABC0-3240106887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52157" y="2959760"/>
            <a:ext cx="10038258" cy="1329426"/>
          </a:xfrm>
        </p:spPr>
        <p:txBody>
          <a:bodyPr/>
          <a:lstStyle/>
          <a:p>
            <a:r>
              <a:rPr lang="uk-UA" b="1" dirty="0"/>
              <a:t>Картосхема віртуальної екскурсії</a:t>
            </a:r>
            <a:endParaRPr lang="en-US" b="1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839BA54-3199-44B6-9A93-A897BFEF066E}"/>
              </a:ext>
            </a:extLst>
          </p:cNvPr>
          <p:cNvSpPr/>
          <p:nvPr/>
        </p:nvSpPr>
        <p:spPr>
          <a:xfrm>
            <a:off x="1229367" y="4834008"/>
            <a:ext cx="355600" cy="3048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1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C0A038D-08CD-41E4-9781-9ECF767A7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639" y="76590"/>
            <a:ext cx="5966776" cy="277810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8505481-8BB3-4FC5-9159-2A77963E7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543" y="89503"/>
            <a:ext cx="4277358" cy="2756198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BC282EF-5555-49E8-8F5D-3E487C1C12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62" b="89655" l="10000" r="94333">
                        <a14:foregroundMark x1="26333" y1="7427" x2="29333" y2="10875"/>
                        <a14:foregroundMark x1="94333" y1="34748" x2="94333" y2="3474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1" r="1354" b="21049"/>
          <a:stretch/>
        </p:blipFill>
        <p:spPr>
          <a:xfrm>
            <a:off x="3800309" y="987844"/>
            <a:ext cx="426251" cy="428709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D315FB2-B561-4BB9-8022-13616AB61D2F}"/>
              </a:ext>
            </a:extLst>
          </p:cNvPr>
          <p:cNvSpPr txBox="1"/>
          <p:nvPr/>
        </p:nvSpPr>
        <p:spPr>
          <a:xfrm>
            <a:off x="3525788" y="1170425"/>
            <a:ext cx="965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Дніпро</a:t>
            </a:r>
          </a:p>
        </p:txBody>
      </p:sp>
      <p:cxnSp>
        <p:nvCxnSpPr>
          <p:cNvPr id="49" name="Пряма зі стрілкою 48">
            <a:extLst>
              <a:ext uri="{FF2B5EF4-FFF2-40B4-BE49-F238E27FC236}">
                <a16:creationId xmlns:a16="http://schemas.microsoft.com/office/drawing/2014/main" id="{7F26AF5D-E696-44C5-857B-F4936A7679ED}"/>
              </a:ext>
            </a:extLst>
          </p:cNvPr>
          <p:cNvCxnSpPr>
            <a:cxnSpLocks/>
          </p:cNvCxnSpPr>
          <p:nvPr/>
        </p:nvCxnSpPr>
        <p:spPr>
          <a:xfrm>
            <a:off x="3899034" y="1393331"/>
            <a:ext cx="662873" cy="3706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ACC9619-69ED-4FD1-B199-FFB58794743B}"/>
              </a:ext>
            </a:extLst>
          </p:cNvPr>
          <p:cNvSpPr txBox="1"/>
          <p:nvPr/>
        </p:nvSpPr>
        <p:spPr>
          <a:xfrm>
            <a:off x="4064067" y="1840509"/>
            <a:ext cx="1259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Маріуполь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9DF8AB31-89A4-4E98-8EDB-62448618A739}"/>
              </a:ext>
            </a:extLst>
          </p:cNvPr>
          <p:cNvSpPr/>
          <p:nvPr/>
        </p:nvSpPr>
        <p:spPr>
          <a:xfrm>
            <a:off x="4460374" y="1775568"/>
            <a:ext cx="203066" cy="1543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30C97F-B361-495B-953C-3C74B1C461C8}"/>
              </a:ext>
            </a:extLst>
          </p:cNvPr>
          <p:cNvSpPr txBox="1"/>
          <p:nvPr/>
        </p:nvSpPr>
        <p:spPr>
          <a:xfrm>
            <a:off x="9367520" y="76590"/>
            <a:ext cx="179811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Маріуполь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CD555087-B86E-4B79-8539-A17728CEB6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62" b="89655" l="10000" r="94333">
                        <a14:foregroundMark x1="26333" y1="7427" x2="29333" y2="10875"/>
                        <a14:foregroundMark x1="94333" y1="34748" x2="94333" y2="3474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1" r="1354" b="21049"/>
          <a:stretch/>
        </p:blipFill>
        <p:spPr>
          <a:xfrm>
            <a:off x="1191449" y="4016661"/>
            <a:ext cx="581298" cy="584650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59" name="Text Placeholder 7">
            <a:extLst>
              <a:ext uri="{FF2B5EF4-FFF2-40B4-BE49-F238E27FC236}">
                <a16:creationId xmlns:a16="http://schemas.microsoft.com/office/drawing/2014/main" id="{E0064BEE-1061-4631-9455-F5D8DD302EE3}"/>
              </a:ext>
            </a:extLst>
          </p:cNvPr>
          <p:cNvSpPr txBox="1">
            <a:spLocks/>
          </p:cNvSpPr>
          <p:nvPr/>
        </p:nvSpPr>
        <p:spPr>
          <a:xfrm>
            <a:off x="2001170" y="400176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uk-UA" sz="1900" b="1" dirty="0"/>
              <a:t>місце початку екскурсії, будівля Катеринославської губернської земської управи;                 м. Дніпро, </a:t>
            </a:r>
            <a:r>
              <a:rPr lang="uk-UA" sz="1900" b="1" noProof="1"/>
              <a:t>Крутогірний</a:t>
            </a:r>
            <a:r>
              <a:rPr lang="uk-UA" sz="1900" b="1" dirty="0"/>
              <a:t> узвіз</a:t>
            </a:r>
            <a:r>
              <a:rPr lang="ru-RU" sz="1900" b="1" dirty="0"/>
              <a:t>, 21; </a:t>
            </a:r>
            <a:r>
              <a:rPr lang="uk-UA" sz="1900" b="1" noProof="1"/>
              <a:t>відеозвернення</a:t>
            </a:r>
            <a:r>
              <a:rPr lang="ru-RU" sz="1900" b="1" dirty="0"/>
              <a:t>: </a:t>
            </a:r>
            <a:r>
              <a:rPr lang="en-US" sz="1900" b="1" dirty="0">
                <a:hlinkClick r:id="rId7"/>
              </a:rPr>
              <a:t>https://youtu.be/ThudPNqmwis</a:t>
            </a:r>
            <a:r>
              <a:rPr lang="uk-UA" sz="1900" b="1" dirty="0"/>
              <a:t> </a:t>
            </a:r>
            <a:endParaRPr lang="en-US" sz="1900" b="1" dirty="0"/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1900" b="1" dirty="0"/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1900" b="1" dirty="0"/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937457B9-257C-486A-AF68-0069628202CA}"/>
              </a:ext>
            </a:extLst>
          </p:cNvPr>
          <p:cNvSpPr txBox="1">
            <a:spLocks/>
          </p:cNvSpPr>
          <p:nvPr/>
        </p:nvSpPr>
        <p:spPr>
          <a:xfrm>
            <a:off x="2106444" y="4780541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uk-UA" sz="1900" b="1" dirty="0"/>
              <a:t>будівля жіночого єпархіального училища; м. Маріуполь, вул. Італійська</a:t>
            </a:r>
            <a:r>
              <a:rPr lang="ru-RU" sz="1900" b="1" dirty="0"/>
              <a:t>, 115.</a:t>
            </a: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1900" b="1" dirty="0"/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29B40DF7-9493-4C70-B78D-FB8660D08F73}"/>
              </a:ext>
            </a:extLst>
          </p:cNvPr>
          <p:cNvSpPr/>
          <p:nvPr/>
        </p:nvSpPr>
        <p:spPr>
          <a:xfrm>
            <a:off x="1229367" y="5352236"/>
            <a:ext cx="355600" cy="3048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2</a:t>
            </a: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666C10A9-3C20-4109-A3ED-24A8BB279F6B}"/>
              </a:ext>
            </a:extLst>
          </p:cNvPr>
          <p:cNvSpPr txBox="1">
            <a:spLocks/>
          </p:cNvSpPr>
          <p:nvPr/>
        </p:nvSpPr>
        <p:spPr>
          <a:xfrm>
            <a:off x="2106444" y="5266028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uk-UA" sz="1900" b="1" dirty="0"/>
              <a:t>житловий будинок Віктора Нільсена; м. Маріуполь, вул. </a:t>
            </a:r>
            <a:r>
              <a:rPr lang="uk-UA" sz="1900" b="1" noProof="1"/>
              <a:t>Семенишина</a:t>
            </a:r>
            <a:r>
              <a:rPr lang="ru-RU" sz="1900" b="1" dirty="0"/>
              <a:t>, 49.</a:t>
            </a: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1900" b="1" dirty="0"/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3D889C29-F636-49D4-8AF5-685D7DD60CBF}"/>
              </a:ext>
            </a:extLst>
          </p:cNvPr>
          <p:cNvSpPr/>
          <p:nvPr/>
        </p:nvSpPr>
        <p:spPr>
          <a:xfrm>
            <a:off x="1229367" y="5791145"/>
            <a:ext cx="355600" cy="3048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3</a:t>
            </a:r>
          </a:p>
        </p:txBody>
      </p:sp>
      <p:sp>
        <p:nvSpPr>
          <p:cNvPr id="64" name="Text Placeholder 7">
            <a:extLst>
              <a:ext uri="{FF2B5EF4-FFF2-40B4-BE49-F238E27FC236}">
                <a16:creationId xmlns:a16="http://schemas.microsoft.com/office/drawing/2014/main" id="{8FEC5E16-F2EA-41A2-B6DB-B2F9144A3883}"/>
              </a:ext>
            </a:extLst>
          </p:cNvPr>
          <p:cNvSpPr txBox="1">
            <a:spLocks/>
          </p:cNvSpPr>
          <p:nvPr/>
        </p:nvSpPr>
        <p:spPr>
          <a:xfrm>
            <a:off x="2116506" y="5734146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uk-UA" sz="1900" b="1" dirty="0"/>
              <a:t>житловий будинок Еммануїла Ді </a:t>
            </a:r>
            <a:r>
              <a:rPr lang="uk-UA" sz="1900" b="1" noProof="1"/>
              <a:t>Поллоне</a:t>
            </a:r>
            <a:r>
              <a:rPr lang="uk-UA" sz="1900" b="1" dirty="0"/>
              <a:t>; м. Маріуполь, вул. </a:t>
            </a:r>
            <a:r>
              <a:rPr lang="uk-UA" sz="1900" b="1" noProof="1"/>
              <a:t>Харлампіївська, 13</a:t>
            </a:r>
            <a:r>
              <a:rPr lang="ru-RU" sz="1900" b="1" dirty="0"/>
              <a:t>.</a:t>
            </a: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1900" b="1" dirty="0"/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57F70DCE-E23E-437D-8243-A4C565E0FD5C}"/>
              </a:ext>
            </a:extLst>
          </p:cNvPr>
          <p:cNvSpPr/>
          <p:nvPr/>
        </p:nvSpPr>
        <p:spPr>
          <a:xfrm>
            <a:off x="1229367" y="6230054"/>
            <a:ext cx="355600" cy="3048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4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75F368A2-7FE7-4AD6-8004-3EC60FEF1003}"/>
              </a:ext>
            </a:extLst>
          </p:cNvPr>
          <p:cNvSpPr txBox="1">
            <a:spLocks/>
          </p:cNvSpPr>
          <p:nvPr/>
        </p:nvSpPr>
        <p:spPr>
          <a:xfrm>
            <a:off x="2001170" y="6202264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uk-UA" sz="1900" b="1" dirty="0"/>
              <a:t> будинок-притулок воїнів-інвалідів; м. Маріуполь, вул. </a:t>
            </a:r>
            <a:r>
              <a:rPr lang="uk-UA" sz="1900" b="1" noProof="1"/>
              <a:t>Георгіївська, 20</a:t>
            </a:r>
            <a:r>
              <a:rPr lang="ru-RU" sz="1900" b="1" dirty="0"/>
              <a:t>.</a:t>
            </a: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endParaRPr lang="ru-RU" sz="1900" b="1" dirty="0"/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67" name="Прямокутник 66">
            <a:extLst>
              <a:ext uri="{FF2B5EF4-FFF2-40B4-BE49-F238E27FC236}">
                <a16:creationId xmlns:a16="http://schemas.microsoft.com/office/drawing/2014/main" id="{8F7340E1-7DAC-4D3A-89B1-2E9CB87E38F3}"/>
              </a:ext>
            </a:extLst>
          </p:cNvPr>
          <p:cNvSpPr/>
          <p:nvPr/>
        </p:nvSpPr>
        <p:spPr>
          <a:xfrm>
            <a:off x="8074745" y="2581135"/>
            <a:ext cx="321567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400" noProof="1">
                <a:latin typeface="+mj-lt"/>
              </a:rPr>
              <a:t>Рис. 5. Картосхема віртуальної екскурсії</a:t>
            </a:r>
            <a:endParaRPr lang="uk-UA" sz="1400" dirty="0">
              <a:latin typeface="+mj-lt"/>
            </a:endParaRPr>
          </a:p>
        </p:txBody>
      </p:sp>
      <p:sp>
        <p:nvSpPr>
          <p:cNvPr id="68" name="Місце для номера слайда 3">
            <a:extLst>
              <a:ext uri="{FF2B5EF4-FFF2-40B4-BE49-F238E27FC236}">
                <a16:creationId xmlns:a16="http://schemas.microsoft.com/office/drawing/2014/main" id="{71851542-892D-47B1-81C5-1285B1F30253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80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192A440-DC97-4FF2-ADB2-871C6133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921465"/>
            <a:ext cx="5086982" cy="3306538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729017-C46B-4B46-8350-84EF433F60E7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Будівля жіночого єпархіального училища (до 2022 р. – перший корпус державного вищого навчального закладу «Приазовський державний технічний університет») 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B65A20-5DD8-4F29-B65F-3D62CF2E304B}"/>
              </a:ext>
            </a:extLst>
          </p:cNvPr>
          <p:cNvSpPr/>
          <p:nvPr/>
        </p:nvSpPr>
        <p:spPr>
          <a:xfrm>
            <a:off x="1074547" y="1198004"/>
            <a:ext cx="4456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Адреса: </a:t>
            </a:r>
            <a:r>
              <a:rPr lang="uk-UA" b="1" spc="10" dirty="0"/>
              <a:t>Маріуполь, віл. Італійська</a:t>
            </a:r>
            <a:r>
              <a:rPr lang="ru-RU" b="1" spc="10" dirty="0"/>
              <a:t>, 115.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27EFFF5-5FAC-4383-9BA2-D8624CE0E9AC}"/>
              </a:ext>
            </a:extLst>
          </p:cNvPr>
          <p:cNvSpPr/>
          <p:nvPr/>
        </p:nvSpPr>
        <p:spPr>
          <a:xfrm>
            <a:off x="1074547" y="1573280"/>
            <a:ext cx="3929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Роки будівництва: </a:t>
            </a:r>
            <a:r>
              <a:rPr lang="uk-UA" b="1" spc="10" dirty="0"/>
              <a:t>1907 – 1910 </a:t>
            </a:r>
            <a:r>
              <a:rPr lang="uk-UA" b="1" spc="10" noProof="1"/>
              <a:t>рр</a:t>
            </a:r>
            <a:r>
              <a:rPr lang="ru-RU" b="1" spc="10" dirty="0"/>
              <a:t>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794FACE-34E8-424F-B15D-8496E4A0C766}"/>
              </a:ext>
            </a:extLst>
          </p:cNvPr>
          <p:cNvSpPr/>
          <p:nvPr/>
        </p:nvSpPr>
        <p:spPr>
          <a:xfrm>
            <a:off x="1074547" y="1917081"/>
            <a:ext cx="4961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Архітектор: </a:t>
            </a:r>
            <a:r>
              <a:rPr lang="uk-UA" b="1" spc="10" dirty="0"/>
              <a:t>Віктор Олександрович Нільсен (</a:t>
            </a:r>
            <a:r>
              <a:rPr lang="ru-RU" b="1" spc="10" dirty="0"/>
              <a:t>1871 - 1949).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DC7453-25FF-4584-AAB3-A56F9E37D62E}"/>
              </a:ext>
            </a:extLst>
          </p:cNvPr>
          <p:cNvSpPr/>
          <p:nvPr/>
        </p:nvSpPr>
        <p:spPr>
          <a:xfrm>
            <a:off x="1046480" y="2516874"/>
            <a:ext cx="50869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Функціональне призначення: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Згідно зі Статутом 1843 р. єпархіальні училища створювалися для дочок священників та утримувалися на кошти, отримані від зборів із православних релігійних громад. Вони знаходилися в підпорядкуванні Синоду.</a:t>
            </a:r>
            <a:endParaRPr lang="ru-RU" b="1" spc="10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D701101-DF16-4367-AA46-20C1B3DE3B7B}"/>
              </a:ext>
            </a:extLst>
          </p:cNvPr>
          <p:cNvSpPr/>
          <p:nvPr/>
        </p:nvSpPr>
        <p:spPr>
          <a:xfrm>
            <a:off x="1046480" y="4487852"/>
            <a:ext cx="107086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/>
              <a:t>Із метою виховати гідних дружин для священиків в єпархіальних училищах викладали  Закон Божий, біблійну історію, історію церкви, катехізис (основи християнського віровчення), а також російську та старослов’янську мови, арифметику й основи геометрії; географію, початкові елементи фізики, педагогіку, краснопис, церковний спів</a:t>
            </a:r>
            <a:r>
              <a:rPr lang="ru-RU" b="1" spc="10" dirty="0"/>
              <a:t>. </a:t>
            </a:r>
            <a:r>
              <a:rPr lang="uk-UA" b="1" spc="10" dirty="0"/>
              <a:t>Тривалість навчання складала 6 років. Із 1900 р. при єпархіальних училищах були відкриті сьомі педагогічні класи</a:t>
            </a:r>
            <a:r>
              <a:rPr lang="ru-RU" b="1" spc="10" dirty="0"/>
              <a:t>. </a:t>
            </a:r>
            <a:r>
              <a:rPr lang="uk-UA" b="1" spc="10" dirty="0"/>
              <a:t>Вихованки єпархіальних училищ працювали вчительками початкових народних училищ (шкіл</a:t>
            </a:r>
            <a:r>
              <a:rPr lang="ru-RU" b="1" spc="10" dirty="0"/>
              <a:t>). </a:t>
            </a:r>
            <a:r>
              <a:rPr lang="uk-UA" b="1" spc="10" dirty="0"/>
              <a:t>Єпархіальне училище в Маріуполі було відкрито восени 1910 р. Катеринославська консисторія виділила на його будівництво 500 000 </a:t>
            </a:r>
            <a:r>
              <a:rPr lang="uk-UA" b="1" spc="10" noProof="1"/>
              <a:t>рубл</a:t>
            </a:r>
            <a:r>
              <a:rPr lang="ru-RU" b="1" spc="10" dirty="0"/>
              <a:t>. </a:t>
            </a:r>
            <a:r>
              <a:rPr lang="en-US" b="1" spc="10" dirty="0"/>
              <a:t>[</a:t>
            </a:r>
            <a:r>
              <a:rPr lang="uk-UA" b="1" spc="10" dirty="0"/>
              <a:t>8, с.169-170</a:t>
            </a:r>
            <a:r>
              <a:rPr lang="en-US" b="1" spc="10" dirty="0"/>
              <a:t>]</a:t>
            </a:r>
            <a:r>
              <a:rPr lang="uk-UA" b="1" spc="10" dirty="0"/>
              <a:t>.</a:t>
            </a:r>
            <a:r>
              <a:rPr lang="ru-RU" b="1" spc="10" dirty="0"/>
              <a:t> 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D5B58E9-2D52-43C5-A76C-414EC41FAF14}"/>
              </a:ext>
            </a:extLst>
          </p:cNvPr>
          <p:cNvSpPr/>
          <p:nvPr/>
        </p:nvSpPr>
        <p:spPr>
          <a:xfrm>
            <a:off x="6400800" y="3901868"/>
            <a:ext cx="508698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6. Маріуполь. Єпархіальне училище,                        початок ХХ ст. </a:t>
            </a:r>
            <a:r>
              <a:rPr lang="uk-UA" sz="1500" dirty="0">
                <a:latin typeface="+mj-lt"/>
              </a:rPr>
              <a:t>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3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C07B6FC-7F63-4109-801B-75B7BA5DF6D3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1</a:t>
            </a:r>
          </a:p>
        </p:txBody>
      </p:sp>
      <p:sp>
        <p:nvSpPr>
          <p:cNvPr id="13" name="Місце для номера слайда 3">
            <a:extLst>
              <a:ext uri="{FF2B5EF4-FFF2-40B4-BE49-F238E27FC236}">
                <a16:creationId xmlns:a16="http://schemas.microsoft.com/office/drawing/2014/main" id="{4000A45D-37A9-405E-ACFB-8F81AAAF761F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50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729017-C46B-4B46-8350-84EF433F60E7}"/>
              </a:ext>
            </a:extLst>
          </p:cNvPr>
          <p:cNvSpPr txBox="1">
            <a:spLocks/>
          </p:cNvSpPr>
          <p:nvPr/>
        </p:nvSpPr>
        <p:spPr>
          <a:xfrm>
            <a:off x="1074547" y="247164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Будівля жіночого єпархіального училища (перший корпус державного вищого навчального закладу «Приазовський державний технічний університет») 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en-US" sz="19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B65A20-5DD8-4F29-B65F-3D62CF2E304B}"/>
              </a:ext>
            </a:extLst>
          </p:cNvPr>
          <p:cNvSpPr/>
          <p:nvPr/>
        </p:nvSpPr>
        <p:spPr>
          <a:xfrm>
            <a:off x="1081563" y="1292254"/>
            <a:ext cx="5102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Архітектурний стиль: </a:t>
            </a:r>
            <a:r>
              <a:rPr lang="uk-UA" b="1" spc="10" dirty="0"/>
              <a:t>історизм (цегляний стиль, </a:t>
            </a:r>
            <a:r>
              <a:rPr lang="uk-UA" b="1" spc="10" noProof="1"/>
              <a:t>неоренесанс</a:t>
            </a:r>
            <a:r>
              <a:rPr lang="uk-UA" b="1" spc="10" dirty="0"/>
              <a:t>)</a:t>
            </a:r>
            <a:r>
              <a:rPr lang="ru-RU" b="1" spc="10" dirty="0"/>
              <a:t>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DC7453-25FF-4584-AAB3-A56F9E37D62E}"/>
              </a:ext>
            </a:extLst>
          </p:cNvPr>
          <p:cNvSpPr/>
          <p:nvPr/>
        </p:nvSpPr>
        <p:spPr>
          <a:xfrm>
            <a:off x="1074547" y="4200302"/>
            <a:ext cx="108024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Стилістичні та архітектурно-конструктивні особливості: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Будівля </a:t>
            </a:r>
            <a:r>
              <a:rPr lang="uk-UA" b="1" dirty="0"/>
              <a:t> </a:t>
            </a:r>
            <a:r>
              <a:rPr lang="uk-UA" b="1" noProof="1"/>
              <a:t>трьохповерхова</a:t>
            </a:r>
            <a:r>
              <a:rPr lang="uk-UA" b="1" dirty="0"/>
              <a:t>, цегляна. Головний фасад має симетричну композицію. Пластичну виразність будівлі додає ризаліт (частина будівлі, що виступає назовні за основну площину фасадної стіни). Над ризалітом, а також по краях фасаду розташовано аттики (стінки, надбудовані над вінчальним карнизом будівлі, що візуально закривають дах). Задля створення враження солідності та міцності будівлі архітектор віддав перевагу </a:t>
            </a:r>
            <a:r>
              <a:rPr lang="uk-UA" b="1" spc="10" dirty="0"/>
              <a:t>горизонтальному членуванню фасаду (карнизи, міжповерхові пояси) над вертикальним. Вікна першого поверху – арочні (</a:t>
            </a:r>
            <a:r>
              <a:rPr lang="uk-UA" b="1" dirty="0"/>
              <a:t>заокруглені зверху)</a:t>
            </a:r>
            <a:r>
              <a:rPr lang="ru-RU" b="1" dirty="0"/>
              <a:t>.</a:t>
            </a:r>
            <a:r>
              <a:rPr lang="uk-UA" b="1" spc="10" dirty="0"/>
              <a:t> Другий і третій поверх ризаліту поєднані 5-ма арочними вікнами з замковим камінням. Фасад декорований рустуванням: накладки на фасад виготовлені з цегли; рустування стрічкове.</a:t>
            </a:r>
          </a:p>
          <a:p>
            <a:pPr algn="just">
              <a:lnSpc>
                <a:spcPct val="100000"/>
              </a:lnSpc>
            </a:pPr>
            <a:endParaRPr lang="ru-RU" b="1" spc="1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A4B7CECF-045D-40A6-B834-F81B34A77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0" b="2991"/>
          <a:stretch/>
        </p:blipFill>
        <p:spPr bwMode="auto">
          <a:xfrm>
            <a:off x="6391730" y="985631"/>
            <a:ext cx="5392177" cy="3017521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D5B58E9-2D52-43C5-A76C-414EC41FAF14}"/>
              </a:ext>
            </a:extLst>
          </p:cNvPr>
          <p:cNvSpPr/>
          <p:nvPr/>
        </p:nvSpPr>
        <p:spPr>
          <a:xfrm>
            <a:off x="6391730" y="3834489"/>
            <a:ext cx="5392177" cy="3231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7. Маріуполь. Корпус № 1 ПДТУ, 2021 р. 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3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5F99B0D-6E23-4C86-899D-EE8BA509179F}"/>
              </a:ext>
            </a:extLst>
          </p:cNvPr>
          <p:cNvSpPr/>
          <p:nvPr/>
        </p:nvSpPr>
        <p:spPr>
          <a:xfrm>
            <a:off x="1081563" y="1916290"/>
            <a:ext cx="52029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Історизм (еклектика) – </a:t>
            </a:r>
            <a:r>
              <a:rPr lang="uk-UA" b="1" spc="10" dirty="0"/>
              <a:t>умовна назва стилістичних напрямів в архітектурі другої половини ХІХ – початку ХХ ст., орієнтованих на відтворення зразків минулого.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Особливістю будівель у 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цегляному стилі </a:t>
            </a:r>
            <a:r>
              <a:rPr lang="uk-UA" b="1" spc="10" dirty="0"/>
              <a:t>є декор із непотинькованої цегли </a:t>
            </a:r>
            <a:r>
              <a:rPr lang="en-US" b="1" spc="10" dirty="0"/>
              <a:t>[</a:t>
            </a:r>
            <a:r>
              <a:rPr lang="uk-UA" b="1" spc="10" dirty="0"/>
              <a:t>14, с. 116</a:t>
            </a:r>
            <a:r>
              <a:rPr lang="en-US" b="1" spc="10" dirty="0"/>
              <a:t>]</a:t>
            </a:r>
            <a:r>
              <a:rPr lang="uk-UA" b="1" spc="10" dirty="0"/>
              <a:t>; у 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неоренесансному стилі </a:t>
            </a:r>
            <a:r>
              <a:rPr lang="uk-UA" b="1" spc="10" dirty="0"/>
              <a:t>– </a:t>
            </a:r>
            <a:r>
              <a:rPr lang="uk-UA" b="1" spc="10" noProof="1"/>
              <a:t>напівциркульні</a:t>
            </a:r>
            <a:r>
              <a:rPr lang="uk-UA" b="1" spc="10" dirty="0"/>
              <a:t> вікна, рустування фасадів</a:t>
            </a:r>
            <a:r>
              <a:rPr lang="en-US" b="1" spc="10" dirty="0"/>
              <a:t> [</a:t>
            </a:r>
            <a:r>
              <a:rPr lang="uk-UA" b="1" spc="10" dirty="0"/>
              <a:t>5, с.186-187</a:t>
            </a:r>
            <a:r>
              <a:rPr lang="en-US" b="1" spc="10" dirty="0"/>
              <a:t>]</a:t>
            </a:r>
            <a:r>
              <a:rPr lang="uk-UA" b="1" spc="10" dirty="0"/>
              <a:t>.</a:t>
            </a:r>
            <a:endParaRPr lang="ru-RU" b="1" spc="1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7E0691C-26E1-4465-A21D-FADB1303A6C9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1</a:t>
            </a:r>
          </a:p>
        </p:txBody>
      </p:sp>
      <p:sp>
        <p:nvSpPr>
          <p:cNvPr id="16" name="Місце для номера слайда 3">
            <a:extLst>
              <a:ext uri="{FF2B5EF4-FFF2-40B4-BE49-F238E27FC236}">
                <a16:creationId xmlns:a16="http://schemas.microsoft.com/office/drawing/2014/main" id="{C0EC2877-ACA7-4224-8D21-DE75328B2C31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9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DA01F9B3-CAA9-47A4-A9E6-84DA18C6F094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2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145E874-B102-421B-86C8-1011DA7893B9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Будинок Віктора Нільсена</a:t>
            </a:r>
            <a:endParaRPr lang="en-US" sz="2200" b="1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1126BA2-4A95-4AD4-80D0-F1B2EC9FCBF7}"/>
              </a:ext>
            </a:extLst>
          </p:cNvPr>
          <p:cNvSpPr/>
          <p:nvPr/>
        </p:nvSpPr>
        <p:spPr>
          <a:xfrm>
            <a:off x="1074547" y="597309"/>
            <a:ext cx="5027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Адреса: </a:t>
            </a:r>
            <a:r>
              <a:rPr lang="uk-UA" b="1" dirty="0"/>
              <a:t> м. Маріуполь, віл. </a:t>
            </a:r>
            <a:r>
              <a:rPr lang="uk-UA" b="1" noProof="1"/>
              <a:t>Семенишина</a:t>
            </a:r>
            <a:r>
              <a:rPr lang="ru-RU" b="1" dirty="0"/>
              <a:t>, 49</a:t>
            </a:r>
            <a:r>
              <a:rPr lang="ru-RU" b="1" spc="10" dirty="0"/>
              <a:t>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2C2971F-54C2-43B2-A7C0-AF211C1D8B79}"/>
              </a:ext>
            </a:extLst>
          </p:cNvPr>
          <p:cNvSpPr/>
          <p:nvPr/>
        </p:nvSpPr>
        <p:spPr>
          <a:xfrm>
            <a:off x="1074547" y="926582"/>
            <a:ext cx="2762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Рік будівництва: </a:t>
            </a:r>
            <a:r>
              <a:rPr lang="uk-UA" b="1" spc="10" dirty="0"/>
              <a:t>1915 р</a:t>
            </a:r>
            <a:r>
              <a:rPr lang="ru-RU" b="1" spc="10" dirty="0"/>
              <a:t>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4C89A0E-8EFA-4D33-9772-067CC5418674}"/>
              </a:ext>
            </a:extLst>
          </p:cNvPr>
          <p:cNvSpPr/>
          <p:nvPr/>
        </p:nvSpPr>
        <p:spPr>
          <a:xfrm>
            <a:off x="1074547" y="1268616"/>
            <a:ext cx="5255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Архітектор: </a:t>
            </a:r>
            <a:r>
              <a:rPr lang="uk-UA" b="1" spc="10" dirty="0"/>
              <a:t>Віктор Олександрович Нільсен (</a:t>
            </a:r>
            <a:r>
              <a:rPr lang="ru-RU" b="1" spc="10" dirty="0"/>
              <a:t>1871 - 1949).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6A72BC9-8582-4111-AFDA-A0A70786E586}"/>
              </a:ext>
            </a:extLst>
          </p:cNvPr>
          <p:cNvSpPr/>
          <p:nvPr/>
        </p:nvSpPr>
        <p:spPr>
          <a:xfrm>
            <a:off x="1074547" y="1833165"/>
            <a:ext cx="5255132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Функціональне призначення: </a:t>
            </a:r>
          </a:p>
          <a:p>
            <a:pPr algn="just">
              <a:lnSpc>
                <a:spcPct val="100000"/>
              </a:lnSpc>
            </a:pPr>
            <a:r>
              <a:rPr lang="uk-UA" sz="1750" b="1" spc="10" dirty="0"/>
              <a:t>Індивідуальний житловий будинок. На початку ХХ ст. у ньому проживала родина архітектора Віктора Олександровича Нільсена </a:t>
            </a:r>
            <a:r>
              <a:rPr lang="en-US" sz="1750" b="1" spc="10" dirty="0"/>
              <a:t>[</a:t>
            </a:r>
            <a:r>
              <a:rPr lang="uk-UA" sz="1750" b="1" spc="10" dirty="0"/>
              <a:t>9, с.82</a:t>
            </a:r>
            <a:r>
              <a:rPr lang="en-US" sz="1750" b="1" spc="10" dirty="0"/>
              <a:t>]</a:t>
            </a:r>
            <a:r>
              <a:rPr lang="uk-UA" sz="1750" b="1" spc="1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uk-UA" sz="1750" b="1" spc="10" dirty="0"/>
              <a:t>В. Нільсен  народився в 1871 р. у Санкт-Петербурзі в сім’ї протестантського пастора </a:t>
            </a:r>
            <a:r>
              <a:rPr lang="uk-UA" sz="1750" b="1" spc="10" noProof="1"/>
              <a:t>дансько-німецького</a:t>
            </a:r>
            <a:r>
              <a:rPr lang="uk-UA" sz="1750" b="1" spc="10" dirty="0"/>
              <a:t> походження. Після закінчення Інституту громадських інженерів працював у м. </a:t>
            </a:r>
            <a:r>
              <a:rPr lang="uk-UA" sz="1750" b="1" spc="10" noProof="1"/>
              <a:t>Рибінськ</a:t>
            </a:r>
            <a:r>
              <a:rPr lang="uk-UA" sz="1750" b="1" spc="10" dirty="0"/>
              <a:t> Ярославської губернії, де </a:t>
            </a:r>
            <a:r>
              <a:rPr lang="uk-UA" sz="1750" b="1" spc="10" noProof="1"/>
              <a:t>спроєктував</a:t>
            </a:r>
            <a:r>
              <a:rPr lang="uk-UA" sz="1750" b="1" spc="10" dirty="0"/>
              <a:t> міський водогін. </a:t>
            </a:r>
            <a:endParaRPr lang="ru-RU" sz="1750" b="1" spc="1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71D107-DC61-479C-994B-8F32FD8D8F3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8887" y="278421"/>
            <a:ext cx="2563188" cy="3706352"/>
          </a:xfrm>
          <a:prstGeom prst="rect">
            <a:avLst/>
          </a:prstGeom>
          <a:ln w="38100">
            <a:solidFill>
              <a:srgbClr val="FDFDFD"/>
            </a:solidFill>
          </a:ln>
        </p:spPr>
      </p:pic>
      <p:pic>
        <p:nvPicPr>
          <p:cNvPr id="5122" name="Picture 2" descr="Символ Маріуполя: Як старовинну вежу перетворюють на культурний центр - фото 1">
            <a:extLst>
              <a:ext uri="{FF2B5EF4-FFF2-40B4-BE49-F238E27FC236}">
                <a16:creationId xmlns:a16="http://schemas.microsoft.com/office/drawing/2014/main" id="{7B45A3C8-2B1F-461F-9921-4F85DDC17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0" r="8984"/>
          <a:stretch/>
        </p:blipFill>
        <p:spPr bwMode="auto">
          <a:xfrm>
            <a:off x="9401131" y="257342"/>
            <a:ext cx="2155945" cy="3706351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7D1BEF1-C880-493F-8713-7E7E61B7FFD0}"/>
              </a:ext>
            </a:extLst>
          </p:cNvPr>
          <p:cNvSpPr/>
          <p:nvPr/>
        </p:nvSpPr>
        <p:spPr>
          <a:xfrm>
            <a:off x="6588735" y="3783903"/>
            <a:ext cx="254349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8. В.О. Нільсен                    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9, с.80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3BB3F9B-52E3-424B-BDF1-4A3525E854C1}"/>
              </a:ext>
            </a:extLst>
          </p:cNvPr>
          <p:cNvSpPr/>
          <p:nvPr/>
        </p:nvSpPr>
        <p:spPr>
          <a:xfrm>
            <a:off x="9419526" y="3674344"/>
            <a:ext cx="2137550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400" noProof="1">
                <a:latin typeface="+mj-lt"/>
              </a:rPr>
              <a:t>Рис. 9. Маріупольська водонапірна вежа               </a:t>
            </a:r>
            <a:r>
              <a:rPr lang="en-US" sz="1400" dirty="0">
                <a:latin typeface="+mj-lt"/>
              </a:rPr>
              <a:t>[</a:t>
            </a:r>
            <a:r>
              <a:rPr lang="uk-UA" sz="1400" dirty="0">
                <a:latin typeface="+mj-lt"/>
              </a:rPr>
              <a:t>9, с.81</a:t>
            </a:r>
            <a:r>
              <a:rPr lang="en-US" sz="1400" dirty="0">
                <a:latin typeface="+mj-lt"/>
              </a:rPr>
              <a:t>]</a:t>
            </a:r>
            <a:endParaRPr lang="uk-UA" sz="1400" dirty="0">
              <a:latin typeface="+mj-lt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6EC600D-9BC1-49C0-8F80-AECCCA6B0010}"/>
              </a:ext>
            </a:extLst>
          </p:cNvPr>
          <p:cNvSpPr/>
          <p:nvPr/>
        </p:nvSpPr>
        <p:spPr>
          <a:xfrm>
            <a:off x="1030032" y="4549676"/>
            <a:ext cx="105992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sz="1750" b="1" spc="10" dirty="0"/>
              <a:t>У 1901 р. Маріупольська міська управа запросила В. Нільсена на посаду міського архітектора та доручила доопрацювати </a:t>
            </a:r>
            <a:r>
              <a:rPr lang="uk-UA" sz="1750" b="1" spc="10" noProof="1"/>
              <a:t>проєкт</a:t>
            </a:r>
            <a:r>
              <a:rPr lang="uk-UA" sz="1750" b="1" spc="10" dirty="0"/>
              <a:t> міського водогону, розроблений Ростовською проектною організацією. </a:t>
            </a:r>
            <a:r>
              <a:rPr lang="uk-UA" sz="1750" b="1" spc="10" noProof="1"/>
              <a:t>Проєкт</a:t>
            </a:r>
            <a:r>
              <a:rPr lang="uk-UA" sz="1750" b="1" spc="10" dirty="0"/>
              <a:t> було доповнено вежею – оглядовим майданчиком для пожежної бригади. Вежа В. Нільсена, зведена у 1910 р. із білої та червоної цегли, поєднала в собі історичні стилі: </a:t>
            </a:r>
            <a:r>
              <a:rPr lang="uk-UA" sz="1750" b="1" spc="10" dirty="0" err="1"/>
              <a:t>неоготику</a:t>
            </a:r>
            <a:r>
              <a:rPr lang="uk-UA" sz="1750" b="1" spc="10" dirty="0"/>
              <a:t>, </a:t>
            </a:r>
            <a:r>
              <a:rPr lang="uk-UA" sz="1750" b="1" spc="10" dirty="0" err="1"/>
              <a:t>неоренесанс</a:t>
            </a:r>
            <a:r>
              <a:rPr lang="uk-UA" sz="1750" b="1" spc="10" dirty="0"/>
              <a:t>, необароко </a:t>
            </a:r>
            <a:r>
              <a:rPr lang="en-US" sz="1750" b="1" spc="10" dirty="0"/>
              <a:t>[</a:t>
            </a:r>
            <a:r>
              <a:rPr lang="uk-UA" sz="1750" b="1" spc="10" dirty="0"/>
              <a:t>9, с. 80-81</a:t>
            </a:r>
            <a:r>
              <a:rPr lang="en-US" sz="1750" b="1" spc="10" dirty="0"/>
              <a:t>]</a:t>
            </a:r>
            <a:r>
              <a:rPr lang="uk-UA" sz="1750" b="1" spc="10" dirty="0"/>
              <a:t>. Успіх </a:t>
            </a:r>
            <a:r>
              <a:rPr lang="uk-UA" sz="1750" b="1" spc="10" noProof="1"/>
              <a:t>проєкту</a:t>
            </a:r>
            <a:r>
              <a:rPr lang="uk-UA" sz="1750" b="1" spc="10" dirty="0"/>
              <a:t> міського водогону сприяв зростанню авторитету В. Нільсена, забезпечив його замовленнями з боку заможних мешканців міста. Будівлі, зведені В. Нільсеном, збагатили архітектурний образ Маріуполя та стали підставою для виокремлення «</a:t>
            </a:r>
            <a:r>
              <a:rPr lang="uk-UA" sz="1750" b="1" spc="10" dirty="0" err="1"/>
              <a:t>нільсеновської</a:t>
            </a:r>
            <a:r>
              <a:rPr lang="uk-UA" sz="1750" b="1" spc="10" dirty="0"/>
              <a:t>» частини міста. </a:t>
            </a:r>
            <a:endParaRPr lang="ru-RU" sz="1750" b="1" spc="10" dirty="0"/>
          </a:p>
        </p:txBody>
      </p:sp>
      <p:sp>
        <p:nvSpPr>
          <p:cNvPr id="15" name="Місце для номера слайда 3">
            <a:extLst>
              <a:ext uri="{FF2B5EF4-FFF2-40B4-BE49-F238E27FC236}">
                <a16:creationId xmlns:a16="http://schemas.microsoft.com/office/drawing/2014/main" id="{9A89AB2A-1ECF-4BE9-ADA3-71E3079A129E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33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DA01F9B3-CAA9-47A4-A9E6-84DA18C6F094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2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145E874-B102-421B-86C8-1011DA7893B9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Будинок Віктора Нільсена</a:t>
            </a:r>
            <a:endParaRPr lang="en-US" sz="2200" b="1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1126BA2-4A95-4AD4-80D0-F1B2EC9FCBF7}"/>
              </a:ext>
            </a:extLst>
          </p:cNvPr>
          <p:cNvSpPr/>
          <p:nvPr/>
        </p:nvSpPr>
        <p:spPr>
          <a:xfrm>
            <a:off x="1151169" y="622602"/>
            <a:ext cx="4691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Архітектурний стиль: </a:t>
            </a:r>
            <a:r>
              <a:rPr lang="uk-UA" b="1" dirty="0"/>
              <a:t> модерн, </a:t>
            </a:r>
            <a:r>
              <a:rPr lang="uk-UA" b="1" dirty="0" err="1"/>
              <a:t>неоготика</a:t>
            </a:r>
            <a:r>
              <a:rPr lang="ru-RU" b="1" dirty="0"/>
              <a:t>.</a:t>
            </a:r>
            <a:endParaRPr lang="ru-RU" b="1" spc="10" dirty="0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2C2971F-54C2-43B2-A7C0-AF211C1D8B79}"/>
              </a:ext>
            </a:extLst>
          </p:cNvPr>
          <p:cNvSpPr/>
          <p:nvPr/>
        </p:nvSpPr>
        <p:spPr>
          <a:xfrm>
            <a:off x="1167035" y="998696"/>
            <a:ext cx="510775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 - </a:t>
            </a:r>
            <a:r>
              <a:rPr lang="uk-UA" b="1" spc="10" dirty="0"/>
              <a:t>це течія кінця ХІХ – початку ХХ ст. в архітектурі та образотворчому мистецтві, характерними рисами якої є асиметричні форми; органічні плавні лінії, що нагадують світ природи; декоративізм. Появу модерну пов’язують з розповсюдженням нових технологій і матеріалів (бетон, скло, кераміка, залізо) </a:t>
            </a:r>
            <a:r>
              <a:rPr lang="en-US" b="1" spc="10" dirty="0"/>
              <a:t>[</a:t>
            </a:r>
            <a:r>
              <a:rPr lang="uk-UA" b="1" spc="10" dirty="0"/>
              <a:t>4, с. 19-20</a:t>
            </a:r>
            <a:r>
              <a:rPr lang="en-US" b="1" spc="10" dirty="0"/>
              <a:t>]</a:t>
            </a:r>
            <a:r>
              <a:rPr lang="uk-UA" b="1" spc="1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Головним архітектурним акцентом будівель, зведених у 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неоготичному стилі</a:t>
            </a:r>
            <a:r>
              <a:rPr lang="uk-UA" b="1" spc="10" dirty="0"/>
              <a:t>, є вежі із високими шпилями </a:t>
            </a:r>
            <a:r>
              <a:rPr lang="en-US" b="1" spc="10" dirty="0"/>
              <a:t>[</a:t>
            </a:r>
            <a:r>
              <a:rPr lang="uk-UA" b="1" spc="10" dirty="0"/>
              <a:t>5, с. 181</a:t>
            </a:r>
            <a:r>
              <a:rPr lang="en-US" b="1" spc="10" dirty="0"/>
              <a:t>]</a:t>
            </a:r>
            <a:r>
              <a:rPr lang="uk-UA" b="1" spc="10" dirty="0"/>
              <a:t>.</a:t>
            </a:r>
            <a:endParaRPr lang="ru-RU" b="1" spc="10" dirty="0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7D1BEF1-C880-493F-8713-7E7E61B7FFD0}"/>
              </a:ext>
            </a:extLst>
          </p:cNvPr>
          <p:cNvSpPr/>
          <p:nvPr/>
        </p:nvSpPr>
        <p:spPr>
          <a:xfrm>
            <a:off x="6601951" y="3903390"/>
            <a:ext cx="2336800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10. Будинок Нільсена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1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DFCD166-4D4C-4218-B631-8E47945E673B}"/>
              </a:ext>
            </a:extLst>
          </p:cNvPr>
          <p:cNvSpPr/>
          <p:nvPr/>
        </p:nvSpPr>
        <p:spPr>
          <a:xfrm>
            <a:off x="1151169" y="4119587"/>
            <a:ext cx="104718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Стилістичні та архітектурно-конструктивні </a:t>
            </a:r>
          </a:p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Будинок одноповерховий, цегляний. Має асиметричну композицію. У кутовій частині, праворуч від центрального входу, споруджено вежу. Вежа завершується металевою конструкцією, яку прикрашає рослинний орнамент. Також на ній розміщено </a:t>
            </a:r>
            <a:r>
              <a:rPr lang="uk-UA" b="1" spc="10" noProof="1"/>
              <a:t>маскарон</a:t>
            </a:r>
            <a:r>
              <a:rPr lang="uk-UA" b="1" spc="10" dirty="0"/>
              <a:t> - ліпний орнамент у вигляді жіночого обличчя.</a:t>
            </a:r>
          </a:p>
          <a:p>
            <a:pPr algn="just"/>
            <a:r>
              <a:rPr lang="uk-UA" b="1" spc="10" dirty="0"/>
              <a:t>Верхня частина контурів вікон і дверей - округла. Під вікнами архітектор розташував мініатюрні ніші та по два кронштейни. Над центральним входом у будинок – аттик. Фасад будинку прикрашений ліпним орнаментом – декоративними рослинними віночками.</a:t>
            </a:r>
            <a:endParaRPr lang="ru-RU" b="1" spc="10" dirty="0"/>
          </a:p>
        </p:txBody>
      </p:sp>
      <p:pic>
        <p:nvPicPr>
          <p:cNvPr id="6146" name="Picture 2" descr="Будинок архітектора Нільсена в Маріуполі">
            <a:extLst>
              <a:ext uri="{FF2B5EF4-FFF2-40B4-BE49-F238E27FC236}">
                <a16:creationId xmlns:a16="http://schemas.microsoft.com/office/drawing/2014/main" id="{EDAFDD44-53BC-41E4-93DE-0FE0488E7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51" y="369516"/>
            <a:ext cx="2336800" cy="3505200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Завершення кутової вежі будинку міського архітектора Нільсена">
            <a:extLst>
              <a:ext uri="{FF2B5EF4-FFF2-40B4-BE49-F238E27FC236}">
                <a16:creationId xmlns:a16="http://schemas.microsoft.com/office/drawing/2014/main" id="{F428102F-E204-4DE1-8CE4-603284BE2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245" y="354813"/>
            <a:ext cx="2336800" cy="3510075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061DDCF-C814-46B2-BCD7-57A216579A87}"/>
              </a:ext>
            </a:extLst>
          </p:cNvPr>
          <p:cNvSpPr/>
          <p:nvPr/>
        </p:nvSpPr>
        <p:spPr>
          <a:xfrm>
            <a:off x="9100245" y="3887564"/>
            <a:ext cx="2497627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11. Кутова вежа будинку Нільсена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1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7" name="Місце для номера слайда 3">
            <a:extLst>
              <a:ext uri="{FF2B5EF4-FFF2-40B4-BE49-F238E27FC236}">
                <a16:creationId xmlns:a16="http://schemas.microsoft.com/office/drawing/2014/main" id="{F8F92ED9-A6E9-4588-91FE-40300C8D907E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2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729017-C46B-4B46-8350-84EF433F60E7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Будинок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Еммануїла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2200" b="1" noProof="1">
                <a:solidFill>
                  <a:schemeClr val="accent6">
                    <a:lumMod val="50000"/>
                  </a:schemeClr>
                </a:solidFill>
                <a:latin typeface="+mj-lt"/>
              </a:rPr>
              <a:t>Ді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2200" b="1" noProof="1">
                <a:solidFill>
                  <a:schemeClr val="accent6">
                    <a:lumMod val="50000"/>
                  </a:schemeClr>
                </a:solidFill>
                <a:latin typeface="+mj-lt"/>
              </a:rPr>
              <a:t>Поллоне</a:t>
            </a: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(до 2022 р. – готель «Спартак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»)</a:t>
            </a:r>
            <a:endParaRPr lang="en-US" sz="22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B65A20-5DD8-4F29-B65F-3D62CF2E304B}"/>
              </a:ext>
            </a:extLst>
          </p:cNvPr>
          <p:cNvSpPr/>
          <p:nvPr/>
        </p:nvSpPr>
        <p:spPr>
          <a:xfrm>
            <a:off x="1064201" y="714618"/>
            <a:ext cx="4870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Адреса: </a:t>
            </a:r>
            <a:r>
              <a:rPr lang="uk-UA" b="1" spc="10" dirty="0"/>
              <a:t>Маріуполь, віл. </a:t>
            </a:r>
            <a:r>
              <a:rPr lang="uk-UA" b="1" spc="10" noProof="1"/>
              <a:t>Харлампіївська</a:t>
            </a:r>
            <a:r>
              <a:rPr lang="ru-RU" b="1" spc="10" dirty="0"/>
              <a:t>, 13.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27EFFF5-5FAC-4383-9BA2-D8624CE0E9AC}"/>
              </a:ext>
            </a:extLst>
          </p:cNvPr>
          <p:cNvSpPr/>
          <p:nvPr/>
        </p:nvSpPr>
        <p:spPr>
          <a:xfrm>
            <a:off x="1064201" y="1102895"/>
            <a:ext cx="4787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Рік будівництва: 1884 </a:t>
            </a:r>
            <a:r>
              <a:rPr lang="uk-UA" b="1" spc="10" dirty="0"/>
              <a:t>р</a:t>
            </a:r>
            <a:r>
              <a:rPr lang="ru-RU" b="1" spc="10" dirty="0"/>
              <a:t>.; </a:t>
            </a:r>
            <a:r>
              <a:rPr lang="uk-UA" b="1" spc="10" dirty="0"/>
              <a:t>перебудовано</a:t>
            </a:r>
            <a:r>
              <a:rPr lang="ru-RU" b="1" spc="10" dirty="0"/>
              <a:t> на початку ХХ ст.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794FACE-34E8-424F-B15D-8496E4A0C766}"/>
              </a:ext>
            </a:extLst>
          </p:cNvPr>
          <p:cNvSpPr/>
          <p:nvPr/>
        </p:nvSpPr>
        <p:spPr>
          <a:xfrm>
            <a:off x="1046480" y="1733544"/>
            <a:ext cx="4906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Архітектор: </a:t>
            </a:r>
            <a:r>
              <a:rPr lang="uk-UA" b="1" spc="10" dirty="0"/>
              <a:t>невідомий.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Ймовірно, </a:t>
            </a:r>
            <a:r>
              <a:rPr lang="uk-UA" b="1" spc="10" noProof="1"/>
              <a:t>проєкт</a:t>
            </a:r>
            <a:r>
              <a:rPr lang="uk-UA" b="1" spc="10" dirty="0"/>
              <a:t> перебудови початку                ХХ  ст. належить В. Нільсену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spc="10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DC7453-25FF-4584-AAB3-A56F9E37D62E}"/>
              </a:ext>
            </a:extLst>
          </p:cNvPr>
          <p:cNvSpPr/>
          <p:nvPr/>
        </p:nvSpPr>
        <p:spPr>
          <a:xfrm>
            <a:off x="1074547" y="2656874"/>
            <a:ext cx="50869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Функціональне призначення: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У 1884 р. будинок споруджено для Еммануїла Спиридоновича Ді </a:t>
            </a:r>
            <a:r>
              <a:rPr lang="uk-UA" b="1" spc="10" noProof="1"/>
              <a:t>Поллоне</a:t>
            </a:r>
            <a:r>
              <a:rPr lang="uk-UA" b="1" spc="10" dirty="0"/>
              <a:t>, співвласника судноплавної компанії. Оскільки Е. Ді </a:t>
            </a:r>
            <a:r>
              <a:rPr lang="uk-UA" b="1" spc="10" noProof="1"/>
              <a:t>Поллоне</a:t>
            </a:r>
            <a:r>
              <a:rPr lang="uk-UA" b="1" spc="10" dirty="0"/>
              <a:t> був також консулом Італії (1895,1900,1910) та Австро-Угорщини (1900, 1910), будівля слугувала приватною резиденцією й офіційним консульством цих європейських країн.</a:t>
            </a:r>
            <a:endParaRPr lang="ru-RU" b="1" spc="10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D701101-DF16-4367-AA46-20C1B3DE3B7B}"/>
              </a:ext>
            </a:extLst>
          </p:cNvPr>
          <p:cNvSpPr/>
          <p:nvPr/>
        </p:nvSpPr>
        <p:spPr>
          <a:xfrm>
            <a:off x="1074547" y="5231876"/>
            <a:ext cx="107086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/>
              <a:t>У 1884 р. будинок побудовано двоповерховим, у стилі неокласицизму. Однак на початку ХХ ст. Еммануїл Ді </a:t>
            </a:r>
            <a:r>
              <a:rPr lang="uk-UA" b="1" spc="10" noProof="1"/>
              <a:t>Поллоне</a:t>
            </a:r>
            <a:r>
              <a:rPr lang="uk-UA" b="1" spc="10" dirty="0"/>
              <a:t> продав його лікарю-</a:t>
            </a:r>
            <a:r>
              <a:rPr lang="ru-RU" b="1" spc="10" dirty="0"/>
              <a:t>стоматологу Давиду Фельдману.</a:t>
            </a:r>
            <a:r>
              <a:rPr lang="uk-UA" b="1" spc="10" dirty="0"/>
              <a:t> Особняк було перебудовано для здачі квартир в оренду. Додався третій поверх, південне крило</a:t>
            </a:r>
            <a:r>
              <a:rPr lang="ru-RU" b="1" spc="1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За радянські часи в будинку розташувався готель </a:t>
            </a:r>
            <a:r>
              <a:rPr lang="ru-RU" b="1" spc="10" dirty="0"/>
              <a:t>«Спартак». </a:t>
            </a:r>
            <a:r>
              <a:rPr lang="uk-UA" b="1" spc="10" dirty="0"/>
              <a:t>Після Другої світової війни замість поштового відділення, що згоріло, до готелю добудували праве п’ятиповерхове крило </a:t>
            </a:r>
            <a:r>
              <a:rPr lang="en-US" b="1" spc="10" dirty="0"/>
              <a:t>[</a:t>
            </a:r>
            <a:r>
              <a:rPr lang="uk-UA" b="1" spc="10" dirty="0"/>
              <a:t>2</a:t>
            </a:r>
            <a:r>
              <a:rPr lang="en-US" b="1" spc="10" dirty="0"/>
              <a:t>]</a:t>
            </a:r>
            <a:r>
              <a:rPr lang="uk-UA" b="1" spc="10" dirty="0"/>
              <a:t>.</a:t>
            </a:r>
            <a:r>
              <a:rPr lang="ru-RU" b="1" spc="10" dirty="0"/>
              <a:t> </a:t>
            </a:r>
          </a:p>
          <a:p>
            <a:pPr algn="just">
              <a:lnSpc>
                <a:spcPct val="100000"/>
              </a:lnSpc>
            </a:pPr>
            <a:endParaRPr lang="ru-RU" b="1" spc="10" dirty="0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D5B58E9-2D52-43C5-A76C-414EC41FAF14}"/>
              </a:ext>
            </a:extLst>
          </p:cNvPr>
          <p:cNvSpPr/>
          <p:nvPr/>
        </p:nvSpPr>
        <p:spPr>
          <a:xfrm>
            <a:off x="6340609" y="4300519"/>
            <a:ext cx="508698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12. Маріуполь. Будинок Е. С. Ді Поллоне, початок ХХ ст.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2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C07B6FC-7F63-4109-801B-75B7BA5DF6D3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3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2F295330-2B1E-4E8A-A743-C78CC183A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/>
          <a:stretch/>
        </p:blipFill>
        <p:spPr bwMode="auto">
          <a:xfrm>
            <a:off x="6340608" y="1042581"/>
            <a:ext cx="5086982" cy="3154568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Місце для номера слайда 3">
            <a:extLst>
              <a:ext uri="{FF2B5EF4-FFF2-40B4-BE49-F238E27FC236}">
                <a16:creationId xmlns:a16="http://schemas.microsoft.com/office/drawing/2014/main" id="{D889D417-714C-4EBF-B2AA-1246155D4000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49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729017-C46B-4B46-8350-84EF433F60E7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Будинок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Еммануїла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2200" b="1" noProof="1">
                <a:solidFill>
                  <a:schemeClr val="accent6">
                    <a:lumMod val="50000"/>
                  </a:schemeClr>
                </a:solidFill>
                <a:latin typeface="+mj-lt"/>
              </a:rPr>
              <a:t>Ді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2200" b="1" noProof="1">
                <a:solidFill>
                  <a:schemeClr val="accent6">
                    <a:lumMod val="50000"/>
                  </a:schemeClr>
                </a:solidFill>
                <a:latin typeface="+mj-lt"/>
              </a:rPr>
              <a:t>Поллоне</a:t>
            </a: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(до 2022 р. – готель «Спартак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»)</a:t>
            </a:r>
            <a:endParaRPr lang="en-US" sz="22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B65A20-5DD8-4F29-B65F-3D62CF2E304B}"/>
              </a:ext>
            </a:extLst>
          </p:cNvPr>
          <p:cNvSpPr/>
          <p:nvPr/>
        </p:nvSpPr>
        <p:spPr>
          <a:xfrm>
            <a:off x="1119319" y="676820"/>
            <a:ext cx="5000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Архітектурний стиль: </a:t>
            </a:r>
            <a:r>
              <a:rPr lang="uk-UA" b="1" spc="10" dirty="0"/>
              <a:t>неокласицизм, модерн.</a:t>
            </a:r>
            <a:endParaRPr lang="ru-RU" b="1" spc="10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DC7453-25FF-4584-AAB3-A56F9E37D62E}"/>
              </a:ext>
            </a:extLst>
          </p:cNvPr>
          <p:cNvSpPr/>
          <p:nvPr/>
        </p:nvSpPr>
        <p:spPr>
          <a:xfrm>
            <a:off x="1119319" y="1398438"/>
            <a:ext cx="5086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Неокласицизм – </a:t>
            </a:r>
            <a:r>
              <a:rPr lang="uk-UA" b="1" spc="10" dirty="0"/>
              <a:t>один із стилістичних напрямів в архітектурі другої половини </a:t>
            </a:r>
            <a:r>
              <a:rPr lang="ru-RU" b="1" spc="10" dirty="0"/>
              <a:t>ХІХ – початку ХХ ст., </a:t>
            </a:r>
            <a:r>
              <a:rPr lang="uk-UA" b="1" spc="10" dirty="0"/>
              <a:t>орієнтований на відтворення особливостей класицизму попередньої доби: пропорційність і лаконізм геометричних форм, стриманий декор </a:t>
            </a:r>
            <a:r>
              <a:rPr lang="en-US" b="1" spc="10" dirty="0"/>
              <a:t>[</a:t>
            </a:r>
            <a:r>
              <a:rPr lang="uk-UA" b="1" spc="10" dirty="0"/>
              <a:t>5, с.178</a:t>
            </a:r>
            <a:r>
              <a:rPr lang="en-US" b="1" spc="10" dirty="0"/>
              <a:t>]</a:t>
            </a:r>
            <a:r>
              <a:rPr lang="uk-UA" b="1" spc="10" dirty="0"/>
              <a:t>.</a:t>
            </a:r>
            <a:endParaRPr lang="ru-RU" b="1" spc="10" dirty="0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D5B58E9-2D52-43C5-A76C-414EC41FAF14}"/>
              </a:ext>
            </a:extLst>
          </p:cNvPr>
          <p:cNvSpPr/>
          <p:nvPr/>
        </p:nvSpPr>
        <p:spPr>
          <a:xfrm>
            <a:off x="6297485" y="4158414"/>
            <a:ext cx="5086981" cy="3231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13. Маріуполь. Готель «Спартак», 2021 р.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2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C07B6FC-7F63-4109-801B-75B7BA5DF6D3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3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308E04F-DBE9-4710-A941-DB3023A20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31"/>
          <a:stretch/>
        </p:blipFill>
        <p:spPr bwMode="auto">
          <a:xfrm>
            <a:off x="6340608" y="790648"/>
            <a:ext cx="5000737" cy="3259130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FE6EBA5-A254-4A2B-9C63-DB8D56E84A08}"/>
              </a:ext>
            </a:extLst>
          </p:cNvPr>
          <p:cNvSpPr/>
          <p:nvPr/>
        </p:nvSpPr>
        <p:spPr>
          <a:xfrm>
            <a:off x="1119319" y="3236825"/>
            <a:ext cx="5086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Стилістичні та архітектурно-конструктивні особливості: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Будинок триповерховий, із штукатуреної цеглі. На високому цоколі зведено перший поверх, прикрашений  рустуванням.  Другий  і  третій  поверх  правого  крила   «об’єднані»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99170E8-848F-46A2-AB78-224C35A729A0}"/>
              </a:ext>
            </a:extLst>
          </p:cNvPr>
          <p:cNvSpPr/>
          <p:nvPr/>
        </p:nvSpPr>
        <p:spPr>
          <a:xfrm>
            <a:off x="1119318" y="4913381"/>
            <a:ext cx="104427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/>
              <a:t>т. зв. великим ордером (ордерна декорація будівлі, в якій колони або пілястри охоплюють декілька поверхів). Зверху – лаконічний карниз та аттик з напівсферичним вікном. Ліве крило, добудоване на початку ХХ ст. у стилі модерн, є більш декоративним: кутова частина прикрашена куполом і двома відкритими напівкруглими балконами. Цілісність споруді надають перший поверх, оздоблений рустуванням, а також однакова форма вікон (перший і третій поверх – арочна, другий – прямокутна). </a:t>
            </a:r>
          </a:p>
        </p:txBody>
      </p:sp>
      <p:sp>
        <p:nvSpPr>
          <p:cNvPr id="14" name="Місце для номера слайда 3">
            <a:extLst>
              <a:ext uri="{FF2B5EF4-FFF2-40B4-BE49-F238E27FC236}">
                <a16:creationId xmlns:a16="http://schemas.microsoft.com/office/drawing/2014/main" id="{4A2FB70F-637F-4E3F-8243-AAA7C3636A6F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00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729017-C46B-4B46-8350-84EF433F60E7}"/>
              </a:ext>
            </a:extLst>
          </p:cNvPr>
          <p:cNvSpPr txBox="1">
            <a:spLocks/>
          </p:cNvSpPr>
          <p:nvPr/>
        </p:nvSpPr>
        <p:spPr>
          <a:xfrm>
            <a:off x="1123425" y="255083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Будинок-притулок воїнів-інвалідів (до 2022 р. – Маріупольський краєзнавчий музей)</a:t>
            </a:r>
            <a:endParaRPr lang="en-US" sz="22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B65A20-5DD8-4F29-B65F-3D62CF2E304B}"/>
              </a:ext>
            </a:extLst>
          </p:cNvPr>
          <p:cNvSpPr/>
          <p:nvPr/>
        </p:nvSpPr>
        <p:spPr>
          <a:xfrm>
            <a:off x="1144805" y="977008"/>
            <a:ext cx="4813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Адреса: </a:t>
            </a:r>
            <a:r>
              <a:rPr lang="uk-UA" b="1" dirty="0"/>
              <a:t>м. Маріуполь, віл. </a:t>
            </a:r>
            <a:r>
              <a:rPr lang="uk-UA" b="1" noProof="1"/>
              <a:t>Георгіївська, 20</a:t>
            </a:r>
            <a:r>
              <a:rPr lang="ru-RU" b="1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ru-RU" b="1" spc="10" dirty="0"/>
              <a:t>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27EFFF5-5FAC-4383-9BA2-D8624CE0E9AC}"/>
              </a:ext>
            </a:extLst>
          </p:cNvPr>
          <p:cNvSpPr/>
          <p:nvPr/>
        </p:nvSpPr>
        <p:spPr>
          <a:xfrm>
            <a:off x="1123425" y="1385842"/>
            <a:ext cx="4972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Роки будівництва: </a:t>
            </a:r>
            <a:r>
              <a:rPr lang="uk-UA" b="1" spc="10" dirty="0"/>
              <a:t>побудовано за часи Першої світової війни, відкрито в 1916 р.</a:t>
            </a:r>
            <a:endParaRPr lang="ru-RU" b="1" spc="10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794FACE-34E8-424F-B15D-8496E4A0C766}"/>
              </a:ext>
            </a:extLst>
          </p:cNvPr>
          <p:cNvSpPr/>
          <p:nvPr/>
        </p:nvSpPr>
        <p:spPr>
          <a:xfrm>
            <a:off x="1123424" y="2060470"/>
            <a:ext cx="4972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Архітектор: </a:t>
            </a:r>
            <a:r>
              <a:rPr lang="uk-UA" b="1" spc="10" dirty="0"/>
              <a:t>ймовірно, Віктор Олександрович Нільсен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spc="10" dirty="0"/>
              <a:t>(1871–1949).</a:t>
            </a:r>
            <a:endParaRPr lang="ru-RU" b="1" spc="10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DC7453-25FF-4584-AAB3-A56F9E37D62E}"/>
              </a:ext>
            </a:extLst>
          </p:cNvPr>
          <p:cNvSpPr/>
          <p:nvPr/>
        </p:nvSpPr>
        <p:spPr>
          <a:xfrm>
            <a:off x="1097441" y="2722832"/>
            <a:ext cx="51274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Функціональне призначення: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Будівлю споруджено </a:t>
            </a:r>
            <a:r>
              <a:rPr lang="ru-RU" b="1" spc="10" dirty="0"/>
              <a:t>для </a:t>
            </a:r>
            <a:r>
              <a:rPr lang="uk-UA" b="1" spc="10" dirty="0"/>
              <a:t>Катеринославського губернського земського навчально-ремісничого будинку-притулку воїнів-інвалідів. Ця установа мала допомогти особам з інвалідністю    внаслідок   Першої   світової війни засвоїти професію, яка могла  б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D701101-DF16-4367-AA46-20C1B3DE3B7B}"/>
              </a:ext>
            </a:extLst>
          </p:cNvPr>
          <p:cNvSpPr/>
          <p:nvPr/>
        </p:nvSpPr>
        <p:spPr>
          <a:xfrm>
            <a:off x="1097441" y="4661825"/>
            <a:ext cx="107086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/>
              <a:t>забезпечити їх подальше існування.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Відповідно до Статуту суспільної опіки в Російській імперії на органи місцевого самоврядування – губернські й повітові земства – покладалося завідування лікувальними та благодійними закладами, піклування про бідних, невиліковних хворих та божевільних, а також сиріт і скалічених </a:t>
            </a:r>
            <a:r>
              <a:rPr lang="en-US" b="1" spc="10" dirty="0"/>
              <a:t>[</a:t>
            </a:r>
            <a:r>
              <a:rPr lang="uk-UA" b="1" spc="10" dirty="0"/>
              <a:t>13, с.143–144</a:t>
            </a:r>
            <a:r>
              <a:rPr lang="en-US" b="1" spc="10" dirty="0"/>
              <a:t>]</a:t>
            </a:r>
            <a:r>
              <a:rPr lang="uk-UA" b="1" spc="10" dirty="0"/>
              <a:t>.</a:t>
            </a:r>
            <a:r>
              <a:rPr lang="ru-RU" b="1" spc="10" dirty="0"/>
              <a:t> За </a:t>
            </a:r>
            <a:r>
              <a:rPr lang="uk-UA" b="1" spc="10" dirty="0"/>
              <a:t>часи Першої світової війни земства беруть під соціальну опіку поранених військових. У Маріупольському будинку-притулку для них були облаштовані житлові кімнати (третій поверх), навчальні класи (другий поверх) і майстерні (підвал). 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D5B58E9-2D52-43C5-A76C-414EC41FAF14}"/>
              </a:ext>
            </a:extLst>
          </p:cNvPr>
          <p:cNvSpPr/>
          <p:nvPr/>
        </p:nvSpPr>
        <p:spPr>
          <a:xfrm>
            <a:off x="6385481" y="4015494"/>
            <a:ext cx="5277572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500" noProof="1">
                <a:latin typeface="+mj-lt"/>
              </a:rPr>
              <a:t>Рис. 14. Відкриття  Маріупольського будинку-притулку воїнів-інвалідів, листопад 1916 р. </a:t>
            </a:r>
            <a:r>
              <a:rPr lang="en-US" sz="1500" dirty="0">
                <a:latin typeface="+mj-lt"/>
              </a:rPr>
              <a:t>[</a:t>
            </a:r>
            <a:r>
              <a:rPr lang="uk-UA" sz="1500" dirty="0">
                <a:latin typeface="+mj-lt"/>
              </a:rPr>
              <a:t>6</a:t>
            </a:r>
            <a:r>
              <a:rPr lang="en-US" sz="1500" dirty="0">
                <a:latin typeface="+mj-lt"/>
              </a:rPr>
              <a:t>]</a:t>
            </a:r>
            <a:endParaRPr lang="uk-UA" sz="1500" dirty="0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C07B6FC-7F63-4109-801B-75B7BA5DF6D3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4</a:t>
            </a:r>
          </a:p>
        </p:txBody>
      </p:sp>
      <p:pic>
        <p:nvPicPr>
          <p:cNvPr id="13" name="Picture">
            <a:extLst>
              <a:ext uri="{FF2B5EF4-FFF2-40B4-BE49-F238E27FC236}">
                <a16:creationId xmlns:a16="http://schemas.microsoft.com/office/drawing/2014/main" id="{FE4DA55F-5840-40F4-BCEC-86C30F8A26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6367877" y="913602"/>
            <a:ext cx="5322135" cy="310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Місце для номера слайда 3">
            <a:extLst>
              <a:ext uri="{FF2B5EF4-FFF2-40B4-BE49-F238E27FC236}">
                <a16:creationId xmlns:a16="http://schemas.microsoft.com/office/drawing/2014/main" id="{9E0FDB35-C002-4E73-88AD-4A57499B6859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30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729017-C46B-4B46-8350-84EF433F60E7}"/>
              </a:ext>
            </a:extLst>
          </p:cNvPr>
          <p:cNvSpPr txBox="1">
            <a:spLocks/>
          </p:cNvSpPr>
          <p:nvPr/>
        </p:nvSpPr>
        <p:spPr>
          <a:xfrm>
            <a:off x="1123425" y="197171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Будинок-притулок воїнів-інвалідів (до 2022 р. – Маріупольський краєзнавчий музей)</a:t>
            </a:r>
            <a:endParaRPr lang="en-US" sz="22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B65A20-5DD8-4F29-B65F-3D62CF2E304B}"/>
              </a:ext>
            </a:extLst>
          </p:cNvPr>
          <p:cNvSpPr/>
          <p:nvPr/>
        </p:nvSpPr>
        <p:spPr>
          <a:xfrm>
            <a:off x="1117924" y="947929"/>
            <a:ext cx="5081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Архітектурний стиль: </a:t>
            </a:r>
            <a:r>
              <a:rPr lang="uk-UA" b="1" spc="10" dirty="0"/>
              <a:t>цегляний стиль (див. слайд 7)</a:t>
            </a:r>
            <a:r>
              <a:rPr lang="uk-UA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spc="10" dirty="0"/>
              <a:t>елементи</a:t>
            </a:r>
            <a:r>
              <a:rPr lang="uk-UA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/>
              <a:t>модерну (див. слайд 9).</a:t>
            </a:r>
            <a:endParaRPr lang="ru-RU" b="1" spc="10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DC7453-25FF-4584-AAB3-A56F9E37D62E}"/>
              </a:ext>
            </a:extLst>
          </p:cNvPr>
          <p:cNvSpPr/>
          <p:nvPr/>
        </p:nvSpPr>
        <p:spPr>
          <a:xfrm>
            <a:off x="1123425" y="1611974"/>
            <a:ext cx="512740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Стилістичні та архітектурно-конструктивні особливості: 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Будівля – </a:t>
            </a:r>
            <a:r>
              <a:rPr lang="uk-UA" b="1" spc="10" noProof="1"/>
              <a:t>трьохповерхова</a:t>
            </a:r>
            <a:r>
              <a:rPr lang="uk-UA" b="1" spc="10" dirty="0"/>
              <a:t>, із червоної цеглі.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Центральний фасад має один центральний і два кутові ризаліти. Фотографія 1916 р. дозволяє виявити таку ознаку 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цегляного стилю</a:t>
            </a:r>
            <a:r>
              <a:rPr lang="uk-UA" b="1" spc="10" dirty="0"/>
              <a:t> як декор із непотинькованої цегли. Рустуванням (накладками з цегли) прикрашено пірамідальні замкові каміння, які виступають з площини арочних вікон, а також арочний заїзд. 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D5B58E9-2D52-43C5-A76C-414EC41FAF14}"/>
              </a:ext>
            </a:extLst>
          </p:cNvPr>
          <p:cNvSpPr/>
          <p:nvPr/>
        </p:nvSpPr>
        <p:spPr>
          <a:xfrm>
            <a:off x="6591455" y="4109146"/>
            <a:ext cx="484764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noProof="1">
                <a:latin typeface="+mj-lt"/>
              </a:rPr>
              <a:t>Рис. 15. Маріупольський краєзнавчий музей, 2021 р. </a:t>
            </a:r>
            <a:r>
              <a:rPr lang="en-US" dirty="0">
                <a:latin typeface="+mj-lt"/>
              </a:rPr>
              <a:t>[</a:t>
            </a:r>
            <a:r>
              <a:rPr lang="uk-UA" dirty="0">
                <a:latin typeface="+mj-lt"/>
              </a:rPr>
              <a:t>6</a:t>
            </a:r>
            <a:r>
              <a:rPr lang="en-US" dirty="0">
                <a:latin typeface="+mj-lt"/>
              </a:rPr>
              <a:t>]</a:t>
            </a:r>
            <a:endParaRPr lang="uk-UA" dirty="0"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C07B6FC-7F63-4109-801B-75B7BA5DF6D3}"/>
              </a:ext>
            </a:extLst>
          </p:cNvPr>
          <p:cNvSpPr/>
          <p:nvPr/>
        </p:nvSpPr>
        <p:spPr>
          <a:xfrm>
            <a:off x="157478" y="177359"/>
            <a:ext cx="574041" cy="50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+mj-lt"/>
              </a:rPr>
              <a:t>4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F444DA0-37FD-4743-B838-BA037CC71FCA}"/>
              </a:ext>
            </a:extLst>
          </p:cNvPr>
          <p:cNvSpPr/>
          <p:nvPr/>
        </p:nvSpPr>
        <p:spPr>
          <a:xfrm>
            <a:off x="1117924" y="4751295"/>
            <a:ext cx="105451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b="1" spc="10" dirty="0"/>
              <a:t>Вплив </a:t>
            </a:r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модерну</a:t>
            </a:r>
            <a:r>
              <a:rPr lang="uk-UA" b="1" spc="10" dirty="0"/>
              <a:t> простежується в оформленні вхідних дверей по обидві боки арочного заїзду. Центральний фасад було оздоблено балконом.</a:t>
            </a:r>
          </a:p>
          <a:p>
            <a:pPr algn="just">
              <a:lnSpc>
                <a:spcPct val="100000"/>
              </a:lnSpc>
            </a:pPr>
            <a:r>
              <a:rPr lang="uk-UA" b="1" spc="10" dirty="0"/>
              <a:t>Однак первісний архітектурний образ будівлі було втрачено в результаті чисельних перебудов. У 1927 р., 1937-1940 рр. цегляна кладка була вкрита шаром штукатурки. Із центрального фасаду прибрали балкон, із заднього – відкриту терасу-балюстраду. У 1978 р. було закладено арочний заїзд у двір. Фасад покрили модною на той час «шубою» (піщано-цементний розчин, нанесений на стіну).</a:t>
            </a:r>
          </a:p>
        </p:txBody>
      </p:sp>
      <p:pic>
        <p:nvPicPr>
          <p:cNvPr id="9218" name="Picture 2" descr="Маріупольський міський краєзнавчий музей">
            <a:extLst>
              <a:ext uri="{FF2B5EF4-FFF2-40B4-BE49-F238E27FC236}">
                <a16:creationId xmlns:a16="http://schemas.microsoft.com/office/drawing/2014/main" id="{B021BC4E-5219-4763-898A-5B739E1C7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455" y="888297"/>
            <a:ext cx="4847646" cy="3225031"/>
          </a:xfrm>
          <a:prstGeom prst="rect">
            <a:avLst/>
          </a:prstGeom>
          <a:noFill/>
          <a:ln w="38100">
            <a:solidFill>
              <a:srgbClr val="FDFDF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Місце для номера слайда 3">
            <a:extLst>
              <a:ext uri="{FF2B5EF4-FFF2-40B4-BE49-F238E27FC236}">
                <a16:creationId xmlns:a16="http://schemas.microsoft.com/office/drawing/2014/main" id="{4B6AB8D8-5C68-41D7-B064-4DA86DD41134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141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номера слайда 3">
            <a:extLst>
              <a:ext uri="{FF2B5EF4-FFF2-40B4-BE49-F238E27FC236}">
                <a16:creationId xmlns:a16="http://schemas.microsoft.com/office/drawing/2014/main" id="{05C534EB-9DB6-4002-8FE6-4DC19DB22A66}"/>
              </a:ext>
            </a:extLst>
          </p:cNvPr>
          <p:cNvSpPr txBox="1">
            <a:spLocks/>
          </p:cNvSpPr>
          <p:nvPr/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Таблиця 6">
            <a:extLst>
              <a:ext uri="{FF2B5EF4-FFF2-40B4-BE49-F238E27FC236}">
                <a16:creationId xmlns:a16="http://schemas.microsoft.com/office/drawing/2014/main" id="{ED3FD8BB-F098-46F4-B8B3-02E1A264C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8292"/>
              </p:ext>
            </p:extLst>
          </p:nvPr>
        </p:nvGraphicFramePr>
        <p:xfrm>
          <a:off x="1193682" y="861487"/>
          <a:ext cx="10134717" cy="46329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64398">
                  <a:extLst>
                    <a:ext uri="{9D8B030D-6E8A-4147-A177-3AD203B41FA5}">
                      <a16:colId xmlns:a16="http://schemas.microsoft.com/office/drawing/2014/main" val="3930098897"/>
                    </a:ext>
                  </a:extLst>
                </a:gridCol>
                <a:gridCol w="2431101">
                  <a:extLst>
                    <a:ext uri="{9D8B030D-6E8A-4147-A177-3AD203B41FA5}">
                      <a16:colId xmlns:a16="http://schemas.microsoft.com/office/drawing/2014/main" val="267681619"/>
                    </a:ext>
                  </a:extLst>
                </a:gridCol>
                <a:gridCol w="1200164">
                  <a:extLst>
                    <a:ext uri="{9D8B030D-6E8A-4147-A177-3AD203B41FA5}">
                      <a16:colId xmlns:a16="http://schemas.microsoft.com/office/drawing/2014/main" val="55011325"/>
                    </a:ext>
                  </a:extLst>
                </a:gridCol>
                <a:gridCol w="2312111">
                  <a:extLst>
                    <a:ext uri="{9D8B030D-6E8A-4147-A177-3AD203B41FA5}">
                      <a16:colId xmlns:a16="http://schemas.microsoft.com/office/drawing/2014/main" val="37133605"/>
                    </a:ext>
                  </a:extLst>
                </a:gridCol>
                <a:gridCol w="2026943">
                  <a:extLst>
                    <a:ext uri="{9D8B030D-6E8A-4147-A177-3AD203B41FA5}">
                      <a16:colId xmlns:a16="http://schemas.microsoft.com/office/drawing/2014/main" val="86422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700" dirty="0">
                          <a:solidFill>
                            <a:schemeClr val="bg1"/>
                          </a:solidFill>
                        </a:rPr>
                        <a:t>Об’єкти показу</a:t>
                      </a:r>
                    </a:p>
                  </a:txBody>
                  <a:tcPr>
                    <a:solidFill>
                      <a:srgbClr val="586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>
                          <a:solidFill>
                            <a:schemeClr val="bg1"/>
                          </a:solidFill>
                        </a:rPr>
                        <a:t>Основні питання</a:t>
                      </a:r>
                    </a:p>
                  </a:txBody>
                  <a:tcPr>
                    <a:solidFill>
                      <a:srgbClr val="586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>
                          <a:solidFill>
                            <a:schemeClr val="bg1"/>
                          </a:solidFill>
                        </a:rPr>
                        <a:t>Рік побудови</a:t>
                      </a:r>
                    </a:p>
                  </a:txBody>
                  <a:tcPr>
                    <a:solidFill>
                      <a:srgbClr val="586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>
                          <a:solidFill>
                            <a:schemeClr val="bg1"/>
                          </a:solidFill>
                        </a:rPr>
                        <a:t>Функціональне призначення</a:t>
                      </a:r>
                    </a:p>
                  </a:txBody>
                  <a:tcPr>
                    <a:solidFill>
                      <a:srgbClr val="586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>
                          <a:solidFill>
                            <a:schemeClr val="bg1"/>
                          </a:solidFill>
                        </a:rPr>
                        <a:t>Архітектурний стиль</a:t>
                      </a:r>
                    </a:p>
                  </a:txBody>
                  <a:tcPr>
                    <a:solidFill>
                      <a:srgbClr val="5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74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500" b="1" dirty="0"/>
                        <a:t>Будівля за </a:t>
                      </a:r>
                      <a:r>
                        <a:rPr lang="uk-UA" sz="1500" b="1" noProof="0" dirty="0"/>
                        <a:t>адресою вул. Італійська, 115</a:t>
                      </a:r>
                      <a:endParaRPr lang="uk-UA" sz="1500" noProof="0" dirty="0"/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Особливості архітектури закладів освіти початку ХХ ст.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1910 р.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Будівля жіночого єпархіального училища</a:t>
                      </a:r>
                      <a:endParaRPr lang="uk-UA" sz="1500" b="1" i="0" dirty="0"/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Цегляний стиль, </a:t>
                      </a:r>
                      <a:r>
                        <a:rPr lang="uk-UA" sz="1500" b="1" noProof="1"/>
                        <a:t>неоренесанс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37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500" b="1" dirty="0"/>
                        <a:t>Будівля за адресою </a:t>
                      </a:r>
                      <a:r>
                        <a:rPr lang="uk-UA" sz="1500" b="1" noProof="1"/>
                        <a:t>вул. Семенишина, </a:t>
                      </a:r>
                      <a:r>
                        <a:rPr lang="uk-UA" sz="1500" b="1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Віктор Нільсен – міський архітектор Маріуполя в 1901-1920 рр.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1915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Індивідуальний житловий будинок Віктора Нільсена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noProof="1"/>
                        <a:t>Неоготика</a:t>
                      </a:r>
                      <a:r>
                        <a:rPr lang="uk-UA" sz="1500" b="1" dirty="0"/>
                        <a:t>, модерн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5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/>
                        <a:t>Будівля за адресою вул. </a:t>
                      </a:r>
                      <a:r>
                        <a:rPr lang="uk-UA" sz="1500" b="1" noProof="1"/>
                        <a:t>Харлампіївська, 13</a:t>
                      </a:r>
                      <a:endParaRPr lang="ru-RU" sz="1500" b="1" dirty="0"/>
                    </a:p>
                    <a:p>
                      <a:endParaRPr lang="uk-UA" sz="1500" b="1" dirty="0"/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Міські садиби кінця ХІХ – початку ХХ ст.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1884 р., перебудовано на початку   ХХ ст.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Резиденція Еммануїла Ді </a:t>
                      </a:r>
                      <a:r>
                        <a:rPr lang="uk-UA" sz="1500" b="1" noProof="1"/>
                        <a:t>Поллоне</a:t>
                      </a:r>
                      <a:r>
                        <a:rPr lang="uk-UA" sz="1500" b="1" dirty="0"/>
                        <a:t>, консула Італії та Австро-Угорщини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Неокласицизм, модерн</a:t>
                      </a:r>
                    </a:p>
                  </a:txBody>
                  <a:tcPr>
                    <a:solidFill>
                      <a:schemeClr val="bg2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/>
                        <a:t>Будівля за адресою вул. </a:t>
                      </a:r>
                      <a:r>
                        <a:rPr lang="uk-UA" sz="1500" b="1" noProof="1"/>
                        <a:t>Георгіївська, 20</a:t>
                      </a:r>
                      <a:endParaRPr lang="uk-UA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Особливості архітектури земських закладів соціальної опіки початку ХХ ст.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1916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spc="10" dirty="0"/>
                        <a:t>Катеринославський губернський земський навчально-ремісничий будинок-притулок воїнів-інвалідів </a:t>
                      </a:r>
                      <a:endParaRPr lang="uk-UA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b="1" dirty="0"/>
                        <a:t>Цегляний стиль, елементи модерну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50808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420DDD-7A8A-4C6C-BF62-4D75D7910FE1}"/>
              </a:ext>
            </a:extLst>
          </p:cNvPr>
          <p:cNvSpPr txBox="1">
            <a:spLocks/>
          </p:cNvSpPr>
          <p:nvPr/>
        </p:nvSpPr>
        <p:spPr>
          <a:xfrm>
            <a:off x="1074547" y="177359"/>
            <a:ext cx="9923770" cy="1368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Висновки</a:t>
            </a:r>
            <a:endParaRPr lang="en-US" sz="2200" b="1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F3082E0-67CA-4CBF-AE87-3C8072D10410}"/>
              </a:ext>
            </a:extLst>
          </p:cNvPr>
          <p:cNvSpPr/>
          <p:nvPr/>
        </p:nvSpPr>
        <p:spPr>
          <a:xfrm>
            <a:off x="2397760" y="496340"/>
            <a:ext cx="893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>
                <a:solidFill>
                  <a:srgbClr val="000000"/>
                </a:solidFill>
                <a:latin typeface="+mj-lt"/>
              </a:rPr>
              <a:t>Таблиця 1. Екскурсійні об'єкти та основні питання тексту екскурсії</a:t>
            </a:r>
            <a:endParaRPr lang="uk-UA" dirty="0">
              <a:latin typeface="+mj-lt"/>
            </a:endParaRPr>
          </a:p>
        </p:txBody>
      </p:sp>
      <p:graphicFrame>
        <p:nvGraphicFramePr>
          <p:cNvPr id="10" name="Таблиця 9">
            <a:extLst>
              <a:ext uri="{FF2B5EF4-FFF2-40B4-BE49-F238E27FC236}">
                <a16:creationId xmlns:a16="http://schemas.microsoft.com/office/drawing/2014/main" id="{2AF48D8F-B902-4619-85A9-6D33D0A3CFF4}"/>
              </a:ext>
            </a:extLst>
          </p:cNvPr>
          <p:cNvGraphicFramePr>
            <a:graphicFrameLocks noGrp="1"/>
          </p:cNvGraphicFramePr>
          <p:nvPr/>
        </p:nvGraphicFramePr>
        <p:xfrm>
          <a:off x="12811760" y="1615440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42635968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R>
                    <a:lnT w="12700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12700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824974"/>
                  </a:ext>
                </a:extLst>
              </a:tr>
            </a:tbl>
          </a:graphicData>
        </a:graphic>
      </p:graphicFrame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3716A7E-2571-4A19-A94E-CD347A9DC8CE}"/>
              </a:ext>
            </a:extLst>
          </p:cNvPr>
          <p:cNvSpPr/>
          <p:nvPr/>
        </p:nvSpPr>
        <p:spPr>
          <a:xfrm>
            <a:off x="1193681" y="5609188"/>
            <a:ext cx="1058618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Отже, громадські споруди Маріуполя початку ХХ ст. були побудовані в цегляному стилі (історизм). Це робило громадські споруди більш монументальними. </a:t>
            </a:r>
            <a:r>
              <a:rPr lang="uk-UA" sz="1700" b="1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Проєкти</a:t>
            </a:r>
            <a:r>
              <a:rPr lang="uk-UA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житлових будинків початку ХХ ст. містять елементи модерну, що свідчить про інтерес заможних мешканців Маріуполя до архітектурних інновацій.</a:t>
            </a:r>
          </a:p>
        </p:txBody>
      </p:sp>
    </p:spTree>
    <p:extLst>
      <p:ext uri="{BB962C8B-B14F-4D97-AF65-F5344CB8AC3E}">
        <p14:creationId xmlns:p14="http://schemas.microsoft.com/office/powerpoint/2010/main" val="3554299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7761-0B88-A5E8-0B78-C39173D0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958" y="69447"/>
            <a:ext cx="5659761" cy="651912"/>
          </a:xfrm>
        </p:spPr>
        <p:txBody>
          <a:bodyPr>
            <a:normAutofit/>
          </a:bodyPr>
          <a:lstStyle/>
          <a:p>
            <a:r>
              <a:rPr lang="uk-UA" sz="2400" b="1" dirty="0">
                <a:solidFill>
                  <a:schemeClr val="accent5">
                    <a:lumMod val="50000"/>
                  </a:schemeClr>
                </a:solidFill>
              </a:rPr>
              <a:t>Список використаних джерел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4601E-33F5-5714-867D-A0B584DA7C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4797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z="1800" smtClean="0"/>
              <a:pPr/>
              <a:t>15</a:t>
            </a:fld>
            <a:endParaRPr lang="en-US" sz="1800"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0877B3C-D4C8-4DD7-B8C4-CCC474FB4576}"/>
              </a:ext>
            </a:extLst>
          </p:cNvPr>
          <p:cNvSpPr/>
          <p:nvPr/>
        </p:nvSpPr>
        <p:spPr>
          <a:xfrm>
            <a:off x="971092" y="548639"/>
            <a:ext cx="10927066" cy="653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350" b="1" spc="-20" dirty="0"/>
              <a:t>1.Будинок Нільсена в Маріуполі </a:t>
            </a:r>
            <a:r>
              <a:rPr lang="en-US" sz="1350" b="1" spc="-20" dirty="0"/>
              <a:t>//</a:t>
            </a:r>
            <a:r>
              <a:rPr lang="uk-UA" sz="1350" b="1" spc="-20" dirty="0"/>
              <a:t> З</a:t>
            </a:r>
            <a:r>
              <a:rPr lang="pl-PL" sz="1350" b="1" spc="-20" dirty="0"/>
              <a:t>abytki</a:t>
            </a:r>
            <a:r>
              <a:rPr lang="uk-UA" sz="1350" b="1" spc="-20" dirty="0"/>
              <a:t>.</a:t>
            </a:r>
            <a:r>
              <a:rPr lang="en-US" sz="1350" b="1" spc="-20" dirty="0" err="1"/>
              <a:t>ua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2"/>
              </a:rPr>
              <a:t>https://zabytki.in.ua/uk/2814/budinok-nilsena-v-mariupoli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2.Готель «Спартак»: архітектурний скарб крізь епохи  </a:t>
            </a:r>
            <a:r>
              <a:rPr lang="en-US" sz="1350" b="1" spc="-20" dirty="0"/>
              <a:t>//</a:t>
            </a:r>
            <a:r>
              <a:rPr lang="uk-UA" sz="1350" b="1" spc="-20" dirty="0"/>
              <a:t> Про місто Марії. 2025. 25 </a:t>
            </a:r>
            <a:r>
              <a:rPr lang="uk-UA" sz="1350" b="1" spc="-20" dirty="0" err="1"/>
              <a:t>січн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3"/>
              </a:rPr>
              <a:t>https://mistomariupol.com.ua/uk/gotel-spartak-arhitekturnyj-skarb-kriz-epohy/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en-US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3.Єпархіальне училище</a:t>
            </a:r>
            <a:r>
              <a:rPr lang="en-US" sz="1350" b="1" spc="-20" dirty="0"/>
              <a:t> //</a:t>
            </a:r>
            <a:r>
              <a:rPr lang="uk-UA" sz="1350" b="1" spc="-20" dirty="0"/>
              <a:t> Про місто Марії. 2022. 7 </a:t>
            </a:r>
            <a:r>
              <a:rPr lang="uk-UA" sz="1350" b="1" spc="-20" dirty="0" err="1"/>
              <a:t>лют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</a:t>
            </a:r>
            <a:r>
              <a:rPr lang="uk-UA" sz="1350" b="1" spc="-20" dirty="0">
                <a:solidFill>
                  <a:srgbClr val="444444"/>
                </a:solidFill>
              </a:rPr>
              <a:t> </a:t>
            </a:r>
            <a:r>
              <a:rPr lang="en-US" sz="1350" spc="-20" dirty="0">
                <a:solidFill>
                  <a:srgbClr val="444444"/>
                </a:solidFill>
                <a:hlinkClick r:id="rId4"/>
              </a:rPr>
              <a:t>https://mistomariupol.com.ua/uk/27716-2/#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4.Коптєва Г. Л. Конспект лекцій з курсу «Історія мистецтв, архітектури та містобудування»: середини </a:t>
            </a:r>
            <a:r>
              <a:rPr lang="en-US" sz="1350" b="1" spc="-20" dirty="0"/>
              <a:t>XIX – </a:t>
            </a:r>
            <a:r>
              <a:rPr lang="uk-UA" sz="1350" b="1" spc="-20" dirty="0"/>
              <a:t>початку </a:t>
            </a:r>
            <a:r>
              <a:rPr lang="en-US" sz="1350" b="1" spc="-20" dirty="0"/>
              <a:t>XX </a:t>
            </a:r>
            <a:r>
              <a:rPr lang="uk-UA" sz="1350" b="1" spc="-20" dirty="0"/>
              <a:t>ст. (для студентів           4 курсу денної  форми навчання напряму підготовки 6.060102 – «Архітектура» спеціальності – «Містобудування») / ХНАМГ. Харків, 2012. 157 с.</a:t>
            </a:r>
          </a:p>
          <a:p>
            <a:pPr algn="just"/>
            <a:r>
              <a:rPr lang="uk-UA" sz="1350" b="1" spc="-20" dirty="0"/>
              <a:t>5.Леонтьєв Д. В. Архітектура України: від античності до нашого часу: велика </a:t>
            </a:r>
            <a:r>
              <a:rPr lang="uk-UA" sz="1350" b="1" spc="-20" noProof="1"/>
              <a:t>ілюстр. енцикл</a:t>
            </a:r>
            <a:r>
              <a:rPr lang="uk-UA" sz="1350" b="1" spc="-20" dirty="0"/>
              <a:t>. Харків: Ранок, 2010. 223 </a:t>
            </a:r>
            <a:r>
              <a:rPr lang="en-US" sz="1350" b="1" spc="-20" dirty="0"/>
              <a:t>c. </a:t>
            </a:r>
            <a:endParaRPr lang="uk-UA" sz="1350" b="1" spc="-20" dirty="0"/>
          </a:p>
          <a:p>
            <a:pPr algn="just"/>
            <a:r>
              <a:rPr lang="uk-UA" sz="1350" b="1" spc="-20" dirty="0"/>
              <a:t>6.Маріупольська архітектура. Імперський період </a:t>
            </a:r>
            <a:r>
              <a:rPr lang="en-US" sz="1350" b="1" spc="-20" dirty="0"/>
              <a:t>//</a:t>
            </a:r>
            <a:r>
              <a:rPr lang="uk-UA" sz="1350" b="1" spc="-20" dirty="0"/>
              <a:t> Про місто Марії. 2023. 19 </a:t>
            </a:r>
            <a:r>
              <a:rPr lang="uk-UA" sz="1350" b="1" spc="-20" dirty="0" err="1"/>
              <a:t>липн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5"/>
              </a:rPr>
              <a:t>https://mistomariupol.com.ua/uk/mariupolska-arhitektura-imperskyj-period/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7.Маріупольський краєзнавчий музей </a:t>
            </a:r>
            <a:r>
              <a:rPr lang="en-US" sz="1350" b="1" spc="-20" dirty="0"/>
              <a:t>//</a:t>
            </a:r>
            <a:r>
              <a:rPr lang="uk-UA" sz="1350" b="1" spc="-20" dirty="0"/>
              <a:t> З</a:t>
            </a:r>
            <a:r>
              <a:rPr lang="pl-PL" sz="1350" b="1" spc="-20" dirty="0"/>
              <a:t>abytki</a:t>
            </a:r>
            <a:r>
              <a:rPr lang="uk-UA" sz="1350" b="1" spc="-20" dirty="0"/>
              <a:t>.</a:t>
            </a:r>
            <a:r>
              <a:rPr lang="en-US" sz="1350" b="1" spc="-20" dirty="0" err="1"/>
              <a:t>ua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6"/>
              </a:rPr>
              <a:t>https://zabytki.in.ua/uk/2730/mariupolskii-kraieznavchii-muzei</a:t>
            </a:r>
            <a:r>
              <a:rPr lang="uk-UA" sz="1350" spc="-20" dirty="0">
                <a:solidFill>
                  <a:srgbClr val="444444"/>
                </a:solidFill>
              </a:rPr>
              <a:t> 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8.Новікова С. В. Маріупольське єпархіальне училище. </a:t>
            </a:r>
            <a:r>
              <a:rPr lang="uk-UA" sz="1350" b="1" i="1" spc="-20" dirty="0"/>
              <a:t>Україна у світовому історичному просторі </a:t>
            </a:r>
            <a:r>
              <a:rPr lang="uk-UA" sz="1350" b="1" spc="-20" dirty="0"/>
              <a:t>: </a:t>
            </a:r>
            <a:r>
              <a:rPr lang="uk-UA" sz="1350" b="1" spc="-20" dirty="0" err="1"/>
              <a:t>зб</a:t>
            </a:r>
            <a:r>
              <a:rPr lang="uk-UA" sz="1350" b="1" spc="-20" dirty="0"/>
              <a:t>. матеріалів </a:t>
            </a:r>
            <a:r>
              <a:rPr lang="uk-UA" sz="1350" b="1" spc="-20" dirty="0" err="1"/>
              <a:t>Всеукр</a:t>
            </a:r>
            <a:r>
              <a:rPr lang="uk-UA" sz="1350" b="1" spc="-20" dirty="0"/>
              <a:t>. наук.-</a:t>
            </a:r>
            <a:r>
              <a:rPr lang="uk-UA" sz="1350" b="1" spc="-20" dirty="0" err="1"/>
              <a:t>практ</a:t>
            </a:r>
            <a:r>
              <a:rPr lang="uk-UA" sz="1350" b="1" spc="-20" dirty="0"/>
              <a:t>. </a:t>
            </a:r>
            <a:r>
              <a:rPr lang="uk-UA" sz="1350" b="1" spc="-20" dirty="0" err="1"/>
              <a:t>конф</a:t>
            </a:r>
            <a:r>
              <a:rPr lang="uk-UA" sz="1350" b="1" spc="-20" dirty="0"/>
              <a:t>., м. Маріуполь, 21 квіт. 2017 р. / під </a:t>
            </a:r>
            <a:r>
              <a:rPr lang="uk-UA" sz="1350" b="1" spc="-20" dirty="0" err="1"/>
              <a:t>заг</a:t>
            </a:r>
            <a:r>
              <a:rPr lang="uk-UA" sz="1350" b="1" spc="-20" dirty="0"/>
              <a:t>. ред. К. В. </a:t>
            </a:r>
            <a:r>
              <a:rPr lang="uk-UA" sz="1350" b="1" spc="-20" dirty="0" err="1"/>
              <a:t>Балабанова</a:t>
            </a:r>
            <a:r>
              <a:rPr lang="uk-UA" sz="1350" b="1" spc="-20" dirty="0"/>
              <a:t>.  Маріуполь: МДУ, 2017.  С. 169–171.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u="sng" spc="-20" dirty="0">
                <a:solidFill>
                  <a:srgbClr val="8B4513"/>
                </a:solidFill>
                <a:hlinkClick r:id="rId7"/>
              </a:rPr>
              <a:t>https://repository.mu.edu.ua/jspui/handle/123456789/2629</a:t>
            </a:r>
            <a:r>
              <a:rPr lang="uk-UA" sz="1350" u="sng" spc="-20" dirty="0">
                <a:solidFill>
                  <a:srgbClr val="8B4513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9. Пономарьова І. Маріуполь на хвилях історії (1780 – 2022 рр.). Київ: ТОВ «Видавництво </a:t>
            </a:r>
            <a:r>
              <a:rPr lang="uk-UA" sz="1350" b="1" spc="-20" noProof="1"/>
              <a:t>Кліо</a:t>
            </a:r>
            <a:r>
              <a:rPr lang="uk-UA" sz="1350" b="1" spc="-20" dirty="0"/>
              <a:t>», 2024. 368 с.</a:t>
            </a:r>
          </a:p>
          <a:p>
            <a:pPr algn="just"/>
            <a:r>
              <a:rPr lang="uk-UA" sz="1350" b="1" spc="-20" dirty="0"/>
              <a:t>10.Романцов В. М. Українська революція. Події 1917 р. в Маріуполі. </a:t>
            </a:r>
            <a:r>
              <a:rPr lang="uk-UA" sz="1350" b="1" i="1" spc="-20" dirty="0"/>
              <a:t>Вісник Маріупольського державного університету. </a:t>
            </a:r>
            <a:r>
              <a:rPr lang="uk-UA" sz="1350" b="1" spc="-20" dirty="0"/>
              <a:t>Серія: Історія. Політологія.  2017. </a:t>
            </a:r>
            <a:r>
              <a:rPr lang="uk-UA" sz="1350" b="1" spc="-20" dirty="0" err="1"/>
              <a:t>Вип</a:t>
            </a:r>
            <a:r>
              <a:rPr lang="uk-UA" sz="1350" b="1" spc="-20" dirty="0"/>
              <a:t>. 19.  С. 47-59.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b="1" spc="-20" dirty="0">
                <a:solidFill>
                  <a:srgbClr val="444444"/>
                </a:solidFill>
                <a:hlinkClick r:id="rId8"/>
              </a:rPr>
              <a:t>http://nbuv.gov.ua/UJRN/Vmdu_ip_2017_19_8</a:t>
            </a:r>
            <a:r>
              <a:rPr lang="uk-UA" sz="1350" b="1" spc="-20" dirty="0">
                <a:solidFill>
                  <a:srgbClr val="444444"/>
                </a:solidFill>
              </a:rPr>
              <a:t> (</a:t>
            </a:r>
            <a:r>
              <a:rPr lang="uk-UA" sz="1350" b="1" spc="-20" dirty="0"/>
              <a:t>дата звернення: 20.04.2025).</a:t>
            </a:r>
          </a:p>
          <a:p>
            <a:pPr algn="just"/>
            <a:r>
              <a:rPr lang="uk-UA" sz="1350" b="1" spc="-20" dirty="0"/>
              <a:t>11.Руйнування Маріупольського краєзнавчого музею </a:t>
            </a:r>
            <a:r>
              <a:rPr lang="en-US" sz="1350" b="1" spc="-20" dirty="0"/>
              <a:t>//</a:t>
            </a:r>
            <a:r>
              <a:rPr lang="uk-UA" sz="1350" b="1" spc="-20" dirty="0"/>
              <a:t> Маріупольський краєзнавчий музей.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9"/>
              </a:rPr>
              <a:t>https://mariupol-museum.org.ua/pro-muzej/rujnuvannya-mariupolskogo-krayeznavchogo-muzeyu/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>
                <a:solidFill>
                  <a:srgbClr val="444444"/>
                </a:solidFill>
              </a:rPr>
              <a:t>(дата звернення: 20.04.2025).</a:t>
            </a:r>
          </a:p>
          <a:p>
            <a:pPr algn="just"/>
            <a:r>
              <a:rPr lang="uk-UA" sz="1350" b="1" spc="-20" dirty="0"/>
              <a:t>12.Степура А. Архітектурні втрати Маріуполя: пам'ятники, які знищили росіяни </a:t>
            </a:r>
            <a:r>
              <a:rPr lang="en-US" sz="1350" b="1" spc="-20" dirty="0"/>
              <a:t>//</a:t>
            </a:r>
            <a:r>
              <a:rPr lang="uk-UA" sz="1350" b="1" spc="-20" dirty="0"/>
              <a:t> Суспільне Донбас. 2023. 27 </a:t>
            </a:r>
            <a:r>
              <a:rPr lang="uk-UA" sz="1350" b="1" spc="-20" dirty="0" err="1"/>
              <a:t>лют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10"/>
              </a:rPr>
              <a:t>https://suspilne.media/donbas/362554-arhitekturni-vtrati-mariupola-pamatniki-aki-znisili-rosiani/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13.Ступак Ф. Я. Діяльність земств у галузі суспільної опіки та доброчинності</a:t>
            </a:r>
            <a:r>
              <a:rPr lang="ru-RU" sz="1350" b="1" spc="-20" dirty="0"/>
              <a:t>. </a:t>
            </a:r>
            <a:r>
              <a:rPr lang="uk-UA" sz="1350" b="1" i="1" spc="-20" dirty="0"/>
              <a:t>Наука. Релігія. Суспільство</a:t>
            </a:r>
            <a:r>
              <a:rPr lang="ru-RU" sz="1350" b="1" spc="-20" dirty="0"/>
              <a:t>. 2009. № 4. С. 143 – 148.</a:t>
            </a:r>
          </a:p>
          <a:p>
            <a:pPr algn="just"/>
            <a:r>
              <a:rPr lang="uk-UA" sz="1350" b="1" spc="-20" dirty="0"/>
              <a:t>14.Сухаревський К. В. «Цегляний стиль» в архітектурі університетських будівель України у другій половині </a:t>
            </a:r>
            <a:r>
              <a:rPr lang="en-US" sz="1350" b="1" spc="-20" dirty="0"/>
              <a:t>XIX c</a:t>
            </a:r>
            <a:r>
              <a:rPr lang="uk-UA" sz="1350" b="1" spc="-20" dirty="0"/>
              <a:t>т. </a:t>
            </a:r>
            <a:r>
              <a:rPr lang="uk-UA" sz="1350" b="1" i="1" spc="-20" dirty="0"/>
              <a:t>Сучасні проблеми архітектури та містобудування</a:t>
            </a:r>
            <a:r>
              <a:rPr lang="uk-UA" sz="1350" b="1" spc="-20" dirty="0"/>
              <a:t>. 2016. </a:t>
            </a:r>
            <a:r>
              <a:rPr lang="uk-UA" sz="1350" b="1" spc="-20" dirty="0" err="1"/>
              <a:t>Вип</a:t>
            </a:r>
            <a:r>
              <a:rPr lang="uk-UA" sz="1350" b="1" spc="-20" dirty="0"/>
              <a:t>. 42. С.115 - 119.</a:t>
            </a:r>
            <a:r>
              <a:rPr lang="en-US" sz="1350" b="1" spc="-20" dirty="0"/>
              <a:t> URL</a:t>
            </a:r>
            <a:r>
              <a:rPr lang="uk-UA" sz="1350" b="1" spc="-20" dirty="0"/>
              <a:t>: </a:t>
            </a:r>
            <a:r>
              <a:rPr lang="en-US" sz="1350" u="sng" spc="-20" dirty="0">
                <a:solidFill>
                  <a:srgbClr val="8B4513"/>
                </a:solidFill>
                <a:hlinkClick r:id="rId11"/>
              </a:rPr>
              <a:t>http://nbuv.gov.ua/UJRN/Spam_2016_42_18</a:t>
            </a:r>
            <a:r>
              <a:rPr lang="uk-UA" sz="1350" u="sng" spc="-20" dirty="0">
                <a:solidFill>
                  <a:srgbClr val="8B4513"/>
                </a:solidFill>
              </a:rPr>
              <a:t>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15.Троценко Л. Два зруйновані університети Маріуполя продовжать роботу в Києві та Дніпрі </a:t>
            </a:r>
            <a:r>
              <a:rPr lang="en-US" sz="1350" b="1" spc="-20" dirty="0"/>
              <a:t>//</a:t>
            </a:r>
            <a:r>
              <a:rPr lang="uk-UA" sz="1350" b="1" spc="-20" dirty="0"/>
              <a:t> </a:t>
            </a:r>
            <a:r>
              <a:rPr lang="en-US" sz="1350" b="1" spc="-20" dirty="0"/>
              <a:t>Korrespondent.net</a:t>
            </a:r>
            <a:r>
              <a:rPr lang="uk-UA" sz="1350" b="1" spc="-20" dirty="0"/>
              <a:t>. 2022. 14 </a:t>
            </a:r>
            <a:r>
              <a:rPr lang="uk-UA" sz="1350" b="1" spc="-20" dirty="0" err="1"/>
              <a:t>квітн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12"/>
              </a:rPr>
              <a:t>https://ua.korrespondent.net/ukraine/4469549-dva-zruinovani-universytety-mariupolia-prodovzhat-robotu-v-kyievi-ta-dnipri</a:t>
            </a:r>
            <a:r>
              <a:rPr lang="uk-UA" sz="1350" spc="-20" dirty="0">
                <a:solidFill>
                  <a:srgbClr val="444444"/>
                </a:solidFill>
              </a:rPr>
              <a:t>  </a:t>
            </a:r>
            <a:r>
              <a:rPr lang="uk-UA" sz="1350" b="1" spc="-20" dirty="0"/>
              <a:t>(дата звернення: 20.04.2025).</a:t>
            </a:r>
          </a:p>
          <a:p>
            <a:pPr algn="just"/>
            <a:r>
              <a:rPr lang="uk-UA" sz="1350" b="1" spc="-20" dirty="0"/>
              <a:t>16.У Маріуполі окупанти знищили цінні конструкції Будинку Нільсена</a:t>
            </a:r>
            <a:r>
              <a:rPr lang="ru-RU" sz="1350" b="1" spc="-20" dirty="0"/>
              <a:t> </a:t>
            </a:r>
            <a:r>
              <a:rPr lang="en-US" sz="1350" b="1" spc="-20" dirty="0"/>
              <a:t>//</a:t>
            </a:r>
            <a:r>
              <a:rPr lang="uk-UA" sz="1350" b="1" spc="-20" dirty="0"/>
              <a:t> Сайт Маріуполя 0629.</a:t>
            </a:r>
            <a:r>
              <a:rPr lang="en-US" sz="1350" b="1" spc="-20" dirty="0"/>
              <a:t>com.ua</a:t>
            </a:r>
            <a:r>
              <a:rPr lang="uk-UA" sz="1350" b="1" spc="-20" dirty="0"/>
              <a:t>. 2024. 23 </a:t>
            </a:r>
            <a:r>
              <a:rPr lang="uk-UA" sz="1350" b="1" spc="-20" dirty="0" err="1"/>
              <a:t>травн</a:t>
            </a:r>
            <a:r>
              <a:rPr lang="uk-UA" sz="1350" b="1" spc="-20" dirty="0"/>
              <a:t>. </a:t>
            </a:r>
            <a:r>
              <a:rPr lang="en-US" sz="1350" b="1" spc="-20" dirty="0"/>
              <a:t>URL</a:t>
            </a:r>
            <a:r>
              <a:rPr lang="uk-UA" sz="1350" b="1" spc="-20" dirty="0"/>
              <a:t>: </a:t>
            </a:r>
            <a:r>
              <a:rPr lang="en-US" sz="1350" spc="-20" dirty="0">
                <a:solidFill>
                  <a:srgbClr val="444444"/>
                </a:solidFill>
                <a:hlinkClick r:id="rId13"/>
              </a:rPr>
              <a:t>https://www.0629.com.ua/news/3780840/u-mariupoli-okupanti-znisili-cinni-konstrukcii-budinku-nilsena-foto</a:t>
            </a:r>
            <a:r>
              <a:rPr lang="uk-UA" sz="1350" spc="-20" dirty="0">
                <a:solidFill>
                  <a:srgbClr val="444444"/>
                </a:solidFill>
              </a:rPr>
              <a:t> </a:t>
            </a:r>
            <a:r>
              <a:rPr lang="uk-UA" sz="1350" b="1" spc="-20" dirty="0">
                <a:solidFill>
                  <a:srgbClr val="444444"/>
                </a:solidFill>
              </a:rPr>
              <a:t>(дата звернення: 20.04.2025).</a:t>
            </a:r>
          </a:p>
          <a:p>
            <a:pPr algn="just"/>
            <a:endParaRPr lang="uk-UA" sz="1350" b="1" spc="-20" dirty="0"/>
          </a:p>
        </p:txBody>
      </p:sp>
    </p:spTree>
    <p:extLst>
      <p:ext uri="{BB962C8B-B14F-4D97-AF65-F5344CB8AC3E}">
        <p14:creationId xmlns:p14="http://schemas.microsoft.com/office/powerpoint/2010/main" val="16074552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DD27D0-5B6E-4A0E-95B2-BB37F9D8861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98CD342-50C4-441F-B4A3-7D5ADB0571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AE0208-DBD5-43E1-AC6B-D2AD9623F0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</TotalTime>
  <Words>3206</Words>
  <Application>Microsoft Office PowerPoint</Application>
  <PresentationFormat>Широкий екран</PresentationFormat>
  <Paragraphs>202</Paragraphs>
  <Slides>15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Tisa Offc Serif Pro</vt:lpstr>
      <vt:lpstr>Univers Light</vt:lpstr>
      <vt:lpstr>Custom</vt:lpstr>
      <vt:lpstr>Пам'ятки архітектури Катеринославської губернії кінця XІХ - початку ХХ ст. (на прикладі Маріуполя)</vt:lpstr>
      <vt:lpstr>Презентація PowerPoint</vt:lpstr>
      <vt:lpstr>Презентація PowerPoint</vt:lpstr>
      <vt:lpstr>Завдання</vt:lpstr>
      <vt:lpstr>«Пам'ятки архітектури Катеринославської губернії кінця XІХ - початку ХХ ст. (на прикладі Маріуполя)»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HP</dc:creator>
  <cp:lastModifiedBy>HP</cp:lastModifiedBy>
  <cp:revision>6</cp:revision>
  <dcterms:created xsi:type="dcterms:W3CDTF">2024-01-11T18:09:01Z</dcterms:created>
  <dcterms:modified xsi:type="dcterms:W3CDTF">2025-04-21T20:39:47Z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