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ormorant Garamond Bold Italics" charset="-52"/>
      <p:regular r:id="rId18"/>
    </p:embeddedFont>
    <p:embeddedFont>
      <p:font typeface="Cormorant Garamond" charset="-52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orbel" pitchFamily="34" charset="0"/>
      <p:regular r:id="rId24"/>
      <p:bold r:id="rId25"/>
      <p:italic r:id="rId26"/>
      <p:boldItalic r:id="rId27"/>
    </p:embeddedFont>
    <p:embeddedFont>
      <p:font typeface="Pangolin" charset="-52"/>
      <p:regular r:id="rId28"/>
    </p:embeddedFont>
    <p:embeddedFont>
      <p:font typeface="Century Gothic" pitchFamily="34" charset="0"/>
      <p:regular r:id="rId29"/>
      <p:bold r:id="rId30"/>
      <p:italic r:id="rId31"/>
      <p:boldItalic r:id="rId32"/>
    </p:embeddedFont>
    <p:embeddedFont>
      <p:font typeface="Constantia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1522" y="-58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dir/Muzychna+St,+38,+Zaporizhzhia,+Zaporiz'ka+oblast,+69000/Zaporizhzhya+Regional+Museum,+Troitska+St,+29/16,+Zaporizhzhia,+Zaporizhia+Oblast,+69000/Muzey+Istoriyi+Zaporiz%CA%B9koho+Kozatstva,+%D1%83%D0%BB.+%D0%A1%D1%82%D0%B0%25" TargetMode="External"/><Relationship Id="rId2" Type="http://schemas.openxmlformats.org/officeDocument/2006/relationships/hyperlink" Target="https://maps.app.goo.gl/sRzwWhU41WziMkiM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useum.diana-92.com" TargetMode="External"/><Relationship Id="rId3" Type="http://schemas.openxmlformats.org/officeDocument/2006/relationships/hyperlink" Target="https://uk.wikipedia.org/wiki/%D0%97%D0%B0%D0%BF%D0%BE%D1%80%D1%96%D0%B7%D1%8C%D0%BA%D0%B8%D0%B9_%D0%BA%D1%80%D0%B0%D1%94%D0%B7%D0%BD%D0%B0%D0%B2%D1%87%D0%B8%D0%B9_%D0%BC%D1%83%D0%B7%D0%B5%D0%B9" TargetMode="External"/><Relationship Id="rId7" Type="http://schemas.openxmlformats.org/officeDocument/2006/relationships/hyperlink" Target="uk.wikipedia.org/wiki/&#1052;&#1091;&#1079;&#1077;&#1081;_&#1110;&#1089;&#1090;&#1086;&#1088;&#1110;&#1111;_&#1079;&#1073;&#1088;&#1086;&#1111;" TargetMode="External"/><Relationship Id="rId2" Type="http://schemas.openxmlformats.org/officeDocument/2006/relationships/hyperlink" Target="museum.zp.u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uk.wikipedia.org/wiki/&#1052;&#1091;&#1079;&#1077;&#1081;_&#1090;&#1077;&#1093;&#1085;&#1110;&#1082;&#1080;_&#1041;&#1086;&#1075;&#1091;&#1089;&#1083;&#1072;&#1108;&#1074;&#1072;" TargetMode="External"/><Relationship Id="rId5" Type="http://schemas.openxmlformats.org/officeDocument/2006/relationships/hyperlink" Target="uk.wikipedia.org/wiki/&#1052;&#1091;&#1079;&#1077;&#1081;_&#1110;&#1089;&#1090;&#1086;&#1088;&#1110;&#1111;_&#1079;&#1072;&#1087;&#1086;&#1088;&#1086;&#1079;&#1100;&#1082;&#1086;&#1075;&#1086;_&#1082;&#1086;&#1079;&#1072;&#1094;&#1090;&#1074;&#1072;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s://hortica.zp.ua/ua/guide/north/91-museum" TargetMode="External"/><Relationship Id="rId9" Type="http://schemas.openxmlformats.org/officeDocument/2006/relationships/hyperlink" Target="faeton.zp.u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77958"/>
            <a:ext cx="16229942" cy="268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950"/>
              </a:lnSpc>
              <a:spcBef>
                <a:spcPct val="0"/>
              </a:spcBef>
            </a:pPr>
            <a:r>
              <a:rPr lang="en-US" sz="15678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Запоріжжя</a:t>
            </a:r>
          </a:p>
        </p:txBody>
      </p:sp>
      <p:sp>
        <p:nvSpPr>
          <p:cNvPr id="3" name="AutoShape 3"/>
          <p:cNvSpPr/>
          <p:nvPr/>
        </p:nvSpPr>
        <p:spPr>
          <a:xfrm>
            <a:off x="9618706" y="361950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950460" y="9441008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9618706" y="90374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368024" y="14114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3" y="0"/>
                </a:lnTo>
                <a:lnTo>
                  <a:pt x="2968853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07297" y="3810295"/>
            <a:ext cx="8201297" cy="5448005"/>
          </a:xfrm>
          <a:custGeom>
            <a:avLst/>
            <a:gdLst/>
            <a:ahLst/>
            <a:cxnLst/>
            <a:rect l="l" t="t" r="r" b="b"/>
            <a:pathLst>
              <a:path w="8201297" h="5448005">
                <a:moveTo>
                  <a:pt x="0" y="0"/>
                </a:moveTo>
                <a:lnTo>
                  <a:pt x="8201297" y="0"/>
                </a:lnTo>
                <a:lnTo>
                  <a:pt x="8201297" y="5448005"/>
                </a:lnTo>
                <a:lnTo>
                  <a:pt x="0" y="54480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07946" y="2708167"/>
            <a:ext cx="8657863" cy="243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1"/>
              </a:lnSpc>
            </a:pPr>
            <a:r>
              <a:rPr lang="en-US" sz="4529">
                <a:solidFill>
                  <a:srgbClr val="0F466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туристичний маршрут крізь віки</a:t>
            </a:r>
          </a:p>
          <a:p>
            <a:pPr algn="ctr">
              <a:lnSpc>
                <a:spcPts val="6596"/>
              </a:lnSpc>
            </a:pPr>
            <a:endParaRPr/>
          </a:p>
          <a:p>
            <a:pPr marL="0" lvl="0" indent="0" algn="ctr">
              <a:lnSpc>
                <a:spcPts val="6596"/>
              </a:lnSpc>
              <a:spcBef>
                <a:spcPct val="0"/>
              </a:spcBef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9951401" y="3709559"/>
            <a:ext cx="8087877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Тема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проєкту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Шляхами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сьогодення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(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Віртуальна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екскурсія</a:t>
            </a:r>
            <a:r>
              <a:rPr lang="ru-RU" sz="3199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музеям</a:t>
            </a:r>
            <a:r>
              <a:rPr lang="ru-RU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и</a:t>
            </a:r>
            <a:r>
              <a:rPr lang="en-US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)</a:t>
            </a:r>
          </a:p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Автор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Галиця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Юліанна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Вадимівна</a:t>
            </a:r>
            <a:endParaRPr lang="en-US" sz="31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Навчальний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заклад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Запорізька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гімнація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№50</a:t>
            </a:r>
          </a:p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Клас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10-А</a:t>
            </a:r>
          </a:p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Населений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пункт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м.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endParaRPr lang="en-US" sz="31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just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Керівник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Гузеватий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Андрій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Юрійович</a:t>
            </a:r>
            <a:r>
              <a:rPr lang="uk-UA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спеціаліст</a:t>
            </a:r>
            <a:r>
              <a:rPr lang="en-US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uk-UA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вищої категорії, вчитель-методист</a:t>
            </a:r>
            <a:endParaRPr lang="en-US" sz="31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4397"/>
              </a:lnSpc>
            </a:pPr>
            <a:endParaRPr/>
          </a:p>
          <a:p>
            <a:pPr marL="0" lvl="0" indent="0" algn="ctr">
              <a:lnSpc>
                <a:spcPts val="4397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104621" cy="2762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47298" y="1543240"/>
            <a:ext cx="6330814" cy="7573376"/>
            <a:chOff x="0" y="0"/>
            <a:chExt cx="8441085" cy="1009783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6489" r="26489"/>
            <a:stretch>
              <a:fillRect/>
            </a:stretch>
          </p:blipFill>
          <p:spPr>
            <a:xfrm>
              <a:off x="0" y="0"/>
              <a:ext cx="8441085" cy="1009783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79010" y="1359387"/>
            <a:ext cx="9390243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Мета дослідження: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05098" y="3071233"/>
            <a:ext cx="6938067" cy="5091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79"/>
              </a:lnSpc>
            </a:pPr>
            <a:r>
              <a:rPr lang="en-US" sz="3199" dirty="0">
                <a:solidFill>
                  <a:srgbClr val="0F4662"/>
                </a:solidFill>
                <a:latin typeface="HK Grotesk"/>
                <a:ea typeface="HK Grotesk"/>
                <a:cs typeface="HK Grotesk"/>
                <a:sym typeface="HK Grotesk"/>
              </a:rPr>
              <a:t>  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Дослідити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історико-культурну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спадщину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розробити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екскурсійний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маршрут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uk-UA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який</a:t>
            </a:r>
            <a:r>
              <a:rPr lang="en-US" sz="31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дозволить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ознайомити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мешканців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туристів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із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ключовими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історичними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пам’ятками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міста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їхнім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значенням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розвитку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регіону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загалом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marL="0" lvl="0" indent="0" algn="l">
              <a:lnSpc>
                <a:spcPts val="4079"/>
              </a:lnSpc>
            </a:pPr>
            <a:endParaRPr/>
          </a:p>
          <a:p>
            <a:pPr marL="0" lvl="0" indent="0" algn="l">
              <a:lnSpc>
                <a:spcPts val="4079"/>
              </a:lnSpc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29876" y="4610714"/>
            <a:ext cx="5028248" cy="960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2"/>
              </a:lnSpc>
              <a:spcBef>
                <a:spcPct val="0"/>
              </a:spcBef>
            </a:pPr>
            <a:r>
              <a:rPr lang="en-US" sz="5673" u="sng" spc="62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  <a:hlinkClick r:id="rId2" tooltip="https://maps.app.goo.gl/sRzwWhU41WziMkiM7"/>
              </a:rPr>
              <a:t>ТЕКСТ АБЗАЦУ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8651" y="418058"/>
            <a:ext cx="17970698" cy="794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6"/>
              </a:lnSpc>
              <a:spcBef>
                <a:spcPct val="0"/>
              </a:spcBef>
            </a:pP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Тут</a:t>
            </a:r>
            <a:r>
              <a:rPr lang="en-US" sz="4711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 </a:t>
            </a: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можна</a:t>
            </a:r>
            <a:r>
              <a:rPr lang="en-US" sz="4711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 </a:t>
            </a: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ознайомитися</a:t>
            </a:r>
            <a:r>
              <a:rPr lang="en-US" sz="4711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 з </a:t>
            </a: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розташуванням</a:t>
            </a:r>
            <a:r>
              <a:rPr lang="en-US" sz="4711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 </a:t>
            </a: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музеїв</a:t>
            </a:r>
            <a:r>
              <a:rPr lang="en-US" sz="4711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 м. </a:t>
            </a:r>
            <a:r>
              <a:rPr lang="en-US" sz="4711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Запоріжжя</a:t>
            </a:r>
            <a:endParaRPr lang="en-US" sz="4711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97114" y="1599835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5" name="Рисунок 4" descr="карта.png">
            <a:hlinkClick r:id="rId3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6084" y="1545159"/>
            <a:ext cx="12529120" cy="8741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99486"/>
            <a:chOff x="0" y="0"/>
            <a:chExt cx="4816593" cy="1079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79700"/>
            </a:xfrm>
            <a:custGeom>
              <a:avLst/>
              <a:gdLst/>
              <a:ahLst/>
              <a:cxnLst/>
              <a:rect l="l" t="t" r="r" b="b"/>
              <a:pathLst>
                <a:path w="4816592" h="1079700">
                  <a:moveTo>
                    <a:pt x="0" y="0"/>
                  </a:moveTo>
                  <a:lnTo>
                    <a:pt x="4816592" y="0"/>
                  </a:lnTo>
                  <a:lnTo>
                    <a:pt x="4816592" y="1079700"/>
                  </a:lnTo>
                  <a:lnTo>
                    <a:pt x="0" y="1079700"/>
                  </a:ln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1136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87516" y="1096608"/>
            <a:ext cx="11512968" cy="1811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5200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Для мого дослідження я обрала ці музеї:</a:t>
            </a:r>
          </a:p>
          <a:p>
            <a:pPr marL="0" lvl="0" indent="0" algn="l">
              <a:lnSpc>
                <a:spcPts val="7280"/>
              </a:lnSpc>
              <a:spcBef>
                <a:spcPct val="0"/>
              </a:spcBef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96078" y="2593750"/>
            <a:ext cx="12817028" cy="3449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</a:pPr>
            <a:r>
              <a:rPr lang="en-US" sz="3299" dirty="0">
                <a:solidFill>
                  <a:srgbClr val="0F4662"/>
                </a:solidFill>
                <a:latin typeface="HK Grotesk"/>
                <a:ea typeface="HK Grotesk"/>
                <a:cs typeface="HK Grotesk"/>
                <a:sym typeface="HK Grotesk"/>
              </a:rPr>
              <a:t>•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Запорізький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обласний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краєзнавчий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endParaRPr lang="en-US" sz="32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just">
              <a:lnSpc>
                <a:spcPts val="4619"/>
              </a:lnSpc>
            </a:pP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•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uk-UA" sz="32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</a:t>
            </a:r>
            <a:r>
              <a:rPr lang="en-US" sz="32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апорозького</a:t>
            </a:r>
            <a:r>
              <a:rPr lang="en-US" sz="32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козацтва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(о.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Хортиця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)</a:t>
            </a:r>
          </a:p>
          <a:p>
            <a:pPr algn="just">
              <a:lnSpc>
                <a:spcPts val="4619"/>
              </a:lnSpc>
            </a:pP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•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Богуслаєва</a:t>
            </a:r>
            <a:endParaRPr lang="en-US" sz="32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just">
              <a:lnSpc>
                <a:spcPts val="4619"/>
              </a:lnSpc>
            </a:pP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•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зброї</a:t>
            </a:r>
            <a:endParaRPr lang="en-US" sz="32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just">
              <a:lnSpc>
                <a:spcPts val="4619"/>
              </a:lnSpc>
            </a:pP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•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ретро-автомобілів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Фаетон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</a:t>
            </a:r>
          </a:p>
          <a:p>
            <a:pPr marL="0" lvl="0" indent="0" algn="just">
              <a:lnSpc>
                <a:spcPts val="3919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8636041" y="6463030"/>
            <a:ext cx="8398107" cy="284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Запрошуємо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захоплюючу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подорож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крізь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події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які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формували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нашого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краю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козацької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доби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сучасних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досягнень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музеї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вражають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надихають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навчають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16194150" y="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11220" y="9862360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2609104" y="-461521"/>
            <a:ext cx="5945230" cy="5818694"/>
          </a:xfrm>
          <a:custGeom>
            <a:avLst/>
            <a:gdLst/>
            <a:ahLst/>
            <a:cxnLst/>
            <a:rect l="l" t="t" r="r" b="b"/>
            <a:pathLst>
              <a:path w="5945230" h="5818694">
                <a:moveTo>
                  <a:pt x="0" y="0"/>
                </a:moveTo>
                <a:lnTo>
                  <a:pt x="5945230" y="0"/>
                </a:lnTo>
                <a:lnTo>
                  <a:pt x="5945230" y="5818695"/>
                </a:lnTo>
                <a:lnTo>
                  <a:pt x="0" y="58186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811" r="-1791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0055" y="5394214"/>
            <a:ext cx="12614805" cy="4437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39"/>
              </a:lnSpc>
            </a:pP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Спершу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експонати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зберігалися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просто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школі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а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згодом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переїхав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будівлі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колишньої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жіночої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гімназії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1913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року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справжньої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архітектурної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перлини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just">
              <a:lnSpc>
                <a:spcPts val="4339"/>
              </a:lnSpc>
            </a:pP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Сьогодні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понад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180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тисяч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експонатів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козацька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зброя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археологічні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знахідки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етнографія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історія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краю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кам’яної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доби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сучасності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місце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оживає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дух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</a:t>
            </a:r>
            <a:r>
              <a:rPr lang="uk-UA" sz="30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</a:t>
            </a:r>
            <a:r>
              <a:rPr lang="en-US" sz="30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зьких</a:t>
            </a:r>
            <a:r>
              <a:rPr lang="en-US" sz="30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степів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героїв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0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минулого</a:t>
            </a:r>
            <a:r>
              <a:rPr lang="en-US" sz="30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!</a:t>
            </a:r>
          </a:p>
          <a:p>
            <a:pPr algn="ctr">
              <a:lnSpc>
                <a:spcPts val="4397"/>
              </a:lnSpc>
            </a:pPr>
            <a:endParaRPr/>
          </a:p>
          <a:p>
            <a:pPr marL="0" lvl="0" indent="0" algn="ctr">
              <a:lnSpc>
                <a:spcPts val="4397"/>
              </a:lnSpc>
              <a:spcBef>
                <a:spcPct val="0"/>
              </a:spcBef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11220" y="933450"/>
            <a:ext cx="11643643" cy="166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77"/>
              </a:lnSpc>
              <a:spcBef>
                <a:spcPct val="0"/>
              </a:spcBef>
            </a:pPr>
            <a:r>
              <a:rPr lang="en-US" sz="4841" dirty="0" err="1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Запорізький</a:t>
            </a:r>
            <a:r>
              <a:rPr lang="en-US" sz="4841" dirty="0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4841" dirty="0" err="1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обласний</a:t>
            </a:r>
            <a:r>
              <a:rPr lang="en-US" sz="4841" dirty="0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4841" dirty="0" err="1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краєзнавчий</a:t>
            </a:r>
            <a:r>
              <a:rPr lang="en-US" sz="4841" dirty="0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4841" dirty="0" err="1">
                <a:solidFill>
                  <a:srgbClr val="0F4662"/>
                </a:solidFill>
                <a:latin typeface="Century Gothic" pitchFamily="34" charset="0"/>
                <a:ea typeface="HK Grotesk"/>
                <a:cs typeface="HK Grotesk"/>
                <a:sym typeface="HK Grotesk"/>
              </a:rPr>
              <a:t>музей</a:t>
            </a:r>
            <a:endParaRPr lang="en-US" sz="4841" dirty="0">
              <a:solidFill>
                <a:srgbClr val="0F4662"/>
              </a:solidFill>
              <a:latin typeface="Century Gothic" pitchFamily="3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28696" y="2786046"/>
            <a:ext cx="9472371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9"/>
              </a:lnSpc>
              <a:spcBef>
                <a:spcPct val="0"/>
              </a:spcBef>
            </a:pP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один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із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найстаріших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заснований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1921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році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відомим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вченим-археологом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Яковом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Новицьким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який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досліджував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</a:t>
            </a:r>
            <a:r>
              <a:rPr lang="uk-UA" sz="28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</a:t>
            </a:r>
            <a:r>
              <a:rPr lang="en-US" sz="28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жжя</a:t>
            </a:r>
            <a:r>
              <a:rPr lang="en-US" sz="28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козацтва</a:t>
            </a:r>
            <a:endParaRPr lang="en-US" sz="2899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6761" y="2456695"/>
            <a:ext cx="5385764" cy="3213332"/>
            <a:chOff x="0" y="0"/>
            <a:chExt cx="1418473" cy="846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8473" cy="846310"/>
            </a:xfrm>
            <a:custGeom>
              <a:avLst/>
              <a:gdLst/>
              <a:ahLst/>
              <a:cxnLst/>
              <a:rect l="l" t="t" r="r" b="b"/>
              <a:pathLst>
                <a:path w="1418473" h="846310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772998"/>
                  </a:lnTo>
                  <a:cubicBezTo>
                    <a:pt x="1418473" y="813487"/>
                    <a:pt x="1385650" y="846310"/>
                    <a:pt x="1345161" y="846310"/>
                  </a:cubicBezTo>
                  <a:lnTo>
                    <a:pt x="73311" y="846310"/>
                  </a:lnTo>
                  <a:cubicBezTo>
                    <a:pt x="53868" y="846310"/>
                    <a:pt x="35221" y="838586"/>
                    <a:pt x="21472" y="824837"/>
                  </a:cubicBezTo>
                  <a:cubicBezTo>
                    <a:pt x="7724" y="811089"/>
                    <a:pt x="0" y="792442"/>
                    <a:pt x="0" y="77299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1418473" cy="960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51118" y="2456695"/>
            <a:ext cx="5385764" cy="3213332"/>
            <a:chOff x="0" y="0"/>
            <a:chExt cx="1418473" cy="846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18473" cy="846310"/>
            </a:xfrm>
            <a:custGeom>
              <a:avLst/>
              <a:gdLst/>
              <a:ahLst/>
              <a:cxnLst/>
              <a:rect l="l" t="t" r="r" b="b"/>
              <a:pathLst>
                <a:path w="1418473" h="846310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772998"/>
                  </a:lnTo>
                  <a:cubicBezTo>
                    <a:pt x="1418473" y="813487"/>
                    <a:pt x="1385650" y="846310"/>
                    <a:pt x="1345161" y="846310"/>
                  </a:cubicBezTo>
                  <a:lnTo>
                    <a:pt x="73311" y="846310"/>
                  </a:lnTo>
                  <a:cubicBezTo>
                    <a:pt x="53868" y="846310"/>
                    <a:pt x="35221" y="838586"/>
                    <a:pt x="21472" y="824837"/>
                  </a:cubicBezTo>
                  <a:cubicBezTo>
                    <a:pt x="7724" y="811089"/>
                    <a:pt x="0" y="792442"/>
                    <a:pt x="0" y="77299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A9BE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14300"/>
              <a:ext cx="1418473" cy="960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15475" y="2456695"/>
            <a:ext cx="5385764" cy="3213332"/>
            <a:chOff x="0" y="0"/>
            <a:chExt cx="1418473" cy="846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8473" cy="846310"/>
            </a:xfrm>
            <a:custGeom>
              <a:avLst/>
              <a:gdLst/>
              <a:ahLst/>
              <a:cxnLst/>
              <a:rect l="l" t="t" r="r" b="b"/>
              <a:pathLst>
                <a:path w="1418473" h="846310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772998"/>
                  </a:lnTo>
                  <a:cubicBezTo>
                    <a:pt x="1418473" y="813487"/>
                    <a:pt x="1385650" y="846310"/>
                    <a:pt x="1345161" y="846310"/>
                  </a:cubicBezTo>
                  <a:lnTo>
                    <a:pt x="73311" y="846310"/>
                  </a:lnTo>
                  <a:cubicBezTo>
                    <a:pt x="53868" y="846310"/>
                    <a:pt x="35221" y="838586"/>
                    <a:pt x="21472" y="824837"/>
                  </a:cubicBezTo>
                  <a:cubicBezTo>
                    <a:pt x="7724" y="811089"/>
                    <a:pt x="0" y="792442"/>
                    <a:pt x="0" y="77299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14300"/>
              <a:ext cx="1418473" cy="960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28451" y="-94615"/>
            <a:ext cx="8115300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Цікавинки цього місця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8451" y="2441574"/>
            <a:ext cx="5101887" cy="270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9"/>
              </a:lnSpc>
            </a:pP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Перша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присвячена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природі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краю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флорі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1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фауні</a:t>
            </a:r>
            <a:r>
              <a:rPr lang="en-US" sz="31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543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6621963" y="2460624"/>
            <a:ext cx="5101887" cy="296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9"/>
              </a:lnSpc>
            </a:pP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Друга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розповідає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історичне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минуле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постаті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старовинні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артефакти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події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формували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долю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407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460183" y="2630804"/>
            <a:ext cx="4496348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Третя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тимчасові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виставки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які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періодично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змінюються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4079"/>
              </a:lnSpc>
            </a:pPr>
            <a:endParaRPr/>
          </a:p>
          <a:p>
            <a:pPr algn="l">
              <a:lnSpc>
                <a:spcPts val="4079"/>
              </a:lnSpc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1232305" y="1429385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1228451" y="933450"/>
            <a:ext cx="8115300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Сьогодні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Краєзнавчого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умовно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поділяють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частини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ctr">
              <a:lnSpc>
                <a:spcPts val="407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079"/>
              </a:lnSpc>
              <a:spcBef>
                <a:spcPct val="0"/>
              </a:spcBef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6621963" y="1848485"/>
            <a:ext cx="11472982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зберігає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цінну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пов’язану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історією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Запорізької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Січі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81612" y="5717652"/>
            <a:ext cx="3839408" cy="60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Як</a:t>
            </a:r>
            <a:r>
              <a:rPr lang="en-US" sz="29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9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дістатися</a:t>
            </a:r>
            <a:r>
              <a:rPr lang="en-US" sz="29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9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музею</a:t>
            </a:r>
            <a:r>
              <a:rPr lang="en-US" sz="29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8451" y="6584428"/>
            <a:ext cx="13873282" cy="3018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відвідувачів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Четвер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неділя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09:00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16:30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адресою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м.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вул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Троїцька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29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квитків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50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школярів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студентів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пенсіонерів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25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екскурсійне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обслуговання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проводяться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оглядові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тематичні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екскурсії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45425" y="1401555"/>
            <a:ext cx="6330814" cy="7573376"/>
            <a:chOff x="0" y="0"/>
            <a:chExt cx="8441085" cy="1009783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2100" r="22100"/>
            <a:stretch>
              <a:fillRect/>
            </a:stretch>
          </p:blipFill>
          <p:spPr>
            <a:xfrm>
              <a:off x="0" y="0"/>
              <a:ext cx="8441085" cy="1009783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599709"/>
            <a:ext cx="9390243" cy="221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Музей історії запорозького козацтва (о. Хортиця)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9157" y="2937962"/>
            <a:ext cx="9899786" cy="257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—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справжній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портал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минуле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!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Розташований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серці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легендарного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острова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вражає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багатством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експозицій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Хортиці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запорозьке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давніх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поселень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часів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Київської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Русі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геройської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Запорізької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Січі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кожна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відкриває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нову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сторінку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нашої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спадщини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9157" y="5595437"/>
            <a:ext cx="9899786" cy="310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запорозького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відкрили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14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жовтня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1983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року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в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день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Покрови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Пресвятої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Богородиці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вважається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покровителькою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козаків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З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свого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заснування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він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став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осередком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збереження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пам’яті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героїчне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минуле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Хортиці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славетне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Сьогодні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одна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головних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історичних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перлин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щороку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відвідують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тисячі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людей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"/>
            <a:ext cx="18288000" cy="6116501"/>
            <a:chOff x="0" y="0"/>
            <a:chExt cx="5046830" cy="16926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6830" cy="1692619"/>
            </a:xfrm>
            <a:custGeom>
              <a:avLst/>
              <a:gdLst/>
              <a:ahLst/>
              <a:cxnLst/>
              <a:rect l="l" t="t" r="r" b="b"/>
              <a:pathLst>
                <a:path w="5046830" h="1692619">
                  <a:moveTo>
                    <a:pt x="20605" y="0"/>
                  </a:moveTo>
                  <a:lnTo>
                    <a:pt x="5026225" y="0"/>
                  </a:lnTo>
                  <a:cubicBezTo>
                    <a:pt x="5031689" y="0"/>
                    <a:pt x="5036930" y="2171"/>
                    <a:pt x="5040795" y="6035"/>
                  </a:cubicBezTo>
                  <a:cubicBezTo>
                    <a:pt x="5044659" y="9899"/>
                    <a:pt x="5046830" y="15140"/>
                    <a:pt x="5046830" y="20605"/>
                  </a:cubicBezTo>
                  <a:lnTo>
                    <a:pt x="5046830" y="1672014"/>
                  </a:lnTo>
                  <a:cubicBezTo>
                    <a:pt x="5046830" y="1677479"/>
                    <a:pt x="5044659" y="1682720"/>
                    <a:pt x="5040795" y="1686584"/>
                  </a:cubicBezTo>
                  <a:cubicBezTo>
                    <a:pt x="5036930" y="1690449"/>
                    <a:pt x="5031689" y="1692619"/>
                    <a:pt x="5026225" y="1692619"/>
                  </a:cubicBezTo>
                  <a:lnTo>
                    <a:pt x="20605" y="1692619"/>
                  </a:lnTo>
                  <a:cubicBezTo>
                    <a:pt x="15140" y="1692619"/>
                    <a:pt x="9899" y="1690449"/>
                    <a:pt x="6035" y="1686584"/>
                  </a:cubicBezTo>
                  <a:cubicBezTo>
                    <a:pt x="2171" y="1682720"/>
                    <a:pt x="0" y="1677479"/>
                    <a:pt x="0" y="1672014"/>
                  </a:cubicBezTo>
                  <a:lnTo>
                    <a:pt x="0" y="20605"/>
                  </a:lnTo>
                  <a:cubicBezTo>
                    <a:pt x="0" y="15140"/>
                    <a:pt x="2171" y="9899"/>
                    <a:pt x="6035" y="6035"/>
                  </a:cubicBezTo>
                  <a:cubicBezTo>
                    <a:pt x="9899" y="2171"/>
                    <a:pt x="15140" y="0"/>
                    <a:pt x="20605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5046830" cy="1816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2219101" y="6676926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2219101" y="2127773"/>
            <a:ext cx="5428782" cy="4071586"/>
          </a:xfrm>
          <a:custGeom>
            <a:avLst/>
            <a:gdLst/>
            <a:ahLst/>
            <a:cxnLst/>
            <a:rect l="l" t="t" r="r" b="b"/>
            <a:pathLst>
              <a:path w="5428782" h="4071586">
                <a:moveTo>
                  <a:pt x="0" y="0"/>
                </a:moveTo>
                <a:lnTo>
                  <a:pt x="5428782" y="0"/>
                </a:lnTo>
                <a:lnTo>
                  <a:pt x="5428782" y="4071587"/>
                </a:lnTo>
                <a:lnTo>
                  <a:pt x="0" y="4071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2210632"/>
            <a:ext cx="5318304" cy="3988728"/>
          </a:xfrm>
          <a:custGeom>
            <a:avLst/>
            <a:gdLst/>
            <a:ahLst/>
            <a:cxnLst/>
            <a:rect l="l" t="t" r="r" b="b"/>
            <a:pathLst>
              <a:path w="5318304" h="3988728">
                <a:moveTo>
                  <a:pt x="0" y="0"/>
                </a:moveTo>
                <a:lnTo>
                  <a:pt x="5318304" y="0"/>
                </a:lnTo>
                <a:lnTo>
                  <a:pt x="5318304" y="3988728"/>
                </a:lnTo>
                <a:lnTo>
                  <a:pt x="0" y="3988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76771" y="2127773"/>
            <a:ext cx="5428782" cy="4071586"/>
          </a:xfrm>
          <a:custGeom>
            <a:avLst/>
            <a:gdLst/>
            <a:ahLst/>
            <a:cxnLst/>
            <a:rect l="l" t="t" r="r" b="b"/>
            <a:pathLst>
              <a:path w="5428782" h="4071586">
                <a:moveTo>
                  <a:pt x="0" y="0"/>
                </a:moveTo>
                <a:lnTo>
                  <a:pt x="5428782" y="0"/>
                </a:lnTo>
                <a:lnTo>
                  <a:pt x="5428782" y="4071587"/>
                </a:lnTo>
                <a:lnTo>
                  <a:pt x="0" y="4071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4072" y="219075"/>
            <a:ext cx="17025228" cy="152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Однією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найцінніших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запорозького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козацтва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зібрання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козацької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XVII–XVIII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століть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У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шаблі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списи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мушкети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кременеві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рушниці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гармати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Багато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експонатів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оздоблені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різьбленням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козацькою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символікою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дозволяє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відчути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дух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епохи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зрозуміти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якими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були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бойові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традиції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запорожців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99330" y="6229251"/>
            <a:ext cx="467356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Як</a:t>
            </a:r>
            <a:r>
              <a:rPr lang="en-US" sz="3200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3200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дістатися</a:t>
            </a:r>
            <a:r>
              <a:rPr lang="en-US" sz="3200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3200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музею</a:t>
            </a:r>
            <a:r>
              <a:rPr lang="en-US" sz="3200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071" y="6899177"/>
            <a:ext cx="13703141" cy="3018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відвідувачів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Вівторок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неділя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09:30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16:30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адресою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м.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вул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Старого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редута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9.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квитків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60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школярів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студентів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пенсіонерів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30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Дошкільнята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учасники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бойових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дій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- </a:t>
            </a:r>
            <a:r>
              <a:rPr lang="en-US" sz="2799" dirty="0" err="1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безкоштовно</a:t>
            </a:r>
            <a:r>
              <a:rPr lang="en-US" sz="2799" dirty="0">
                <a:solidFill>
                  <a:srgbClr val="7994A0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19101" y="6861077"/>
            <a:ext cx="5728573" cy="701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9"/>
              </a:lnSpc>
              <a:spcBef>
                <a:spcPct val="0"/>
              </a:spcBef>
            </a:pPr>
            <a:r>
              <a:rPr lang="en-US" sz="34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Зараз</a:t>
            </a:r>
            <a:r>
              <a:rPr lang="en-US" sz="34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4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34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4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34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4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реставрації</a:t>
            </a:r>
            <a:r>
              <a:rPr lang="en-US" sz="34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767241" y="499745"/>
            <a:ext cx="16229942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40"/>
              </a:lnSpc>
              <a:spcBef>
                <a:spcPct val="0"/>
              </a:spcBef>
            </a:pPr>
            <a:r>
              <a:rPr lang="en-US" sz="5600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Музей техніки Богуслаєва</a:t>
            </a:r>
          </a:p>
        </p:txBody>
      </p:sp>
      <p:sp>
        <p:nvSpPr>
          <p:cNvPr id="3" name="AutoShape 3"/>
          <p:cNvSpPr/>
          <p:nvPr/>
        </p:nvSpPr>
        <p:spPr>
          <a:xfrm>
            <a:off x="10173029" y="647700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028700" y="9873989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427719" y="4030414"/>
            <a:ext cx="8715952" cy="3341675"/>
          </a:xfrm>
          <a:custGeom>
            <a:avLst/>
            <a:gdLst/>
            <a:ahLst/>
            <a:cxnLst/>
            <a:rect l="l" t="t" r="r" b="b"/>
            <a:pathLst>
              <a:path w="8715952" h="3341675">
                <a:moveTo>
                  <a:pt x="0" y="0"/>
                </a:moveTo>
                <a:lnTo>
                  <a:pt x="8715952" y="0"/>
                </a:lnTo>
                <a:lnTo>
                  <a:pt x="8715952" y="3341675"/>
                </a:lnTo>
                <a:lnTo>
                  <a:pt x="0" y="3341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0" b="-60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65958" y="4030414"/>
            <a:ext cx="8547893" cy="3282593"/>
          </a:xfrm>
          <a:custGeom>
            <a:avLst/>
            <a:gdLst/>
            <a:ahLst/>
            <a:cxnLst/>
            <a:rect l="l" t="t" r="r" b="b"/>
            <a:pathLst>
              <a:path w="8547893" h="3282593">
                <a:moveTo>
                  <a:pt x="0" y="0"/>
                </a:moveTo>
                <a:lnTo>
                  <a:pt x="8547893" y="0"/>
                </a:lnTo>
                <a:lnTo>
                  <a:pt x="8547893" y="3282593"/>
                </a:lnTo>
                <a:lnTo>
                  <a:pt x="0" y="32825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96" t="-42596" r="-4838" b="-1574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33877" y="1524650"/>
            <a:ext cx="17254123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9"/>
              </a:lnSpc>
              <a:spcBef>
                <a:spcPct val="0"/>
              </a:spcBef>
            </a:pP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—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унікальна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виставка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присвячена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авіації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двигунів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мисливської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транспорту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машинобудуванн</a:t>
            </a:r>
            <a:r>
              <a:rPr lang="uk-UA" sz="25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ю</a:t>
            </a:r>
            <a:r>
              <a:rPr lang="en-US" sz="25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Тут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навіть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приватна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самоварів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Заснований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В’ячеславом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Богуслаєвим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20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жовтня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2012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року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але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основа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існування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була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покладена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1980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році.Тут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можна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побачити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авіаційні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турбіни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техніку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яку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випускали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заводі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Мотор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Січ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».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цікавий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дітей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5233" y="7448289"/>
            <a:ext cx="15341449" cy="163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9"/>
              </a:lnSpc>
              <a:spcBef>
                <a:spcPct val="0"/>
              </a:spcBef>
            </a:pP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Богуслаєва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зберігається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справжній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двигун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який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використовувався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гвинтокрилі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"Мі-8",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брав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участь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рятувальних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операціях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після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аварії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Чорнобильській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АЕС у 1986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році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просто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техніка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а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справжній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свідок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історичних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подій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рятував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людські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5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життя</a:t>
            </a:r>
            <a:r>
              <a:rPr lang="en-US" sz="25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4675692"/>
            <a:ext cx="18288000" cy="5880565"/>
            <a:chOff x="0" y="0"/>
            <a:chExt cx="5114193" cy="15487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4193" cy="1548791"/>
            </a:xfrm>
            <a:custGeom>
              <a:avLst/>
              <a:gdLst/>
              <a:ahLst/>
              <a:cxnLst/>
              <a:rect l="l" t="t" r="r" b="b"/>
              <a:pathLst>
                <a:path w="5114193" h="1548791">
                  <a:moveTo>
                    <a:pt x="0" y="0"/>
                  </a:moveTo>
                  <a:lnTo>
                    <a:pt x="5114193" y="0"/>
                  </a:lnTo>
                  <a:lnTo>
                    <a:pt x="5114193" y="1548791"/>
                  </a:lnTo>
                  <a:lnTo>
                    <a:pt x="0" y="1548791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114193" cy="15964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70231" y="956941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510865" y="4981575"/>
            <a:ext cx="4286607" cy="67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</a:t>
            </a:r>
            <a:r>
              <a:rPr lang="en-US" sz="3399" dirty="0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399" dirty="0" err="1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дістатися</a:t>
            </a:r>
            <a:r>
              <a:rPr lang="en-US" sz="3399" dirty="0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399" dirty="0" err="1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3399" dirty="0">
                <a:solidFill>
                  <a:srgbClr val="F8F8F8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0231" y="6168441"/>
            <a:ext cx="13873282" cy="309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відвідувачів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Четвер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неділя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09:00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16:30</a:t>
            </a:r>
          </a:p>
          <a:p>
            <a:pPr algn="l">
              <a:lnSpc>
                <a:spcPts val="543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адресою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м.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вулиця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Копенкіна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27А.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квитків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50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школярів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студентів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пенсіонерів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25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екскурсійне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обслуговання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проводяться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оглядові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тематичні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екскурсії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3116" y="591984"/>
            <a:ext cx="15677459" cy="320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стінах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Богуслаєва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можна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побачити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мініатюрні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моделі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вертольотів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літаків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а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копії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перших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верстатів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підприємства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другому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поверсі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унікальна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ретро-мотоциклів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побутової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яку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випускав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завод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"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Мотор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Січ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":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мотоблоки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молочні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сепаратори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бензопили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й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навіть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вітроелектростанції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подорож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технічну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109415" y="1364736"/>
            <a:ext cx="6330814" cy="7573376"/>
            <a:chOff x="0" y="0"/>
            <a:chExt cx="8441085" cy="1009783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6595" r="6595"/>
            <a:stretch>
              <a:fillRect/>
            </a:stretch>
          </p:blipFill>
          <p:spPr>
            <a:xfrm>
              <a:off x="0" y="0"/>
              <a:ext cx="8441085" cy="1009783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515598" y="6341278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8"/>
                </a:lnTo>
                <a:lnTo>
                  <a:pt x="0" y="2833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599709"/>
            <a:ext cx="9390243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Музей історії зброї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8098" y="1774049"/>
            <a:ext cx="9212597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одна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найбільших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колекцій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зброї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яка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хронологічно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охоплює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Кам’яного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віку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наших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днів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Кожний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має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власну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знайомить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uk-UA" sz="27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зі </a:t>
            </a:r>
            <a:r>
              <a:rPr lang="en-US" sz="2799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справжніми</a:t>
            </a:r>
            <a:r>
              <a:rPr lang="en-US" sz="2799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воїнами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...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Відомі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офіцери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полководці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іноді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підступні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правителі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безіменні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солдати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Заснований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7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липня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2004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року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підприємцем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меценатом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Віталієм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Григоровичем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Шлайфером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8098" y="6902449"/>
            <a:ext cx="8709141" cy="240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Серед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експонатів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кам'яні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сокири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середньовічні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мечі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японські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катани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шотландські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шпаги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козацькі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шаблі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кольчуги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а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зброя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часів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двох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світових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війн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війни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27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Афганістані</a:t>
            </a:r>
            <a:r>
              <a:rPr lang="en-US" sz="27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28664"/>
            <a:ext cx="18288000" cy="4082630"/>
            <a:chOff x="0" y="0"/>
            <a:chExt cx="5434853" cy="16926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34853" cy="1692619"/>
            </a:xfrm>
            <a:custGeom>
              <a:avLst/>
              <a:gdLst/>
              <a:ahLst/>
              <a:cxnLst/>
              <a:rect l="l" t="t" r="r" b="b"/>
              <a:pathLst>
                <a:path w="5434853" h="1692619">
                  <a:moveTo>
                    <a:pt x="19134" y="0"/>
                  </a:moveTo>
                  <a:lnTo>
                    <a:pt x="5415719" y="0"/>
                  </a:lnTo>
                  <a:cubicBezTo>
                    <a:pt x="5426286" y="0"/>
                    <a:pt x="5434853" y="8567"/>
                    <a:pt x="5434853" y="19134"/>
                  </a:cubicBezTo>
                  <a:lnTo>
                    <a:pt x="5434853" y="1673485"/>
                  </a:lnTo>
                  <a:cubicBezTo>
                    <a:pt x="5434853" y="1684053"/>
                    <a:pt x="5426286" y="1692619"/>
                    <a:pt x="5415719" y="1692619"/>
                  </a:cubicBezTo>
                  <a:lnTo>
                    <a:pt x="19134" y="1692619"/>
                  </a:lnTo>
                  <a:cubicBezTo>
                    <a:pt x="8567" y="1692619"/>
                    <a:pt x="0" y="1684053"/>
                    <a:pt x="0" y="1673485"/>
                  </a:cubicBezTo>
                  <a:lnTo>
                    <a:pt x="0" y="19134"/>
                  </a:lnTo>
                  <a:cubicBezTo>
                    <a:pt x="0" y="8567"/>
                    <a:pt x="8567" y="0"/>
                    <a:pt x="19134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5434853" cy="1816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1154764" y="440634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424536" y="3302473"/>
            <a:ext cx="5677273" cy="3150887"/>
          </a:xfrm>
          <a:custGeom>
            <a:avLst/>
            <a:gdLst/>
            <a:ahLst/>
            <a:cxnLst/>
            <a:rect l="l" t="t" r="r" b="b"/>
            <a:pathLst>
              <a:path w="5677273" h="3150887">
                <a:moveTo>
                  <a:pt x="0" y="0"/>
                </a:moveTo>
                <a:lnTo>
                  <a:pt x="5677273" y="0"/>
                </a:lnTo>
                <a:lnTo>
                  <a:pt x="5677273" y="3150886"/>
                </a:lnTo>
                <a:lnTo>
                  <a:pt x="0" y="3150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440101" y="3114275"/>
            <a:ext cx="5332809" cy="3150887"/>
          </a:xfrm>
          <a:custGeom>
            <a:avLst/>
            <a:gdLst/>
            <a:ahLst/>
            <a:cxnLst/>
            <a:rect l="l" t="t" r="r" b="b"/>
            <a:pathLst>
              <a:path w="5332809" h="3150887">
                <a:moveTo>
                  <a:pt x="0" y="0"/>
                </a:moveTo>
                <a:lnTo>
                  <a:pt x="5332808" y="0"/>
                </a:lnTo>
                <a:lnTo>
                  <a:pt x="5332808" y="3150887"/>
                </a:lnTo>
                <a:lnTo>
                  <a:pt x="0" y="31508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90" b="-6090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105210" y="5598410"/>
            <a:ext cx="4049554" cy="66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9"/>
              </a:lnSpc>
              <a:spcBef>
                <a:spcPct val="0"/>
              </a:spcBef>
            </a:pP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Як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дістатися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32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32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8479" y="6489157"/>
            <a:ext cx="14681002" cy="320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відвідувачів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l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Понеділок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неділя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09:00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18:00</a:t>
            </a:r>
          </a:p>
          <a:p>
            <a:pPr algn="l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адресою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м.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проспект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Соборний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189.</a:t>
            </a:r>
          </a:p>
          <a:p>
            <a:pPr algn="l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квитків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50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школярів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студентів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пенсіонерів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20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- 100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440101" y="6489157"/>
            <a:ext cx="5051822" cy="60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Зараз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тимчасово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працює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1322" y="679050"/>
            <a:ext cx="16230600" cy="243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9"/>
              </a:lnSpc>
              <a:spcBef>
                <a:spcPct val="0"/>
              </a:spcBef>
            </a:pP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музеї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дві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можна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познайомитися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експонатами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різних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епох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країн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світу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Середня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Азія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Японія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Китай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Османська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імперія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Африка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періоди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залізної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бронзової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доби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Цей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унікальним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місцем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можна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простежити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розвиток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людства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через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еволюцію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зброї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відображає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історію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різних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народів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8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культур</a:t>
            </a:r>
            <a:r>
              <a:rPr lang="en-US" sz="28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532512" y="779297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5851307" y="24772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56680" y="4788687"/>
            <a:ext cx="7138799" cy="5346167"/>
          </a:xfrm>
          <a:custGeom>
            <a:avLst/>
            <a:gdLst/>
            <a:ahLst/>
            <a:cxnLst/>
            <a:rect l="l" t="t" r="r" b="b"/>
            <a:pathLst>
              <a:path w="7138799" h="5346167">
                <a:moveTo>
                  <a:pt x="0" y="0"/>
                </a:moveTo>
                <a:lnTo>
                  <a:pt x="7138799" y="0"/>
                </a:lnTo>
                <a:lnTo>
                  <a:pt x="7138799" y="5346167"/>
                </a:lnTo>
                <a:lnTo>
                  <a:pt x="0" y="5346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235876" y="1106743"/>
            <a:ext cx="5788876" cy="4341657"/>
          </a:xfrm>
          <a:custGeom>
            <a:avLst/>
            <a:gdLst/>
            <a:ahLst/>
            <a:cxnLst/>
            <a:rect l="l" t="t" r="r" b="b"/>
            <a:pathLst>
              <a:path w="5788876" h="4341657">
                <a:moveTo>
                  <a:pt x="0" y="0"/>
                </a:moveTo>
                <a:lnTo>
                  <a:pt x="5788876" y="0"/>
                </a:lnTo>
                <a:lnTo>
                  <a:pt x="5788876" y="4341657"/>
                </a:lnTo>
                <a:lnTo>
                  <a:pt x="0" y="4341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769387"/>
            <a:ext cx="9960491" cy="205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</a:pP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—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єдиний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приватний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автомобільний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ретро-техніки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вражає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своєю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масштабною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колекцією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атмосферою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Офіційною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датою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відкриття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вважається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6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грудня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2011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року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але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автомотоклуб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“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Фаетон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”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був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заснованний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2001 </a:t>
            </a:r>
            <a:r>
              <a:rPr lang="en-US" sz="24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році</a:t>
            </a:r>
            <a:r>
              <a:rPr lang="en-US" sz="24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6001" y="664997"/>
            <a:ext cx="8048163" cy="221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 b="1" i="1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Музей ретро-автомобілів «Фаетон»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33220" y="5623446"/>
            <a:ext cx="9226080" cy="3643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Його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родзинка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 —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легендарна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Катюша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базі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ЗІС-6 у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робочому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стані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єдина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в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Україні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У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колекції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понад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150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серед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них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полуторка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 ГАЗ-АА 1935 р.,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трофейний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Opel,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шикарні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Chevrolet, Volkswagen, «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Запорожці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», «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Волги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мотоцикли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зброя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Другої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світової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має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6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виставкових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залів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площі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3000 м².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Більшість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і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бере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участь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реконструкціях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58796" y="-184005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69212" y="3859655"/>
            <a:ext cx="6108782" cy="4239495"/>
          </a:xfrm>
          <a:custGeom>
            <a:avLst/>
            <a:gdLst/>
            <a:ahLst/>
            <a:cxnLst/>
            <a:rect l="l" t="t" r="r" b="b"/>
            <a:pathLst>
              <a:path w="6108782" h="4239495">
                <a:moveTo>
                  <a:pt x="0" y="0"/>
                </a:moveTo>
                <a:lnTo>
                  <a:pt x="6108782" y="0"/>
                </a:lnTo>
                <a:lnTo>
                  <a:pt x="6108782" y="4239495"/>
                </a:lnTo>
                <a:lnTo>
                  <a:pt x="0" y="423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5239" y="3332547"/>
            <a:ext cx="5034732" cy="3621906"/>
          </a:xfrm>
          <a:custGeom>
            <a:avLst/>
            <a:gdLst/>
            <a:ahLst/>
            <a:cxnLst/>
            <a:rect l="l" t="t" r="r" b="b"/>
            <a:pathLst>
              <a:path w="5034732" h="3621906">
                <a:moveTo>
                  <a:pt x="0" y="0"/>
                </a:moveTo>
                <a:lnTo>
                  <a:pt x="5034732" y="0"/>
                </a:lnTo>
                <a:lnTo>
                  <a:pt x="5034732" y="3621906"/>
                </a:lnTo>
                <a:lnTo>
                  <a:pt x="0" y="3621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25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4250" y="428592"/>
            <a:ext cx="17564286" cy="255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Запрошуємо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музею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«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Фаетон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» у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!</a:t>
            </a:r>
          </a:p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Вас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незабутня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подорож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світ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ретро-автомобілів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мотоциклів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бойової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техніки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унікальних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експонатів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Поцінувачам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точно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сподобається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ідея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подивитися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трофейні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авто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сотні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машин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що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оживають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у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нашому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Атмосфера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справжньої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історії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технічного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мистецтва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—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саме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999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тут</a:t>
            </a:r>
            <a:r>
              <a:rPr lang="en-US" sz="2999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68744" y="5669442"/>
            <a:ext cx="4324112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Як</a:t>
            </a:r>
            <a:r>
              <a:rPr lang="en-US" sz="32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32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дістатися</a:t>
            </a:r>
            <a:r>
              <a:rPr lang="en-US" sz="32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3299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музею</a:t>
            </a:r>
            <a:r>
              <a:rPr lang="en-US" sz="3299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9535" y="7218859"/>
            <a:ext cx="11877675" cy="241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3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Музей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чекає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відвідувачів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</a:p>
          <a:p>
            <a:pPr algn="l">
              <a:lnSpc>
                <a:spcPts val="3833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Понеділок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неділя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з 09:00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17:00</a:t>
            </a:r>
          </a:p>
          <a:p>
            <a:pPr algn="l">
              <a:lnSpc>
                <a:spcPts val="3833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адресою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м.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вулиця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Виборська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8.</a:t>
            </a:r>
          </a:p>
          <a:p>
            <a:pPr algn="l">
              <a:lnSpc>
                <a:spcPts val="3833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Ціна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квитків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дорослих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– 200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для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дітей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- 100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грн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  <a:p>
            <a:pPr algn="l">
              <a:lnSpc>
                <a:spcPts val="3833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Також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є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екскурсійне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обслуговання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де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проводяться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індивідуальні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екскурсії</a:t>
            </a:r>
            <a:r>
              <a:rPr lang="en-US" sz="2800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36429" y="-1"/>
            <a:ext cx="7251571" cy="10287001"/>
            <a:chOff x="0" y="0"/>
            <a:chExt cx="1909879" cy="3507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9879" cy="3507841"/>
            </a:xfrm>
            <a:custGeom>
              <a:avLst/>
              <a:gdLst/>
              <a:ahLst/>
              <a:cxnLst/>
              <a:rect l="l" t="t" r="r" b="b"/>
              <a:pathLst>
                <a:path w="1909879" h="3507841">
                  <a:moveTo>
                    <a:pt x="54449" y="0"/>
                  </a:moveTo>
                  <a:lnTo>
                    <a:pt x="1855430" y="0"/>
                  </a:lnTo>
                  <a:cubicBezTo>
                    <a:pt x="1885501" y="0"/>
                    <a:pt x="1909879" y="24377"/>
                    <a:pt x="1909879" y="54449"/>
                  </a:cubicBezTo>
                  <a:lnTo>
                    <a:pt x="1909879" y="3453393"/>
                  </a:lnTo>
                  <a:cubicBezTo>
                    <a:pt x="1909879" y="3483464"/>
                    <a:pt x="1885501" y="3507841"/>
                    <a:pt x="1855430" y="3507841"/>
                  </a:cubicBezTo>
                  <a:lnTo>
                    <a:pt x="54449" y="3507841"/>
                  </a:lnTo>
                  <a:cubicBezTo>
                    <a:pt x="24377" y="3507841"/>
                    <a:pt x="0" y="3483464"/>
                    <a:pt x="0" y="3453393"/>
                  </a:cubicBezTo>
                  <a:lnTo>
                    <a:pt x="0" y="54449"/>
                  </a:lnTo>
                  <a:cubicBezTo>
                    <a:pt x="0" y="24377"/>
                    <a:pt x="24377" y="0"/>
                    <a:pt x="54449" y="0"/>
                  </a:cubicBez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09879" cy="3555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0833" y="77796"/>
            <a:ext cx="14009444" cy="1025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7"/>
              </a:lnSpc>
              <a:spcBef>
                <a:spcPct val="0"/>
              </a:spcBef>
            </a:pPr>
            <a:r>
              <a:rPr lang="en-US" sz="2598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Список</a:t>
            </a:r>
            <a:r>
              <a:rPr lang="en-US" sz="2598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98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використаних</a:t>
            </a:r>
            <a:r>
              <a:rPr lang="en-US" sz="2598" b="1" dirty="0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98" b="1" dirty="0" err="1">
                <a:solidFill>
                  <a:srgbClr val="0F4662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джерел</a:t>
            </a:r>
            <a:endParaRPr lang="en-US" sz="2598" b="1" dirty="0">
              <a:solidFill>
                <a:srgbClr val="0F4662"/>
              </a:solidFill>
              <a:latin typeface="Corbel" pitchFamily="34" charset="0"/>
              <a:ea typeface="HK Grotesk Bold"/>
              <a:cs typeface="HK Grotesk Bold"/>
              <a:sym typeface="HK Grotesk Bold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Запорізький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обласний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краєзнавчий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музей</a:t>
            </a:r>
            <a:endParaRPr lang="en-US" sz="2506" b="1" dirty="0">
              <a:solidFill>
                <a:srgbClr val="000000"/>
              </a:solidFill>
              <a:latin typeface="Corbel" pitchFamily="34" charset="0"/>
              <a:ea typeface="HK Grotesk Bold"/>
              <a:cs typeface="HK Grotesk Bold"/>
              <a:sym typeface="HK Grotesk Bold"/>
            </a:endParaRP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Контакти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066 322 08 38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Офіційний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сайт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2" action="ppaction://hlinkfile"/>
              </a:rPr>
              <a:t>museum.zp.ua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Вікіпедія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dirty="0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uk.wikipedia.org/wiki/</a:t>
            </a:r>
            <a:r>
              <a:rPr lang="en-US" sz="2414" dirty="0" err="1" smtClean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3"/>
              </a:rPr>
              <a:t>Запорізький_краєзнавчий_музей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історії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запорозького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козацтва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(о.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Хортиця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)</a:t>
            </a: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Контакти</a:t>
            </a:r>
            <a:r>
              <a:rPr lang="en-US" sz="2506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095 914 77 06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Сторінка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на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сайті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Національного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заповідника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"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Хортиця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": </a:t>
            </a:r>
            <a:r>
              <a:rPr lang="en-US" sz="2414" u="sng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4" tooltip="https://hortica.zp.ua/ua/guide/north/91-museum"/>
              </a:rPr>
              <a:t>hortica.zp.ua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Вікіпедія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5" action="ppaction://hlinkfile"/>
              </a:rPr>
              <a:t>uk.wikipedia.org/wiki/</a:t>
            </a:r>
            <a:r>
              <a:rPr lang="en-US" sz="2414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5" action="ppaction://hlinkfile"/>
              </a:rPr>
              <a:t>Музей_історії_запорозького_козацтва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техніки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Богуслаєва</a:t>
            </a:r>
            <a:endParaRPr lang="en-US" sz="2506" b="1" dirty="0">
              <a:solidFill>
                <a:srgbClr val="000000"/>
              </a:solidFill>
              <a:latin typeface="Corbel" pitchFamily="34" charset="0"/>
              <a:ea typeface="HK Grotesk Bold"/>
              <a:cs typeface="HK Grotesk Bold"/>
              <a:sym typeface="HK Grotesk Bold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Контакти</a:t>
            </a:r>
            <a:r>
              <a:rPr lang="en-US" sz="2506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061 720 44 06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Вікіпедія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6" action="ppaction://hlinkfile"/>
              </a:rPr>
              <a:t>uk.wikipedia.org/wiki/</a:t>
            </a:r>
            <a:r>
              <a:rPr lang="en-US" sz="2414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6" action="ppaction://hlinkfile"/>
              </a:rPr>
              <a:t>Музей_техніки_Богуслаєва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історії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зброї</a:t>
            </a:r>
            <a:endParaRPr lang="en-US" sz="2506" b="1" dirty="0">
              <a:solidFill>
                <a:srgbClr val="000000"/>
              </a:solidFill>
              <a:latin typeface="Corbel" pitchFamily="34" charset="0"/>
              <a:ea typeface="HK Grotesk Bold"/>
              <a:cs typeface="HK Grotesk Bold"/>
              <a:sym typeface="HK Grotesk Bold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Контакти</a:t>
            </a:r>
            <a:r>
              <a:rPr lang="en-US" sz="2506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050 454 29 65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Вікіпедія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7" action="ppaction://hlinkfile"/>
              </a:rPr>
              <a:t>uk.wikipedia.org/wiki/</a:t>
            </a:r>
            <a:r>
              <a:rPr lang="en-US" sz="2414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7" action="ppaction://hlinkfile"/>
              </a:rPr>
              <a:t>Музей_історії_зброї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Сторінка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на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сайті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Zaporizhzhia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City: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u="sng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8" tooltip="https://www.museum.diana-92.com"/>
              </a:rPr>
              <a:t>zaporizhzhia.city</a:t>
            </a:r>
            <a:endParaRPr lang="en-US" sz="2414" u="sng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  <a:hlinkClick r:id="rId8" tooltip="https://www.museum.diana-92.com"/>
            </a:endParaRP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Музей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ретро-автомобілів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 «</a:t>
            </a:r>
            <a:r>
              <a:rPr lang="en-US" sz="2506" b="1" dirty="0" err="1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Фаетон</a:t>
            </a:r>
            <a:r>
              <a:rPr lang="en-US" sz="2506" b="1" dirty="0">
                <a:solidFill>
                  <a:srgbClr val="000000"/>
                </a:solidFill>
                <a:latin typeface="Corbel" pitchFamily="34" charset="0"/>
                <a:ea typeface="HK Grotesk Bold"/>
                <a:cs typeface="HK Grotesk Bold"/>
                <a:sym typeface="HK Grotesk Bold"/>
              </a:rPr>
              <a:t>»</a:t>
            </a:r>
          </a:p>
          <a:p>
            <a:pPr algn="l">
              <a:lnSpc>
                <a:spcPts val="4261"/>
              </a:lnSpc>
              <a:spcBef>
                <a:spcPct val="0"/>
              </a:spcBef>
            </a:pPr>
            <a:r>
              <a:rPr lang="en-US" sz="2506" dirty="0" err="1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Контакти</a:t>
            </a:r>
            <a:r>
              <a:rPr lang="en-US" sz="2506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: 050 322 00 08</a:t>
            </a:r>
          </a:p>
          <a:p>
            <a:pPr algn="l">
              <a:lnSpc>
                <a:spcPts val="4104"/>
              </a:lnSpc>
              <a:spcBef>
                <a:spcPct val="0"/>
              </a:spcBef>
            </a:pP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Офіційний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 </a:t>
            </a:r>
            <a:r>
              <a:rPr lang="en-US" sz="2414" b="1" i="1" dirty="0" err="1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сайт</a:t>
            </a:r>
            <a:r>
              <a:rPr lang="en-US" sz="2414" b="1" i="1" dirty="0">
                <a:solidFill>
                  <a:srgbClr val="0F4662"/>
                </a:solidFill>
                <a:latin typeface="Corbel" pitchFamily="34" charset="0"/>
                <a:ea typeface="HK Grotesk Bold Italics"/>
                <a:cs typeface="HK Grotesk Bold Italics"/>
                <a:sym typeface="HK Grotesk Bold Italics"/>
              </a:rPr>
              <a:t>: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</a:rPr>
              <a:t> </a:t>
            </a:r>
            <a:r>
              <a:rPr lang="en-US" sz="2414" dirty="0">
                <a:solidFill>
                  <a:srgbClr val="0F4662"/>
                </a:solidFill>
                <a:latin typeface="Corbel" pitchFamily="34" charset="0"/>
                <a:ea typeface="HK Grotesk"/>
                <a:cs typeface="HK Grotesk"/>
                <a:sym typeface="HK Grotesk"/>
                <a:hlinkClick r:id="rId9" action="ppaction://hlinkfile"/>
              </a:rPr>
              <a:t>faeton.zp.ua</a:t>
            </a:r>
            <a:endParaRPr lang="en-US" sz="2414" dirty="0">
              <a:solidFill>
                <a:srgbClr val="0F4662"/>
              </a:solidFill>
              <a:latin typeface="Corbel" pitchFamily="3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144132" y="5000624"/>
            <a:ext cx="7252155" cy="4831748"/>
          </a:xfrm>
          <a:custGeom>
            <a:avLst/>
            <a:gdLst/>
            <a:ahLst/>
            <a:cxnLst/>
            <a:rect l="l" t="t" r="r" b="b"/>
            <a:pathLst>
              <a:path w="7252155" h="4831748">
                <a:moveTo>
                  <a:pt x="0" y="0"/>
                </a:moveTo>
                <a:lnTo>
                  <a:pt x="7252155" y="0"/>
                </a:lnTo>
                <a:lnTo>
                  <a:pt x="7252155" y="4831748"/>
                </a:lnTo>
                <a:lnTo>
                  <a:pt x="0" y="4831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a3/c5/b9/a3c5b9afc6c255eda8c5e42ed6358884.jpg"/>
          <p:cNvPicPr>
            <a:picLocks noChangeAspect="1" noChangeArrowheads="1"/>
          </p:cNvPicPr>
          <p:nvPr/>
        </p:nvPicPr>
        <p:blipFill>
          <a:blip r:embed="rId2"/>
          <a:srcRect l="20791"/>
          <a:stretch>
            <a:fillRect/>
          </a:stretch>
        </p:blipFill>
        <p:spPr bwMode="auto">
          <a:xfrm>
            <a:off x="0" y="0"/>
            <a:ext cx="12247282" cy="10287000"/>
          </a:xfrm>
          <a:prstGeom prst="rect">
            <a:avLst/>
          </a:prstGeom>
          <a:noFill/>
        </p:spPr>
      </p:pic>
      <p:pic>
        <p:nvPicPr>
          <p:cNvPr id="1028" name="Picture 4" descr="https://i.pinimg.com/736x/4a/75/08/4a7508fe5d20a28d9d9f861acc9df7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58625" y="0"/>
            <a:ext cx="6429375" cy="10287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144000" y="1428724"/>
            <a:ext cx="8396920" cy="141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ru-RU" sz="5400" dirty="0" err="1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Ласкаво</a:t>
            </a:r>
            <a:r>
              <a:rPr lang="ru-RU" sz="5400" dirty="0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 просимо </a:t>
            </a:r>
            <a:r>
              <a:rPr lang="ru-RU" sz="5400" dirty="0" err="1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завітати</a:t>
            </a:r>
            <a:r>
              <a:rPr lang="ru-RU" sz="5400" dirty="0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 до </a:t>
            </a:r>
            <a:r>
              <a:rPr lang="ru-RU" sz="5400" dirty="0" err="1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міста</a:t>
            </a:r>
            <a:r>
              <a:rPr lang="ru-RU" sz="5400" dirty="0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 </a:t>
            </a:r>
            <a:r>
              <a:rPr lang="ru-RU" sz="5400" dirty="0" err="1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Запоріжжя</a:t>
            </a:r>
            <a:r>
              <a:rPr lang="ru-RU" sz="5400" dirty="0" smtClean="0">
                <a:solidFill>
                  <a:schemeClr val="bg1"/>
                </a:solidFill>
                <a:latin typeface="Constantia" pitchFamily="18" charset="0"/>
                <a:ea typeface="HK Grotesk"/>
                <a:cs typeface="HK Grotesk"/>
                <a:sym typeface="HK Grotesk"/>
              </a:rPr>
              <a:t>! </a:t>
            </a:r>
            <a:endParaRPr lang="en-US" sz="5400" dirty="0">
              <a:solidFill>
                <a:schemeClr val="bg1"/>
              </a:solidFill>
              <a:latin typeface="Constantia" pitchFamily="18" charset="0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1361</Words>
  <Application>Microsoft Office PowerPoint</Application>
  <PresentationFormat>Произвольный</PresentationFormat>
  <Paragraphs>98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Cormorant Garamond Bold Italics</vt:lpstr>
      <vt:lpstr>Cormorant Garamond</vt:lpstr>
      <vt:lpstr>Calibri</vt:lpstr>
      <vt:lpstr>Corbel</vt:lpstr>
      <vt:lpstr>HK Grotesk</vt:lpstr>
      <vt:lpstr>Pangolin</vt:lpstr>
      <vt:lpstr>Century Gothic</vt:lpstr>
      <vt:lpstr>HK Grotesk Bold</vt:lpstr>
      <vt:lpstr>HK Grotesk Bold Italics</vt:lpstr>
      <vt:lpstr>Constantia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Запоріжжя</dc:title>
  <cp:lastModifiedBy>ACER 1</cp:lastModifiedBy>
  <cp:revision>7</cp:revision>
  <dcterms:created xsi:type="dcterms:W3CDTF">2006-08-16T00:00:00Z</dcterms:created>
  <dcterms:modified xsi:type="dcterms:W3CDTF">2025-04-23T09:47:49Z</dcterms:modified>
  <dc:identifier>DAGkPzHb4GI</dc:identifier>
</cp:coreProperties>
</file>