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4" r:id="rId2"/>
    <p:sldId id="279" r:id="rId3"/>
    <p:sldId id="264" r:id="rId4"/>
    <p:sldId id="270" r:id="rId5"/>
    <p:sldId id="257" r:id="rId6"/>
    <p:sldId id="258" r:id="rId7"/>
    <p:sldId id="275" r:id="rId8"/>
    <p:sldId id="259" r:id="rId9"/>
    <p:sldId id="260" r:id="rId10"/>
    <p:sldId id="261" r:id="rId11"/>
    <p:sldId id="262" r:id="rId12"/>
    <p:sldId id="277" r:id="rId13"/>
    <p:sldId id="267" r:id="rId14"/>
    <p:sldId id="278" r:id="rId15"/>
    <p:sldId id="280" r:id="rId16"/>
    <p:sldId id="272" r:id="rId1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1" autoAdjust="0"/>
    <p:restoredTop sz="94660"/>
  </p:normalViewPr>
  <p:slideViewPr>
    <p:cSldViewPr>
      <p:cViewPr varScale="1">
        <p:scale>
          <a:sx n="125" d="100"/>
          <a:sy n="125" d="100"/>
        </p:scale>
        <p:origin x="45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uk-UA" sz="2400" dirty="0"/>
              <a:t>Середні розміри рослин</a:t>
            </a:r>
          </a:p>
        </c:rich>
      </c:tx>
      <c:layout/>
      <c:overlay val="0"/>
    </c:title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Аркуш1!$A$2</c:f>
              <c:strCache>
                <c:ptCount val="1"/>
                <c:pt idx="0">
                  <c:v>Середнє вистоти</c:v>
                </c:pt>
              </c:strCache>
            </c:strRef>
          </c:tx>
          <c:invertIfNegative val="0"/>
          <c:cat>
            <c:strRef>
              <c:f>Аркуш1!$B$1:$F$1</c:f>
              <c:strCache>
                <c:ptCount val="5"/>
                <c:pt idx="0">
                  <c:v>Школа</c:v>
                </c:pt>
                <c:pt idx="1">
                  <c:v>Мощаниця</c:v>
                </c:pt>
                <c:pt idx="2">
                  <c:v>Старе Дерно</c:v>
                </c:pt>
                <c:pt idx="3">
                  <c:v>Бурякопункт</c:v>
                </c:pt>
                <c:pt idx="4">
                  <c:v>Понятів</c:v>
                </c:pt>
              </c:strCache>
            </c:strRef>
          </c:cat>
          <c:val>
            <c:numRef>
              <c:f>Аркуш1!$B$2:$F$2</c:f>
              <c:numCache>
                <c:formatCode>0.00</c:formatCode>
                <c:ptCount val="5"/>
                <c:pt idx="0">
                  <c:v>13.88</c:v>
                </c:pt>
                <c:pt idx="1">
                  <c:v>17.39</c:v>
                </c:pt>
                <c:pt idx="2">
                  <c:v>16.09</c:v>
                </c:pt>
                <c:pt idx="3">
                  <c:v>9.83</c:v>
                </c:pt>
                <c:pt idx="4">
                  <c:v>15.02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5A-4810-B4DD-C737DC5D0579}"/>
            </c:ext>
          </c:extLst>
        </c:ser>
        <c:ser>
          <c:idx val="1"/>
          <c:order val="1"/>
          <c:tx>
            <c:strRef>
              <c:f>Аркуш1!$A$3</c:f>
              <c:strCache>
                <c:ptCount val="1"/>
                <c:pt idx="0">
                  <c:v>Середнє довжини коренів</c:v>
                </c:pt>
              </c:strCache>
            </c:strRef>
          </c:tx>
          <c:invertIfNegative val="0"/>
          <c:cat>
            <c:strRef>
              <c:f>Аркуш1!$B$1:$F$1</c:f>
              <c:strCache>
                <c:ptCount val="5"/>
                <c:pt idx="0">
                  <c:v>Школа</c:v>
                </c:pt>
                <c:pt idx="1">
                  <c:v>Мощаниця</c:v>
                </c:pt>
                <c:pt idx="2">
                  <c:v>Старе Дерно</c:v>
                </c:pt>
                <c:pt idx="3">
                  <c:v>Бурякопункт</c:v>
                </c:pt>
                <c:pt idx="4">
                  <c:v>Понятів</c:v>
                </c:pt>
              </c:strCache>
            </c:strRef>
          </c:cat>
          <c:val>
            <c:numRef>
              <c:f>Аркуш1!$B$3:$F$3</c:f>
              <c:numCache>
                <c:formatCode>General</c:formatCode>
                <c:ptCount val="5"/>
                <c:pt idx="0">
                  <c:v>8.1199999999999992</c:v>
                </c:pt>
                <c:pt idx="1">
                  <c:v>9.3800000000000008</c:v>
                </c:pt>
                <c:pt idx="2">
                  <c:v>9.36</c:v>
                </c:pt>
                <c:pt idx="3">
                  <c:v>7.38</c:v>
                </c:pt>
                <c:pt idx="4">
                  <c:v>9.16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5A-4810-B4DD-C737DC5D0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378829056"/>
        <c:axId val="384827776"/>
        <c:axId val="0"/>
      </c:bar3DChart>
      <c:catAx>
        <c:axId val="3788290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384827776"/>
        <c:crosses val="autoZero"/>
        <c:auto val="1"/>
        <c:lblAlgn val="ctr"/>
        <c:lblOffset val="100"/>
        <c:noMultiLvlLbl val="0"/>
      </c:catAx>
      <c:valAx>
        <c:axId val="38482777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uk-UA"/>
                  <a:t>розміри</a:t>
                </a:r>
                <a:r>
                  <a:rPr lang="uk-UA" baseline="0"/>
                  <a:t> рослин см</a:t>
                </a:r>
                <a:endParaRPr lang="uk-UA"/>
              </a:p>
            </c:rich>
          </c:tx>
          <c:layout/>
          <c:overlay val="0"/>
        </c:title>
        <c:numFmt formatCode="0.00" sourceLinked="1"/>
        <c:majorTickMark val="none"/>
        <c:minorTickMark val="none"/>
        <c:tickLblPos val="nextTo"/>
        <c:crossAx val="3788290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uk-UA" sz="2400" dirty="0" smtClean="0"/>
              <a:t>Фітотоксичний</a:t>
            </a:r>
            <a:r>
              <a:rPr lang="uk-UA" sz="2400" baseline="0" dirty="0" smtClean="0"/>
              <a:t> ефект</a:t>
            </a:r>
            <a:endParaRPr lang="uk-UA" sz="2400" dirty="0"/>
          </a:p>
        </c:rich>
      </c:tx>
      <c:layout/>
      <c:overlay val="0"/>
    </c:title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Аркуш1!$A$2</c:f>
              <c:strCache>
                <c:ptCount val="1"/>
                <c:pt idx="0">
                  <c:v>ФЕ1</c:v>
                </c:pt>
              </c:strCache>
            </c:strRef>
          </c:tx>
          <c:invertIfNegative val="0"/>
          <c:cat>
            <c:strRef>
              <c:f>Аркуш1!$B$1:$F$1</c:f>
              <c:strCache>
                <c:ptCount val="4"/>
                <c:pt idx="0">
                  <c:v>Школа</c:v>
                </c:pt>
                <c:pt idx="1">
                  <c:v>Старе Дерно</c:v>
                </c:pt>
                <c:pt idx="2">
                  <c:v>Бурякопункт</c:v>
                </c:pt>
                <c:pt idx="3">
                  <c:v>Понятів</c:v>
                </c:pt>
              </c:strCache>
            </c:strRef>
          </c:cat>
          <c:val>
            <c:numRef>
              <c:f>Аркуш1!$B$2:$F$2</c:f>
              <c:numCache>
                <c:formatCode>0.00</c:formatCode>
                <c:ptCount val="4"/>
                <c:pt idx="0">
                  <c:v>20.2</c:v>
                </c:pt>
                <c:pt idx="1">
                  <c:v>7.5</c:v>
                </c:pt>
                <c:pt idx="2">
                  <c:v>43.5</c:v>
                </c:pt>
                <c:pt idx="3">
                  <c:v>13.6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7A-41B9-AB45-398D2987D299}"/>
            </c:ext>
          </c:extLst>
        </c:ser>
        <c:ser>
          <c:idx val="1"/>
          <c:order val="1"/>
          <c:tx>
            <c:strRef>
              <c:f>Аркуш1!$A$3</c:f>
              <c:strCache>
                <c:ptCount val="1"/>
                <c:pt idx="0">
                  <c:v>ФЕ2</c:v>
                </c:pt>
              </c:strCache>
            </c:strRef>
          </c:tx>
          <c:invertIfNegative val="0"/>
          <c:cat>
            <c:strRef>
              <c:f>Аркуш1!$B$1:$F$1</c:f>
              <c:strCache>
                <c:ptCount val="4"/>
                <c:pt idx="0">
                  <c:v>Школа</c:v>
                </c:pt>
                <c:pt idx="1">
                  <c:v>Старе Дерно</c:v>
                </c:pt>
                <c:pt idx="2">
                  <c:v>Бурякопункт</c:v>
                </c:pt>
                <c:pt idx="3">
                  <c:v>Понятів</c:v>
                </c:pt>
              </c:strCache>
            </c:strRef>
          </c:cat>
          <c:val>
            <c:numRef>
              <c:f>Аркуш1!$B$3:$F$3</c:f>
              <c:numCache>
                <c:formatCode>General</c:formatCode>
                <c:ptCount val="4"/>
                <c:pt idx="0">
                  <c:v>13.4</c:v>
                </c:pt>
                <c:pt idx="1">
                  <c:v>0.1</c:v>
                </c:pt>
                <c:pt idx="2">
                  <c:v>21.3</c:v>
                </c:pt>
                <c:pt idx="3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7A-41B9-AB45-398D2987D299}"/>
            </c:ext>
          </c:extLst>
        </c:ser>
        <c:ser>
          <c:idx val="2"/>
          <c:order val="2"/>
          <c:tx>
            <c:strRef>
              <c:f>Аркуш1!$A$4</c:f>
              <c:strCache>
                <c:ptCount val="1"/>
                <c:pt idx="0">
                  <c:v>ФЕ3</c:v>
                </c:pt>
              </c:strCache>
            </c:strRef>
          </c:tx>
          <c:invertIfNegative val="0"/>
          <c:cat>
            <c:strRef>
              <c:f>Аркуш1!$B$1:$F$1</c:f>
              <c:strCache>
                <c:ptCount val="4"/>
                <c:pt idx="0">
                  <c:v>Школа</c:v>
                </c:pt>
                <c:pt idx="1">
                  <c:v>Старе Дерно</c:v>
                </c:pt>
                <c:pt idx="2">
                  <c:v>Бурякопункт</c:v>
                </c:pt>
                <c:pt idx="3">
                  <c:v>Понятів</c:v>
                </c:pt>
              </c:strCache>
            </c:strRef>
          </c:cat>
          <c:val>
            <c:numRef>
              <c:f>Аркуш1!$B$4:$F$4</c:f>
              <c:numCache>
                <c:formatCode>General</c:formatCode>
                <c:ptCount val="4"/>
                <c:pt idx="0">
                  <c:v>51</c:v>
                </c:pt>
                <c:pt idx="1">
                  <c:v>1</c:v>
                </c:pt>
                <c:pt idx="2">
                  <c:v>12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7A-41B9-AB45-398D2987D2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378829056"/>
        <c:axId val="384827776"/>
        <c:axId val="0"/>
      </c:bar3DChart>
      <c:catAx>
        <c:axId val="3788290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384827776"/>
        <c:crosses val="autoZero"/>
        <c:auto val="1"/>
        <c:lblAlgn val="ctr"/>
        <c:lblOffset val="100"/>
        <c:noMultiLvlLbl val="0"/>
      </c:catAx>
      <c:valAx>
        <c:axId val="38482777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uk-UA"/>
                  <a:t>розміри</a:t>
                </a:r>
                <a:r>
                  <a:rPr lang="uk-UA" baseline="0"/>
                  <a:t> рослин см</a:t>
                </a:r>
                <a:endParaRPr lang="uk-UA"/>
              </a:p>
            </c:rich>
          </c:tx>
          <c:layout/>
          <c:overlay val="0"/>
        </c:title>
        <c:numFmt formatCode="0.00" sourceLinked="1"/>
        <c:majorTickMark val="none"/>
        <c:minorTickMark val="none"/>
        <c:tickLblPos val="nextTo"/>
        <c:crossAx val="3788290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DB92CA-114D-4800-823D-01656C2EFE03}" type="datetimeFigureOut">
              <a:rPr lang="uk-UA" smtClean="0"/>
              <a:pPr/>
              <a:t>22.04.2025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33C10-70DF-4882-9188-9411E3ED51A2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98599-3497-4D4C-AABF-FAFF7C5BFC5C}" type="slidenum">
              <a:rPr lang="uk-UA" smtClean="0"/>
              <a:pPr/>
              <a:t>1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22.04.2025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22.04.2025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22C29-8103-45A0-B5D5-DF1333BEEC44}" type="datetimeFigureOut">
              <a:rPr lang="uk-UA" smtClean="0"/>
              <a:pPr/>
              <a:t>22.04.2025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357166"/>
            <a:ext cx="7772400" cy="1785950"/>
          </a:xfrm>
        </p:spPr>
        <p:txBody>
          <a:bodyPr>
            <a:noAutofit/>
          </a:bodyPr>
          <a:lstStyle/>
          <a:p>
            <a:r>
              <a:rPr lang="uk-UA" sz="3200" dirty="0" err="1" smtClean="0"/>
              <a:t>Б</a:t>
            </a:r>
            <a:r>
              <a:rPr lang="uk-UA" sz="3200" dirty="0" err="1"/>
              <a:t>і</a:t>
            </a:r>
            <a:r>
              <a:rPr lang="uk-UA" sz="3200" dirty="0" err="1" smtClean="0"/>
              <a:t>оіндикація</a:t>
            </a:r>
            <a:r>
              <a:rPr lang="uk-UA" sz="3200" dirty="0" smtClean="0"/>
              <a:t> </a:t>
            </a:r>
            <a:r>
              <a:rPr lang="uk-UA" sz="3200" dirty="0" smtClean="0"/>
              <a:t>стану </a:t>
            </a:r>
            <a:r>
              <a:rPr lang="uk-UA" sz="3200" dirty="0" smtClean="0"/>
              <a:t>ґрунтів </a:t>
            </a:r>
            <a:r>
              <a:rPr lang="uk-UA" sz="3200" dirty="0" err="1" smtClean="0"/>
              <a:t>с.Дерно</a:t>
            </a:r>
            <a:endParaRPr lang="uk-UA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5429256" y="2214554"/>
            <a:ext cx="3429024" cy="3709998"/>
          </a:xfrm>
        </p:spPr>
        <p:txBody>
          <a:bodyPr>
            <a:normAutofit fontScale="92500" lnSpcReduction="20000"/>
          </a:bodyPr>
          <a:lstStyle/>
          <a:p>
            <a:r>
              <a:rPr lang="uk-UA" sz="2400" b="1" dirty="0">
                <a:solidFill>
                  <a:schemeClr val="tx1"/>
                </a:solidFill>
              </a:rPr>
              <a:t>Науково-дослідницька робота</a:t>
            </a:r>
          </a:p>
          <a:p>
            <a:r>
              <a:rPr lang="uk-UA" sz="2400" b="1" dirty="0" smtClean="0">
                <a:solidFill>
                  <a:schemeClr val="tx1"/>
                </a:solidFill>
              </a:rPr>
              <a:t>Учнів 10 класу Гайдук Анни Юріївни та 9а </a:t>
            </a:r>
            <a:r>
              <a:rPr lang="uk-UA" sz="2400" b="1" dirty="0" err="1" smtClean="0">
                <a:solidFill>
                  <a:schemeClr val="tx1"/>
                </a:solidFill>
              </a:rPr>
              <a:t>Дядюся</a:t>
            </a:r>
            <a:r>
              <a:rPr lang="uk-UA" sz="2400" b="1" dirty="0" smtClean="0">
                <a:solidFill>
                  <a:schemeClr val="tx1"/>
                </a:solidFill>
              </a:rPr>
              <a:t> Назарія Дмитровича ОЗО «Дернівський ліцей Олицької селищної ради» Луцького району Волинської області</a:t>
            </a:r>
          </a:p>
          <a:p>
            <a:r>
              <a:rPr lang="uk-UA" sz="2400" b="1" dirty="0" smtClean="0">
                <a:solidFill>
                  <a:schemeClr val="tx1"/>
                </a:solidFill>
              </a:rPr>
              <a:t>Керівник : </a:t>
            </a:r>
          </a:p>
          <a:p>
            <a:r>
              <a:rPr lang="uk-UA" sz="2400" b="1" dirty="0" err="1" smtClean="0">
                <a:solidFill>
                  <a:schemeClr val="tx1"/>
                </a:solidFill>
              </a:rPr>
              <a:t>Віннічук</a:t>
            </a:r>
            <a:r>
              <a:rPr lang="uk-UA" sz="2400" b="1" dirty="0" smtClean="0">
                <a:solidFill>
                  <a:schemeClr val="tx1"/>
                </a:solidFill>
              </a:rPr>
              <a:t> Лариса Андріївна</a:t>
            </a:r>
            <a:endParaRPr lang="uk-UA" sz="2400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420888"/>
            <a:ext cx="3923928" cy="29429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536" y="404664"/>
            <a:ext cx="8229600" cy="4525963"/>
          </a:xfrm>
        </p:spPr>
        <p:txBody>
          <a:bodyPr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Біоіндикація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– </a:t>
            </a: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метод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оцінки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стану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ґрунтів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</a:t>
            </a:r>
            <a:r>
              <a:rPr lang="uk-UA" dirty="0" smtClean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за допомогою </a:t>
            </a:r>
            <a:r>
              <a:rPr lang="en-US" dirty="0" err="1" smtClean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жив</a:t>
            </a:r>
            <a:r>
              <a:rPr lang="uk-UA" dirty="0" err="1" smtClean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их</a:t>
            </a:r>
            <a:r>
              <a:rPr lang="uk-UA" dirty="0" smtClean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</a:t>
            </a:r>
            <a:r>
              <a:rPr lang="en-US" dirty="0" smtClean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організм</a:t>
            </a:r>
            <a:r>
              <a:rPr lang="uk-UA" dirty="0" err="1" smtClean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ів</a:t>
            </a:r>
            <a:r>
              <a:rPr lang="en-US" dirty="0" smtClean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. </a:t>
            </a: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Вона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важлива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для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контролю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якості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і </a:t>
            </a:r>
            <a:r>
              <a:rPr lang="uk-UA" dirty="0" smtClean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забруднення</a:t>
            </a:r>
            <a:r>
              <a:rPr lang="en-US" dirty="0" smtClean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ґрунтів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в </a:t>
            </a: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Україні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. </a:t>
            </a: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Сьогодні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понад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30% </a:t>
            </a: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земель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в </a:t>
            </a: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Україні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деградовані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що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робить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цю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тему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актуальною</a:t>
            </a:r>
            <a:r>
              <a:rPr lang="en-US" dirty="0">
                <a:solidFill>
                  <a:srgbClr val="272525"/>
                </a:solidFill>
                <a:latin typeface="Calibri" panose="020F0502020204030204" pitchFamily="34" charset="0"/>
                <a:ea typeface="Inter" pitchFamily="34" charset="-122"/>
                <a:cs typeface="Calibri" panose="020F0502020204030204" pitchFamily="34" charset="0"/>
              </a:rPr>
              <a:t>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35762" y="2972950"/>
            <a:ext cx="3840427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433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Гіпотеза</a:t>
            </a:r>
            <a:endParaRPr lang="uk-UA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Як впливає діяльність людини на стан </a:t>
            </a:r>
            <a:r>
              <a:rPr lang="uk-UA" dirty="0" smtClean="0"/>
              <a:t>ґрунтів?</a:t>
            </a:r>
            <a:endParaRPr lang="uk-UA" dirty="0" smtClean="0"/>
          </a:p>
          <a:p>
            <a:r>
              <a:rPr lang="uk-UA" dirty="0" smtClean="0"/>
              <a:t>Чи змінюється родючість </a:t>
            </a:r>
            <a:r>
              <a:rPr lang="uk-UA" dirty="0" smtClean="0"/>
              <a:t>ґрунту </a:t>
            </a:r>
            <a:r>
              <a:rPr lang="uk-UA" dirty="0" smtClean="0"/>
              <a:t>біля автодоріг?</a:t>
            </a:r>
            <a:endParaRPr lang="en-US" dirty="0" smtClean="0"/>
          </a:p>
          <a:p>
            <a:r>
              <a:rPr lang="uk-UA" dirty="0" smtClean="0"/>
              <a:t>Чи можна за допомогою </a:t>
            </a:r>
            <a:r>
              <a:rPr lang="uk-UA" dirty="0" err="1" smtClean="0"/>
              <a:t>біоіндикації</a:t>
            </a:r>
            <a:r>
              <a:rPr lang="uk-UA" dirty="0" smtClean="0"/>
              <a:t> визначити стан забруднення </a:t>
            </a:r>
            <a:r>
              <a:rPr lang="uk-UA" dirty="0" smtClean="0"/>
              <a:t>ґрунтів?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Об’єкти дослідження</a:t>
            </a:r>
            <a:r>
              <a:rPr lang="uk-UA" dirty="0" smtClean="0"/>
              <a:t>: </a:t>
            </a:r>
            <a:r>
              <a:rPr lang="uk-UA" dirty="0" err="1" smtClean="0"/>
              <a:t>грунт</a:t>
            </a:r>
            <a:r>
              <a:rPr lang="uk-UA" dirty="0" smtClean="0"/>
              <a:t> із різних ділянок </a:t>
            </a:r>
            <a:r>
              <a:rPr lang="uk-UA" dirty="0" err="1" smtClean="0"/>
              <a:t>с.Дерно</a:t>
            </a:r>
            <a:endParaRPr lang="uk-UA" dirty="0"/>
          </a:p>
        </p:txBody>
      </p:sp>
      <p:sp>
        <p:nvSpPr>
          <p:cNvPr id="12" name="Місце для вмісту 11"/>
          <p:cNvSpPr>
            <a:spLocks noGrp="1"/>
          </p:cNvSpPr>
          <p:nvPr>
            <p:ph sz="half" idx="4294967295"/>
          </p:nvPr>
        </p:nvSpPr>
        <p:spPr>
          <a:xfrm>
            <a:off x="785786" y="4714884"/>
            <a:ext cx="7929618" cy="1328734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 smtClean="0"/>
              <a:t>Предмет дослідження: </a:t>
            </a:r>
            <a:r>
              <a:rPr lang="uk-UA" dirty="0" smtClean="0"/>
              <a:t>трансформація </a:t>
            </a:r>
            <a:r>
              <a:rPr lang="uk-UA" dirty="0" err="1" smtClean="0"/>
              <a:t>грунтів</a:t>
            </a:r>
            <a:r>
              <a:rPr lang="uk-UA" dirty="0" smtClean="0"/>
              <a:t> під впливом господарської діяльності людини</a:t>
            </a:r>
            <a:endParaRPr lang="uk-UA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722017"/>
            <a:ext cx="2112761" cy="281701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7806" y="1690896"/>
            <a:ext cx="2113668" cy="2818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00034" y="285728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b="1" dirty="0" smtClean="0"/>
              <a:t>Мета дослідження</a:t>
            </a:r>
            <a:r>
              <a:rPr lang="uk-UA" sz="3200" dirty="0" smtClean="0"/>
              <a:t>:</a:t>
            </a:r>
            <a:endParaRPr lang="uk-UA" sz="32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4294967295"/>
          </p:nvPr>
        </p:nvSpPr>
        <p:spPr>
          <a:xfrm>
            <a:off x="611560" y="1268760"/>
            <a:ext cx="8229600" cy="4525963"/>
          </a:xfrm>
        </p:spPr>
        <p:txBody>
          <a:bodyPr>
            <a:normAutofit/>
          </a:bodyPr>
          <a:lstStyle/>
          <a:p>
            <a:r>
              <a:rPr lang="uk-UA" sz="2800" dirty="0" smtClean="0"/>
              <a:t>Оцінка екологічного стану ґрунтів с. Дерно за допомогою ростового тесту</a:t>
            </a:r>
            <a:endParaRPr lang="uk-UA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02246" y="2564904"/>
            <a:ext cx="43654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/>
              <a:t>Дослідницькі завдання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90398" y="3292563"/>
            <a:ext cx="78488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§"/>
            </a:pPr>
            <a:r>
              <a:rPr lang="uk-UA" sz="2400" dirty="0"/>
              <a:t>ознайомитися </a:t>
            </a:r>
            <a:r>
              <a:rPr lang="uk-UA" sz="2400" dirty="0" err="1"/>
              <a:t>грунтовим</a:t>
            </a:r>
            <a:r>
              <a:rPr lang="uk-UA" sz="2400" dirty="0"/>
              <a:t> покривом </a:t>
            </a:r>
            <a:r>
              <a:rPr lang="uk-UA" sz="2400" dirty="0" err="1"/>
              <a:t>с.Дерно</a:t>
            </a:r>
            <a:r>
              <a:rPr lang="uk-UA" sz="2400" dirty="0"/>
              <a:t>;</a:t>
            </a:r>
          </a:p>
          <a:p>
            <a:pPr lvl="0">
              <a:buFont typeface="Wingdings" pitchFamily="2" charset="2"/>
              <a:buChar char="§"/>
            </a:pPr>
            <a:r>
              <a:rPr lang="uk-UA" sz="2400" dirty="0"/>
              <a:t>вивчити вплив автомобільного транспорту на якість </a:t>
            </a:r>
            <a:r>
              <a:rPr lang="uk-UA" sz="2400" dirty="0" err="1"/>
              <a:t>грунту</a:t>
            </a:r>
            <a:endParaRPr lang="uk-UA" sz="2400" dirty="0"/>
          </a:p>
          <a:p>
            <a:pPr lvl="0">
              <a:buFont typeface="Wingdings" pitchFamily="2" charset="2"/>
              <a:buChar char="§"/>
            </a:pPr>
            <a:r>
              <a:rPr lang="uk-UA" sz="2400" dirty="0"/>
              <a:t>дослідити та порівняти  ростові параметри пшениці ярої під впливом водних витяжок </a:t>
            </a:r>
            <a:r>
              <a:rPr lang="uk-UA" sz="2400" dirty="0" err="1"/>
              <a:t>грунтів</a:t>
            </a:r>
            <a:r>
              <a:rPr lang="uk-UA" sz="2400" dirty="0"/>
              <a:t> з різних ділянок, а саме: ростові параметри рослин та фітотоксичний ефект.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5364088" y="187628"/>
            <a:ext cx="3143272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/>
              <a:t>Матеріали та методи досліджень</a:t>
            </a:r>
            <a:r>
              <a:rPr lang="uk-UA" b="1" dirty="0"/>
              <a:t/>
            </a:r>
            <a:br>
              <a:rPr lang="uk-UA" b="1" dirty="0"/>
            </a:br>
            <a:r>
              <a:rPr lang="uk-UA" b="1" dirty="0"/>
              <a:t>Об’єктом наших досліджень </a:t>
            </a:r>
            <a:r>
              <a:rPr lang="uk-UA" b="1" dirty="0" smtClean="0"/>
              <a:t>були водні витяжки </a:t>
            </a:r>
            <a:r>
              <a:rPr lang="uk-UA" b="1" dirty="0" err="1" smtClean="0"/>
              <a:t>грунтів</a:t>
            </a:r>
            <a:r>
              <a:rPr lang="uk-UA" b="1" dirty="0" smtClean="0"/>
              <a:t> з різних ділянок села, предметом дослідження вплив складу </a:t>
            </a:r>
            <a:r>
              <a:rPr lang="uk-UA" b="1" dirty="0" err="1" smtClean="0"/>
              <a:t>грунту</a:t>
            </a:r>
            <a:r>
              <a:rPr lang="uk-UA" b="1" dirty="0" smtClean="0"/>
              <a:t> на ріст рослин, а саме  пшениці ярої</a:t>
            </a:r>
            <a:r>
              <a:rPr lang="uk-UA" b="1" i="1" dirty="0" smtClean="0"/>
              <a:t>–</a:t>
            </a:r>
            <a:r>
              <a:rPr lang="en-US" b="1" dirty="0" err="1" smtClean="0"/>
              <a:t>Triticum</a:t>
            </a:r>
            <a:r>
              <a:rPr lang="en-US" b="1" dirty="0" smtClean="0"/>
              <a:t> </a:t>
            </a:r>
            <a:r>
              <a:rPr lang="en-US" b="1" dirty="0" err="1"/>
              <a:t>aestivum</a:t>
            </a:r>
            <a:r>
              <a:rPr lang="en-US" b="1" dirty="0"/>
              <a:t> </a:t>
            </a:r>
            <a:r>
              <a:rPr lang="en-US" b="1" dirty="0" smtClean="0"/>
              <a:t>L</a:t>
            </a:r>
            <a:endParaRPr lang="uk-UA" dirty="0"/>
          </a:p>
        </p:txBody>
      </p:sp>
      <p:sp>
        <p:nvSpPr>
          <p:cNvPr id="5" name="Прямокутник 4"/>
          <p:cNvSpPr/>
          <p:nvPr/>
        </p:nvSpPr>
        <p:spPr>
          <a:xfrm>
            <a:off x="2647036" y="3861048"/>
            <a:ext cx="5976664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Ми </a:t>
            </a:r>
            <a:r>
              <a:rPr lang="ru-RU" sz="1600" b="1" dirty="0" err="1"/>
              <a:t>вивчали</a:t>
            </a:r>
            <a:r>
              <a:rPr lang="ru-RU" sz="1600" b="1" dirty="0"/>
              <a:t> </a:t>
            </a:r>
            <a:r>
              <a:rPr lang="ru-RU" sz="1600" b="1" dirty="0" err="1"/>
              <a:t>вплив</a:t>
            </a:r>
            <a:r>
              <a:rPr lang="ru-RU" sz="1600" b="1" dirty="0"/>
              <a:t> </a:t>
            </a:r>
            <a:r>
              <a:rPr lang="uk-UA" sz="1600" b="1" dirty="0" smtClean="0"/>
              <a:t>водних витяжок </a:t>
            </a:r>
            <a:r>
              <a:rPr lang="uk-UA" sz="1600" b="1" dirty="0" err="1" smtClean="0"/>
              <a:t>грунту</a:t>
            </a:r>
            <a:r>
              <a:rPr lang="uk-UA" sz="1600" b="1" dirty="0" smtClean="0"/>
              <a:t> </a:t>
            </a:r>
            <a:r>
              <a:rPr lang="ru-RU" sz="1600" b="1" dirty="0" smtClean="0"/>
              <a:t>на </a:t>
            </a:r>
            <a:r>
              <a:rPr lang="ru-RU" sz="1600" b="1" dirty="0" err="1" smtClean="0"/>
              <a:t>ріст</a:t>
            </a:r>
            <a:r>
              <a:rPr lang="ru-RU" sz="1600" b="1" dirty="0" smtClean="0"/>
              <a:t> </a:t>
            </a:r>
            <a:r>
              <a:rPr lang="ru-RU" sz="1600" b="1" dirty="0" err="1"/>
              <a:t>проростків</a:t>
            </a:r>
            <a:r>
              <a:rPr lang="ru-RU" sz="1600" b="1" dirty="0"/>
              <a:t> </a:t>
            </a:r>
            <a:r>
              <a:rPr lang="uk-UA" sz="1600" b="1" dirty="0" smtClean="0"/>
              <a:t>пшениці ярої. </a:t>
            </a:r>
            <a:r>
              <a:rPr lang="ru-RU" sz="1600" b="1" dirty="0" smtClean="0"/>
              <a:t>Контролем служили </a:t>
            </a:r>
            <a:r>
              <a:rPr lang="ru-RU" sz="1600" b="1" dirty="0" err="1"/>
              <a:t>рослини</a:t>
            </a:r>
            <a:r>
              <a:rPr lang="ru-RU" sz="1600" b="1" dirty="0"/>
              <a:t>, </a:t>
            </a:r>
            <a:r>
              <a:rPr lang="ru-RU" sz="1600" b="1" dirty="0" err="1"/>
              <a:t>вирощені</a:t>
            </a:r>
            <a:r>
              <a:rPr lang="ru-RU" sz="1600" b="1" dirty="0"/>
              <a:t> </a:t>
            </a:r>
            <a:r>
              <a:rPr lang="ru-RU" sz="1600" b="1" dirty="0" smtClean="0"/>
              <a:t>на </a:t>
            </a:r>
            <a:r>
              <a:rPr lang="ru-RU" sz="1600" b="1" dirty="0" err="1" smtClean="0"/>
              <a:t>витяжці</a:t>
            </a:r>
            <a:r>
              <a:rPr lang="ru-RU" sz="1600" b="1" dirty="0" smtClean="0"/>
              <a:t> з грунту </a:t>
            </a:r>
            <a:r>
              <a:rPr lang="ru-RU" sz="1600" b="1" dirty="0" err="1" smtClean="0"/>
              <a:t>екологічно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чистої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ділянки</a:t>
            </a:r>
            <a:r>
              <a:rPr lang="ru-RU" sz="1600" b="1" dirty="0" smtClean="0"/>
              <a:t>. </a:t>
            </a:r>
            <a:r>
              <a:rPr lang="ru-RU" sz="1600" b="1" dirty="0" err="1" smtClean="0"/>
              <a:t>Результати</a:t>
            </a:r>
            <a:r>
              <a:rPr lang="ru-RU" sz="1600" b="1" dirty="0" smtClean="0"/>
              <a:t> </a:t>
            </a:r>
            <a:r>
              <a:rPr lang="ru-RU" sz="1600" b="1" dirty="0" err="1"/>
              <a:t>знімали</a:t>
            </a:r>
            <a:r>
              <a:rPr lang="ru-RU" sz="1600" b="1" dirty="0"/>
              <a:t> </a:t>
            </a:r>
            <a:r>
              <a:rPr lang="ru-RU" sz="1600" b="1" dirty="0" err="1"/>
              <a:t>щоденно</a:t>
            </a:r>
            <a:r>
              <a:rPr lang="ru-RU" sz="1600" b="1" dirty="0"/>
              <a:t> </a:t>
            </a:r>
            <a:r>
              <a:rPr lang="ru-RU" sz="1600" b="1" dirty="0" err="1"/>
              <a:t>протягом</a:t>
            </a:r>
            <a:r>
              <a:rPr lang="ru-RU" sz="1600" b="1" dirty="0"/>
              <a:t> перших </a:t>
            </a:r>
            <a:r>
              <a:rPr lang="ru-RU" sz="1600" b="1" dirty="0" smtClean="0"/>
              <a:t>8-ми </a:t>
            </a:r>
            <a:r>
              <a:rPr lang="ru-RU" sz="1600" b="1" dirty="0" err="1" smtClean="0"/>
              <a:t>днів</a:t>
            </a:r>
            <a:r>
              <a:rPr lang="ru-RU" sz="1600" b="1" dirty="0"/>
              <a:t>. </a:t>
            </a:r>
            <a:r>
              <a:rPr lang="ru-RU" sz="1600" b="1" dirty="0" err="1"/>
              <a:t>Підстилку</a:t>
            </a:r>
            <a:r>
              <a:rPr lang="ru-RU" sz="1600" b="1" dirty="0"/>
              <a:t> весь час </a:t>
            </a:r>
            <a:r>
              <a:rPr lang="ru-RU" sz="1600" b="1" dirty="0" err="1"/>
              <a:t>утримували</a:t>
            </a:r>
            <a:r>
              <a:rPr lang="ru-RU" sz="1600" b="1" dirty="0"/>
              <a:t> у </a:t>
            </a:r>
            <a:r>
              <a:rPr lang="ru-RU" sz="1600" b="1" dirty="0" err="1" smtClean="0"/>
              <a:t>вологому</a:t>
            </a:r>
            <a:r>
              <a:rPr lang="ru-RU" sz="1600" b="1" dirty="0"/>
              <a:t> </a:t>
            </a:r>
            <a:r>
              <a:rPr lang="ru-RU" sz="1600" b="1" dirty="0" err="1" smtClean="0"/>
              <a:t>стані</a:t>
            </a:r>
            <a:r>
              <a:rPr lang="ru-RU" sz="1600" b="1" dirty="0"/>
              <a:t>. </a:t>
            </a:r>
            <a:r>
              <a:rPr lang="ru-RU" sz="1600" b="1" dirty="0" err="1"/>
              <a:t>Енергію</a:t>
            </a:r>
            <a:r>
              <a:rPr lang="ru-RU" sz="1600" b="1" dirty="0"/>
              <a:t> </a:t>
            </a:r>
            <a:r>
              <a:rPr lang="ru-RU" sz="1600" b="1" dirty="0" err="1"/>
              <a:t>проростання</a:t>
            </a:r>
            <a:r>
              <a:rPr lang="ru-RU" sz="1600" b="1" dirty="0"/>
              <a:t> </a:t>
            </a:r>
            <a:r>
              <a:rPr lang="ru-RU" sz="1600" b="1" dirty="0" err="1"/>
              <a:t>насіння</a:t>
            </a:r>
            <a:r>
              <a:rPr lang="ru-RU" sz="1600" b="1" dirty="0"/>
              <a:t> </a:t>
            </a:r>
            <a:r>
              <a:rPr lang="ru-RU" sz="1600" b="1" dirty="0" err="1"/>
              <a:t>оцінювали</a:t>
            </a:r>
            <a:r>
              <a:rPr lang="ru-RU" sz="1600" b="1" dirty="0"/>
              <a:t> </a:t>
            </a:r>
            <a:r>
              <a:rPr lang="ru-RU" sz="1600" b="1" dirty="0" smtClean="0"/>
              <a:t>на </a:t>
            </a:r>
            <a:r>
              <a:rPr lang="ru-RU" sz="1600" b="1" dirty="0" err="1" smtClean="0"/>
              <a:t>восьму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добу</a:t>
            </a:r>
            <a:r>
              <a:rPr lang="ru-RU" sz="1600" b="1" dirty="0" smtClean="0"/>
              <a:t> </a:t>
            </a:r>
            <a:r>
              <a:rPr lang="ru-RU" sz="1600" b="1" dirty="0" err="1"/>
              <a:t>від</a:t>
            </a:r>
            <a:r>
              <a:rPr lang="ru-RU" sz="1600" b="1" dirty="0"/>
              <a:t> початку </a:t>
            </a:r>
            <a:r>
              <a:rPr lang="ru-RU" sz="1600" b="1" dirty="0" err="1" smtClean="0"/>
              <a:t>пророщування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вимірювали</a:t>
            </a:r>
            <a:r>
              <a:rPr lang="ru-RU" sz="1600" b="1" dirty="0" smtClean="0"/>
              <a:t> </a:t>
            </a:r>
            <a:r>
              <a:rPr lang="ru-RU" sz="1600" b="1" dirty="0" err="1"/>
              <a:t>довжину</a:t>
            </a:r>
            <a:r>
              <a:rPr lang="ru-RU" sz="1600" b="1" dirty="0"/>
              <a:t> </a:t>
            </a:r>
            <a:r>
              <a:rPr lang="ru-RU" sz="1600" b="1" dirty="0" err="1"/>
              <a:t>кореня</a:t>
            </a:r>
            <a:r>
              <a:rPr lang="ru-RU" sz="1600" b="1" dirty="0"/>
              <a:t> і стебла, </a:t>
            </a:r>
            <a:r>
              <a:rPr lang="ru-RU" sz="1600" b="1" dirty="0" err="1"/>
              <a:t>отримані</a:t>
            </a:r>
            <a:r>
              <a:rPr lang="ru-RU" sz="1600" b="1" dirty="0"/>
              <a:t> </a:t>
            </a:r>
            <a:r>
              <a:rPr lang="ru-RU" sz="1600" b="1" dirty="0" err="1" smtClean="0"/>
              <a:t>результати</a:t>
            </a:r>
            <a:r>
              <a:rPr lang="ru-RU" sz="1600" b="1" dirty="0" smtClean="0"/>
              <a:t> </a:t>
            </a:r>
            <a:r>
              <a:rPr lang="ru-RU" sz="1600" b="1" dirty="0" err="1"/>
              <a:t>обробляли</a:t>
            </a:r>
            <a:r>
              <a:rPr lang="ru-RU" sz="1600" b="1" dirty="0"/>
              <a:t> </a:t>
            </a:r>
            <a:r>
              <a:rPr lang="ru-RU" sz="1600" b="1" dirty="0" err="1" smtClean="0"/>
              <a:t>статистично</a:t>
            </a:r>
            <a:r>
              <a:rPr lang="ru-RU" dirty="0" smtClean="0"/>
              <a:t>. 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7628"/>
            <a:ext cx="4692013" cy="3519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434" y="332656"/>
            <a:ext cx="6740107" cy="626469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635896" y="3789040"/>
            <a:ext cx="28803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80112" y="908720"/>
            <a:ext cx="288032" cy="21602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2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05488" y="5805264"/>
            <a:ext cx="28803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3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491880" y="3140968"/>
            <a:ext cx="28803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4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97633" y="3789040"/>
            <a:ext cx="28803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5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119833" y="370111"/>
            <a:ext cx="3240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Досліджувані ділянки </a:t>
            </a:r>
            <a:endParaRPr lang="ru-RU" sz="3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768380" y="4265712"/>
            <a:ext cx="2339752" cy="25922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uk-UA" i="1" dirty="0" smtClean="0">
                <a:solidFill>
                  <a:schemeClr val="tx1"/>
                </a:solidFill>
              </a:rPr>
              <a:t>Школа </a:t>
            </a:r>
          </a:p>
          <a:p>
            <a:pPr marL="342900" indent="-342900">
              <a:buAutoNum type="arabicPeriod"/>
            </a:pPr>
            <a:r>
              <a:rPr lang="uk-UA" i="1" dirty="0" err="1" smtClean="0">
                <a:solidFill>
                  <a:srgbClr val="C00000"/>
                </a:solidFill>
              </a:rPr>
              <a:t>Мощаниця</a:t>
            </a:r>
            <a:r>
              <a:rPr lang="uk-UA" i="1" dirty="0" smtClean="0">
                <a:solidFill>
                  <a:srgbClr val="C00000"/>
                </a:solidFill>
              </a:rPr>
              <a:t> (контроль)</a:t>
            </a:r>
          </a:p>
          <a:p>
            <a:pPr marL="342900" indent="-342900">
              <a:buAutoNum type="arabicPeriod"/>
            </a:pPr>
            <a:r>
              <a:rPr lang="uk-UA" i="1" dirty="0" smtClean="0">
                <a:solidFill>
                  <a:schemeClr val="tx1"/>
                </a:solidFill>
              </a:rPr>
              <a:t>Старе Дерно</a:t>
            </a:r>
          </a:p>
          <a:p>
            <a:pPr marL="342900" indent="-342900">
              <a:buAutoNum type="arabicPeriod"/>
            </a:pPr>
            <a:r>
              <a:rPr lang="uk-UA" i="1" dirty="0" smtClean="0">
                <a:solidFill>
                  <a:schemeClr val="tx1"/>
                </a:solidFill>
              </a:rPr>
              <a:t>«</a:t>
            </a:r>
            <a:r>
              <a:rPr lang="uk-UA" i="1" dirty="0" err="1" smtClean="0">
                <a:solidFill>
                  <a:schemeClr val="tx1"/>
                </a:solidFill>
              </a:rPr>
              <a:t>Бурякопункт</a:t>
            </a:r>
            <a:r>
              <a:rPr lang="uk-UA" i="1" dirty="0" smtClean="0">
                <a:solidFill>
                  <a:schemeClr val="tx1"/>
                </a:solidFill>
              </a:rPr>
              <a:t>»</a:t>
            </a:r>
          </a:p>
          <a:p>
            <a:pPr marL="342900" indent="-342900">
              <a:buAutoNum type="arabicPeriod"/>
            </a:pPr>
            <a:r>
              <a:rPr lang="uk-UA" i="1" dirty="0" err="1" smtClean="0">
                <a:solidFill>
                  <a:schemeClr val="tx1"/>
                </a:solidFill>
              </a:rPr>
              <a:t>Понятів</a:t>
            </a:r>
            <a:endParaRPr lang="uk-UA" i="1" dirty="0" smtClean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ru-RU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53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500034" y="214290"/>
            <a:ext cx="8229600" cy="725487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Висівання насіння</a:t>
            </a:r>
            <a:endParaRPr lang="uk-UA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40227" y="1721388"/>
            <a:ext cx="5349213" cy="40119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Проростання насіння на 4 день після посіву</a:t>
            </a:r>
            <a:endParaRPr lang="uk-UA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58266" y="2189440"/>
            <a:ext cx="5061181" cy="37958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75449" y="2189441"/>
            <a:ext cx="5061183" cy="37958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Проростки на 8 день</a:t>
            </a:r>
            <a:endParaRPr lang="uk-UA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88840"/>
            <a:ext cx="4320480" cy="32403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998365"/>
            <a:ext cx="4320481" cy="3240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Обробка результатів досліду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11102"/>
            <a:ext cx="4978828" cy="373412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79158" y="2168861"/>
            <a:ext cx="3744414" cy="28083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dirty="0" smtClean="0"/>
              <a:t>Середні арифметичні висоти рослин та довжини коренів, їх помилки та дисперсія для кожного варіанта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5231241"/>
              </p:ext>
            </p:extLst>
          </p:nvPr>
        </p:nvGraphicFramePr>
        <p:xfrm>
          <a:off x="140747" y="1628800"/>
          <a:ext cx="8862505" cy="4079240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8023849"/>
                    </a:ext>
                  </a:extLst>
                </a:gridCol>
                <a:gridCol w="2278825">
                  <a:extLst>
                    <a:ext uri="{9D8B030D-6E8A-4147-A177-3AD203B41FA5}">
                      <a16:colId xmlns:a16="http://schemas.microsoft.com/office/drawing/2014/main" val="12725718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863113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607197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56173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Варіант</a:t>
                      </a:r>
                      <a:endParaRPr lang="ru-RU" dirty="0"/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Показник</a:t>
                      </a:r>
                      <a:endParaRPr lang="ru-RU" dirty="0"/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Дисперсія</a:t>
                      </a:r>
                      <a:endParaRPr lang="ru-RU" dirty="0"/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Середнє</a:t>
                      </a:r>
                      <a:endParaRPr lang="ru-RU" dirty="0"/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r>
                        <a:rPr lang="en-US" baseline="0" dirty="0" smtClean="0"/>
                        <a:t> - </a:t>
                      </a:r>
                      <a:r>
                        <a:rPr lang="uk-UA" baseline="0" dirty="0" smtClean="0"/>
                        <a:t>критерій</a:t>
                      </a:r>
                      <a:endParaRPr lang="ru-RU" dirty="0"/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6329505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Школа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Висота рослин,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см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21,95</a:t>
                      </a: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13,88±0,77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3,91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4008734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Довжина коренів, см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12,07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12,07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±0,57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1,60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797957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uk-UA" dirty="0" err="1" smtClean="0">
                          <a:solidFill>
                            <a:schemeClr val="tx1"/>
                          </a:solidFill>
                        </a:rPr>
                        <a:t>Мощаниця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(контроль)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Висота рослин,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см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12,11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17,39±0,47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5224852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Довжина коренів, см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16,31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9,38±0,54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1803421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Старе Дерно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Висота рослин,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см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7,87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16,09±0,37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2,19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9965622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Довжина коренів, см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11,20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9,36±0,44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0,02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1296297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«</a:t>
                      </a:r>
                      <a:r>
                        <a:rPr lang="uk-UA" dirty="0" err="1" smtClean="0">
                          <a:solidFill>
                            <a:schemeClr val="tx1"/>
                          </a:solidFill>
                        </a:rPr>
                        <a:t>Бурякопункт</a:t>
                      </a:r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»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Висота рослин,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см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43,72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9,83±0,94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7,19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799592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Довжина коренів, см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11,94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7,38±0,49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2,73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1122279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uk-UA" dirty="0" err="1" smtClean="0">
                          <a:solidFill>
                            <a:schemeClr val="tx1"/>
                          </a:solidFill>
                        </a:rPr>
                        <a:t>Понятів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Висота рослин,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см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23,67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15,02±0,73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2,75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008500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Довжина коренів, см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13,73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9,16±0,55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0,28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8130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10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2019277132"/>
              </p:ext>
            </p:extLst>
          </p:nvPr>
        </p:nvGraphicFramePr>
        <p:xfrm>
          <a:off x="539552" y="548680"/>
          <a:ext cx="7992888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іаграма 3"/>
          <p:cNvGraphicFramePr/>
          <p:nvPr>
            <p:extLst>
              <p:ext uri="{D42A27DB-BD31-4B8C-83A1-F6EECF244321}">
                <p14:modId xmlns:p14="http://schemas.microsoft.com/office/powerpoint/2010/main" val="3878329572"/>
              </p:ext>
            </p:extLst>
          </p:nvPr>
        </p:nvGraphicFramePr>
        <p:xfrm>
          <a:off x="107504" y="548680"/>
          <a:ext cx="8892480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5903640" y="1628800"/>
            <a:ext cx="3096344" cy="151216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dirty="0" smtClean="0">
                <a:solidFill>
                  <a:srgbClr val="0070C0"/>
                </a:solidFill>
              </a:rPr>
              <a:t>ФЕ1 – За висотою рослин</a:t>
            </a:r>
          </a:p>
          <a:p>
            <a:r>
              <a:rPr lang="uk-UA" dirty="0" smtClean="0">
                <a:solidFill>
                  <a:srgbClr val="C00000"/>
                </a:solidFill>
              </a:rPr>
              <a:t>ФЕ2 – За довжиною коренів</a:t>
            </a:r>
          </a:p>
          <a:p>
            <a:r>
              <a:rPr lang="uk-UA" dirty="0" smtClean="0">
                <a:solidFill>
                  <a:srgbClr val="92D050"/>
                </a:solidFill>
              </a:rPr>
              <a:t>ФЕ3 – За масою</a:t>
            </a:r>
            <a:endParaRPr lang="ru-RU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53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434" y="332656"/>
            <a:ext cx="6740107" cy="626469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635896" y="3789040"/>
            <a:ext cx="288032" cy="2160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80112" y="908720"/>
            <a:ext cx="288032" cy="2160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05488" y="5805264"/>
            <a:ext cx="288032" cy="21602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91880" y="3140968"/>
            <a:ext cx="288032" cy="216024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4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51720" y="3806316"/>
            <a:ext cx="288032" cy="21602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9833" y="370111"/>
            <a:ext cx="3240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Досліджувані ділянки </a:t>
            </a:r>
            <a:endParaRPr lang="ru-RU" sz="3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264052" y="4265712"/>
            <a:ext cx="2879948" cy="25922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uk-UA" b="1" i="1" dirty="0" err="1" smtClean="0">
                <a:solidFill>
                  <a:schemeClr val="accent3"/>
                </a:solidFill>
              </a:rPr>
              <a:t>Мощаниця</a:t>
            </a:r>
            <a:r>
              <a:rPr lang="uk-UA" b="1" i="1" dirty="0" smtClean="0">
                <a:solidFill>
                  <a:schemeClr val="accent3"/>
                </a:solidFill>
              </a:rPr>
              <a:t> </a:t>
            </a:r>
            <a:r>
              <a:rPr lang="uk-UA" b="1" i="1" dirty="0" smtClean="0">
                <a:solidFill>
                  <a:schemeClr val="accent3"/>
                </a:solidFill>
              </a:rPr>
              <a:t>(контроль)</a:t>
            </a:r>
          </a:p>
          <a:p>
            <a:pPr marL="342900" indent="-342900">
              <a:buAutoNum type="arabicPeriod"/>
            </a:pPr>
            <a:r>
              <a:rPr lang="uk-UA" b="1" i="1" dirty="0" smtClean="0">
                <a:solidFill>
                  <a:srgbClr val="FFFF00"/>
                </a:solidFill>
              </a:rPr>
              <a:t>Старе </a:t>
            </a:r>
            <a:r>
              <a:rPr lang="uk-UA" b="1" i="1" dirty="0" smtClean="0">
                <a:solidFill>
                  <a:srgbClr val="FFFF00"/>
                </a:solidFill>
              </a:rPr>
              <a:t>Дерно</a:t>
            </a:r>
            <a:r>
              <a:rPr lang="en-US" b="1" i="1" dirty="0" smtClean="0">
                <a:solidFill>
                  <a:srgbClr val="FFFF00"/>
                </a:solidFill>
              </a:rPr>
              <a:t> 3%</a:t>
            </a:r>
            <a:endParaRPr lang="uk-UA" b="1" i="1" dirty="0" smtClean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r>
              <a:rPr lang="uk-UA" b="1" i="1" dirty="0" err="1" smtClean="0">
                <a:solidFill>
                  <a:srgbClr val="FFFF00"/>
                </a:solidFill>
              </a:rPr>
              <a:t>Понятів</a:t>
            </a:r>
            <a:r>
              <a:rPr lang="en-US" b="1" i="1" dirty="0" smtClean="0">
                <a:solidFill>
                  <a:srgbClr val="FFFF00"/>
                </a:solidFill>
              </a:rPr>
              <a:t> 7%</a:t>
            </a:r>
          </a:p>
          <a:p>
            <a:pPr marL="342900" indent="-342900">
              <a:buFontTx/>
              <a:buAutoNum type="arabicPeriod"/>
            </a:pPr>
            <a:r>
              <a:rPr lang="uk-UA" b="1" i="1" dirty="0" smtClean="0">
                <a:solidFill>
                  <a:srgbClr val="C00000"/>
                </a:solidFill>
              </a:rPr>
              <a:t>«</a:t>
            </a:r>
            <a:r>
              <a:rPr lang="uk-UA" b="1" i="1" dirty="0" err="1">
                <a:solidFill>
                  <a:srgbClr val="C00000"/>
                </a:solidFill>
              </a:rPr>
              <a:t>Бурякопункт</a:t>
            </a:r>
            <a:r>
              <a:rPr lang="uk-UA" b="1" i="1" dirty="0">
                <a:solidFill>
                  <a:srgbClr val="C00000"/>
                </a:solidFill>
              </a:rPr>
              <a:t>»</a:t>
            </a:r>
            <a:r>
              <a:rPr lang="en-US" b="1" i="1" dirty="0">
                <a:solidFill>
                  <a:srgbClr val="C00000"/>
                </a:solidFill>
              </a:rPr>
              <a:t> 26</a:t>
            </a:r>
            <a:r>
              <a:rPr lang="en-US" b="1" i="1" dirty="0" smtClean="0">
                <a:solidFill>
                  <a:srgbClr val="C00000"/>
                </a:solidFill>
              </a:rPr>
              <a:t>%</a:t>
            </a:r>
          </a:p>
          <a:p>
            <a:pPr marL="342900" indent="-342900">
              <a:buFontTx/>
              <a:buAutoNum type="arabicPeriod"/>
            </a:pPr>
            <a:r>
              <a:rPr lang="uk-UA" b="1" i="1" dirty="0">
                <a:solidFill>
                  <a:srgbClr val="FF0000"/>
                </a:solidFill>
              </a:rPr>
              <a:t>Школа </a:t>
            </a:r>
            <a:r>
              <a:rPr lang="en-US" b="1" i="1" dirty="0">
                <a:solidFill>
                  <a:srgbClr val="FF0000"/>
                </a:solidFill>
              </a:rPr>
              <a:t>28</a:t>
            </a:r>
            <a:r>
              <a:rPr lang="en-US" b="1" i="1" dirty="0" smtClean="0">
                <a:solidFill>
                  <a:srgbClr val="FF0000"/>
                </a:solidFill>
              </a:rPr>
              <a:t>%</a:t>
            </a:r>
            <a:endParaRPr lang="uk-UA" b="1" i="1" dirty="0" smtClean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endParaRPr lang="ru-RU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20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Висновки</a:t>
            </a:r>
            <a:endParaRPr lang="uk-UA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uk-UA" dirty="0" smtClean="0"/>
              <a:t>Ростові процеси рослин, пророщених на водних витяжках </a:t>
            </a:r>
            <a:r>
              <a:rPr lang="uk-UA" dirty="0" err="1" smtClean="0"/>
              <a:t>грунтів</a:t>
            </a:r>
            <a:r>
              <a:rPr lang="uk-UA" dirty="0" smtClean="0"/>
              <a:t>, зібраних на різних відстанях від автодороги та залізниці, пригноблені( показники росту достовірно відрізняються від контролю), отже </a:t>
            </a:r>
            <a:r>
              <a:rPr lang="uk-UA" dirty="0" err="1" smtClean="0"/>
              <a:t>грунти</a:t>
            </a:r>
            <a:r>
              <a:rPr lang="uk-UA" dirty="0" smtClean="0"/>
              <a:t> забруднені токсичними речовинами.</a:t>
            </a:r>
          </a:p>
          <a:p>
            <a:r>
              <a:rPr lang="uk-UA" dirty="0" smtClean="0"/>
              <a:t>Інтенсивність процесів росту зростає із збільшенням відстані від джерел забруднення.</a:t>
            </a:r>
          </a:p>
          <a:p>
            <a:r>
              <a:rPr lang="uk-UA" dirty="0" smtClean="0"/>
              <a:t>Фітотоксичний ефект за сухою масою та параметрами рослин показує, що з наближенням до автодороги показники росту рослин погіршуються і </a:t>
            </a:r>
            <a:r>
              <a:rPr lang="uk-UA" dirty="0" err="1" smtClean="0"/>
              <a:t>фітотоксичність</a:t>
            </a:r>
            <a:r>
              <a:rPr lang="uk-UA" dirty="0" smtClean="0"/>
              <a:t> </a:t>
            </a:r>
            <a:r>
              <a:rPr lang="uk-UA" dirty="0" err="1" smtClean="0"/>
              <a:t>грунту</a:t>
            </a:r>
            <a:r>
              <a:rPr lang="uk-UA" dirty="0" smtClean="0"/>
              <a:t> збільшується із 3 до 28%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1766</TotalTime>
  <Words>500</Words>
  <Application>Microsoft Office PowerPoint</Application>
  <PresentationFormat>Экран (4:3)</PresentationFormat>
  <Paragraphs>107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Inter</vt:lpstr>
      <vt:lpstr>Arial</vt:lpstr>
      <vt:lpstr>Calibri</vt:lpstr>
      <vt:lpstr>Times New Roman</vt:lpstr>
      <vt:lpstr>Wingdings</vt:lpstr>
      <vt:lpstr>Тема Office</vt:lpstr>
      <vt:lpstr>Біоіндикація стану ґрунтів с.Дерно</vt:lpstr>
      <vt:lpstr>Презентация PowerPoint</vt:lpstr>
      <vt:lpstr>Гіпотеза</vt:lpstr>
      <vt:lpstr>Об’єкти дослідження: грунт із різних ділянок с.Дерно</vt:lpstr>
      <vt:lpstr>Мета дослідження:</vt:lpstr>
      <vt:lpstr>Презентация PowerPoint</vt:lpstr>
      <vt:lpstr>Презентация PowerPoint</vt:lpstr>
      <vt:lpstr>Висівання насіння</vt:lpstr>
      <vt:lpstr>Проростання насіння на 4 день після посіву</vt:lpstr>
      <vt:lpstr>Проростки на 8 день</vt:lpstr>
      <vt:lpstr>Обробка результатів досліду</vt:lpstr>
      <vt:lpstr>Середні арифметичні висоти рослин та довжини коренів, їх помилки та дисперсія для кожного варіанта</vt:lpstr>
      <vt:lpstr>Презентация PowerPoint</vt:lpstr>
      <vt:lpstr>Презентация PowerPoint</vt:lpstr>
      <vt:lpstr>Презентация PowerPoint</vt:lpstr>
      <vt:lpstr>Висновки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Вплив  концентрації розчинів кухонної солі на проростання насіння  Trifolium pratense L. та Dactylis glomerata L.</dc:title>
  <dc:creator>Admin</dc:creator>
  <cp:lastModifiedBy>Admin</cp:lastModifiedBy>
  <cp:revision>100</cp:revision>
  <dcterms:created xsi:type="dcterms:W3CDTF">2016-04-10T12:52:58Z</dcterms:created>
  <dcterms:modified xsi:type="dcterms:W3CDTF">2025-04-22T14:43:56Z</dcterms:modified>
</cp:coreProperties>
</file>