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12.svg" ContentType="image/svg+xml"/>
  <Override PartName="/ppt/media/image20.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8288000" cy="10287000"/>
  <p:notesSz cx="6858000" cy="9144000"/>
  <p:embeddedFontLst>
    <p:embeddedFont>
      <p:font typeface="Lora" panose="00000500000000000000"/>
      <p:regular r:id="rId20"/>
    </p:embeddedFont>
    <p:embeddedFont>
      <p:font typeface="Lora Bold" panose="00000800000000000000"/>
      <p:bold r:id="rId21"/>
    </p:embeddedFont>
    <p:embeddedFont>
      <p:font typeface="Canva Sans" panose="020B0503030501040103"/>
      <p:regular r:id="rId22"/>
    </p:embeddedFont>
    <p:embeddedFont>
      <p:font typeface="Calibri" panose="020F050202020403020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font" Target="fonts/font7.fntdata"/><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jpeg"/><Relationship Id="rId2" Type="http://schemas.openxmlformats.org/officeDocument/2006/relationships/image" Target="../media/image12.sv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hyperlink" Target="http://www.tsatu.edu.ua/rosl/wp-content/uploads/sites/20/lr.6.bioindykacija-i-biotestuvannja-v-ahroekolohiyi.pdf" TargetMode="External"/><Relationship Id="rId1"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1"/>
            <a:stretch>
              <a:fillRect t="-9222" b="-9222"/>
            </a:stretch>
          </a:blipFill>
        </p:spPr>
      </p:sp>
      <p:sp>
        <p:nvSpPr>
          <p:cNvPr id="3" name="TextBox 3"/>
          <p:cNvSpPr txBox="1"/>
          <p:nvPr/>
        </p:nvSpPr>
        <p:spPr>
          <a:xfrm>
            <a:off x="398293" y="2683055"/>
            <a:ext cx="15941176" cy="4619456"/>
          </a:xfrm>
          <a:prstGeom prst="rect">
            <a:avLst/>
          </a:prstGeom>
        </p:spPr>
        <p:txBody>
          <a:bodyPr lIns="0" tIns="0" rIns="0" bIns="0" rtlCol="0" anchor="t">
            <a:spAutoFit/>
          </a:bodyPr>
          <a:lstStyle/>
          <a:p>
            <a:pPr algn="ctr">
              <a:lnSpc>
                <a:spcPts val="7815"/>
              </a:lnSpc>
            </a:pPr>
            <a:r>
              <a:rPr lang="en-US" sz="9305">
                <a:solidFill>
                  <a:srgbClr val="FFFFFF"/>
                </a:solidFill>
                <a:latin typeface="Lora" panose="00000500000000000000"/>
                <a:ea typeface="Lora" panose="00000500000000000000"/>
                <a:cs typeface="Lora" panose="00000500000000000000"/>
                <a:sym typeface="Lora" panose="00000500000000000000"/>
              </a:rPr>
              <a:t>РОСЛИНИ ЯК ФІТОІНДИКАТОРИ СТАНУ ТА ЯКОСТІ ҐРУНТІВ</a:t>
            </a:r>
            <a:endParaRPr lang="en-US" sz="9305">
              <a:solidFill>
                <a:srgbClr val="FFFFFF"/>
              </a:solidFill>
              <a:latin typeface="Lora" panose="00000500000000000000"/>
              <a:ea typeface="Lora" panose="00000500000000000000"/>
              <a:cs typeface="Lora" panose="00000500000000000000"/>
              <a:sym typeface="Lora" panose="00000500000000000000"/>
            </a:endParaRPr>
          </a:p>
          <a:p>
            <a:pPr algn="l">
              <a:lnSpc>
                <a:spcPts val="11425"/>
              </a:lnSpc>
            </a:pPr>
          </a:p>
        </p:txBody>
      </p:sp>
      <p:sp>
        <p:nvSpPr>
          <p:cNvPr id="4" name="TextBox 4"/>
          <p:cNvSpPr txBox="1"/>
          <p:nvPr/>
        </p:nvSpPr>
        <p:spPr>
          <a:xfrm>
            <a:off x="10112296" y="6314785"/>
            <a:ext cx="8557664" cy="4172799"/>
          </a:xfrm>
          <a:prstGeom prst="rect">
            <a:avLst/>
          </a:prstGeom>
        </p:spPr>
        <p:txBody>
          <a:bodyPr lIns="0" tIns="0" rIns="0" bIns="0" rtlCol="0" anchor="t">
            <a:spAutoFit/>
          </a:bodyPr>
          <a:lstStyle/>
          <a:p>
            <a:pPr marL="0" lvl="0" indent="0" algn="l">
              <a:lnSpc>
                <a:spcPts val="4155"/>
              </a:lnSpc>
              <a:spcBef>
                <a:spcPct val="0"/>
              </a:spcBef>
            </a:pPr>
            <a:r>
              <a:rPr lang="en-US" sz="2965" b="1">
                <a:solidFill>
                  <a:srgbClr val="FFFFFF"/>
                </a:solidFill>
                <a:latin typeface="Lora Bold" panose="00000800000000000000"/>
                <a:ea typeface="Lora Bold" panose="00000800000000000000"/>
                <a:cs typeface="Lora Bold" panose="00000800000000000000"/>
                <a:sym typeface="Lora Bold" panose="00000800000000000000"/>
              </a:rPr>
              <a:t>Підготував: </a:t>
            </a:r>
            <a:r>
              <a:rPr lang="en-US" sz="2965">
                <a:solidFill>
                  <a:srgbClr val="FFFFFF"/>
                </a:solidFill>
                <a:latin typeface="Lora" panose="00000500000000000000"/>
                <a:ea typeface="Lora" panose="00000500000000000000"/>
                <a:cs typeface="Lora" panose="00000500000000000000"/>
                <a:sym typeface="Lora" panose="00000500000000000000"/>
              </a:rPr>
              <a:t>Вороний</a:t>
            </a:r>
            <a:r>
              <a:rPr lang="en-US" sz="2965" u="none" strike="noStrike">
                <a:solidFill>
                  <a:srgbClr val="FFFFFF"/>
                </a:solidFill>
                <a:latin typeface="Lora" panose="00000500000000000000"/>
                <a:ea typeface="Lora" panose="00000500000000000000"/>
                <a:cs typeface="Lora" panose="00000500000000000000"/>
                <a:sym typeface="Lora" panose="00000500000000000000"/>
              </a:rPr>
              <a:t> Роман Русланович</a:t>
            </a:r>
            <a:endParaRPr lang="en-US" sz="2965" u="none" strike="noStrike">
              <a:solidFill>
                <a:srgbClr val="FFFFFF"/>
              </a:solidFill>
              <a:latin typeface="Lora" panose="00000500000000000000"/>
              <a:ea typeface="Lora" panose="00000500000000000000"/>
              <a:cs typeface="Lora" panose="00000500000000000000"/>
              <a:sym typeface="Lora" panose="00000500000000000000"/>
            </a:endParaRPr>
          </a:p>
          <a:p>
            <a:pPr marL="0" lvl="0" indent="0" algn="l">
              <a:lnSpc>
                <a:spcPts val="4155"/>
              </a:lnSpc>
              <a:spcBef>
                <a:spcPct val="0"/>
              </a:spcBef>
            </a:pPr>
            <a:r>
              <a:rPr lang="en-US" sz="2965" u="none" strike="noStrike">
                <a:solidFill>
                  <a:srgbClr val="FFFFFF"/>
                </a:solidFill>
                <a:latin typeface="Lora" panose="00000500000000000000"/>
                <a:ea typeface="Lora" panose="00000500000000000000"/>
                <a:cs typeface="Lora" panose="00000500000000000000"/>
                <a:sym typeface="Lora" panose="00000500000000000000"/>
              </a:rPr>
              <a:t>Степанківський ліцей-ОЗЗСО, 7-Б клас,</a:t>
            </a:r>
            <a:endParaRPr lang="en-US" sz="2965" u="none" strike="noStrike">
              <a:solidFill>
                <a:srgbClr val="FFFFFF"/>
              </a:solidFill>
              <a:latin typeface="Lora" panose="00000500000000000000"/>
              <a:ea typeface="Lora" panose="00000500000000000000"/>
              <a:cs typeface="Lora" panose="00000500000000000000"/>
              <a:sym typeface="Lora" panose="00000500000000000000"/>
            </a:endParaRPr>
          </a:p>
          <a:p>
            <a:pPr marL="0" lvl="0" indent="0" algn="l">
              <a:lnSpc>
                <a:spcPts val="4155"/>
              </a:lnSpc>
              <a:spcBef>
                <a:spcPct val="0"/>
              </a:spcBef>
            </a:pPr>
            <a:r>
              <a:rPr lang="en-US" sz="2965" u="none" strike="noStrike">
                <a:solidFill>
                  <a:srgbClr val="FFFFFF"/>
                </a:solidFill>
                <a:latin typeface="Lora" panose="00000500000000000000"/>
                <a:ea typeface="Lora" panose="00000500000000000000"/>
                <a:cs typeface="Lora" panose="00000500000000000000"/>
                <a:sym typeface="Lora" panose="00000500000000000000"/>
              </a:rPr>
              <a:t>Черкаська МАН, Черкаська область, </a:t>
            </a:r>
            <a:endParaRPr lang="en-US" sz="2965" u="none" strike="noStrike">
              <a:solidFill>
                <a:srgbClr val="FFFFFF"/>
              </a:solidFill>
              <a:latin typeface="Lora" panose="00000500000000000000"/>
              <a:ea typeface="Lora" panose="00000500000000000000"/>
              <a:cs typeface="Lora" panose="00000500000000000000"/>
              <a:sym typeface="Lora" panose="00000500000000000000"/>
            </a:endParaRPr>
          </a:p>
          <a:p>
            <a:pPr marL="0" lvl="0" indent="0" algn="l">
              <a:lnSpc>
                <a:spcPts val="4155"/>
              </a:lnSpc>
              <a:spcBef>
                <a:spcPct val="0"/>
              </a:spcBef>
            </a:pPr>
            <a:r>
              <a:rPr lang="en-US" sz="2965" u="none" strike="noStrike">
                <a:solidFill>
                  <a:srgbClr val="FFFFFF"/>
                </a:solidFill>
                <a:latin typeface="Lora" panose="00000500000000000000"/>
                <a:ea typeface="Lora" panose="00000500000000000000"/>
                <a:cs typeface="Lora" panose="00000500000000000000"/>
                <a:sym typeface="Lora" panose="00000500000000000000"/>
              </a:rPr>
              <a:t>Черкаський район, Степанківська ОТГ, </a:t>
            </a:r>
            <a:endParaRPr lang="en-US" sz="2965" u="none" strike="noStrike">
              <a:solidFill>
                <a:srgbClr val="FFFFFF"/>
              </a:solidFill>
              <a:latin typeface="Lora" panose="00000500000000000000"/>
              <a:ea typeface="Lora" panose="00000500000000000000"/>
              <a:cs typeface="Lora" panose="00000500000000000000"/>
              <a:sym typeface="Lora" panose="00000500000000000000"/>
            </a:endParaRPr>
          </a:p>
          <a:p>
            <a:pPr marL="0" lvl="0" indent="0" algn="l">
              <a:lnSpc>
                <a:spcPts val="4155"/>
              </a:lnSpc>
              <a:spcBef>
                <a:spcPct val="0"/>
              </a:spcBef>
            </a:pPr>
            <a:r>
              <a:rPr lang="en-US" sz="2965" u="none" strike="noStrike">
                <a:solidFill>
                  <a:srgbClr val="FFFFFF"/>
                </a:solidFill>
                <a:latin typeface="Lora" panose="00000500000000000000"/>
                <a:ea typeface="Lora" panose="00000500000000000000"/>
                <a:cs typeface="Lora" panose="00000500000000000000"/>
                <a:sym typeface="Lora" panose="00000500000000000000"/>
              </a:rPr>
              <a:t>с. Бузуків,</a:t>
            </a:r>
            <a:endParaRPr lang="en-US" sz="2965" u="none" strike="noStrike">
              <a:solidFill>
                <a:srgbClr val="FFFFFF"/>
              </a:solidFill>
              <a:latin typeface="Lora" panose="00000500000000000000"/>
              <a:ea typeface="Lora" panose="00000500000000000000"/>
              <a:cs typeface="Lora" panose="00000500000000000000"/>
              <a:sym typeface="Lora" panose="00000500000000000000"/>
            </a:endParaRPr>
          </a:p>
          <a:p>
            <a:pPr marL="0" lvl="0" indent="0" algn="l">
              <a:lnSpc>
                <a:spcPts val="4155"/>
              </a:lnSpc>
              <a:spcBef>
                <a:spcPct val="0"/>
              </a:spcBef>
            </a:pPr>
            <a:r>
              <a:rPr lang="en-US" sz="2965" b="1" u="none" strike="noStrike">
                <a:solidFill>
                  <a:srgbClr val="FFFFFF"/>
                </a:solidFill>
                <a:latin typeface="Lora Bold" panose="00000800000000000000"/>
                <a:ea typeface="Lora Bold" panose="00000800000000000000"/>
                <a:cs typeface="Lora Bold" panose="00000800000000000000"/>
                <a:sym typeface="Lora Bold" panose="00000800000000000000"/>
              </a:rPr>
              <a:t>Керівник: </a:t>
            </a:r>
            <a:r>
              <a:rPr lang="en-US" sz="2965" u="none" strike="noStrike">
                <a:solidFill>
                  <a:srgbClr val="FFFFFF"/>
                </a:solidFill>
                <a:latin typeface="Lora" panose="00000500000000000000"/>
                <a:ea typeface="Lora" panose="00000500000000000000"/>
                <a:cs typeface="Lora" panose="00000500000000000000"/>
                <a:sym typeface="Lora" panose="00000500000000000000"/>
              </a:rPr>
              <a:t>Тертична Аліна Станіславівна, вчитель біології</a:t>
            </a:r>
            <a:endParaRPr lang="en-US" sz="2965" u="none" strike="noStrike">
              <a:solidFill>
                <a:srgbClr val="FFFFFF"/>
              </a:solidFill>
              <a:latin typeface="Lora" panose="00000500000000000000"/>
              <a:ea typeface="Lora" panose="00000500000000000000"/>
              <a:cs typeface="Lora" panose="00000500000000000000"/>
              <a:sym typeface="Lora" panose="00000500000000000000"/>
            </a:endParaRPr>
          </a:p>
          <a:p>
            <a:pPr marL="0" lvl="0" indent="0" algn="l">
              <a:lnSpc>
                <a:spcPts val="4155"/>
              </a:lnSpc>
              <a:spcBef>
                <a:spcPct val="0"/>
              </a:spcBef>
            </a:p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l="-17875" t="-16655" r="-239" b="-1459"/>
            </a:stretch>
          </a:blipFill>
        </p:spPr>
      </p:sp>
      <p:sp>
        <p:nvSpPr>
          <p:cNvPr id="3" name="TextBox 3"/>
          <p:cNvSpPr txBox="1"/>
          <p:nvPr/>
        </p:nvSpPr>
        <p:spPr>
          <a:xfrm>
            <a:off x="1028700" y="923925"/>
            <a:ext cx="16572619" cy="5292725"/>
          </a:xfrm>
          <a:prstGeom prst="rect">
            <a:avLst/>
          </a:prstGeom>
        </p:spPr>
        <p:txBody>
          <a:bodyPr lIns="0" tIns="0" rIns="0" bIns="0" rtlCol="0" anchor="t">
            <a:spAutoFit/>
          </a:bodyPr>
          <a:lstStyle/>
          <a:p>
            <a:pPr algn="just">
              <a:lnSpc>
                <a:spcPts val="7000"/>
              </a:lnSpc>
            </a:pPr>
            <a:r>
              <a:rPr lang="en-US" sz="5000">
                <a:solidFill>
                  <a:srgbClr val="FFFFFF"/>
                </a:solidFill>
                <a:latin typeface="Lora" panose="00000500000000000000"/>
                <a:ea typeface="Lora" panose="00000500000000000000"/>
                <a:cs typeface="Lora" panose="00000500000000000000"/>
                <a:sym typeface="Lora" panose="00000500000000000000"/>
              </a:rPr>
              <a:t>Рослини є цінними фотоіндикаторами стану та якості ґрунтів, зовнішній вигляд, видовий склад рослин можуть слугувати для нас візуальними підказками про фізичні, хімічні та біологічні характеристики ґрунту.</a:t>
            </a:r>
            <a:endParaRPr lang="en-US" sz="5000">
              <a:solidFill>
                <a:srgbClr val="FFFFFF"/>
              </a:solidFill>
              <a:latin typeface="Lora" panose="00000500000000000000"/>
              <a:ea typeface="Lora" panose="00000500000000000000"/>
              <a:cs typeface="Lora" panose="00000500000000000000"/>
              <a:sym typeface="Lora" panose="00000500000000000000"/>
            </a:endParaRPr>
          </a:p>
          <a:p>
            <a:pPr algn="just">
              <a:lnSpc>
                <a:spcPts val="7000"/>
              </a:lnSpc>
            </a:p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222" b="-9222"/>
            </a:stretch>
          </a:blipFill>
        </p:spPr>
      </p:sp>
      <p:sp>
        <p:nvSpPr>
          <p:cNvPr id="3" name="TextBox 3"/>
          <p:cNvSpPr txBox="1"/>
          <p:nvPr/>
        </p:nvSpPr>
        <p:spPr>
          <a:xfrm>
            <a:off x="235613" y="735730"/>
            <a:ext cx="8908387" cy="2701295"/>
          </a:xfrm>
          <a:prstGeom prst="rect">
            <a:avLst/>
          </a:prstGeom>
        </p:spPr>
        <p:txBody>
          <a:bodyPr lIns="0" tIns="0" rIns="0" bIns="0" rtlCol="0" anchor="t">
            <a:spAutoFit/>
          </a:bodyPr>
          <a:lstStyle/>
          <a:p>
            <a:pPr algn="ctr">
              <a:lnSpc>
                <a:spcPts val="6870"/>
              </a:lnSpc>
            </a:pPr>
            <a:r>
              <a:rPr lang="en-US" sz="8180">
                <a:solidFill>
                  <a:srgbClr val="FFFFFF"/>
                </a:solidFill>
                <a:latin typeface="Lora" panose="00000500000000000000"/>
                <a:ea typeface="Lora" panose="00000500000000000000"/>
                <a:cs typeface="Lora" panose="00000500000000000000"/>
                <a:sym typeface="Lora" panose="00000500000000000000"/>
              </a:rPr>
              <a:t>Актуальність дослідження</a:t>
            </a:r>
            <a:endParaRPr lang="en-US" sz="8180">
              <a:solidFill>
                <a:srgbClr val="FFFFFF"/>
              </a:solidFill>
              <a:latin typeface="Lora" panose="00000500000000000000"/>
              <a:ea typeface="Lora" panose="00000500000000000000"/>
              <a:cs typeface="Lora" panose="00000500000000000000"/>
              <a:sym typeface="Lora" panose="00000500000000000000"/>
            </a:endParaRPr>
          </a:p>
          <a:p>
            <a:pPr algn="ctr">
              <a:lnSpc>
                <a:spcPts val="6870"/>
              </a:lnSpc>
            </a:pPr>
          </a:p>
        </p:txBody>
      </p:sp>
      <p:sp>
        <p:nvSpPr>
          <p:cNvPr id="4" name="TextBox 4"/>
          <p:cNvSpPr txBox="1"/>
          <p:nvPr/>
        </p:nvSpPr>
        <p:spPr>
          <a:xfrm>
            <a:off x="1834721" y="2715934"/>
            <a:ext cx="13820656" cy="6564191"/>
          </a:xfrm>
          <a:prstGeom prst="rect">
            <a:avLst/>
          </a:prstGeom>
        </p:spPr>
        <p:txBody>
          <a:bodyPr lIns="0" tIns="0" rIns="0" bIns="0" rtlCol="0" anchor="t">
            <a:spAutoFit/>
          </a:bodyPr>
          <a:lstStyle/>
          <a:p>
            <a:pPr algn="just">
              <a:lnSpc>
                <a:spcPts val="4775"/>
              </a:lnSpc>
            </a:pPr>
            <a:r>
              <a:rPr lang="en-US" sz="3410">
                <a:solidFill>
                  <a:srgbClr val="FFFFFF"/>
                </a:solidFill>
                <a:latin typeface="Lora" panose="00000500000000000000"/>
                <a:ea typeface="Lora" panose="00000500000000000000"/>
                <a:cs typeface="Lora" panose="00000500000000000000"/>
                <a:sym typeface="Lora" panose="00000500000000000000"/>
              </a:rPr>
              <a:t>Якість ґрунту без спеціальної апаратури можна визначити за рослинами, які ростуть у тому чи іншому місці. На родючих ґрунтах добре росте малина, кропива, чистотіл, іван-чай. Такі рослини у регіоні спостереження зустрічаються на присадибних ділянках та узліссі, де здебільшого ростуть листяні дерева. Серед рослин, що свідчать про низьку родючість ґрунту можемо бачити наземні мохи. Невибагливі до родючості грицики, сосна звичайна. На піщаних ґрунтах добре росте картопля, дині, морква, редис, гарбузи, буряк, цибуля, часник, лаванда, чебрець, сосна.</a:t>
            </a:r>
            <a:endParaRPr lang="en-US" sz="3410">
              <a:solidFill>
                <a:srgbClr val="FFFFFF"/>
              </a:solidFill>
              <a:latin typeface="Lora" panose="00000500000000000000"/>
              <a:ea typeface="Lora" panose="00000500000000000000"/>
              <a:cs typeface="Lora" panose="00000500000000000000"/>
              <a:sym typeface="Lora" panose="00000500000000000000"/>
            </a:endParaRPr>
          </a:p>
          <a:p>
            <a:pPr algn="just">
              <a:lnSpc>
                <a:spcPts val="4775"/>
              </a:lnSpc>
            </a:p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111" b="-9111"/>
            </a:stretch>
          </a:blipFill>
        </p:spPr>
      </p:sp>
      <p:grpSp>
        <p:nvGrpSpPr>
          <p:cNvPr id="3" name="Group 3"/>
          <p:cNvGrpSpPr/>
          <p:nvPr/>
        </p:nvGrpSpPr>
        <p:grpSpPr>
          <a:xfrm rot="0">
            <a:off x="515240" y="0"/>
            <a:ext cx="17056936" cy="3558339"/>
            <a:chOff x="0" y="0"/>
            <a:chExt cx="4492362" cy="937176"/>
          </a:xfrm>
        </p:grpSpPr>
        <p:sp>
          <p:nvSpPr>
            <p:cNvPr id="4" name="Freeform 4"/>
            <p:cNvSpPr/>
            <p:nvPr/>
          </p:nvSpPr>
          <p:spPr>
            <a:xfrm>
              <a:off x="0" y="0"/>
              <a:ext cx="4492362" cy="937176"/>
            </a:xfrm>
            <a:custGeom>
              <a:avLst/>
              <a:gdLst/>
              <a:ahLst/>
              <a:cxnLst/>
              <a:rect l="l" t="t" r="r" b="b"/>
              <a:pathLst>
                <a:path w="4492362" h="937176">
                  <a:moveTo>
                    <a:pt x="0" y="0"/>
                  </a:moveTo>
                  <a:lnTo>
                    <a:pt x="4492362" y="0"/>
                  </a:lnTo>
                  <a:lnTo>
                    <a:pt x="4492362" y="937176"/>
                  </a:lnTo>
                  <a:lnTo>
                    <a:pt x="0" y="937176"/>
                  </a:lnTo>
                  <a:close/>
                </a:path>
              </a:pathLst>
            </a:custGeom>
            <a:solidFill>
              <a:srgbClr val="FDFDFD">
                <a:alpha val="62745"/>
              </a:srgbClr>
            </a:solidFill>
          </p:spPr>
        </p:sp>
        <p:sp>
          <p:nvSpPr>
            <p:cNvPr id="5" name="TextBox 5"/>
            <p:cNvSpPr txBox="1"/>
            <p:nvPr/>
          </p:nvSpPr>
          <p:spPr>
            <a:xfrm>
              <a:off x="0" y="-38100"/>
              <a:ext cx="4492362" cy="975276"/>
            </a:xfrm>
            <a:prstGeom prst="rect">
              <a:avLst/>
            </a:prstGeom>
          </p:spPr>
          <p:txBody>
            <a:bodyPr lIns="50800" tIns="50800" rIns="50800" bIns="50800" rtlCol="0" anchor="ctr"/>
            <a:lstStyle/>
            <a:p>
              <a:pPr algn="ctr">
                <a:lnSpc>
                  <a:spcPts val="2660"/>
                </a:lnSpc>
              </a:pPr>
            </a:p>
          </p:txBody>
        </p:sp>
      </p:grpSp>
      <p:grpSp>
        <p:nvGrpSpPr>
          <p:cNvPr id="6" name="Group 6"/>
          <p:cNvGrpSpPr/>
          <p:nvPr/>
        </p:nvGrpSpPr>
        <p:grpSpPr>
          <a:xfrm rot="0">
            <a:off x="901366" y="199173"/>
            <a:ext cx="11734729" cy="1100790"/>
            <a:chOff x="0" y="0"/>
            <a:chExt cx="3090628" cy="289920"/>
          </a:xfrm>
        </p:grpSpPr>
        <p:sp>
          <p:nvSpPr>
            <p:cNvPr id="7" name="Freeform 7"/>
            <p:cNvSpPr/>
            <p:nvPr/>
          </p:nvSpPr>
          <p:spPr>
            <a:xfrm>
              <a:off x="0" y="0"/>
              <a:ext cx="3090628" cy="289920"/>
            </a:xfrm>
            <a:custGeom>
              <a:avLst/>
              <a:gdLst/>
              <a:ahLst/>
              <a:cxnLst/>
              <a:rect l="l" t="t" r="r" b="b"/>
              <a:pathLst>
                <a:path w="3090628" h="289920">
                  <a:moveTo>
                    <a:pt x="0" y="0"/>
                  </a:moveTo>
                  <a:lnTo>
                    <a:pt x="3090628" y="0"/>
                  </a:lnTo>
                  <a:lnTo>
                    <a:pt x="3090628" y="289920"/>
                  </a:lnTo>
                  <a:lnTo>
                    <a:pt x="0" y="289920"/>
                  </a:lnTo>
                  <a:close/>
                </a:path>
              </a:pathLst>
            </a:custGeom>
            <a:solidFill>
              <a:srgbClr val="FDFDFD">
                <a:alpha val="90980"/>
              </a:srgbClr>
            </a:solidFill>
          </p:spPr>
        </p:sp>
        <p:sp>
          <p:nvSpPr>
            <p:cNvPr id="8" name="TextBox 8"/>
            <p:cNvSpPr txBox="1"/>
            <p:nvPr/>
          </p:nvSpPr>
          <p:spPr>
            <a:xfrm>
              <a:off x="0" y="-38100"/>
              <a:ext cx="3090628" cy="328020"/>
            </a:xfrm>
            <a:prstGeom prst="rect">
              <a:avLst/>
            </a:prstGeom>
          </p:spPr>
          <p:txBody>
            <a:bodyPr lIns="50800" tIns="50800" rIns="50800" bIns="50800" rtlCol="0" anchor="ctr"/>
            <a:lstStyle/>
            <a:p>
              <a:pPr algn="ctr">
                <a:lnSpc>
                  <a:spcPts val="2660"/>
                </a:lnSpc>
              </a:pPr>
            </a:p>
          </p:txBody>
        </p:sp>
      </p:grpSp>
      <p:grpSp>
        <p:nvGrpSpPr>
          <p:cNvPr id="9" name="Group 9"/>
          <p:cNvGrpSpPr/>
          <p:nvPr/>
        </p:nvGrpSpPr>
        <p:grpSpPr>
          <a:xfrm rot="0">
            <a:off x="515240" y="3852664"/>
            <a:ext cx="17056936" cy="5987217"/>
            <a:chOff x="0" y="0"/>
            <a:chExt cx="4492362" cy="1576880"/>
          </a:xfrm>
        </p:grpSpPr>
        <p:sp>
          <p:nvSpPr>
            <p:cNvPr id="10" name="Freeform 10"/>
            <p:cNvSpPr/>
            <p:nvPr/>
          </p:nvSpPr>
          <p:spPr>
            <a:xfrm>
              <a:off x="0" y="0"/>
              <a:ext cx="4492362" cy="1576880"/>
            </a:xfrm>
            <a:custGeom>
              <a:avLst/>
              <a:gdLst/>
              <a:ahLst/>
              <a:cxnLst/>
              <a:rect l="l" t="t" r="r" b="b"/>
              <a:pathLst>
                <a:path w="4492362" h="1576880">
                  <a:moveTo>
                    <a:pt x="0" y="0"/>
                  </a:moveTo>
                  <a:lnTo>
                    <a:pt x="4492362" y="0"/>
                  </a:lnTo>
                  <a:lnTo>
                    <a:pt x="4492362" y="1576880"/>
                  </a:lnTo>
                  <a:lnTo>
                    <a:pt x="0" y="1576880"/>
                  </a:lnTo>
                  <a:close/>
                </a:path>
              </a:pathLst>
            </a:custGeom>
            <a:solidFill>
              <a:srgbClr val="FDFDFD">
                <a:alpha val="62745"/>
              </a:srgbClr>
            </a:solidFill>
          </p:spPr>
        </p:sp>
        <p:sp>
          <p:nvSpPr>
            <p:cNvPr id="11" name="TextBox 11"/>
            <p:cNvSpPr txBox="1"/>
            <p:nvPr/>
          </p:nvSpPr>
          <p:spPr>
            <a:xfrm>
              <a:off x="0" y="-38100"/>
              <a:ext cx="4492362" cy="161498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rot="0">
            <a:off x="901366" y="3939628"/>
            <a:ext cx="11734729" cy="874347"/>
            <a:chOff x="0" y="0"/>
            <a:chExt cx="3090628" cy="230281"/>
          </a:xfrm>
        </p:grpSpPr>
        <p:sp>
          <p:nvSpPr>
            <p:cNvPr id="13" name="Freeform 13"/>
            <p:cNvSpPr/>
            <p:nvPr/>
          </p:nvSpPr>
          <p:spPr>
            <a:xfrm>
              <a:off x="0" y="0"/>
              <a:ext cx="3090628" cy="230281"/>
            </a:xfrm>
            <a:custGeom>
              <a:avLst/>
              <a:gdLst/>
              <a:ahLst/>
              <a:cxnLst/>
              <a:rect l="l" t="t" r="r" b="b"/>
              <a:pathLst>
                <a:path w="3090628" h="230281">
                  <a:moveTo>
                    <a:pt x="0" y="0"/>
                  </a:moveTo>
                  <a:lnTo>
                    <a:pt x="3090628" y="0"/>
                  </a:lnTo>
                  <a:lnTo>
                    <a:pt x="3090628" y="230281"/>
                  </a:lnTo>
                  <a:lnTo>
                    <a:pt x="0" y="230281"/>
                  </a:lnTo>
                  <a:close/>
                </a:path>
              </a:pathLst>
            </a:custGeom>
            <a:solidFill>
              <a:srgbClr val="FDFDFD">
                <a:alpha val="90980"/>
              </a:srgbClr>
            </a:solidFill>
          </p:spPr>
        </p:sp>
        <p:sp>
          <p:nvSpPr>
            <p:cNvPr id="14" name="TextBox 14"/>
            <p:cNvSpPr txBox="1"/>
            <p:nvPr/>
          </p:nvSpPr>
          <p:spPr>
            <a:xfrm>
              <a:off x="0" y="-38100"/>
              <a:ext cx="3090628" cy="268381"/>
            </a:xfrm>
            <a:prstGeom prst="rect">
              <a:avLst/>
            </a:prstGeom>
          </p:spPr>
          <p:txBody>
            <a:bodyPr lIns="50800" tIns="50800" rIns="50800" bIns="50800" rtlCol="0" anchor="ctr"/>
            <a:lstStyle/>
            <a:p>
              <a:pPr algn="ctr">
                <a:lnSpc>
                  <a:spcPts val="2660"/>
                </a:lnSpc>
              </a:pPr>
            </a:p>
          </p:txBody>
        </p:sp>
      </p:grpSp>
      <p:sp>
        <p:nvSpPr>
          <p:cNvPr id="15" name="TextBox 15"/>
          <p:cNvSpPr txBox="1"/>
          <p:nvPr/>
        </p:nvSpPr>
        <p:spPr>
          <a:xfrm>
            <a:off x="1038225" y="1576188"/>
            <a:ext cx="16230600" cy="1716406"/>
          </a:xfrm>
          <a:prstGeom prst="rect">
            <a:avLst/>
          </a:prstGeom>
        </p:spPr>
        <p:txBody>
          <a:bodyPr lIns="0" tIns="0" rIns="0" bIns="0" rtlCol="0" anchor="t">
            <a:spAutoFit/>
          </a:bodyPr>
          <a:lstStyle/>
          <a:p>
            <a:pPr algn="just">
              <a:lnSpc>
                <a:spcPts val="4620"/>
              </a:lnSpc>
            </a:pPr>
            <a:r>
              <a:rPr lang="en-US" sz="3300">
                <a:solidFill>
                  <a:srgbClr val="000000"/>
                </a:solidFill>
                <a:latin typeface="Lora" panose="00000500000000000000"/>
                <a:ea typeface="Lora" panose="00000500000000000000"/>
                <a:cs typeface="Lora" panose="00000500000000000000"/>
                <a:sym typeface="Lora" panose="00000500000000000000"/>
              </a:rPr>
              <a:t> проаналізувати можливість використання деяких видів рослин як фотоіндикаторів для попереднього оцінювання стану та якості ґрунтів за їхніми морфологічними ознаками</a:t>
            </a:r>
            <a:endParaRPr lang="en-US" sz="3300">
              <a:solidFill>
                <a:srgbClr val="000000"/>
              </a:solidFill>
              <a:latin typeface="Lora" panose="00000500000000000000"/>
              <a:ea typeface="Lora" panose="00000500000000000000"/>
              <a:cs typeface="Lora" panose="00000500000000000000"/>
              <a:sym typeface="Lora" panose="00000500000000000000"/>
            </a:endParaRPr>
          </a:p>
        </p:txBody>
      </p:sp>
      <p:sp>
        <p:nvSpPr>
          <p:cNvPr id="16" name="TextBox 16"/>
          <p:cNvSpPr txBox="1"/>
          <p:nvPr/>
        </p:nvSpPr>
        <p:spPr>
          <a:xfrm>
            <a:off x="1723787" y="417203"/>
            <a:ext cx="5277296" cy="621639"/>
          </a:xfrm>
          <a:prstGeom prst="rect">
            <a:avLst/>
          </a:prstGeom>
        </p:spPr>
        <p:txBody>
          <a:bodyPr lIns="0" tIns="0" rIns="0" bIns="0" rtlCol="0" anchor="t">
            <a:spAutoFit/>
          </a:bodyPr>
          <a:lstStyle/>
          <a:p>
            <a:pPr algn="ctr">
              <a:lnSpc>
                <a:spcPts val="5110"/>
              </a:lnSpc>
            </a:pPr>
            <a:r>
              <a:rPr lang="en-US" sz="3650" b="1">
                <a:solidFill>
                  <a:srgbClr val="000000"/>
                </a:solidFill>
                <a:latin typeface="Lora Bold" panose="00000800000000000000"/>
                <a:ea typeface="Lora Bold" panose="00000800000000000000"/>
                <a:cs typeface="Lora Bold" panose="00000800000000000000"/>
                <a:sym typeface="Lora Bold" panose="00000800000000000000"/>
              </a:rPr>
              <a:t>Мета</a:t>
            </a:r>
            <a:r>
              <a:rPr lang="en-US" sz="3650" b="1">
                <a:solidFill>
                  <a:srgbClr val="000000"/>
                </a:solidFill>
                <a:latin typeface="Lora Bold" panose="00000800000000000000"/>
                <a:ea typeface="Lora Bold" panose="00000800000000000000"/>
                <a:cs typeface="Lora Bold" panose="00000800000000000000"/>
                <a:sym typeface="Lora Bold" panose="00000800000000000000"/>
              </a:rPr>
              <a:t> дослідження:</a:t>
            </a:r>
            <a:endParaRPr lang="en-US" sz="3650" b="1">
              <a:solidFill>
                <a:srgbClr val="000000"/>
              </a:solidFill>
              <a:latin typeface="Lora Bold" panose="00000800000000000000"/>
              <a:ea typeface="Lora Bold" panose="00000800000000000000"/>
              <a:cs typeface="Lora Bold" panose="00000800000000000000"/>
              <a:sym typeface="Lora Bold" panose="00000800000000000000"/>
            </a:endParaRPr>
          </a:p>
        </p:txBody>
      </p:sp>
      <p:sp>
        <p:nvSpPr>
          <p:cNvPr id="17" name="TextBox 17"/>
          <p:cNvSpPr txBox="1"/>
          <p:nvPr/>
        </p:nvSpPr>
        <p:spPr>
          <a:xfrm>
            <a:off x="2127080" y="4011833"/>
            <a:ext cx="3324241" cy="621639"/>
          </a:xfrm>
          <a:prstGeom prst="rect">
            <a:avLst/>
          </a:prstGeom>
        </p:spPr>
        <p:txBody>
          <a:bodyPr lIns="0" tIns="0" rIns="0" bIns="0" rtlCol="0" anchor="t">
            <a:spAutoFit/>
          </a:bodyPr>
          <a:lstStyle/>
          <a:p>
            <a:pPr algn="ctr">
              <a:lnSpc>
                <a:spcPts val="5110"/>
              </a:lnSpc>
            </a:pPr>
            <a:r>
              <a:rPr lang="en-US" sz="3650" b="1">
                <a:solidFill>
                  <a:srgbClr val="000000"/>
                </a:solidFill>
                <a:latin typeface="Lora Bold" panose="00000800000000000000"/>
                <a:ea typeface="Lora Bold" panose="00000800000000000000"/>
                <a:cs typeface="Lora Bold" panose="00000800000000000000"/>
                <a:sym typeface="Lora Bold" panose="00000800000000000000"/>
              </a:rPr>
              <a:t>Завдання:</a:t>
            </a:r>
            <a:endParaRPr lang="en-US" sz="3650" b="1">
              <a:solidFill>
                <a:srgbClr val="000000"/>
              </a:solidFill>
              <a:latin typeface="Lora Bold" panose="00000800000000000000"/>
              <a:ea typeface="Lora Bold" panose="00000800000000000000"/>
              <a:cs typeface="Lora Bold" panose="00000800000000000000"/>
              <a:sym typeface="Lora Bold" panose="00000800000000000000"/>
            </a:endParaRPr>
          </a:p>
        </p:txBody>
      </p:sp>
      <p:sp>
        <p:nvSpPr>
          <p:cNvPr id="18" name="TextBox 18"/>
          <p:cNvSpPr txBox="1"/>
          <p:nvPr/>
        </p:nvSpPr>
        <p:spPr>
          <a:xfrm>
            <a:off x="1028700" y="5086350"/>
            <a:ext cx="16230600" cy="4040506"/>
          </a:xfrm>
          <a:prstGeom prst="rect">
            <a:avLst/>
          </a:prstGeom>
        </p:spPr>
        <p:txBody>
          <a:bodyPr lIns="0" tIns="0" rIns="0" bIns="0" rtlCol="0" anchor="t">
            <a:spAutoFit/>
          </a:bodyPr>
          <a:lstStyle/>
          <a:p>
            <a:pPr marL="712470" lvl="1" indent="-356235" algn="just">
              <a:lnSpc>
                <a:spcPts val="4620"/>
              </a:lnSpc>
              <a:buFont typeface="Arial" panose="020B0604020202020204"/>
              <a:buChar char="•"/>
            </a:pPr>
            <a:r>
              <a:rPr lang="en-US" sz="3300">
                <a:solidFill>
                  <a:srgbClr val="000000"/>
                </a:solidFill>
                <a:latin typeface="Lora" panose="00000500000000000000"/>
                <a:ea typeface="Lora" panose="00000500000000000000"/>
                <a:cs typeface="Lora" panose="00000500000000000000"/>
                <a:sym typeface="Lora" panose="00000500000000000000"/>
              </a:rPr>
              <a:t>проаналізувати</a:t>
            </a:r>
            <a:r>
              <a:rPr lang="en-US" sz="3300">
                <a:solidFill>
                  <a:srgbClr val="000000"/>
                </a:solidFill>
                <a:latin typeface="Lora" panose="00000500000000000000"/>
                <a:ea typeface="Lora" panose="00000500000000000000"/>
                <a:cs typeface="Lora" panose="00000500000000000000"/>
                <a:sym typeface="Lora" panose="00000500000000000000"/>
              </a:rPr>
              <a:t> літературні відомості про методи фотоіндикації ґрунтівта їх ефективність;</a:t>
            </a:r>
            <a:endParaRPr lang="en-US" sz="3300">
              <a:solidFill>
                <a:srgbClr val="000000"/>
              </a:solidFill>
              <a:latin typeface="Lora" panose="00000500000000000000"/>
              <a:ea typeface="Lora" panose="00000500000000000000"/>
              <a:cs typeface="Lora" panose="00000500000000000000"/>
              <a:sym typeface="Lora" panose="00000500000000000000"/>
            </a:endParaRPr>
          </a:p>
          <a:p>
            <a:pPr marL="712470" lvl="1" indent="-356235" algn="just">
              <a:lnSpc>
                <a:spcPts val="4620"/>
              </a:lnSpc>
              <a:buFont typeface="Arial" panose="020B0604020202020204"/>
              <a:buChar char="•"/>
            </a:pPr>
            <a:r>
              <a:rPr lang="en-US" sz="3300">
                <a:solidFill>
                  <a:srgbClr val="000000"/>
                </a:solidFill>
                <a:latin typeface="Lora" panose="00000500000000000000"/>
                <a:ea typeface="Lora" panose="00000500000000000000"/>
                <a:cs typeface="Lora" panose="00000500000000000000"/>
                <a:sym typeface="Lora" panose="00000500000000000000"/>
              </a:rPr>
              <a:t>обґрунтувати переваги та недоліки використання фотоіндикації порівняно з лабораторними методами аналізу ґрунту;</a:t>
            </a:r>
            <a:endParaRPr lang="en-US" sz="3300">
              <a:solidFill>
                <a:srgbClr val="000000"/>
              </a:solidFill>
              <a:latin typeface="Lora" panose="00000500000000000000"/>
              <a:ea typeface="Lora" panose="00000500000000000000"/>
              <a:cs typeface="Lora" panose="00000500000000000000"/>
              <a:sym typeface="Lora" panose="00000500000000000000"/>
            </a:endParaRPr>
          </a:p>
          <a:p>
            <a:pPr marL="712470" lvl="1" indent="-356235" algn="just">
              <a:lnSpc>
                <a:spcPts val="4620"/>
              </a:lnSpc>
              <a:buFont typeface="Arial" panose="020B0604020202020204"/>
              <a:buChar char="•"/>
            </a:pPr>
            <a:r>
              <a:rPr lang="en-US" sz="3300">
                <a:solidFill>
                  <a:srgbClr val="000000"/>
                </a:solidFill>
                <a:latin typeface="Lora" panose="00000500000000000000"/>
                <a:ea typeface="Lora" panose="00000500000000000000"/>
                <a:cs typeface="Lora" panose="00000500000000000000"/>
                <a:sym typeface="Lora" panose="00000500000000000000"/>
              </a:rPr>
              <a:t>вивчити якість ґрунтів, що знаходяться на території проведення дослідження (с.Бузуків) за допомогою спостереження та експерименту та їх вплив на вирощування овочевих культур в домашніх умовах</a:t>
            </a:r>
            <a:endParaRPr lang="en-US" sz="3300">
              <a:solidFill>
                <a:srgbClr val="000000"/>
              </a:solidFill>
              <a:latin typeface="Lora" panose="00000500000000000000"/>
              <a:ea typeface="Lora" panose="00000500000000000000"/>
              <a:cs typeface="Lora" panose="00000500000000000000"/>
              <a:sym typeface="Lora" panose="0000050000000000000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a:off x="10389347" y="0"/>
            <a:ext cx="7898653" cy="10345266"/>
          </a:xfrm>
          <a:custGeom>
            <a:avLst/>
            <a:gdLst/>
            <a:ahLst/>
            <a:cxnLst/>
            <a:rect l="l" t="t" r="r" b="b"/>
            <a:pathLst>
              <a:path w="7898653" h="10345266">
                <a:moveTo>
                  <a:pt x="0" y="0"/>
                </a:moveTo>
                <a:lnTo>
                  <a:pt x="7898653" y="0"/>
                </a:lnTo>
                <a:lnTo>
                  <a:pt x="7898653" y="10345266"/>
                </a:lnTo>
                <a:lnTo>
                  <a:pt x="0" y="10345266"/>
                </a:lnTo>
                <a:lnTo>
                  <a:pt x="0" y="0"/>
                </a:lnTo>
                <a:close/>
              </a:path>
            </a:pathLst>
          </a:custGeom>
          <a:blipFill>
            <a:blip r:embed="rId1"/>
            <a:stretch>
              <a:fillRect l="-4502" t="-5854"/>
            </a:stretch>
          </a:blipFill>
        </p:spPr>
      </p:sp>
      <p:sp>
        <p:nvSpPr>
          <p:cNvPr id="3" name="TextBox 3"/>
          <p:cNvSpPr txBox="1"/>
          <p:nvPr/>
        </p:nvSpPr>
        <p:spPr>
          <a:xfrm>
            <a:off x="1028700" y="660322"/>
            <a:ext cx="8315505" cy="8967471"/>
          </a:xfrm>
          <a:prstGeom prst="rect">
            <a:avLst/>
          </a:prstGeom>
        </p:spPr>
        <p:txBody>
          <a:bodyPr lIns="0" tIns="0" rIns="0" bIns="0" rtlCol="0" anchor="t">
            <a:spAutoFit/>
          </a:bodyPr>
          <a:lstStyle/>
          <a:p>
            <a:pPr algn="just">
              <a:lnSpc>
                <a:spcPts val="4480"/>
              </a:lnSpc>
            </a:pPr>
            <a:r>
              <a:rPr lang="en-US" sz="3200">
                <a:solidFill>
                  <a:srgbClr val="FFFFFF"/>
                </a:solidFill>
                <a:latin typeface="Lora" panose="00000500000000000000"/>
                <a:ea typeface="Lora" panose="00000500000000000000"/>
                <a:cs typeface="Lora" panose="00000500000000000000"/>
                <a:sym typeface="Lora" panose="00000500000000000000"/>
              </a:rPr>
              <a:t>Одним із найбільших багатств України є її ґрунти. Близько 60% ґрунтів України – це чорноземи, які відомі своєю родючістю. На території спостереження (с.Бузуків) переважають піщані грунти та чорноземи.</a:t>
            </a:r>
            <a:endParaRPr lang="en-US" sz="3200">
              <a:solidFill>
                <a:srgbClr val="FFFFFF"/>
              </a:solidFill>
              <a:latin typeface="Lora" panose="00000500000000000000"/>
              <a:ea typeface="Lora" panose="00000500000000000000"/>
              <a:cs typeface="Lora" panose="00000500000000000000"/>
              <a:sym typeface="Lora" panose="00000500000000000000"/>
            </a:endParaRPr>
          </a:p>
          <a:p>
            <a:pPr algn="just">
              <a:lnSpc>
                <a:spcPts val="4480"/>
              </a:lnSpc>
            </a:pPr>
            <a:r>
              <a:rPr lang="en-US" sz="3200">
                <a:solidFill>
                  <a:srgbClr val="FFFFFF"/>
                </a:solidFill>
                <a:latin typeface="Lora" panose="00000500000000000000"/>
                <a:ea typeface="Lora" panose="00000500000000000000"/>
                <a:cs typeface="Lora" panose="00000500000000000000"/>
                <a:sym typeface="Lora" panose="00000500000000000000"/>
              </a:rPr>
              <a:t>Крім родючості ґрунту важливо враховувати кислотність ґрунтів та забезпеченість мікроелементами. Про високий вміст азоту свідчить розростання кропиви, пирію, споришу. Про високий вміст кальцію вґрунті свідчить ріст бобових: люцерна, мишачий горошок та інші. На кислих ґрунтах кальцію мало, тут можна побачити щавель, сфагнум.</a:t>
            </a:r>
            <a:endParaRPr lang="en-US" sz="3200">
              <a:solidFill>
                <a:srgbClr val="FFFFFF"/>
              </a:solidFill>
              <a:latin typeface="Lora" panose="00000500000000000000"/>
              <a:ea typeface="Lora" panose="00000500000000000000"/>
              <a:cs typeface="Lora" panose="00000500000000000000"/>
              <a:sym typeface="Lora" panose="0000050000000000000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a:off x="12467743" y="6732740"/>
            <a:ext cx="4791557" cy="3178479"/>
          </a:xfrm>
          <a:custGeom>
            <a:avLst/>
            <a:gdLst/>
            <a:ahLst/>
            <a:cxnLst/>
            <a:rect l="l" t="t" r="r" b="b"/>
            <a:pathLst>
              <a:path w="4791557" h="3178479">
                <a:moveTo>
                  <a:pt x="0" y="0"/>
                </a:moveTo>
                <a:lnTo>
                  <a:pt x="4791557" y="0"/>
                </a:lnTo>
                <a:lnTo>
                  <a:pt x="4791557" y="3178479"/>
                </a:lnTo>
                <a:lnTo>
                  <a:pt x="0" y="3178479"/>
                </a:lnTo>
                <a:lnTo>
                  <a:pt x="0" y="0"/>
                </a:lnTo>
                <a:close/>
              </a:path>
            </a:pathLst>
          </a:custGeom>
          <a:blipFill>
            <a:blip r:embed="rId1"/>
            <a:stretch>
              <a:fillRect t="-73925" b="-26074"/>
            </a:stretch>
          </a:blipFill>
        </p:spPr>
      </p:sp>
      <p:sp>
        <p:nvSpPr>
          <p:cNvPr id="3" name="Freeform 3"/>
          <p:cNvSpPr/>
          <p:nvPr/>
        </p:nvSpPr>
        <p:spPr>
          <a:xfrm>
            <a:off x="12467743" y="3554260"/>
            <a:ext cx="4791557" cy="3178479"/>
          </a:xfrm>
          <a:custGeom>
            <a:avLst/>
            <a:gdLst/>
            <a:ahLst/>
            <a:cxnLst/>
            <a:rect l="l" t="t" r="r" b="b"/>
            <a:pathLst>
              <a:path w="4791557" h="3178479">
                <a:moveTo>
                  <a:pt x="0" y="0"/>
                </a:moveTo>
                <a:lnTo>
                  <a:pt x="4791557" y="0"/>
                </a:lnTo>
                <a:lnTo>
                  <a:pt x="4791557" y="3178480"/>
                </a:lnTo>
                <a:lnTo>
                  <a:pt x="0" y="3178480"/>
                </a:lnTo>
                <a:lnTo>
                  <a:pt x="0" y="0"/>
                </a:lnTo>
                <a:close/>
              </a:path>
            </a:pathLst>
          </a:custGeom>
          <a:blipFill>
            <a:blip r:embed="rId2"/>
            <a:stretch>
              <a:fillRect t="-28328" b="-71671"/>
            </a:stretch>
          </a:blipFill>
        </p:spPr>
      </p:sp>
      <p:sp>
        <p:nvSpPr>
          <p:cNvPr id="4" name="Freeform 4"/>
          <p:cNvSpPr/>
          <p:nvPr/>
        </p:nvSpPr>
        <p:spPr>
          <a:xfrm>
            <a:off x="12467743" y="375781"/>
            <a:ext cx="4791557" cy="3178479"/>
          </a:xfrm>
          <a:custGeom>
            <a:avLst/>
            <a:gdLst/>
            <a:ahLst/>
            <a:cxnLst/>
            <a:rect l="l" t="t" r="r" b="b"/>
            <a:pathLst>
              <a:path w="4791557" h="3178479">
                <a:moveTo>
                  <a:pt x="0" y="0"/>
                </a:moveTo>
                <a:lnTo>
                  <a:pt x="4791557" y="0"/>
                </a:lnTo>
                <a:lnTo>
                  <a:pt x="4791557" y="3178479"/>
                </a:lnTo>
                <a:lnTo>
                  <a:pt x="0" y="3178479"/>
                </a:lnTo>
                <a:lnTo>
                  <a:pt x="0" y="0"/>
                </a:lnTo>
                <a:close/>
              </a:path>
            </a:pathLst>
          </a:custGeom>
          <a:blipFill>
            <a:blip r:embed="rId3"/>
            <a:stretch>
              <a:fillRect t="-38177" b="-61822"/>
            </a:stretch>
          </a:blipFill>
        </p:spPr>
      </p:sp>
      <p:sp>
        <p:nvSpPr>
          <p:cNvPr id="5" name="TextBox 5"/>
          <p:cNvSpPr txBox="1"/>
          <p:nvPr/>
        </p:nvSpPr>
        <p:spPr>
          <a:xfrm>
            <a:off x="1028700" y="995747"/>
            <a:ext cx="10391780" cy="8324922"/>
          </a:xfrm>
          <a:prstGeom prst="rect">
            <a:avLst/>
          </a:prstGeom>
        </p:spPr>
        <p:txBody>
          <a:bodyPr lIns="0" tIns="0" rIns="0" bIns="0" rtlCol="0" anchor="t">
            <a:spAutoFit/>
          </a:bodyPr>
          <a:lstStyle/>
          <a:p>
            <a:pPr algn="just">
              <a:lnSpc>
                <a:spcPts val="4720"/>
              </a:lnSpc>
            </a:pPr>
            <a:r>
              <a:rPr lang="en-US" sz="3370">
                <a:solidFill>
                  <a:srgbClr val="FFFFFF"/>
                </a:solidFill>
                <a:latin typeface="Lora" panose="00000500000000000000"/>
                <a:ea typeface="Lora" panose="00000500000000000000"/>
                <a:cs typeface="Lora" panose="00000500000000000000"/>
                <a:sym typeface="Lora" panose="00000500000000000000"/>
              </a:rPr>
              <a:t>Якість грунту без спеціальної апаратури можна визначити за рослинами, які ростуть у тому чи іншому місці. На родючих грунтах добре росте малина, кропива, чистотіл, іван-чай. Такі рослини у регіоні спостереження зустрічаються на присадибних ділянках та узліссі, де здебільшого ростуть листяні дерева. Серед рослин, що свідчать про низьку родючість грунту можемо бачити наземні мохи. Невибагливі до родючості грицики, сосна звичайна. На піщаних грунтах добре росте картопля, дині, морква, редис, гарбузи, буряк, цибуля, часник, лаванда, чебрець, сосна.</a:t>
            </a:r>
            <a:endParaRPr lang="en-US" sz="3370">
              <a:solidFill>
                <a:srgbClr val="FFFFFF"/>
              </a:solidFill>
              <a:latin typeface="Lora" panose="00000500000000000000"/>
              <a:ea typeface="Lora" panose="00000500000000000000"/>
              <a:cs typeface="Lora" panose="00000500000000000000"/>
              <a:sym typeface="Lora" panose="00000500000000000000"/>
            </a:endParaRPr>
          </a:p>
          <a:p>
            <a:pPr algn="just">
              <a:lnSpc>
                <a:spcPts val="2620"/>
              </a:lnSpc>
            </a:pPr>
          </a:p>
          <a:p>
            <a:pPr algn="just">
              <a:lnSpc>
                <a:spcPts val="2620"/>
              </a:lnSpc>
            </a:p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a:off x="10354529" y="80417"/>
            <a:ext cx="7632597" cy="10126166"/>
          </a:xfrm>
          <a:custGeom>
            <a:avLst/>
            <a:gdLst/>
            <a:ahLst/>
            <a:cxnLst/>
            <a:rect l="l" t="t" r="r" b="b"/>
            <a:pathLst>
              <a:path w="7632597" h="10126166">
                <a:moveTo>
                  <a:pt x="0" y="0"/>
                </a:moveTo>
                <a:lnTo>
                  <a:pt x="7632597" y="0"/>
                </a:lnTo>
                <a:lnTo>
                  <a:pt x="7632597" y="10126166"/>
                </a:lnTo>
                <a:lnTo>
                  <a:pt x="0" y="10126166"/>
                </a:lnTo>
                <a:lnTo>
                  <a:pt x="0" y="0"/>
                </a:lnTo>
                <a:close/>
              </a:path>
            </a:pathLst>
          </a:custGeom>
          <a:blipFill>
            <a:blip r:embed="rId1"/>
            <a:stretch>
              <a:fillRect/>
            </a:stretch>
          </a:blipFill>
        </p:spPr>
      </p:sp>
      <p:sp>
        <p:nvSpPr>
          <p:cNvPr id="3" name="TextBox 3"/>
          <p:cNvSpPr txBox="1"/>
          <p:nvPr/>
        </p:nvSpPr>
        <p:spPr>
          <a:xfrm>
            <a:off x="1044610" y="962025"/>
            <a:ext cx="8099390" cy="7658172"/>
          </a:xfrm>
          <a:prstGeom prst="rect">
            <a:avLst/>
          </a:prstGeom>
        </p:spPr>
        <p:txBody>
          <a:bodyPr lIns="0" tIns="0" rIns="0" bIns="0" rtlCol="0" anchor="t">
            <a:spAutoFit/>
          </a:bodyPr>
          <a:lstStyle/>
          <a:p>
            <a:pPr algn="just">
              <a:lnSpc>
                <a:spcPts val="4720"/>
              </a:lnSpc>
            </a:pPr>
            <a:r>
              <a:rPr lang="en-US" sz="3370">
                <a:solidFill>
                  <a:srgbClr val="FFFFFF"/>
                </a:solidFill>
                <a:latin typeface="Lora" panose="00000500000000000000"/>
                <a:ea typeface="Lora" panose="00000500000000000000"/>
                <a:cs typeface="Lora" panose="00000500000000000000"/>
                <a:sym typeface="Lora" panose="00000500000000000000"/>
              </a:rPr>
              <a:t>Крім родючості грунту важливо враховувати кислотність грунтів та забезпеченість мікроелементами. Про високий вміст азоту свідчить розростання кропиви, пирію, споришу. Про високий вміст кальцію в грунті свідчить ріст бобових: люцерна, мишачий горошок та інші. На кислих грунтах кальцію мало, тут можна побачити щавель, сфагнум тощо. Кислі грунти полюбляють лохина, сосна, мокрець, мак, волошки, сокирки.</a:t>
            </a:r>
            <a:endParaRPr lang="en-US" sz="3370">
              <a:solidFill>
                <a:srgbClr val="FFFFFF"/>
              </a:solidFill>
              <a:latin typeface="Lora" panose="00000500000000000000"/>
              <a:ea typeface="Lora" panose="00000500000000000000"/>
              <a:cs typeface="Lora" panose="00000500000000000000"/>
              <a:sym typeface="Lora" panose="0000050000000000000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4" name="Freeform 4"/>
          <p:cNvSpPr/>
          <p:nvPr/>
        </p:nvSpPr>
        <p:spPr>
          <a:xfrm rot="-5400000">
            <a:off x="5710555" y="1311275"/>
            <a:ext cx="6493510" cy="11056620"/>
          </a:xfrm>
          <a:custGeom>
            <a:avLst/>
            <a:gdLst/>
            <a:ahLst/>
            <a:cxnLst/>
            <a:rect l="l" t="t" r="r" b="b"/>
            <a:pathLst>
              <a:path w="5771196" h="9913980">
                <a:moveTo>
                  <a:pt x="0" y="0"/>
                </a:moveTo>
                <a:lnTo>
                  <a:pt x="5771196" y="0"/>
                </a:lnTo>
                <a:lnTo>
                  <a:pt x="5771196" y="9913980"/>
                </a:lnTo>
                <a:lnTo>
                  <a:pt x="0" y="9913980"/>
                </a:lnTo>
                <a:lnTo>
                  <a:pt x="0" y="0"/>
                </a:lnTo>
                <a:close/>
              </a:path>
            </a:pathLst>
          </a:custGeom>
          <a:blipFill>
            <a:blip r:embed="rId1"/>
            <a:stretch>
              <a:fillRect l="-127905"/>
            </a:stretch>
          </a:blipFill>
        </p:spPr>
      </p:sp>
      <p:sp>
        <p:nvSpPr>
          <p:cNvPr id="5" name="TextBox 5"/>
          <p:cNvSpPr txBox="1"/>
          <p:nvPr/>
        </p:nvSpPr>
        <p:spPr>
          <a:xfrm>
            <a:off x="786631" y="1592432"/>
            <a:ext cx="16714738" cy="1834871"/>
          </a:xfrm>
          <a:prstGeom prst="rect">
            <a:avLst/>
          </a:prstGeom>
        </p:spPr>
        <p:txBody>
          <a:bodyPr lIns="0" tIns="0" rIns="0" bIns="0" rtlCol="0" anchor="t">
            <a:spAutoFit/>
          </a:bodyPr>
          <a:lstStyle/>
          <a:p>
            <a:pPr algn="just">
              <a:lnSpc>
                <a:spcPts val="4915"/>
              </a:lnSpc>
            </a:pPr>
            <a:r>
              <a:rPr lang="en-US" sz="3510">
                <a:solidFill>
                  <a:srgbClr val="FFFFFF"/>
                </a:solidFill>
                <a:latin typeface="Lora" panose="00000500000000000000"/>
                <a:ea typeface="Lora" panose="00000500000000000000"/>
                <a:cs typeface="Lora" panose="00000500000000000000"/>
                <a:sym typeface="Lora" panose="00000500000000000000"/>
              </a:rPr>
              <a:t>Для визначення кислотності грунтів проведено дослід: взято три зразки ґрунту, що використовувались для вирощування розсади (ґрунт з магазину, лісовий ґрунт і ґрунт з городу) які по черзі розмішувались з оцтом.</a:t>
            </a:r>
            <a:endParaRPr lang="en-US" sz="3510">
              <a:solidFill>
                <a:srgbClr val="FFFFFF"/>
              </a:solidFill>
              <a:latin typeface="Lora" panose="00000500000000000000"/>
              <a:ea typeface="Lora" panose="00000500000000000000"/>
              <a:cs typeface="Lora" panose="00000500000000000000"/>
              <a:sym typeface="Lora" panose="00000500000000000000"/>
            </a:endParaRPr>
          </a:p>
        </p:txBody>
      </p:sp>
      <p:sp>
        <p:nvSpPr>
          <p:cNvPr id="6" name="TextBox 6"/>
          <p:cNvSpPr txBox="1"/>
          <p:nvPr/>
        </p:nvSpPr>
        <p:spPr>
          <a:xfrm>
            <a:off x="659068" y="635202"/>
            <a:ext cx="16050290" cy="2215831"/>
          </a:xfrm>
          <a:prstGeom prst="rect">
            <a:avLst/>
          </a:prstGeom>
        </p:spPr>
        <p:txBody>
          <a:bodyPr lIns="0" tIns="0" rIns="0" bIns="0" rtlCol="0" anchor="t">
            <a:spAutoFit/>
          </a:bodyPr>
          <a:lstStyle/>
          <a:p>
            <a:pPr algn="ctr">
              <a:lnSpc>
                <a:spcPts val="5395"/>
              </a:lnSpc>
            </a:pPr>
            <a:r>
              <a:rPr lang="en-US" sz="4995" b="1">
                <a:solidFill>
                  <a:srgbClr val="FFFFFF"/>
                </a:solidFill>
                <a:latin typeface="Lora Bold" panose="00000800000000000000"/>
                <a:ea typeface="Lora Bold" panose="00000800000000000000"/>
                <a:cs typeface="Lora Bold" panose="00000800000000000000"/>
                <a:sym typeface="Lora Bold" panose="00000800000000000000"/>
              </a:rPr>
              <a:t>Вивчення кислотності грунту в домашніх умовах</a:t>
            </a:r>
            <a:endParaRPr lang="en-US" sz="4995" b="1">
              <a:solidFill>
                <a:srgbClr val="FFFFFF"/>
              </a:solidFill>
              <a:latin typeface="Lora Bold" panose="00000800000000000000"/>
              <a:ea typeface="Lora Bold" panose="00000800000000000000"/>
              <a:cs typeface="Lora Bold" panose="00000800000000000000"/>
              <a:sym typeface="Lora Bold" panose="00000800000000000000"/>
            </a:endParaRPr>
          </a:p>
          <a:p>
            <a:pPr algn="ctr">
              <a:lnSpc>
                <a:spcPts val="11660"/>
              </a:lnSpc>
            </a:p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a:off x="18" y="6515100"/>
            <a:ext cx="5847907" cy="4114800"/>
          </a:xfrm>
          <a:custGeom>
            <a:avLst/>
            <a:gdLst/>
            <a:ahLst/>
            <a:cxnLst/>
            <a:rect l="l" t="t" r="r" b="b"/>
            <a:pathLst>
              <a:path w="5847907" h="4114800">
                <a:moveTo>
                  <a:pt x="0" y="0"/>
                </a:moveTo>
                <a:lnTo>
                  <a:pt x="5847907" y="0"/>
                </a:lnTo>
                <a:lnTo>
                  <a:pt x="5847907" y="4114800"/>
                </a:lnTo>
                <a:lnTo>
                  <a:pt x="0" y="411480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flipH="1">
            <a:off x="12725590" y="6286500"/>
            <a:ext cx="5847907" cy="4114800"/>
          </a:xfrm>
          <a:custGeom>
            <a:avLst/>
            <a:gdLst/>
            <a:ahLst/>
            <a:cxnLst/>
            <a:rect l="l" t="t" r="r" b="b"/>
            <a:pathLst>
              <a:path w="5847907" h="4114800">
                <a:moveTo>
                  <a:pt x="5847907" y="0"/>
                </a:moveTo>
                <a:lnTo>
                  <a:pt x="0" y="0"/>
                </a:lnTo>
                <a:lnTo>
                  <a:pt x="0" y="4114800"/>
                </a:lnTo>
                <a:lnTo>
                  <a:pt x="5847907" y="4114800"/>
                </a:lnTo>
                <a:lnTo>
                  <a:pt x="5847907"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a:off x="786631" y="2901342"/>
            <a:ext cx="3831300" cy="5082984"/>
          </a:xfrm>
          <a:custGeom>
            <a:avLst/>
            <a:gdLst/>
            <a:ahLst/>
            <a:cxnLst/>
            <a:rect l="l" t="t" r="r" b="b"/>
            <a:pathLst>
              <a:path w="3831300" h="5082984">
                <a:moveTo>
                  <a:pt x="0" y="0"/>
                </a:moveTo>
                <a:lnTo>
                  <a:pt x="3831299" y="0"/>
                </a:lnTo>
                <a:lnTo>
                  <a:pt x="3831299" y="5082984"/>
                </a:lnTo>
                <a:lnTo>
                  <a:pt x="0" y="5082984"/>
                </a:lnTo>
                <a:lnTo>
                  <a:pt x="0" y="0"/>
                </a:lnTo>
                <a:close/>
              </a:path>
            </a:pathLst>
          </a:custGeom>
          <a:blipFill>
            <a:blip r:embed="rId3"/>
            <a:stretch>
              <a:fillRect/>
            </a:stretch>
          </a:blipFill>
        </p:spPr>
      </p:sp>
      <p:sp>
        <p:nvSpPr>
          <p:cNvPr id="5" name="Freeform 5"/>
          <p:cNvSpPr/>
          <p:nvPr/>
        </p:nvSpPr>
        <p:spPr>
          <a:xfrm>
            <a:off x="4965315" y="2944878"/>
            <a:ext cx="3831300" cy="5082984"/>
          </a:xfrm>
          <a:custGeom>
            <a:avLst/>
            <a:gdLst/>
            <a:ahLst/>
            <a:cxnLst/>
            <a:rect l="l" t="t" r="r" b="b"/>
            <a:pathLst>
              <a:path w="3831300" h="5082984">
                <a:moveTo>
                  <a:pt x="0" y="0"/>
                </a:moveTo>
                <a:lnTo>
                  <a:pt x="3831300" y="0"/>
                </a:lnTo>
                <a:lnTo>
                  <a:pt x="3831300" y="5082985"/>
                </a:lnTo>
                <a:lnTo>
                  <a:pt x="0" y="5082985"/>
                </a:lnTo>
                <a:lnTo>
                  <a:pt x="0" y="0"/>
                </a:lnTo>
                <a:close/>
              </a:path>
            </a:pathLst>
          </a:custGeom>
          <a:blipFill>
            <a:blip r:embed="rId4"/>
            <a:stretch>
              <a:fillRect/>
            </a:stretch>
          </a:blipFill>
        </p:spPr>
      </p:sp>
      <p:sp>
        <p:nvSpPr>
          <p:cNvPr id="6" name="Freeform 6"/>
          <p:cNvSpPr/>
          <p:nvPr/>
        </p:nvSpPr>
        <p:spPr>
          <a:xfrm>
            <a:off x="9144000" y="2857805"/>
            <a:ext cx="3831300" cy="5170057"/>
          </a:xfrm>
          <a:custGeom>
            <a:avLst/>
            <a:gdLst/>
            <a:ahLst/>
            <a:cxnLst/>
            <a:rect l="l" t="t" r="r" b="b"/>
            <a:pathLst>
              <a:path w="3831300" h="5170057">
                <a:moveTo>
                  <a:pt x="0" y="0"/>
                </a:moveTo>
                <a:lnTo>
                  <a:pt x="3831300" y="0"/>
                </a:lnTo>
                <a:lnTo>
                  <a:pt x="3831300" y="5170058"/>
                </a:lnTo>
                <a:lnTo>
                  <a:pt x="0" y="5170058"/>
                </a:lnTo>
                <a:lnTo>
                  <a:pt x="0" y="0"/>
                </a:lnTo>
                <a:close/>
              </a:path>
            </a:pathLst>
          </a:custGeom>
          <a:blipFill>
            <a:blip r:embed="rId5"/>
            <a:stretch>
              <a:fillRect l="-42993" r="-36034"/>
            </a:stretch>
          </a:blipFill>
        </p:spPr>
      </p:sp>
      <p:sp>
        <p:nvSpPr>
          <p:cNvPr id="7" name="Freeform 7"/>
          <p:cNvSpPr/>
          <p:nvPr/>
        </p:nvSpPr>
        <p:spPr>
          <a:xfrm rot="-5400000">
            <a:off x="12780390" y="3505416"/>
            <a:ext cx="5126521" cy="3831300"/>
          </a:xfrm>
          <a:custGeom>
            <a:avLst/>
            <a:gdLst/>
            <a:ahLst/>
            <a:cxnLst/>
            <a:rect l="l" t="t" r="r" b="b"/>
            <a:pathLst>
              <a:path w="5126521" h="3831300">
                <a:moveTo>
                  <a:pt x="0" y="0"/>
                </a:moveTo>
                <a:lnTo>
                  <a:pt x="5126521" y="0"/>
                </a:lnTo>
                <a:lnTo>
                  <a:pt x="5126521" y="3831300"/>
                </a:lnTo>
                <a:lnTo>
                  <a:pt x="0" y="3831300"/>
                </a:lnTo>
                <a:lnTo>
                  <a:pt x="0" y="0"/>
                </a:lnTo>
                <a:close/>
              </a:path>
            </a:pathLst>
          </a:custGeom>
          <a:blipFill>
            <a:blip r:embed="rId6"/>
            <a:stretch>
              <a:fillRect l="-560" t="-1987" r="-560"/>
            </a:stretch>
          </a:blipFill>
        </p:spPr>
      </p:sp>
      <p:grpSp>
        <p:nvGrpSpPr>
          <p:cNvPr id="8" name="Group 8"/>
          <p:cNvGrpSpPr/>
          <p:nvPr/>
        </p:nvGrpSpPr>
        <p:grpSpPr>
          <a:xfrm rot="0">
            <a:off x="1028700" y="8299290"/>
            <a:ext cx="3589230" cy="959010"/>
            <a:chOff x="0" y="0"/>
            <a:chExt cx="945312" cy="252579"/>
          </a:xfrm>
        </p:grpSpPr>
        <p:sp>
          <p:nvSpPr>
            <p:cNvPr id="9" name="Freeform 9"/>
            <p:cNvSpPr/>
            <p:nvPr/>
          </p:nvSpPr>
          <p:spPr>
            <a:xfrm>
              <a:off x="0" y="0"/>
              <a:ext cx="945312" cy="252579"/>
            </a:xfrm>
            <a:custGeom>
              <a:avLst/>
              <a:gdLst/>
              <a:ahLst/>
              <a:cxnLst/>
              <a:rect l="l" t="t" r="r" b="b"/>
              <a:pathLst>
                <a:path w="945312" h="252579">
                  <a:moveTo>
                    <a:pt x="110006" y="0"/>
                  </a:moveTo>
                  <a:lnTo>
                    <a:pt x="835305" y="0"/>
                  </a:lnTo>
                  <a:cubicBezTo>
                    <a:pt x="896060" y="0"/>
                    <a:pt x="945312" y="49251"/>
                    <a:pt x="945312" y="110006"/>
                  </a:cubicBezTo>
                  <a:lnTo>
                    <a:pt x="945312" y="142572"/>
                  </a:lnTo>
                  <a:cubicBezTo>
                    <a:pt x="945312" y="203327"/>
                    <a:pt x="896060" y="252579"/>
                    <a:pt x="835305" y="252579"/>
                  </a:cubicBezTo>
                  <a:lnTo>
                    <a:pt x="110006" y="252579"/>
                  </a:lnTo>
                  <a:cubicBezTo>
                    <a:pt x="49251" y="252579"/>
                    <a:pt x="0" y="203327"/>
                    <a:pt x="0" y="142572"/>
                  </a:cubicBezTo>
                  <a:lnTo>
                    <a:pt x="0" y="110006"/>
                  </a:lnTo>
                  <a:cubicBezTo>
                    <a:pt x="0" y="49251"/>
                    <a:pt x="49251" y="0"/>
                    <a:pt x="110006" y="0"/>
                  </a:cubicBezTo>
                  <a:close/>
                </a:path>
              </a:pathLst>
            </a:custGeom>
            <a:solidFill>
              <a:srgbClr val="30833F"/>
            </a:solidFill>
          </p:spPr>
        </p:sp>
        <p:sp>
          <p:nvSpPr>
            <p:cNvPr id="10" name="TextBox 10"/>
            <p:cNvSpPr txBox="1"/>
            <p:nvPr/>
          </p:nvSpPr>
          <p:spPr>
            <a:xfrm>
              <a:off x="0" y="-38100"/>
              <a:ext cx="945312" cy="290679"/>
            </a:xfrm>
            <a:prstGeom prst="rect">
              <a:avLst/>
            </a:prstGeom>
          </p:spPr>
          <p:txBody>
            <a:bodyPr lIns="50800" tIns="50800" rIns="50800" bIns="50800" rtlCol="0" anchor="ctr"/>
            <a:lstStyle/>
            <a:p>
              <a:pPr algn="ctr">
                <a:lnSpc>
                  <a:spcPts val="2660"/>
                </a:lnSpc>
              </a:pPr>
            </a:p>
          </p:txBody>
        </p:sp>
      </p:grpSp>
      <p:sp>
        <p:nvSpPr>
          <p:cNvPr id="11" name="TextBox 11"/>
          <p:cNvSpPr txBox="1"/>
          <p:nvPr/>
        </p:nvSpPr>
        <p:spPr>
          <a:xfrm>
            <a:off x="786631" y="360273"/>
            <a:ext cx="16714738" cy="1834871"/>
          </a:xfrm>
          <a:prstGeom prst="rect">
            <a:avLst/>
          </a:prstGeom>
        </p:spPr>
        <p:txBody>
          <a:bodyPr lIns="0" tIns="0" rIns="0" bIns="0" rtlCol="0" anchor="t">
            <a:spAutoFit/>
          </a:bodyPr>
          <a:lstStyle/>
          <a:p>
            <a:pPr algn="just">
              <a:lnSpc>
                <a:spcPts val="4915"/>
              </a:lnSpc>
            </a:pPr>
            <a:r>
              <a:rPr lang="en-US" sz="3510">
                <a:solidFill>
                  <a:srgbClr val="FFFFFF"/>
                </a:solidFill>
                <a:latin typeface="Lora" panose="00000500000000000000"/>
                <a:ea typeface="Lora" panose="00000500000000000000"/>
                <a:cs typeface="Lora" panose="00000500000000000000"/>
                <a:sym typeface="Lora" panose="00000500000000000000"/>
              </a:rPr>
              <a:t> При високій кислотності ґрунту реакції у вигляді шипіння не відбувається, що і сталось з усіма трьома зразками. Контрольний зразок ґрунт з огороду + харчова сода, при перемішуванні сильно пінився.</a:t>
            </a:r>
            <a:endParaRPr lang="en-US" sz="3510">
              <a:solidFill>
                <a:srgbClr val="FFFFFF"/>
              </a:solidFill>
              <a:latin typeface="Lora" panose="00000500000000000000"/>
              <a:ea typeface="Lora" panose="00000500000000000000"/>
              <a:cs typeface="Lora" panose="00000500000000000000"/>
              <a:sym typeface="Lora" panose="00000500000000000000"/>
            </a:endParaRPr>
          </a:p>
        </p:txBody>
      </p:sp>
      <p:sp>
        <p:nvSpPr>
          <p:cNvPr id="12" name="TextBox 12"/>
          <p:cNvSpPr txBox="1"/>
          <p:nvPr/>
        </p:nvSpPr>
        <p:spPr>
          <a:xfrm>
            <a:off x="1950888" y="8523133"/>
            <a:ext cx="1502785" cy="463699"/>
          </a:xfrm>
          <a:prstGeom prst="rect">
            <a:avLst/>
          </a:prstGeom>
        </p:spPr>
        <p:txBody>
          <a:bodyPr lIns="0" tIns="0" rIns="0" bIns="0" rtlCol="0" anchor="t">
            <a:spAutoFit/>
          </a:bodyPr>
          <a:lstStyle/>
          <a:p>
            <a:pPr algn="ctr">
              <a:lnSpc>
                <a:spcPts val="3840"/>
              </a:lnSpc>
              <a:spcBef>
                <a:spcPct val="0"/>
              </a:spcBef>
            </a:pPr>
            <a:r>
              <a:rPr lang="en-US" sz="2745">
                <a:solidFill>
                  <a:srgbClr val="FFFFFF"/>
                </a:solidFill>
                <a:latin typeface="Canva Sans" panose="020B0503030501040103"/>
                <a:ea typeface="Canva Sans" panose="020B0503030501040103"/>
                <a:cs typeface="Canva Sans" panose="020B0503030501040103"/>
                <a:sym typeface="Canva Sans" panose="020B0503030501040103"/>
              </a:rPr>
              <a:t> зразок 1</a:t>
            </a:r>
            <a:endParaRPr lang="en-US" sz="2745">
              <a:solidFill>
                <a:srgbClr val="FFFFFF"/>
              </a:solidFill>
              <a:latin typeface="Canva Sans" panose="020B0503030501040103"/>
              <a:ea typeface="Canva Sans" panose="020B0503030501040103"/>
              <a:cs typeface="Canva Sans" panose="020B0503030501040103"/>
              <a:sym typeface="Canva Sans" panose="020B0503030501040103"/>
            </a:endParaRPr>
          </a:p>
        </p:txBody>
      </p:sp>
      <p:grpSp>
        <p:nvGrpSpPr>
          <p:cNvPr id="13" name="Group 13"/>
          <p:cNvGrpSpPr/>
          <p:nvPr/>
        </p:nvGrpSpPr>
        <p:grpSpPr>
          <a:xfrm rot="0">
            <a:off x="5086350" y="8299290"/>
            <a:ext cx="3589230" cy="959010"/>
            <a:chOff x="0" y="0"/>
            <a:chExt cx="945312" cy="252579"/>
          </a:xfrm>
        </p:grpSpPr>
        <p:sp>
          <p:nvSpPr>
            <p:cNvPr id="14" name="Freeform 14"/>
            <p:cNvSpPr/>
            <p:nvPr/>
          </p:nvSpPr>
          <p:spPr>
            <a:xfrm>
              <a:off x="0" y="0"/>
              <a:ext cx="945312" cy="252579"/>
            </a:xfrm>
            <a:custGeom>
              <a:avLst/>
              <a:gdLst/>
              <a:ahLst/>
              <a:cxnLst/>
              <a:rect l="l" t="t" r="r" b="b"/>
              <a:pathLst>
                <a:path w="945312" h="252579">
                  <a:moveTo>
                    <a:pt x="110006" y="0"/>
                  </a:moveTo>
                  <a:lnTo>
                    <a:pt x="835305" y="0"/>
                  </a:lnTo>
                  <a:cubicBezTo>
                    <a:pt x="896060" y="0"/>
                    <a:pt x="945312" y="49251"/>
                    <a:pt x="945312" y="110006"/>
                  </a:cubicBezTo>
                  <a:lnTo>
                    <a:pt x="945312" y="142572"/>
                  </a:lnTo>
                  <a:cubicBezTo>
                    <a:pt x="945312" y="203327"/>
                    <a:pt x="896060" y="252579"/>
                    <a:pt x="835305" y="252579"/>
                  </a:cubicBezTo>
                  <a:lnTo>
                    <a:pt x="110006" y="252579"/>
                  </a:lnTo>
                  <a:cubicBezTo>
                    <a:pt x="49251" y="252579"/>
                    <a:pt x="0" y="203327"/>
                    <a:pt x="0" y="142572"/>
                  </a:cubicBezTo>
                  <a:lnTo>
                    <a:pt x="0" y="110006"/>
                  </a:lnTo>
                  <a:cubicBezTo>
                    <a:pt x="0" y="49251"/>
                    <a:pt x="49251" y="0"/>
                    <a:pt x="110006" y="0"/>
                  </a:cubicBezTo>
                  <a:close/>
                </a:path>
              </a:pathLst>
            </a:custGeom>
            <a:solidFill>
              <a:srgbClr val="30833F"/>
            </a:solidFill>
          </p:spPr>
        </p:sp>
        <p:sp>
          <p:nvSpPr>
            <p:cNvPr id="15" name="TextBox 15"/>
            <p:cNvSpPr txBox="1"/>
            <p:nvPr/>
          </p:nvSpPr>
          <p:spPr>
            <a:xfrm>
              <a:off x="0" y="-38100"/>
              <a:ext cx="945312" cy="290679"/>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9257175" y="8299290"/>
            <a:ext cx="3589230" cy="959010"/>
            <a:chOff x="0" y="0"/>
            <a:chExt cx="945312" cy="252579"/>
          </a:xfrm>
        </p:grpSpPr>
        <p:sp>
          <p:nvSpPr>
            <p:cNvPr id="17" name="Freeform 17"/>
            <p:cNvSpPr/>
            <p:nvPr/>
          </p:nvSpPr>
          <p:spPr>
            <a:xfrm>
              <a:off x="0" y="0"/>
              <a:ext cx="945312" cy="252579"/>
            </a:xfrm>
            <a:custGeom>
              <a:avLst/>
              <a:gdLst/>
              <a:ahLst/>
              <a:cxnLst/>
              <a:rect l="l" t="t" r="r" b="b"/>
              <a:pathLst>
                <a:path w="945312" h="252579">
                  <a:moveTo>
                    <a:pt x="110006" y="0"/>
                  </a:moveTo>
                  <a:lnTo>
                    <a:pt x="835305" y="0"/>
                  </a:lnTo>
                  <a:cubicBezTo>
                    <a:pt x="896060" y="0"/>
                    <a:pt x="945312" y="49251"/>
                    <a:pt x="945312" y="110006"/>
                  </a:cubicBezTo>
                  <a:lnTo>
                    <a:pt x="945312" y="142572"/>
                  </a:lnTo>
                  <a:cubicBezTo>
                    <a:pt x="945312" y="203327"/>
                    <a:pt x="896060" y="252579"/>
                    <a:pt x="835305" y="252579"/>
                  </a:cubicBezTo>
                  <a:lnTo>
                    <a:pt x="110006" y="252579"/>
                  </a:lnTo>
                  <a:cubicBezTo>
                    <a:pt x="49251" y="252579"/>
                    <a:pt x="0" y="203327"/>
                    <a:pt x="0" y="142572"/>
                  </a:cubicBezTo>
                  <a:lnTo>
                    <a:pt x="0" y="110006"/>
                  </a:lnTo>
                  <a:cubicBezTo>
                    <a:pt x="0" y="49251"/>
                    <a:pt x="49251" y="0"/>
                    <a:pt x="110006" y="0"/>
                  </a:cubicBezTo>
                  <a:close/>
                </a:path>
              </a:pathLst>
            </a:custGeom>
            <a:solidFill>
              <a:srgbClr val="30833F"/>
            </a:solidFill>
          </p:spPr>
        </p:sp>
        <p:sp>
          <p:nvSpPr>
            <p:cNvPr id="18" name="TextBox 18"/>
            <p:cNvSpPr txBox="1"/>
            <p:nvPr/>
          </p:nvSpPr>
          <p:spPr>
            <a:xfrm>
              <a:off x="0" y="-38100"/>
              <a:ext cx="945312" cy="290679"/>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13428000" y="8299290"/>
            <a:ext cx="3589230" cy="959010"/>
            <a:chOff x="0" y="0"/>
            <a:chExt cx="945312" cy="252579"/>
          </a:xfrm>
        </p:grpSpPr>
        <p:sp>
          <p:nvSpPr>
            <p:cNvPr id="20" name="Freeform 20"/>
            <p:cNvSpPr/>
            <p:nvPr/>
          </p:nvSpPr>
          <p:spPr>
            <a:xfrm>
              <a:off x="0" y="0"/>
              <a:ext cx="945312" cy="252579"/>
            </a:xfrm>
            <a:custGeom>
              <a:avLst/>
              <a:gdLst/>
              <a:ahLst/>
              <a:cxnLst/>
              <a:rect l="l" t="t" r="r" b="b"/>
              <a:pathLst>
                <a:path w="945312" h="252579">
                  <a:moveTo>
                    <a:pt x="110006" y="0"/>
                  </a:moveTo>
                  <a:lnTo>
                    <a:pt x="835305" y="0"/>
                  </a:lnTo>
                  <a:cubicBezTo>
                    <a:pt x="896060" y="0"/>
                    <a:pt x="945312" y="49251"/>
                    <a:pt x="945312" y="110006"/>
                  </a:cubicBezTo>
                  <a:lnTo>
                    <a:pt x="945312" y="142572"/>
                  </a:lnTo>
                  <a:cubicBezTo>
                    <a:pt x="945312" y="203327"/>
                    <a:pt x="896060" y="252579"/>
                    <a:pt x="835305" y="252579"/>
                  </a:cubicBezTo>
                  <a:lnTo>
                    <a:pt x="110006" y="252579"/>
                  </a:lnTo>
                  <a:cubicBezTo>
                    <a:pt x="49251" y="252579"/>
                    <a:pt x="0" y="203327"/>
                    <a:pt x="0" y="142572"/>
                  </a:cubicBezTo>
                  <a:lnTo>
                    <a:pt x="0" y="110006"/>
                  </a:lnTo>
                  <a:cubicBezTo>
                    <a:pt x="0" y="49251"/>
                    <a:pt x="49251" y="0"/>
                    <a:pt x="110006" y="0"/>
                  </a:cubicBezTo>
                  <a:close/>
                </a:path>
              </a:pathLst>
            </a:custGeom>
            <a:solidFill>
              <a:srgbClr val="30833F"/>
            </a:solidFill>
          </p:spPr>
        </p:sp>
        <p:sp>
          <p:nvSpPr>
            <p:cNvPr id="21" name="TextBox 21"/>
            <p:cNvSpPr txBox="1"/>
            <p:nvPr/>
          </p:nvSpPr>
          <p:spPr>
            <a:xfrm>
              <a:off x="0" y="-38100"/>
              <a:ext cx="945312" cy="290679"/>
            </a:xfrm>
            <a:prstGeom prst="rect">
              <a:avLst/>
            </a:prstGeom>
          </p:spPr>
          <p:txBody>
            <a:bodyPr lIns="50800" tIns="50800" rIns="50800" bIns="50800" rtlCol="0" anchor="ctr"/>
            <a:lstStyle/>
            <a:p>
              <a:pPr algn="ctr">
                <a:lnSpc>
                  <a:spcPts val="2660"/>
                </a:lnSpc>
              </a:pPr>
            </a:p>
          </p:txBody>
        </p:sp>
      </p:grpSp>
      <p:sp>
        <p:nvSpPr>
          <p:cNvPr id="22" name="TextBox 22"/>
          <p:cNvSpPr txBox="1"/>
          <p:nvPr/>
        </p:nvSpPr>
        <p:spPr>
          <a:xfrm>
            <a:off x="6183238" y="8523133"/>
            <a:ext cx="1508630" cy="463699"/>
          </a:xfrm>
          <a:prstGeom prst="rect">
            <a:avLst/>
          </a:prstGeom>
        </p:spPr>
        <p:txBody>
          <a:bodyPr lIns="0" tIns="0" rIns="0" bIns="0" rtlCol="0" anchor="t">
            <a:spAutoFit/>
          </a:bodyPr>
          <a:lstStyle/>
          <a:p>
            <a:pPr algn="ctr">
              <a:lnSpc>
                <a:spcPts val="3840"/>
              </a:lnSpc>
              <a:spcBef>
                <a:spcPct val="0"/>
              </a:spcBef>
            </a:pPr>
            <a:r>
              <a:rPr lang="en-US" sz="2745">
                <a:solidFill>
                  <a:srgbClr val="FFFFFF"/>
                </a:solidFill>
                <a:latin typeface="Canva Sans" panose="020B0503030501040103"/>
                <a:ea typeface="Canva Sans" panose="020B0503030501040103"/>
                <a:cs typeface="Canva Sans" panose="020B0503030501040103"/>
                <a:sym typeface="Canva Sans" panose="020B0503030501040103"/>
              </a:rPr>
              <a:t> зразок 2</a:t>
            </a:r>
            <a:endParaRPr lang="en-US" sz="2745">
              <a:solidFill>
                <a:srgbClr val="FFFFFF"/>
              </a:solidFill>
              <a:latin typeface="Canva Sans" panose="020B0503030501040103"/>
              <a:ea typeface="Canva Sans" panose="020B0503030501040103"/>
              <a:cs typeface="Canva Sans" panose="020B0503030501040103"/>
              <a:sym typeface="Canva Sans" panose="020B0503030501040103"/>
            </a:endParaRPr>
          </a:p>
        </p:txBody>
      </p:sp>
      <p:sp>
        <p:nvSpPr>
          <p:cNvPr id="23" name="TextBox 23"/>
          <p:cNvSpPr txBox="1"/>
          <p:nvPr/>
        </p:nvSpPr>
        <p:spPr>
          <a:xfrm>
            <a:off x="10237680" y="8523133"/>
            <a:ext cx="1519454" cy="463699"/>
          </a:xfrm>
          <a:prstGeom prst="rect">
            <a:avLst/>
          </a:prstGeom>
        </p:spPr>
        <p:txBody>
          <a:bodyPr lIns="0" tIns="0" rIns="0" bIns="0" rtlCol="0" anchor="t">
            <a:spAutoFit/>
          </a:bodyPr>
          <a:lstStyle/>
          <a:p>
            <a:pPr algn="ctr">
              <a:lnSpc>
                <a:spcPts val="3840"/>
              </a:lnSpc>
              <a:spcBef>
                <a:spcPct val="0"/>
              </a:spcBef>
            </a:pPr>
            <a:r>
              <a:rPr lang="en-US" sz="2745">
                <a:solidFill>
                  <a:srgbClr val="FFFFFF"/>
                </a:solidFill>
                <a:latin typeface="Canva Sans" panose="020B0503030501040103"/>
                <a:ea typeface="Canva Sans" panose="020B0503030501040103"/>
                <a:cs typeface="Canva Sans" panose="020B0503030501040103"/>
                <a:sym typeface="Canva Sans" panose="020B0503030501040103"/>
              </a:rPr>
              <a:t> зразок 3</a:t>
            </a:r>
            <a:endParaRPr lang="en-US" sz="2745">
              <a:solidFill>
                <a:srgbClr val="FFFFFF"/>
              </a:solidFill>
              <a:latin typeface="Canva Sans" panose="020B0503030501040103"/>
              <a:ea typeface="Canva Sans" panose="020B0503030501040103"/>
              <a:cs typeface="Canva Sans" panose="020B0503030501040103"/>
              <a:sym typeface="Canva Sans" panose="020B0503030501040103"/>
            </a:endParaRPr>
          </a:p>
        </p:txBody>
      </p:sp>
      <p:sp>
        <p:nvSpPr>
          <p:cNvPr id="24" name="TextBox 24"/>
          <p:cNvSpPr txBox="1"/>
          <p:nvPr/>
        </p:nvSpPr>
        <p:spPr>
          <a:xfrm>
            <a:off x="14036591" y="8280246"/>
            <a:ext cx="2372050" cy="949474"/>
          </a:xfrm>
          <a:prstGeom prst="rect">
            <a:avLst/>
          </a:prstGeom>
        </p:spPr>
        <p:txBody>
          <a:bodyPr lIns="0" tIns="0" rIns="0" bIns="0" rtlCol="0" anchor="t">
            <a:spAutoFit/>
          </a:bodyPr>
          <a:lstStyle/>
          <a:p>
            <a:pPr algn="ctr">
              <a:lnSpc>
                <a:spcPts val="3840"/>
              </a:lnSpc>
            </a:pPr>
            <a:r>
              <a:rPr lang="en-US" sz="2745">
                <a:solidFill>
                  <a:srgbClr val="FFFFFF"/>
                </a:solidFill>
                <a:latin typeface="Canva Sans" panose="020B0503030501040103"/>
                <a:ea typeface="Canva Sans" panose="020B0503030501040103"/>
                <a:cs typeface="Canva Sans" panose="020B0503030501040103"/>
                <a:sym typeface="Canva Sans" panose="020B0503030501040103"/>
              </a:rPr>
              <a:t>контрольний </a:t>
            </a:r>
            <a:endParaRPr lang="en-US" sz="2745">
              <a:solidFill>
                <a:srgbClr val="FFFFFF"/>
              </a:solidFill>
              <a:latin typeface="Canva Sans" panose="020B0503030501040103"/>
              <a:ea typeface="Canva Sans" panose="020B0503030501040103"/>
              <a:cs typeface="Canva Sans" panose="020B0503030501040103"/>
              <a:sym typeface="Canva Sans" panose="020B0503030501040103"/>
            </a:endParaRPr>
          </a:p>
          <a:p>
            <a:pPr algn="ctr">
              <a:lnSpc>
                <a:spcPts val="3840"/>
              </a:lnSpc>
              <a:spcBef>
                <a:spcPct val="0"/>
              </a:spcBef>
            </a:pPr>
            <a:r>
              <a:rPr lang="en-US" sz="2745">
                <a:solidFill>
                  <a:srgbClr val="FFFFFF"/>
                </a:solidFill>
                <a:latin typeface="Canva Sans" panose="020B0503030501040103"/>
                <a:ea typeface="Canva Sans" panose="020B0503030501040103"/>
                <a:cs typeface="Canva Sans" panose="020B0503030501040103"/>
                <a:sym typeface="Canva Sans" panose="020B0503030501040103"/>
              </a:rPr>
              <a:t>зразок</a:t>
            </a:r>
            <a:endParaRPr lang="en-US" sz="2745">
              <a:solidFill>
                <a:srgbClr val="FFFFFF"/>
              </a:solidFill>
              <a:latin typeface="Canva Sans" panose="020B0503030501040103"/>
              <a:ea typeface="Canva Sans" panose="020B0503030501040103"/>
              <a:cs typeface="Canva Sans" panose="020B0503030501040103"/>
              <a:sym typeface="Canva Sans" panose="020B0503030501040103"/>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rot="-5400000">
            <a:off x="11694193" y="-1171118"/>
            <a:ext cx="4843778" cy="7785459"/>
          </a:xfrm>
          <a:custGeom>
            <a:avLst/>
            <a:gdLst/>
            <a:ahLst/>
            <a:cxnLst/>
            <a:rect l="l" t="t" r="r" b="b"/>
            <a:pathLst>
              <a:path w="4843778" h="7785459">
                <a:moveTo>
                  <a:pt x="0" y="0"/>
                </a:moveTo>
                <a:lnTo>
                  <a:pt x="4843778" y="0"/>
                </a:lnTo>
                <a:lnTo>
                  <a:pt x="4843778" y="7785459"/>
                </a:lnTo>
                <a:lnTo>
                  <a:pt x="0" y="7785459"/>
                </a:lnTo>
                <a:lnTo>
                  <a:pt x="0" y="0"/>
                </a:lnTo>
                <a:close/>
              </a:path>
            </a:pathLst>
          </a:custGeom>
          <a:blipFill>
            <a:blip r:embed="rId1"/>
            <a:stretch>
              <a:fillRect l="-87845" r="-25395"/>
            </a:stretch>
          </a:blipFill>
        </p:spPr>
      </p:sp>
      <p:sp>
        <p:nvSpPr>
          <p:cNvPr id="3" name="Freeform 3"/>
          <p:cNvSpPr/>
          <p:nvPr/>
        </p:nvSpPr>
        <p:spPr>
          <a:xfrm>
            <a:off x="10223352" y="5142634"/>
            <a:ext cx="7785459" cy="5144366"/>
          </a:xfrm>
          <a:custGeom>
            <a:avLst/>
            <a:gdLst/>
            <a:ahLst/>
            <a:cxnLst/>
            <a:rect l="l" t="t" r="r" b="b"/>
            <a:pathLst>
              <a:path w="7785459" h="5144366">
                <a:moveTo>
                  <a:pt x="0" y="0"/>
                </a:moveTo>
                <a:lnTo>
                  <a:pt x="7785459" y="0"/>
                </a:lnTo>
                <a:lnTo>
                  <a:pt x="7785459" y="5144366"/>
                </a:lnTo>
                <a:lnTo>
                  <a:pt x="0" y="5144366"/>
                </a:lnTo>
                <a:lnTo>
                  <a:pt x="0" y="0"/>
                </a:lnTo>
                <a:close/>
              </a:path>
            </a:pathLst>
          </a:custGeom>
          <a:blipFill>
            <a:blip r:embed="rId2"/>
            <a:stretch>
              <a:fillRect t="-45405" b="-55376"/>
            </a:stretch>
          </a:blipFill>
        </p:spPr>
      </p:sp>
      <p:sp>
        <p:nvSpPr>
          <p:cNvPr id="4" name="TextBox 4"/>
          <p:cNvSpPr txBox="1"/>
          <p:nvPr/>
        </p:nvSpPr>
        <p:spPr>
          <a:xfrm>
            <a:off x="770806" y="1293494"/>
            <a:ext cx="8686153" cy="6995161"/>
          </a:xfrm>
          <a:prstGeom prst="rect">
            <a:avLst/>
          </a:prstGeom>
        </p:spPr>
        <p:txBody>
          <a:bodyPr lIns="0" tIns="0" rIns="0" bIns="0" rtlCol="0" anchor="t">
            <a:spAutoFit/>
          </a:bodyPr>
          <a:lstStyle/>
          <a:p>
            <a:pPr algn="just">
              <a:lnSpc>
                <a:spcPts val="5040"/>
              </a:lnSpc>
            </a:pPr>
            <a:r>
              <a:rPr lang="en-US" sz="3600">
                <a:solidFill>
                  <a:srgbClr val="FFFFFF"/>
                </a:solidFill>
                <a:latin typeface="Lora" panose="00000500000000000000"/>
                <a:ea typeface="Lora" panose="00000500000000000000"/>
                <a:cs typeface="Lora" panose="00000500000000000000"/>
                <a:sym typeface="Lora" panose="00000500000000000000"/>
              </a:rPr>
              <a:t> Оскільки при підвищеній кислотності ґрунту порушується всмоктування азоту, фосфору, магнію та кальцію, а залізо, марганець і бор дають токсичний вплив на рослини. Саме тому розсада помідорів, що вирощувалась на магазинному грунті, погано росла та була фіолетового кольору через порушення обміну фосфору.</a:t>
            </a:r>
            <a:endParaRPr lang="en-US" sz="3600">
              <a:solidFill>
                <a:srgbClr val="FFFFFF"/>
              </a:solidFill>
              <a:latin typeface="Lora" panose="00000500000000000000"/>
              <a:ea typeface="Lora" panose="00000500000000000000"/>
              <a:cs typeface="Lora" panose="00000500000000000000"/>
              <a:sym typeface="Lora" panose="00000500000000000000"/>
            </a:endParaRPr>
          </a:p>
          <a:p>
            <a:pPr algn="just">
              <a:lnSpc>
                <a:spcPts val="5040"/>
              </a:lnSpc>
            </a:p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76235" y="7307942"/>
            <a:ext cx="9452858" cy="9452858"/>
          </a:xfrm>
          <a:custGeom>
            <a:avLst/>
            <a:gdLst/>
            <a:ahLst/>
            <a:cxnLst/>
            <a:rect l="l" t="t" r="r" b="b"/>
            <a:pathLst>
              <a:path w="9452858" h="9452858">
                <a:moveTo>
                  <a:pt x="0" y="0"/>
                </a:moveTo>
                <a:lnTo>
                  <a:pt x="9452859" y="0"/>
                </a:lnTo>
                <a:lnTo>
                  <a:pt x="9452859" y="9452858"/>
                </a:lnTo>
                <a:lnTo>
                  <a:pt x="0" y="9452858"/>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a:off x="76235" y="1028700"/>
            <a:ext cx="9452858" cy="9452858"/>
          </a:xfrm>
          <a:custGeom>
            <a:avLst/>
            <a:gdLst/>
            <a:ahLst/>
            <a:cxnLst/>
            <a:rect l="l" t="t" r="r" b="b"/>
            <a:pathLst>
              <a:path w="9452858" h="9452858">
                <a:moveTo>
                  <a:pt x="0" y="0"/>
                </a:moveTo>
                <a:lnTo>
                  <a:pt x="9452859" y="0"/>
                </a:lnTo>
                <a:lnTo>
                  <a:pt x="9452859" y="9452858"/>
                </a:lnTo>
                <a:lnTo>
                  <a:pt x="0" y="9452858"/>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a:off x="0" y="5143500"/>
            <a:ext cx="9452858" cy="9452858"/>
          </a:xfrm>
          <a:custGeom>
            <a:avLst/>
            <a:gdLst/>
            <a:ahLst/>
            <a:cxnLst/>
            <a:rect l="l" t="t" r="r" b="b"/>
            <a:pathLst>
              <a:path w="9452858" h="9452858">
                <a:moveTo>
                  <a:pt x="0" y="0"/>
                </a:moveTo>
                <a:lnTo>
                  <a:pt x="9452858" y="0"/>
                </a:lnTo>
                <a:lnTo>
                  <a:pt x="9452858" y="9452858"/>
                </a:lnTo>
                <a:lnTo>
                  <a:pt x="0" y="9452858"/>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a:off x="0" y="-3648471"/>
            <a:ext cx="18981952" cy="25183353"/>
          </a:xfrm>
          <a:custGeom>
            <a:avLst/>
            <a:gdLst/>
            <a:ahLst/>
            <a:cxnLst/>
            <a:rect l="l" t="t" r="r" b="b"/>
            <a:pathLst>
              <a:path w="18981952" h="25183353">
                <a:moveTo>
                  <a:pt x="0" y="0"/>
                </a:moveTo>
                <a:lnTo>
                  <a:pt x="18981952" y="0"/>
                </a:lnTo>
                <a:lnTo>
                  <a:pt x="18981952" y="25183353"/>
                </a:lnTo>
                <a:lnTo>
                  <a:pt x="0" y="25183353"/>
                </a:lnTo>
                <a:lnTo>
                  <a:pt x="0" y="0"/>
                </a:lnTo>
                <a:close/>
              </a:path>
            </a:pathLst>
          </a:custGeom>
          <a:blipFill>
            <a:blip r:embed="rId3"/>
            <a:stretch>
              <a:fillRect/>
            </a:stretch>
          </a:blipFill>
        </p:spPr>
      </p:sp>
      <p:sp>
        <p:nvSpPr>
          <p:cNvPr id="6" name="Freeform 6"/>
          <p:cNvSpPr/>
          <p:nvPr/>
        </p:nvSpPr>
        <p:spPr>
          <a:xfrm>
            <a:off x="0" y="-4309358"/>
            <a:ext cx="9452858" cy="9452858"/>
          </a:xfrm>
          <a:custGeom>
            <a:avLst/>
            <a:gdLst/>
            <a:ahLst/>
            <a:cxnLst/>
            <a:rect l="l" t="t" r="r" b="b"/>
            <a:pathLst>
              <a:path w="9452858" h="9452858">
                <a:moveTo>
                  <a:pt x="0" y="0"/>
                </a:moveTo>
                <a:lnTo>
                  <a:pt x="9452858" y="0"/>
                </a:lnTo>
                <a:lnTo>
                  <a:pt x="9452858" y="9452858"/>
                </a:lnTo>
                <a:lnTo>
                  <a:pt x="0" y="9452858"/>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7" name="Freeform 7"/>
          <p:cNvSpPr/>
          <p:nvPr/>
        </p:nvSpPr>
        <p:spPr>
          <a:xfrm>
            <a:off x="0" y="5143500"/>
            <a:ext cx="9452858" cy="9452858"/>
          </a:xfrm>
          <a:custGeom>
            <a:avLst/>
            <a:gdLst/>
            <a:ahLst/>
            <a:cxnLst/>
            <a:rect l="l" t="t" r="r" b="b"/>
            <a:pathLst>
              <a:path w="9452858" h="9452858">
                <a:moveTo>
                  <a:pt x="0" y="0"/>
                </a:moveTo>
                <a:lnTo>
                  <a:pt x="9452858" y="0"/>
                </a:lnTo>
                <a:lnTo>
                  <a:pt x="9452858" y="9452858"/>
                </a:lnTo>
                <a:lnTo>
                  <a:pt x="0" y="9452858"/>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8" name="Freeform 8"/>
          <p:cNvSpPr/>
          <p:nvPr/>
        </p:nvSpPr>
        <p:spPr>
          <a:xfrm>
            <a:off x="76235"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9" name="TextBox 9"/>
          <p:cNvSpPr txBox="1"/>
          <p:nvPr/>
        </p:nvSpPr>
        <p:spPr>
          <a:xfrm>
            <a:off x="590585" y="952500"/>
            <a:ext cx="8424158" cy="3869692"/>
          </a:xfrm>
          <a:prstGeom prst="rect">
            <a:avLst/>
          </a:prstGeom>
        </p:spPr>
        <p:txBody>
          <a:bodyPr lIns="0" tIns="0" rIns="0" bIns="0" rtlCol="0" anchor="t">
            <a:spAutoFit/>
          </a:bodyPr>
          <a:lstStyle/>
          <a:p>
            <a:pPr algn="just">
              <a:lnSpc>
                <a:spcPts val="6160"/>
              </a:lnSpc>
            </a:pPr>
            <a:r>
              <a:rPr lang="en-US" sz="4400">
                <a:solidFill>
                  <a:srgbClr val="FFFFFF"/>
                </a:solidFill>
                <a:latin typeface="Lora" panose="00000500000000000000"/>
                <a:ea typeface="Lora" panose="00000500000000000000"/>
                <a:cs typeface="Lora" panose="00000500000000000000"/>
                <a:sym typeface="Lora" panose="00000500000000000000"/>
              </a:rPr>
              <a:t>Огірки, що вирощувались на лісовому грунті мали пожовкле листя і скидали зав’язь через погане засвоєння азоту.</a:t>
            </a:r>
            <a:endParaRPr lang="en-US" sz="4400">
              <a:solidFill>
                <a:srgbClr val="FFFFFF"/>
              </a:solidFill>
              <a:latin typeface="Lora" panose="00000500000000000000"/>
              <a:ea typeface="Lora" panose="00000500000000000000"/>
              <a:cs typeface="Lora" panose="00000500000000000000"/>
              <a:sym typeface="Lora" panose="0000050000000000000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TextBox 2"/>
          <p:cNvSpPr txBox="1"/>
          <p:nvPr/>
        </p:nvSpPr>
        <p:spPr>
          <a:xfrm>
            <a:off x="1331164" y="3617344"/>
            <a:ext cx="15281813" cy="6185399"/>
          </a:xfrm>
          <a:prstGeom prst="rect">
            <a:avLst/>
          </a:prstGeom>
        </p:spPr>
        <p:txBody>
          <a:bodyPr lIns="0" tIns="0" rIns="0" bIns="0" rtlCol="0" anchor="t">
            <a:spAutoFit/>
          </a:bodyPr>
          <a:lstStyle/>
          <a:p>
            <a:pPr algn="just">
              <a:lnSpc>
                <a:spcPts val="5830"/>
              </a:lnSpc>
            </a:pPr>
            <a:r>
              <a:rPr lang="en-US" sz="4165">
                <a:solidFill>
                  <a:srgbClr val="FFFFFF"/>
                </a:solidFill>
                <a:latin typeface="Lora" panose="00000500000000000000"/>
                <a:ea typeface="Lora" panose="00000500000000000000"/>
                <a:cs typeface="Lora" panose="00000500000000000000"/>
                <a:sym typeface="Lora" panose="00000500000000000000"/>
              </a:rPr>
              <a:t>отже, здійснивши аналіз літератури та провівши дослід, можемо зробити висновок, що піщаний ґрунт, який має хорошу аерацію, водопроникність та водночас підвищену кислотність, може знижувати очікувану врожайність культурних рослин (огірки, помідори) внаслідок порушення засвоєння фосфору та азоту рослинами і потребує попереднього вапнування для отримання повноцінного врожаю. </a:t>
            </a:r>
            <a:endParaRPr lang="en-US" sz="4165">
              <a:solidFill>
                <a:srgbClr val="FFFFFF"/>
              </a:solidFill>
              <a:latin typeface="Lora" panose="00000500000000000000"/>
              <a:ea typeface="Lora" panose="00000500000000000000"/>
              <a:cs typeface="Lora" panose="00000500000000000000"/>
              <a:sym typeface="Lora" panose="00000500000000000000"/>
            </a:endParaRPr>
          </a:p>
          <a:p>
            <a:pPr algn="just">
              <a:lnSpc>
                <a:spcPts val="2535"/>
              </a:lnSpc>
            </a:pPr>
          </a:p>
        </p:txBody>
      </p:sp>
      <p:sp>
        <p:nvSpPr>
          <p:cNvPr id="3" name="Freeform 3"/>
          <p:cNvSpPr/>
          <p:nvPr/>
        </p:nvSpPr>
        <p:spPr>
          <a:xfrm flipH="1">
            <a:off x="14335347" y="7745343"/>
            <a:ext cx="5847907" cy="4114800"/>
          </a:xfrm>
          <a:custGeom>
            <a:avLst/>
            <a:gdLst/>
            <a:ahLst/>
            <a:cxnLst/>
            <a:rect l="l" t="t" r="r" b="b"/>
            <a:pathLst>
              <a:path w="5847907" h="4114800">
                <a:moveTo>
                  <a:pt x="5847906" y="0"/>
                </a:moveTo>
                <a:lnTo>
                  <a:pt x="0" y="0"/>
                </a:lnTo>
                <a:lnTo>
                  <a:pt x="0" y="4114800"/>
                </a:lnTo>
                <a:lnTo>
                  <a:pt x="5847906" y="4114800"/>
                </a:lnTo>
                <a:lnTo>
                  <a:pt x="5847906"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a:off x="0" y="0"/>
            <a:ext cx="18713503" cy="3149101"/>
          </a:xfrm>
          <a:custGeom>
            <a:avLst/>
            <a:gdLst/>
            <a:ahLst/>
            <a:cxnLst/>
            <a:rect l="l" t="t" r="r" b="b"/>
            <a:pathLst>
              <a:path w="18713503" h="3149101">
                <a:moveTo>
                  <a:pt x="0" y="0"/>
                </a:moveTo>
                <a:lnTo>
                  <a:pt x="18713503" y="0"/>
                </a:lnTo>
                <a:lnTo>
                  <a:pt x="18713503" y="3149101"/>
                </a:lnTo>
                <a:lnTo>
                  <a:pt x="0" y="3149101"/>
                </a:lnTo>
                <a:lnTo>
                  <a:pt x="0" y="0"/>
                </a:lnTo>
                <a:close/>
              </a:path>
            </a:pathLst>
          </a:custGeom>
          <a:blipFill>
            <a:blip r:embed="rId3"/>
            <a:stretch>
              <a:fillRect t="-67293" b="-228625"/>
            </a:stretch>
          </a:blipFill>
        </p:spPr>
      </p:sp>
      <p:sp>
        <p:nvSpPr>
          <p:cNvPr id="5" name="TextBox 5"/>
          <p:cNvSpPr txBox="1"/>
          <p:nvPr/>
        </p:nvSpPr>
        <p:spPr>
          <a:xfrm>
            <a:off x="-2448290" y="1549559"/>
            <a:ext cx="13441922" cy="1464048"/>
          </a:xfrm>
          <a:prstGeom prst="rect">
            <a:avLst/>
          </a:prstGeom>
        </p:spPr>
        <p:txBody>
          <a:bodyPr lIns="0" tIns="0" rIns="0" bIns="0" rtlCol="0" anchor="t">
            <a:spAutoFit/>
          </a:bodyPr>
          <a:lstStyle/>
          <a:p>
            <a:pPr algn="ctr">
              <a:lnSpc>
                <a:spcPts val="11225"/>
              </a:lnSpc>
            </a:pPr>
            <a:r>
              <a:rPr lang="en-US" sz="10395">
                <a:solidFill>
                  <a:srgbClr val="FFFFFF"/>
                </a:solidFill>
                <a:latin typeface="Lora" panose="00000500000000000000"/>
                <a:ea typeface="Lora" panose="00000500000000000000"/>
                <a:cs typeface="Lora" panose="00000500000000000000"/>
                <a:sym typeface="Lora" panose="00000500000000000000"/>
              </a:rPr>
              <a:t>Висновки</a:t>
            </a:r>
            <a:endParaRPr lang="en-US" sz="10395">
              <a:solidFill>
                <a:srgbClr val="FFFFFF"/>
              </a:solidFill>
              <a:latin typeface="Lora" panose="00000500000000000000"/>
              <a:ea typeface="Lora" panose="00000500000000000000"/>
              <a:cs typeface="Lora" panose="00000500000000000000"/>
              <a:sym typeface="Lora" panose="0000050000000000000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a:off x="0" y="-66675"/>
            <a:ext cx="18288000" cy="1588135"/>
          </a:xfrm>
          <a:custGeom>
            <a:avLst/>
            <a:gdLst/>
            <a:ahLst/>
            <a:cxnLst/>
            <a:rect l="l" t="t" r="r" b="b"/>
            <a:pathLst>
              <a:path w="18288000" h="4509597">
                <a:moveTo>
                  <a:pt x="0" y="0"/>
                </a:moveTo>
                <a:lnTo>
                  <a:pt x="18288000" y="0"/>
                </a:lnTo>
                <a:lnTo>
                  <a:pt x="18288000" y="4509597"/>
                </a:lnTo>
                <a:lnTo>
                  <a:pt x="0" y="4509597"/>
                </a:lnTo>
                <a:lnTo>
                  <a:pt x="0" y="0"/>
                </a:lnTo>
                <a:close/>
              </a:path>
            </a:pathLst>
          </a:custGeom>
          <a:blipFill>
            <a:blip r:embed="rId1">
              <a:alphaModFix amt="40000"/>
            </a:blip>
            <a:stretch>
              <a:fillRect t="-11291" b="-89448"/>
            </a:stretch>
          </a:blipFill>
        </p:spPr>
      </p:sp>
      <p:sp>
        <p:nvSpPr>
          <p:cNvPr id="4" name="TextBox 4"/>
          <p:cNvSpPr txBox="1"/>
          <p:nvPr/>
        </p:nvSpPr>
        <p:spPr>
          <a:xfrm>
            <a:off x="431525" y="250653"/>
            <a:ext cx="17424950" cy="1270571"/>
          </a:xfrm>
          <a:prstGeom prst="rect">
            <a:avLst/>
          </a:prstGeom>
        </p:spPr>
        <p:txBody>
          <a:bodyPr lIns="0" tIns="0" rIns="0" bIns="0" rtlCol="0" anchor="t">
            <a:spAutoFit/>
          </a:bodyPr>
          <a:lstStyle/>
          <a:p>
            <a:pPr algn="ctr">
              <a:lnSpc>
                <a:spcPts val="9715"/>
              </a:lnSpc>
            </a:pPr>
            <a:r>
              <a:rPr lang="en-US" sz="8995">
                <a:solidFill>
                  <a:srgbClr val="FFFFFF"/>
                </a:solidFill>
                <a:latin typeface="Lora" panose="00000500000000000000"/>
                <a:ea typeface="Lora" panose="00000500000000000000"/>
                <a:cs typeface="Lora" panose="00000500000000000000"/>
                <a:sym typeface="Lora" panose="00000500000000000000"/>
              </a:rPr>
              <a:t>Список використаних джерел </a:t>
            </a:r>
            <a:endParaRPr lang="en-US" sz="8995">
              <a:solidFill>
                <a:srgbClr val="FFFFFF"/>
              </a:solidFill>
              <a:latin typeface="Lora" panose="00000500000000000000"/>
              <a:ea typeface="Lora" panose="00000500000000000000"/>
              <a:cs typeface="Lora" panose="00000500000000000000"/>
              <a:sym typeface="Lora" panose="00000500000000000000"/>
            </a:endParaRPr>
          </a:p>
        </p:txBody>
      </p:sp>
      <p:sp>
        <p:nvSpPr>
          <p:cNvPr id="5" name="TextBox 5"/>
          <p:cNvSpPr txBox="1"/>
          <p:nvPr/>
        </p:nvSpPr>
        <p:spPr>
          <a:xfrm>
            <a:off x="784735" y="2112188"/>
            <a:ext cx="16718531" cy="6963410"/>
          </a:xfrm>
          <a:prstGeom prst="rect">
            <a:avLst/>
          </a:prstGeom>
        </p:spPr>
        <p:txBody>
          <a:bodyPr lIns="0" tIns="0" rIns="0" bIns="0" rtlCol="0" anchor="t">
            <a:spAutoFit/>
          </a:bodyPr>
          <a:lstStyle/>
          <a:p>
            <a:pPr marL="714375" lvl="1" indent="-356870" algn="just">
              <a:lnSpc>
                <a:spcPts val="4630"/>
              </a:lnSpc>
              <a:buAutoNum type="arabicPeriod"/>
            </a:pPr>
            <a:r>
              <a:rPr lang="en-US" sz="3310" u="sng">
                <a:solidFill>
                  <a:srgbClr val="FFFFFF"/>
                </a:solidFill>
                <a:latin typeface="Lora" panose="00000500000000000000"/>
                <a:ea typeface="Lora" panose="00000500000000000000"/>
                <a:cs typeface="Lora" panose="00000500000000000000"/>
                <a:sym typeface="Lora" panose="00000500000000000000"/>
                <a:hlinkClick r:id="rId2" tooltip="http://www.tsatu.edu.ua/rosl/wp-content/uploads/sites/20/lr.6.bioindykacija-i-biotestuvannja-v-ahroekolohiyi.pdf"/>
              </a:rPr>
              <a:t>http://www.tsatu.edu.ua/rosl/wp-content/uploads/sites/20/lr.6.</a:t>
            </a:r>
            <a:r>
              <a:rPr lang="en-US" sz="3310" u="sng">
                <a:solidFill>
                  <a:srgbClr val="0070C0"/>
                </a:solidFill>
                <a:latin typeface="Lora" panose="00000500000000000000"/>
                <a:ea typeface="Lora" panose="00000500000000000000"/>
                <a:cs typeface="Lora" panose="00000500000000000000"/>
                <a:sym typeface="Lora" panose="00000500000000000000"/>
                <a:hlinkClick r:id="rId2" tooltip="http://www.tsatu.edu.ua/rosl/wp-content/uploads/sites/20/lr.6.bioindykacija-i-biotestuvannja-v-ahroekolohiyi.pdf"/>
              </a:rPr>
              <a:t>bioindykacija</a:t>
            </a:r>
            <a:r>
              <a:rPr lang="en-US" sz="3310" u="sng">
                <a:solidFill>
                  <a:srgbClr val="FFFFFF"/>
                </a:solidFill>
                <a:latin typeface="Lora" panose="00000500000000000000"/>
                <a:ea typeface="Lora" panose="00000500000000000000"/>
                <a:cs typeface="Lora" panose="00000500000000000000"/>
                <a:sym typeface="Lora" panose="00000500000000000000"/>
                <a:hlinkClick r:id="rId2" tooltip="http://www.tsatu.edu.ua/rosl/wp-content/uploads/sites/20/lr.6.bioindykacija-i-biotestuvannja-v-ahroekolohiyi.pdf"/>
              </a:rPr>
              <a:t>-i-biotestuvannja-v-ahroekolohiyi.pdf</a:t>
            </a:r>
            <a:endParaRPr lang="en-US" sz="3310" u="sng">
              <a:solidFill>
                <a:srgbClr val="FFFFFF"/>
              </a:solidFill>
              <a:latin typeface="Lora" panose="00000500000000000000"/>
              <a:ea typeface="Lora" panose="00000500000000000000"/>
              <a:cs typeface="Lora" panose="00000500000000000000"/>
              <a:sym typeface="Lora" panose="00000500000000000000"/>
            </a:endParaRPr>
          </a:p>
          <a:p>
            <a:pPr marL="714375" lvl="1" indent="-356870" algn="just">
              <a:lnSpc>
                <a:spcPts val="4630"/>
              </a:lnSpc>
              <a:buAutoNum type="arabicPeriod"/>
            </a:pPr>
            <a:r>
              <a:rPr lang="en-US" sz="3310" u="sng">
                <a:solidFill>
                  <a:srgbClr val="FFFFFF"/>
                </a:solidFill>
                <a:latin typeface="Lora" panose="00000500000000000000"/>
                <a:ea typeface="Lora" panose="00000500000000000000"/>
                <a:cs typeface="Lora" panose="00000500000000000000"/>
                <a:sym typeface="Lora" panose="00000500000000000000"/>
              </a:rPr>
              <a:t> Бессонова В.П. Фітоіндикація та фітомоніторинг. Навчальний посібник. Дніпровський державний аграрно-економічний університет. Дніпро: Герда 2024. 206 с</a:t>
            </a:r>
            <a:endParaRPr lang="en-US" sz="3310" u="sng">
              <a:solidFill>
                <a:srgbClr val="FFFFFF"/>
              </a:solidFill>
              <a:latin typeface="Lora" panose="00000500000000000000"/>
              <a:ea typeface="Lora" panose="00000500000000000000"/>
              <a:cs typeface="Lora" panose="00000500000000000000"/>
              <a:sym typeface="Lora" panose="00000500000000000000"/>
            </a:endParaRPr>
          </a:p>
          <a:p>
            <a:pPr marL="714375" lvl="1" indent="-356870" algn="just">
              <a:lnSpc>
                <a:spcPts val="4630"/>
              </a:lnSpc>
              <a:buAutoNum type="arabicPeriod"/>
            </a:pPr>
            <a:r>
              <a:rPr lang="en-US" sz="3310" u="sng">
                <a:solidFill>
                  <a:srgbClr val="FFFFFF"/>
                </a:solidFill>
                <a:latin typeface="Lora" panose="00000500000000000000"/>
                <a:ea typeface="Lora" panose="00000500000000000000"/>
                <a:cs typeface="Lora" panose="00000500000000000000"/>
                <a:sym typeface="Lora" panose="00000500000000000000"/>
              </a:rPr>
              <a:t> </a:t>
            </a:r>
            <a:r>
              <a:rPr lang="en-US" sz="3310" u="sng">
                <a:solidFill>
                  <a:srgbClr val="1D41D5"/>
                </a:solidFill>
                <a:latin typeface="Lora" panose="00000500000000000000"/>
                <a:ea typeface="Lora" panose="00000500000000000000"/>
                <a:cs typeface="Lora" panose="00000500000000000000"/>
                <a:sym typeface="Lora" panose="00000500000000000000"/>
              </a:rPr>
              <a:t>https://nv.nltu.edu.ua/Archive/2021/31_6/10.pdf</a:t>
            </a:r>
            <a:endParaRPr lang="en-US" sz="3310" u="sng">
              <a:solidFill>
                <a:srgbClr val="0070C0"/>
              </a:solidFill>
              <a:latin typeface="Lora" panose="00000500000000000000"/>
              <a:ea typeface="Lora" panose="00000500000000000000"/>
              <a:cs typeface="Lora" panose="00000500000000000000"/>
              <a:sym typeface="Lora" panose="00000500000000000000"/>
            </a:endParaRPr>
          </a:p>
          <a:p>
            <a:pPr marL="714375" lvl="1" indent="-356870" algn="just">
              <a:lnSpc>
                <a:spcPts val="4630"/>
              </a:lnSpc>
              <a:buAutoNum type="arabicPeriod"/>
            </a:pPr>
            <a:r>
              <a:rPr lang="en-US" sz="3310" u="sng">
                <a:solidFill>
                  <a:srgbClr val="FFFFFF"/>
                </a:solidFill>
                <a:latin typeface="Lora" panose="00000500000000000000"/>
                <a:ea typeface="Lora" panose="00000500000000000000"/>
                <a:cs typeface="Lora" panose="00000500000000000000"/>
                <a:sym typeface="Lora" panose="00000500000000000000"/>
              </a:rPr>
              <a:t>Бешлей З. М. Використання рослинних тест – систем для оцінки токсичності техногенно забруднених субстратів / З. М. Бешлей, С. В. Бешлей, В. І. Баранов, О. І. Терек // Вісник Харківського національного аграрного університету. Серія: Біологія. – 2014. – Вип. 1. – С. 97-102.</a:t>
            </a:r>
            <a:endParaRPr lang="en-US" sz="3310" u="sng">
              <a:solidFill>
                <a:srgbClr val="FFFFFF"/>
              </a:solidFill>
              <a:latin typeface="Lora" panose="00000500000000000000"/>
              <a:ea typeface="Lora" panose="00000500000000000000"/>
              <a:cs typeface="Lora" panose="00000500000000000000"/>
              <a:sym typeface="Lora" panose="00000500000000000000"/>
            </a:endParaRPr>
          </a:p>
          <a:p>
            <a:pPr algn="just">
              <a:lnSpc>
                <a:spcPts val="3370"/>
              </a:lnSpc>
            </a:p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E5434"/>
        </a:solidFill>
        <a:effectLst/>
      </p:bgPr>
    </p:bg>
    <p:spTree>
      <p:nvGrpSpPr>
        <p:cNvPr id="1" name=""/>
        <p:cNvGrpSpPr/>
        <p:nvPr/>
      </p:nvGrpSpPr>
      <p:grpSpPr>
        <a:xfrm>
          <a:off x="0" y="0"/>
          <a:ext cx="0" cy="0"/>
          <a:chOff x="0" y="0"/>
          <a:chExt cx="0" cy="0"/>
        </a:xfrm>
      </p:grpSpPr>
      <p:sp>
        <p:nvSpPr>
          <p:cNvPr id="2" name="Freeform 2"/>
          <p:cNvSpPr/>
          <p:nvPr/>
        </p:nvSpPr>
        <p:spPr>
          <a:xfrm rot="16200000">
            <a:off x="2031365" y="-2145665"/>
            <a:ext cx="10127615" cy="14495145"/>
          </a:xfrm>
          <a:custGeom>
            <a:avLst/>
            <a:gdLst/>
            <a:ahLst/>
            <a:cxnLst/>
            <a:rect l="l" t="t" r="r" b="b"/>
            <a:pathLst>
              <a:path w="15911705" h="21110057">
                <a:moveTo>
                  <a:pt x="0" y="0"/>
                </a:moveTo>
                <a:lnTo>
                  <a:pt x="15911705" y="0"/>
                </a:lnTo>
                <a:lnTo>
                  <a:pt x="15911705" y="21110057"/>
                </a:lnTo>
                <a:lnTo>
                  <a:pt x="0" y="21110057"/>
                </a:lnTo>
                <a:lnTo>
                  <a:pt x="0" y="0"/>
                </a:lnTo>
                <a:close/>
              </a:path>
            </a:pathLst>
          </a:custGeom>
          <a:blipFill>
            <a:blip r:embed="rId1">
              <a:alphaModFix amt="44999"/>
            </a:blip>
            <a:stretch>
              <a:fillRect/>
            </a:stretch>
          </a:blipFill>
          <a:effectLst>
            <a:outerShdw blurRad="50800" dist="50800" dir="5400000" algn="ctr" rotWithShape="0">
              <a:srgbClr val="000000">
                <a:alpha val="0"/>
              </a:srgbClr>
            </a:outerShdw>
          </a:effectLst>
        </p:spPr>
        <p:txBody>
          <a:bodyPr/>
          <a:p>
            <a:endParaRPr lang="ru-RU" altLang="en-US"/>
          </a:p>
        </p:txBody>
      </p:sp>
      <p:sp>
        <p:nvSpPr>
          <p:cNvPr id="3" name="TextBox 3"/>
          <p:cNvSpPr txBox="1"/>
          <p:nvPr/>
        </p:nvSpPr>
        <p:spPr>
          <a:xfrm>
            <a:off x="7815726" y="3201577"/>
            <a:ext cx="9071061" cy="3477419"/>
          </a:xfrm>
          <a:prstGeom prst="rect">
            <a:avLst/>
          </a:prstGeom>
        </p:spPr>
        <p:txBody>
          <a:bodyPr lIns="0" tIns="0" rIns="0" bIns="0" rtlCol="0" anchor="t">
            <a:spAutoFit/>
          </a:bodyPr>
          <a:lstStyle/>
          <a:p>
            <a:pPr algn="ctr">
              <a:lnSpc>
                <a:spcPts val="13555"/>
              </a:lnSpc>
            </a:pPr>
            <a:r>
              <a:rPr lang="en-US" sz="12550">
                <a:solidFill>
                  <a:srgbClr val="FFFFFF"/>
                </a:solidFill>
                <a:latin typeface="Lora" panose="00000500000000000000"/>
                <a:ea typeface="Lora" panose="00000500000000000000"/>
                <a:cs typeface="Lora" panose="00000500000000000000"/>
                <a:sym typeface="Lora" panose="00000500000000000000"/>
              </a:rPr>
              <a:t>Дякую за увагу!</a:t>
            </a:r>
            <a:endParaRPr lang="en-US" sz="12550">
              <a:solidFill>
                <a:srgbClr val="FFFFFF"/>
              </a:solidFill>
              <a:latin typeface="Lora" panose="00000500000000000000"/>
              <a:ea typeface="Lora" panose="00000500000000000000"/>
              <a:cs typeface="Lora" panose="00000500000000000000"/>
              <a:sym typeface="Lora" panose="0000050000000000000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5013</Words>
  <Application>WPS Presentation</Application>
  <PresentationFormat>On-screen Show (4:3)</PresentationFormat>
  <Paragraphs>75</Paragraphs>
  <Slides>14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14</vt:i4>
      </vt:variant>
    </vt:vector>
  </HeadingPairs>
  <TitlesOfParts>
    <vt:vector size="25" baseType="lpstr">
      <vt:lpstr>Arial</vt:lpstr>
      <vt:lpstr>SimSun</vt:lpstr>
      <vt:lpstr>Wingdings</vt:lpstr>
      <vt:lpstr>Lora</vt:lpstr>
      <vt:lpstr>Lora Bold</vt:lpstr>
      <vt:lpstr>Arial</vt:lpstr>
      <vt:lpstr>Canva Sans</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РОСЛИНИ ЯК ФІТОІНДИКАТОРИ СТАНУ ТА ЯКОСТІ ҐРУНТІВ</dc:title>
  <dc:creator/>
  <cp:lastModifiedBy>Аліна Станіслав�</cp:lastModifiedBy>
  <cp:revision>2</cp:revision>
  <dcterms:created xsi:type="dcterms:W3CDTF">2006-08-16T00:00:00Z</dcterms:created>
  <dcterms:modified xsi:type="dcterms:W3CDTF">2025-04-14T21:30:51Z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70A03B4271F14F1FBCECD7C627761845_12</vt:lpwstr>
  </property>
  <property fmtid="{D5CDD505-2E9C-101B-9397-08002B2CF9AE}" pid="3" name="KSOProductBuildVer">
    <vt:lpwstr>1049-12.2.0.20782</vt:lpwstr>
  </property>
</Properties>
</file>