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Arial Narrow" pitchFamily="34" charset="0"/>
      <p:regular r:id="rId17"/>
      <p:bold r:id="rId18"/>
      <p:italic r:id="rId19"/>
      <p:boldItalic r:id="rId20"/>
    </p:embeddedFont>
    <p:embeddedFont>
      <p:font typeface="Noto Sans Bold" charset="0"/>
      <p:regular r:id="rId21"/>
    </p:embeddedFont>
    <p:embeddedFont>
      <p:font typeface="Noto Sans" charset="0"/>
      <p:regular r:id="rId22"/>
    </p:embeddedFont>
    <p:embeddedFont>
      <p:font typeface="Noto Sans Bold Italics" charset="0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8" d="100"/>
          <a:sy n="48" d="100"/>
        </p:scale>
        <p:origin x="-552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5.svg"/><Relationship Id="rId4" Type="http://schemas.openxmlformats.org/officeDocument/2006/relationships/image" Target="../media/image9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svg"/><Relationship Id="rId4" Type="http://schemas.openxmlformats.org/officeDocument/2006/relationships/image" Target="../media/image7.png"/><Relationship Id="rId9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0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uinp.gov.ua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foto.zt.ua/foto-zhitomira-periodu-drugoyi-svitovoyi-vijni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chive.zt.gov.ua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1043457"/>
            <a:ext cx="18288001" cy="7833843"/>
            <a:chOff x="0" y="0"/>
            <a:chExt cx="27696810" cy="10933447"/>
          </a:xfrm>
        </p:grpSpPr>
        <p:sp>
          <p:nvSpPr>
            <p:cNvPr id="4" name="Freeform 4"/>
            <p:cNvSpPr/>
            <p:nvPr/>
          </p:nvSpPr>
          <p:spPr>
            <a:xfrm rot="-5400000">
              <a:off x="1720579" y="-1720579"/>
              <a:ext cx="10407246" cy="13848405"/>
            </a:xfrm>
            <a:custGeom>
              <a:avLst/>
              <a:gdLst/>
              <a:ahLst/>
              <a:cxnLst/>
              <a:rect l="l" t="t" r="r" b="b"/>
              <a:pathLst>
                <a:path w="10407246" h="13848405">
                  <a:moveTo>
                    <a:pt x="0" y="0"/>
                  </a:moveTo>
                  <a:lnTo>
                    <a:pt x="10407247" y="0"/>
                  </a:lnTo>
                  <a:lnTo>
                    <a:pt x="10407247" y="13848405"/>
                  </a:lnTo>
                  <a:lnTo>
                    <a:pt x="0" y="13848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r="-495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400000" flipH="1" flipV="1">
              <a:off x="15367626" y="-1395736"/>
              <a:ext cx="10580037" cy="14078329"/>
            </a:xfrm>
            <a:custGeom>
              <a:avLst/>
              <a:gdLst/>
              <a:ahLst/>
              <a:cxnLst/>
              <a:rect l="l" t="t" r="r" b="b"/>
              <a:pathLst>
                <a:path w="10580037" h="14078329">
                  <a:moveTo>
                    <a:pt x="10580038" y="14078329"/>
                  </a:moveTo>
                  <a:lnTo>
                    <a:pt x="0" y="14078329"/>
                  </a:lnTo>
                  <a:lnTo>
                    <a:pt x="0" y="0"/>
                  </a:lnTo>
                  <a:lnTo>
                    <a:pt x="10580038" y="0"/>
                  </a:lnTo>
                  <a:lnTo>
                    <a:pt x="10580038" y="14078329"/>
                  </a:lnTo>
                  <a:close/>
                </a:path>
              </a:pathLst>
            </a:custGeom>
            <a:blipFill>
              <a:blip r:embed="rId3" cstate="print"/>
              <a:stretch>
                <a:fillRect r="-4955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5400000">
            <a:off x="12497532" y="-2016342"/>
            <a:ext cx="1828569" cy="9752367"/>
          </a:xfrm>
          <a:custGeom>
            <a:avLst/>
            <a:gdLst/>
            <a:ahLst/>
            <a:cxnLst/>
            <a:rect l="l" t="t" r="r" b="b"/>
            <a:pathLst>
              <a:path w="1828569" h="9752367">
                <a:moveTo>
                  <a:pt x="0" y="0"/>
                </a:moveTo>
                <a:lnTo>
                  <a:pt x="1828569" y="0"/>
                </a:lnTo>
                <a:lnTo>
                  <a:pt x="1828569" y="9752367"/>
                </a:lnTo>
                <a:lnTo>
                  <a:pt x="0" y="975236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" y="1028700"/>
            <a:ext cx="9159933" cy="8686800"/>
          </a:xfrm>
          <a:custGeom>
            <a:avLst/>
            <a:gdLst/>
            <a:ahLst/>
            <a:cxnLst/>
            <a:rect l="l" t="t" r="r" b="b"/>
            <a:pathLst>
              <a:path w="9605740" h="8897316">
                <a:moveTo>
                  <a:pt x="0" y="0"/>
                </a:moveTo>
                <a:lnTo>
                  <a:pt x="9605739" y="0"/>
                </a:lnTo>
                <a:lnTo>
                  <a:pt x="9605739" y="8897316"/>
                </a:lnTo>
                <a:lnTo>
                  <a:pt x="0" y="889731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33400" y="1043457"/>
            <a:ext cx="8610600" cy="8595843"/>
          </a:xfrm>
          <a:custGeom>
            <a:avLst/>
            <a:gdLst/>
            <a:ahLst/>
            <a:cxnLst/>
            <a:rect l="l" t="t" r="r" b="b"/>
            <a:pathLst>
              <a:path w="9589807" h="8882559">
                <a:moveTo>
                  <a:pt x="0" y="0"/>
                </a:moveTo>
                <a:lnTo>
                  <a:pt x="9589807" y="0"/>
                </a:lnTo>
                <a:lnTo>
                  <a:pt x="9589807" y="8882559"/>
                </a:lnTo>
                <a:lnTo>
                  <a:pt x="0" y="888255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987046" y="2309772"/>
            <a:ext cx="8849541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8"/>
              </a:lnSpc>
              <a:spcBef>
                <a:spcPct val="0"/>
              </a:spcBef>
            </a:pP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період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Другої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світової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війни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: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сторінки</a:t>
            </a:r>
            <a:r>
              <a:rPr lang="en-US" sz="375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75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історії</a:t>
            </a:r>
            <a:endParaRPr lang="en-US" sz="3750" b="1" dirty="0">
              <a:solidFill>
                <a:srgbClr val="000000"/>
              </a:solidFill>
              <a:latin typeface="Arial Narrow" pitchFamily="34" charset="0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45234" y="5153025"/>
            <a:ext cx="9425897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1"/>
              </a:lnSpc>
            </a:pP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Виконав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: </a:t>
            </a:r>
          </a:p>
          <a:p>
            <a:pPr algn="l">
              <a:lnSpc>
                <a:spcPts val="4241"/>
              </a:lnSpc>
            </a:pP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Войтенко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Максим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учень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8-А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класу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endParaRPr lang="uk-UA" sz="3625" b="1" dirty="0" smtClean="0">
              <a:solidFill>
                <a:srgbClr val="000000"/>
              </a:solidFill>
              <a:latin typeface="Arial Narrow" pitchFamily="34" charset="0"/>
              <a:ea typeface="Noto Sans Bold"/>
              <a:cs typeface="Noto Sans Bold"/>
              <a:sym typeface="Noto Sans Bold"/>
            </a:endParaRPr>
          </a:p>
          <a:p>
            <a:pPr algn="l">
              <a:lnSpc>
                <a:spcPts val="4241"/>
              </a:lnSpc>
            </a:pPr>
            <a:r>
              <a:rPr lang="en-US" sz="3625" b="1" dirty="0" err="1" smtClean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ліцею</a:t>
            </a:r>
            <a:r>
              <a:rPr lang="en-US" sz="3625" b="1" dirty="0" smtClean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№ 25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міста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endParaRPr lang="en-US" sz="3625" b="1" dirty="0">
              <a:solidFill>
                <a:srgbClr val="000000"/>
              </a:solidFill>
              <a:latin typeface="Arial Narrow" pitchFamily="34" charset="0"/>
              <a:ea typeface="Noto Sans Bold"/>
              <a:cs typeface="Noto Sans Bold"/>
              <a:sym typeface="Noto Sans Bold"/>
            </a:endParaRPr>
          </a:p>
          <a:p>
            <a:pPr algn="l">
              <a:lnSpc>
                <a:spcPts val="4241"/>
              </a:lnSpc>
            </a:pP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Керівник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: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Сердійчук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А.В., </a:t>
            </a:r>
          </a:p>
          <a:p>
            <a:pPr algn="l">
              <a:lnSpc>
                <a:spcPts val="4241"/>
              </a:lnSpc>
              <a:spcBef>
                <a:spcPct val="0"/>
              </a:spcBef>
            </a:pP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вчитель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історії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ліцею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№ 25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міста</a:t>
            </a:r>
            <a:r>
              <a:rPr lang="en-US" sz="3625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25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endParaRPr lang="en-US" sz="3625" b="1" dirty="0">
              <a:solidFill>
                <a:srgbClr val="000000"/>
              </a:solidFill>
              <a:latin typeface="Arial Narrow" pitchFamily="34" charset="0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15400" y="9410700"/>
            <a:ext cx="2402086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E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</a:t>
            </a:r>
            <a:r>
              <a:rPr lang="en-US" sz="3499" b="1" dirty="0">
                <a:solidFill>
                  <a:srgbClr val="FEFFF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2025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6293077" y="-4382334"/>
            <a:ext cx="5701846" cy="18288000"/>
          </a:xfrm>
          <a:custGeom>
            <a:avLst/>
            <a:gdLst/>
            <a:ahLst/>
            <a:cxnLst/>
            <a:rect l="l" t="t" r="r" b="b"/>
            <a:pathLst>
              <a:path w="5701846" h="18288000">
                <a:moveTo>
                  <a:pt x="0" y="0"/>
                </a:moveTo>
                <a:lnTo>
                  <a:pt x="5701846" y="0"/>
                </a:lnTo>
                <a:lnTo>
                  <a:pt x="5701846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34360" r="-146285"/>
            </a:stretch>
          </a:blipFill>
        </p:spPr>
      </p:sp>
      <p:sp>
        <p:nvSpPr>
          <p:cNvPr id="4" name="Freeform 4"/>
          <p:cNvSpPr/>
          <p:nvPr/>
        </p:nvSpPr>
        <p:spPr>
          <a:xfrm rot="-2700000">
            <a:off x="4950297" y="-3218323"/>
            <a:ext cx="8370016" cy="8181690"/>
          </a:xfrm>
          <a:custGeom>
            <a:avLst/>
            <a:gdLst/>
            <a:ahLst/>
            <a:cxnLst/>
            <a:rect l="l" t="t" r="r" b="b"/>
            <a:pathLst>
              <a:path w="8370016" h="8181690">
                <a:moveTo>
                  <a:pt x="0" y="0"/>
                </a:moveTo>
                <a:lnTo>
                  <a:pt x="8370015" y="0"/>
                </a:lnTo>
                <a:lnTo>
                  <a:pt x="8370015" y="8181691"/>
                </a:lnTo>
                <a:lnTo>
                  <a:pt x="0" y="818169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6284382" y="576196"/>
            <a:ext cx="5701846" cy="12296476"/>
          </a:xfrm>
          <a:custGeom>
            <a:avLst/>
            <a:gdLst/>
            <a:ahLst/>
            <a:cxnLst/>
            <a:rect l="l" t="t" r="r" b="b"/>
            <a:pathLst>
              <a:path w="5701846" h="12296476">
                <a:moveTo>
                  <a:pt x="0" y="0"/>
                </a:moveTo>
                <a:lnTo>
                  <a:pt x="5701845" y="0"/>
                </a:lnTo>
                <a:lnTo>
                  <a:pt x="5701845" y="12296477"/>
                </a:lnTo>
                <a:lnTo>
                  <a:pt x="0" y="1229647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6722" r="-8197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76600" y="6415104"/>
            <a:ext cx="11595476" cy="3871896"/>
          </a:xfrm>
          <a:custGeom>
            <a:avLst/>
            <a:gdLst/>
            <a:ahLst/>
            <a:cxnLst/>
            <a:rect l="l" t="t" r="r" b="b"/>
            <a:pathLst>
              <a:path w="12540343" h="4671278">
                <a:moveTo>
                  <a:pt x="0" y="0"/>
                </a:moveTo>
                <a:lnTo>
                  <a:pt x="12540343" y="0"/>
                </a:lnTo>
                <a:lnTo>
                  <a:pt x="12540343" y="4671278"/>
                </a:lnTo>
                <a:lnTo>
                  <a:pt x="0" y="467127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1038225"/>
            <a:ext cx="18288000" cy="52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7"/>
              </a:lnSpc>
              <a:spcBef>
                <a:spcPct val="0"/>
              </a:spcBef>
            </a:pPr>
            <a:endParaRPr dirty="0">
              <a:latin typeface="Arial Narrow" pitchFamily="34" charset="0"/>
            </a:endParaRPr>
          </a:p>
          <a:p>
            <a:pPr algn="ctr">
              <a:lnSpc>
                <a:spcPts val="3667"/>
              </a:lnSpc>
              <a:spcBef>
                <a:spcPct val="0"/>
              </a:spcBef>
            </a:pPr>
            <a:endParaRPr dirty="0">
              <a:latin typeface="Arial Narrow" pitchFamily="34" charset="0"/>
            </a:endParaRPr>
          </a:p>
          <a:p>
            <a:pPr indent="457200" algn="just">
              <a:lnSpc>
                <a:spcPts val="3667"/>
              </a:lnSpc>
              <a:spcBef>
                <a:spcPct val="0"/>
              </a:spcBef>
            </a:pP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Друга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світова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стала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однією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з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найтрагічніших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подій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в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історії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людства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яка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вплинула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долі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мільйонів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людей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зруйнувала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тисячі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і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сіл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як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важливий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стратегічний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центр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зазнав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серйозних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втрат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: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було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окуповане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зруйноване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а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його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мешканці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пережили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жахіття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терору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голоду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й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репресій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indent="457200" algn="just">
              <a:lnSpc>
                <a:spcPts val="3667"/>
              </a:lnSpc>
              <a:spcBef>
                <a:spcPct val="0"/>
              </a:spcBef>
            </a:pP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Вивчення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подій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Другої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світової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прикладі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історії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рідного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дозволяє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глибше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усвідомити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масштаби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трагедії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зберегти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пам’ять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загиблих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вшанувати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героїзм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учасників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визвольного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руху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пересічних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громадян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Особливо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важливо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досліджувати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ці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події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зараз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коли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переосмислюємо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минуле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в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умовах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нових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викликів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для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України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indent="457200" algn="just">
              <a:lnSpc>
                <a:spcPts val="3667"/>
              </a:lnSpc>
              <a:spcBef>
                <a:spcPct val="0"/>
              </a:spcBef>
            </a:pP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Тема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є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актуальною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ще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й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тому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що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вона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формує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історичну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пам’ять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молодого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покоління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виховує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патріотизм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повагу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рідного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краю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й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відповідальність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збереження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історичної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13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спадщини</a:t>
            </a:r>
            <a:r>
              <a:rPr lang="en-US" sz="313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16794" y="597852"/>
            <a:ext cx="8742756" cy="81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2"/>
              </a:lnSpc>
              <a:spcBef>
                <a:spcPct val="0"/>
              </a:spcBef>
            </a:pPr>
            <a:r>
              <a:rPr lang="en-US" sz="5420" b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Актуальність теми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19137" y="-76869"/>
            <a:ext cx="9001125" cy="10287000"/>
          </a:xfrm>
          <a:custGeom>
            <a:avLst/>
            <a:gdLst/>
            <a:ahLst/>
            <a:cxnLst/>
            <a:rect l="l" t="t" r="r" b="b"/>
            <a:pathLst>
              <a:path w="9001125" h="10287000">
                <a:moveTo>
                  <a:pt x="0" y="0"/>
                </a:moveTo>
                <a:lnTo>
                  <a:pt x="9001125" y="0"/>
                </a:lnTo>
                <a:lnTo>
                  <a:pt x="90011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8681988" y="-153738"/>
            <a:ext cx="9135646" cy="10440738"/>
          </a:xfrm>
          <a:custGeom>
            <a:avLst/>
            <a:gdLst/>
            <a:ahLst/>
            <a:cxnLst/>
            <a:rect l="l" t="t" r="r" b="b"/>
            <a:pathLst>
              <a:path w="9135646" h="10440738">
                <a:moveTo>
                  <a:pt x="9135646" y="10440738"/>
                </a:moveTo>
                <a:lnTo>
                  <a:pt x="0" y="10440738"/>
                </a:lnTo>
                <a:lnTo>
                  <a:pt x="0" y="0"/>
                </a:lnTo>
                <a:lnTo>
                  <a:pt x="9135646" y="0"/>
                </a:lnTo>
                <a:lnTo>
                  <a:pt x="9135646" y="10440738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66000">
            <a:off x="10165420" y="2954683"/>
            <a:ext cx="7606315" cy="6102287"/>
          </a:xfrm>
          <a:custGeom>
            <a:avLst/>
            <a:gdLst/>
            <a:ahLst/>
            <a:cxnLst/>
            <a:rect l="l" t="t" r="r" b="b"/>
            <a:pathLst>
              <a:path w="10556914" h="7005952">
                <a:moveTo>
                  <a:pt x="0" y="0"/>
                </a:moveTo>
                <a:lnTo>
                  <a:pt x="10556914" y="0"/>
                </a:lnTo>
                <a:lnTo>
                  <a:pt x="10556914" y="7005952"/>
                </a:lnTo>
                <a:lnTo>
                  <a:pt x="0" y="70059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175108">
            <a:off x="680783" y="6969666"/>
            <a:ext cx="3408750" cy="3408750"/>
          </a:xfrm>
          <a:custGeom>
            <a:avLst/>
            <a:gdLst/>
            <a:ahLst/>
            <a:cxnLst/>
            <a:rect l="l" t="t" r="r" b="b"/>
            <a:pathLst>
              <a:path w="3408750" h="3408750">
                <a:moveTo>
                  <a:pt x="0" y="0"/>
                </a:moveTo>
                <a:lnTo>
                  <a:pt x="3408750" y="0"/>
                </a:lnTo>
                <a:lnTo>
                  <a:pt x="3408750" y="3408750"/>
                </a:lnTo>
                <a:lnTo>
                  <a:pt x="0" y="340875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75108">
            <a:off x="472711" y="7009219"/>
            <a:ext cx="3408750" cy="3408750"/>
          </a:xfrm>
          <a:custGeom>
            <a:avLst/>
            <a:gdLst/>
            <a:ahLst/>
            <a:cxnLst/>
            <a:rect l="l" t="t" r="r" b="b"/>
            <a:pathLst>
              <a:path w="3408750" h="3408750">
                <a:moveTo>
                  <a:pt x="0" y="0"/>
                </a:moveTo>
                <a:lnTo>
                  <a:pt x="3408751" y="0"/>
                </a:lnTo>
                <a:lnTo>
                  <a:pt x="3408751" y="3408750"/>
                </a:lnTo>
                <a:lnTo>
                  <a:pt x="0" y="340875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44000" y="774383"/>
            <a:ext cx="8115300" cy="666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1"/>
              </a:lnSpc>
              <a:spcBef>
                <a:spcPct val="0"/>
              </a:spcBef>
            </a:pP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24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червня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 р.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Сьогодні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над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містом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Житомиром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з'явилося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три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літаки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фашистів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Обстріляли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місто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з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кулеметів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скинули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12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бомб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є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вбиті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і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поранені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971"/>
              </a:lnSpc>
              <a:spcBef>
                <a:spcPct val="0"/>
              </a:spcBef>
            </a:pPr>
            <a:endParaRPr dirty="0">
              <a:latin typeface="Arial Narrow" pitchFamily="34" charset="0"/>
            </a:endParaRPr>
          </a:p>
          <a:p>
            <a:pPr algn="ctr">
              <a:lnSpc>
                <a:spcPts val="3971"/>
              </a:lnSpc>
              <a:spcBef>
                <a:spcPct val="0"/>
              </a:spcBef>
            </a:pP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25-27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червня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Міста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Новоград-Волинський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Коростень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Бердичів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піддаються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посиленим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нальотам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авіації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противника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є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багато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жертв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серед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цивільного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населення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військові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об'єкти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не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постраждали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Бердичів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Нов.-Волинський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і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вогні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горять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цілі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квартали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підпалені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запальними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бомбами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скинутими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з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фашистських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39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літаків</a:t>
            </a:r>
            <a:r>
              <a:rPr lang="en-US" sz="339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2739" y="783908"/>
            <a:ext cx="7809249" cy="4732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Володимир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Воробйов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своїй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статті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«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Таємниці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часів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Другої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Світової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Трагедія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окупації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»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зазначає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що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війна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в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прийшла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рано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вранці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22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червня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із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розривами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бомб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аеродромі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Скоморохи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потім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був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залізничний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вокзал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і 100-150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загиблих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військових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залізничників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стали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першими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жертвами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нацистів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49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місті</a:t>
            </a:r>
            <a:r>
              <a:rPr lang="en-US" sz="349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7831013" cy="13604963"/>
          </a:xfrm>
        </p:grpSpPr>
        <p:sp>
          <p:nvSpPr>
            <p:cNvPr id="4" name="Freeform 4"/>
            <p:cNvSpPr/>
            <p:nvPr/>
          </p:nvSpPr>
          <p:spPr>
            <a:xfrm rot="-5400000">
              <a:off x="482659" y="-482659"/>
              <a:ext cx="12950188" cy="13915507"/>
            </a:xfrm>
            <a:custGeom>
              <a:avLst/>
              <a:gdLst/>
              <a:ahLst/>
              <a:cxnLst/>
              <a:rect l="l" t="t" r="r" b="b"/>
              <a:pathLst>
                <a:path w="12950188" h="13915507">
                  <a:moveTo>
                    <a:pt x="0" y="0"/>
                  </a:moveTo>
                  <a:lnTo>
                    <a:pt x="12950189" y="0"/>
                  </a:lnTo>
                  <a:lnTo>
                    <a:pt x="12950189" y="13915507"/>
                  </a:lnTo>
                  <a:lnTo>
                    <a:pt x="0" y="1391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11917" r="-4955" b="-1191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400000" flipH="1" flipV="1">
              <a:off x="14175141" y="-50910"/>
              <a:ext cx="13165200" cy="14146545"/>
            </a:xfrm>
            <a:custGeom>
              <a:avLst/>
              <a:gdLst/>
              <a:ahLst/>
              <a:cxnLst/>
              <a:rect l="l" t="t" r="r" b="b"/>
              <a:pathLst>
                <a:path w="13165200" h="14146545">
                  <a:moveTo>
                    <a:pt x="13165200" y="14146546"/>
                  </a:moveTo>
                  <a:lnTo>
                    <a:pt x="0" y="14146546"/>
                  </a:lnTo>
                  <a:lnTo>
                    <a:pt x="0" y="0"/>
                  </a:lnTo>
                  <a:lnTo>
                    <a:pt x="13165200" y="0"/>
                  </a:lnTo>
                  <a:lnTo>
                    <a:pt x="13165200" y="14146546"/>
                  </a:lnTo>
                  <a:close/>
                </a:path>
              </a:pathLst>
            </a:custGeom>
            <a:blipFill>
              <a:blip r:embed="rId3" cstate="print"/>
              <a:stretch>
                <a:fillRect t="-11917" r="-4955" b="-11917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81000" y="1638300"/>
            <a:ext cx="17415388" cy="4775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48"/>
              </a:lnSpc>
            </a:pPr>
            <a:r>
              <a:rPr lang="en-US" sz="3652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оборона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організована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тому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увійшли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без</a:t>
            </a:r>
            <a:r>
              <a:rPr lang="en-US" sz="3652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52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бою</a:t>
            </a:r>
            <a:r>
              <a:rPr lang="en-US" sz="3652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9 </a:t>
            </a:r>
            <a:r>
              <a:rPr lang="en-US" sz="3652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липня</a:t>
            </a:r>
            <a:r>
              <a:rPr lang="en-US" sz="3652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 </a:t>
            </a:r>
            <a:r>
              <a:rPr lang="en-US" sz="3652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армія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продовжила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наступ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Київ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а у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почали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наводити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нові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порядки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Разом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німецькими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військами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увійшла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зондеркоманда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спеціальний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загін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 4а (SK4a),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потім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зондеркоманда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4в (SK4b) і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айнзацгруппи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поліції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безпеки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СД 5 і 6,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створили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свої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штаби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Вінниці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Бердичеві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Персонал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айнзацкоманд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розгортання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складався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слідчих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СД,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солдатів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Ваффен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-СС,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поліції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порядку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водіїв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писарів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Кожна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команда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налічувала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більше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100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чоловік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загони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повинні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«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очищати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життєвий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простір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Третього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Рейху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небажаних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народів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шляхом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їх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повного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52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знищення</a:t>
            </a:r>
            <a:r>
              <a:rPr lang="en-US" sz="3652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0439400" y="6438900"/>
            <a:ext cx="6785367" cy="3564968"/>
          </a:xfrm>
          <a:custGeom>
            <a:avLst/>
            <a:gdLst/>
            <a:ahLst/>
            <a:cxnLst/>
            <a:rect l="l" t="t" r="r" b="b"/>
            <a:pathLst>
              <a:path w="6785367" h="3564968">
                <a:moveTo>
                  <a:pt x="0" y="0"/>
                </a:moveTo>
                <a:lnTo>
                  <a:pt x="6785367" y="0"/>
                </a:lnTo>
                <a:lnTo>
                  <a:pt x="6785367" y="3564968"/>
                </a:lnTo>
                <a:lnTo>
                  <a:pt x="0" y="356496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92341">
            <a:off x="2547667" y="6722417"/>
            <a:ext cx="4180788" cy="2898789"/>
          </a:xfrm>
          <a:custGeom>
            <a:avLst/>
            <a:gdLst/>
            <a:ahLst/>
            <a:cxnLst/>
            <a:rect l="l" t="t" r="r" b="b"/>
            <a:pathLst>
              <a:path w="4180788" h="2898789">
                <a:moveTo>
                  <a:pt x="0" y="0"/>
                </a:moveTo>
                <a:lnTo>
                  <a:pt x="4180788" y="0"/>
                </a:lnTo>
                <a:lnTo>
                  <a:pt x="4180788" y="2898788"/>
                </a:lnTo>
                <a:lnTo>
                  <a:pt x="0" y="289878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2700000">
            <a:off x="4216544" y="-3380311"/>
            <a:ext cx="9020994" cy="8818022"/>
          </a:xfrm>
          <a:custGeom>
            <a:avLst/>
            <a:gdLst/>
            <a:ahLst/>
            <a:cxnLst/>
            <a:rect l="l" t="t" r="r" b="b"/>
            <a:pathLst>
              <a:path w="9020994" h="8818022">
                <a:moveTo>
                  <a:pt x="0" y="0"/>
                </a:moveTo>
                <a:lnTo>
                  <a:pt x="9020995" y="0"/>
                </a:lnTo>
                <a:lnTo>
                  <a:pt x="9020995" y="8818022"/>
                </a:lnTo>
                <a:lnTo>
                  <a:pt x="0" y="881802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10520" y="1681548"/>
            <a:ext cx="8520510" cy="9210760"/>
          </a:xfrm>
          <a:custGeom>
            <a:avLst/>
            <a:gdLst/>
            <a:ahLst/>
            <a:cxnLst/>
            <a:rect l="l" t="t" r="r" b="b"/>
            <a:pathLst>
              <a:path w="8520510" h="9210760">
                <a:moveTo>
                  <a:pt x="0" y="0"/>
                </a:moveTo>
                <a:lnTo>
                  <a:pt x="8520510" y="0"/>
                </a:lnTo>
                <a:lnTo>
                  <a:pt x="8520510" y="9210760"/>
                </a:lnTo>
                <a:lnTo>
                  <a:pt x="0" y="921076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12071" t="-9954" b="-212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98346" y="1638300"/>
            <a:ext cx="9089654" cy="8934952"/>
          </a:xfrm>
          <a:custGeom>
            <a:avLst/>
            <a:gdLst/>
            <a:ahLst/>
            <a:cxnLst/>
            <a:rect l="l" t="t" r="r" b="b"/>
            <a:pathLst>
              <a:path w="8480054" h="8934952">
                <a:moveTo>
                  <a:pt x="0" y="0"/>
                </a:moveTo>
                <a:lnTo>
                  <a:pt x="8480054" y="0"/>
                </a:lnTo>
                <a:lnTo>
                  <a:pt x="8480054" y="8934952"/>
                </a:lnTo>
                <a:lnTo>
                  <a:pt x="0" y="893495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3677" r="-4629" b="-3677"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4048115" y="942985"/>
            <a:ext cx="531930" cy="2836960"/>
          </a:xfrm>
          <a:custGeom>
            <a:avLst/>
            <a:gdLst/>
            <a:ahLst/>
            <a:cxnLst/>
            <a:rect l="l" t="t" r="r" b="b"/>
            <a:pathLst>
              <a:path w="531930" h="2836960">
                <a:moveTo>
                  <a:pt x="0" y="0"/>
                </a:moveTo>
                <a:lnTo>
                  <a:pt x="531929" y="0"/>
                </a:lnTo>
                <a:lnTo>
                  <a:pt x="531929" y="2836960"/>
                </a:lnTo>
                <a:lnTo>
                  <a:pt x="0" y="283696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3344515" y="714385"/>
            <a:ext cx="531930" cy="2836960"/>
          </a:xfrm>
          <a:custGeom>
            <a:avLst/>
            <a:gdLst/>
            <a:ahLst/>
            <a:cxnLst/>
            <a:rect l="l" t="t" r="r" b="b"/>
            <a:pathLst>
              <a:path w="531930" h="2836960">
                <a:moveTo>
                  <a:pt x="0" y="0"/>
                </a:moveTo>
                <a:lnTo>
                  <a:pt x="531930" y="0"/>
                </a:lnTo>
                <a:lnTo>
                  <a:pt x="531930" y="2836960"/>
                </a:lnTo>
                <a:lnTo>
                  <a:pt x="0" y="283696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723985" y="686181"/>
            <a:ext cx="12614090" cy="704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  <a:spcBef>
                <a:spcPct val="0"/>
              </a:spcBef>
            </a:pPr>
            <a:r>
              <a:rPr lang="en-US" sz="4799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ХРОНОЛОГІЯ ПОДІЙ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19400" y="2095500"/>
            <a:ext cx="2836960" cy="50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1941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44400" y="1943100"/>
            <a:ext cx="2836960" cy="50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1942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700833"/>
            <a:ext cx="6060835" cy="516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639" b="1" dirty="0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9 </a:t>
            </a:r>
            <a:r>
              <a:rPr lang="en-US" sz="2639" b="1" dirty="0" err="1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Німецькі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війська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окуповують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639" b="1" dirty="0" err="1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липень</a:t>
            </a:r>
            <a:r>
              <a:rPr lang="en-US" sz="2639" b="1" dirty="0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Початок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репресій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проти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євреїв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радянських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активістів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військовополонених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Створення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гетто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639" b="1" dirty="0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8 </a:t>
            </a:r>
            <a:r>
              <a:rPr lang="en-US" sz="2639" b="1" dirty="0" err="1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серпня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Перша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масова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розправа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над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євреями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околиці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639" b="1" dirty="0" err="1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вересень–жовтень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Тотальне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винищення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єврейського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населення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Створення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масових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поховань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районі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Богунії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та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Смолянки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639" b="1" dirty="0" err="1">
                <a:solidFill>
                  <a:srgbClr val="E9570F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листопад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Початок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організації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радянського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підпілля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в </a:t>
            </a:r>
            <a:r>
              <a:rPr lang="en-US" sz="2639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місті</a:t>
            </a:r>
            <a:r>
              <a:rPr lang="en-US" sz="2639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99776" y="2723094"/>
            <a:ext cx="7377175" cy="578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93" b="1" dirty="0" err="1">
                <a:solidFill>
                  <a:srgbClr val="068453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протягом</a:t>
            </a:r>
            <a:r>
              <a:rPr lang="en-US" sz="3493" b="1" dirty="0">
                <a:solidFill>
                  <a:srgbClr val="068453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68453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Продовження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репресій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страти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полонених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євреїв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ромів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Активізація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діяльності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підпільників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та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партизанів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Житомирській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області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93" b="1" dirty="0" err="1">
                <a:solidFill>
                  <a:srgbClr val="068453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весна–літо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Створення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кількох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партизанських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загонів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які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діяли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навколо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3493" b="1" dirty="0" err="1">
                <a:solidFill>
                  <a:srgbClr val="068453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червень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У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Житомирі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діє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підпільна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газета</a:t>
            </a:r>
            <a:r>
              <a:rPr lang="en-US" sz="3493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Поширюються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листівки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із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закликами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до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493" b="1" dirty="0" err="1">
                <a:latin typeface="Arial Narrow" pitchFamily="34" charset="0"/>
                <a:ea typeface="Noto Sans Bold"/>
                <a:cs typeface="Noto Sans Bold"/>
                <a:sym typeface="Noto Sans Bold"/>
              </a:rPr>
              <a:t>опору</a:t>
            </a:r>
            <a:r>
              <a:rPr lang="en-US" sz="3493" b="1" dirty="0"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1668480"/>
            <a:ext cx="9528919" cy="9569126"/>
          </a:xfrm>
          <a:custGeom>
            <a:avLst/>
            <a:gdLst/>
            <a:ahLst/>
            <a:cxnLst/>
            <a:rect l="l" t="t" r="r" b="b"/>
            <a:pathLst>
              <a:path w="9528919" h="9569126">
                <a:moveTo>
                  <a:pt x="0" y="0"/>
                </a:moveTo>
                <a:lnTo>
                  <a:pt x="9528919" y="0"/>
                </a:lnTo>
                <a:lnTo>
                  <a:pt x="9528919" y="9569125"/>
                </a:lnTo>
                <a:lnTo>
                  <a:pt x="0" y="956912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3599" b="-405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583657" y="1668480"/>
            <a:ext cx="7704343" cy="8341171"/>
          </a:xfrm>
          <a:custGeom>
            <a:avLst/>
            <a:gdLst/>
            <a:ahLst/>
            <a:cxnLst/>
            <a:rect l="l" t="t" r="r" b="b"/>
            <a:pathLst>
              <a:path w="7704343" h="8341171">
                <a:moveTo>
                  <a:pt x="0" y="0"/>
                </a:moveTo>
                <a:lnTo>
                  <a:pt x="7704343" y="0"/>
                </a:lnTo>
                <a:lnTo>
                  <a:pt x="7704343" y="8341171"/>
                </a:lnTo>
                <a:lnTo>
                  <a:pt x="0" y="834117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r="-7897" b="-7740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3572512" y="747266"/>
            <a:ext cx="531930" cy="2836960"/>
          </a:xfrm>
          <a:custGeom>
            <a:avLst/>
            <a:gdLst/>
            <a:ahLst/>
            <a:cxnLst/>
            <a:rect l="l" t="t" r="r" b="b"/>
            <a:pathLst>
              <a:path w="531930" h="2836960">
                <a:moveTo>
                  <a:pt x="0" y="0"/>
                </a:moveTo>
                <a:lnTo>
                  <a:pt x="531930" y="0"/>
                </a:lnTo>
                <a:lnTo>
                  <a:pt x="531930" y="2836960"/>
                </a:lnTo>
                <a:lnTo>
                  <a:pt x="0" y="283696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4509589" y="751511"/>
            <a:ext cx="531930" cy="2836960"/>
          </a:xfrm>
          <a:custGeom>
            <a:avLst/>
            <a:gdLst/>
            <a:ahLst/>
            <a:cxnLst/>
            <a:rect l="l" t="t" r="r" b="b"/>
            <a:pathLst>
              <a:path w="531930" h="2836960">
                <a:moveTo>
                  <a:pt x="0" y="0"/>
                </a:moveTo>
                <a:lnTo>
                  <a:pt x="531930" y="0"/>
                </a:lnTo>
                <a:lnTo>
                  <a:pt x="531930" y="2836960"/>
                </a:lnTo>
                <a:lnTo>
                  <a:pt x="0" y="283696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92800">
            <a:off x="8591835" y="6037655"/>
            <a:ext cx="5478509" cy="3807564"/>
          </a:xfrm>
          <a:custGeom>
            <a:avLst/>
            <a:gdLst/>
            <a:ahLst/>
            <a:cxnLst/>
            <a:rect l="l" t="t" r="r" b="b"/>
            <a:pathLst>
              <a:path w="5478509" h="3807564">
                <a:moveTo>
                  <a:pt x="0" y="0"/>
                </a:moveTo>
                <a:lnTo>
                  <a:pt x="5478510" y="0"/>
                </a:lnTo>
                <a:lnTo>
                  <a:pt x="5478510" y="3807564"/>
                </a:lnTo>
                <a:lnTo>
                  <a:pt x="0" y="380756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723985" y="686181"/>
            <a:ext cx="1261409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  <a:spcBef>
                <a:spcPct val="0"/>
              </a:spcBef>
            </a:pPr>
            <a:r>
              <a:rPr lang="en-US" sz="4799" b="1" dirty="0">
                <a:solidFill>
                  <a:schemeClr val="bg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ХРОНОЛОГІЯ ПОДІЙ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19997" y="1923076"/>
            <a:ext cx="2836960" cy="50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1943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57074" y="1923076"/>
            <a:ext cx="2836960" cy="50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4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1944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83657" y="3506722"/>
            <a:ext cx="7828043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  <a:spcBef>
                <a:spcPct val="0"/>
              </a:spcBef>
            </a:pPr>
            <a:r>
              <a:rPr lang="en-US" sz="3684" b="1" dirty="0">
                <a:solidFill>
                  <a:srgbClr val="4F06C6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31 </a:t>
            </a:r>
            <a:r>
              <a:rPr lang="en-US" sz="3684" b="1" dirty="0" err="1">
                <a:solidFill>
                  <a:srgbClr val="4F06C6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грудня</a:t>
            </a:r>
            <a:r>
              <a:rPr lang="en-US" sz="3684" b="1" dirty="0">
                <a:solidFill>
                  <a:srgbClr val="4F06C6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1943 – 1 </a:t>
            </a:r>
            <a:r>
              <a:rPr lang="en-US" sz="3684" b="1" dirty="0" err="1">
                <a:solidFill>
                  <a:srgbClr val="4F06C6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січня</a:t>
            </a:r>
            <a:r>
              <a:rPr lang="en-US" sz="3684" b="1" dirty="0">
                <a:solidFill>
                  <a:srgbClr val="4F06C6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1944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Остаточне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визволення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від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німецької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684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окупації</a:t>
            </a:r>
            <a:r>
              <a:rPr lang="en-US" sz="3684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8208" y="2705078"/>
            <a:ext cx="7967784" cy="52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4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весна–осінь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Посилення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радянського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партизанського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руху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Проведено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кілька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великих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диверсій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поблизу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74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12 </a:t>
            </a:r>
            <a:r>
              <a:rPr lang="en-US" sz="3200" b="1" dirty="0" err="1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листопада</a:t>
            </a: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—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Початок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Житомирсько-Бердичівської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операції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Червоної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армії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74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13 </a:t>
            </a:r>
            <a:r>
              <a:rPr lang="en-US" sz="3200" b="1" dirty="0" err="1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листопада</a:t>
            </a: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—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Частини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Червоної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армії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починають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наступ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напрямку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74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13 </a:t>
            </a:r>
            <a:r>
              <a:rPr lang="en-US" sz="3200" b="1" dirty="0" err="1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грудня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Перше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визволення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Житомира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радянськими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військами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  <a:p>
            <a:pPr algn="ctr">
              <a:lnSpc>
                <a:spcPts val="374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20 </a:t>
            </a:r>
            <a:r>
              <a:rPr lang="en-US" sz="3200" b="1" dirty="0" err="1">
                <a:solidFill>
                  <a:srgbClr val="DB1C38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грудня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—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Контратака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німців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: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місто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знову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переходить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під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контроль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нацистів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249431" y="0"/>
            <a:ext cx="20832831" cy="10629900"/>
            <a:chOff x="0" y="0"/>
            <a:chExt cx="27932857" cy="13716000"/>
          </a:xfrm>
        </p:grpSpPr>
        <p:sp>
          <p:nvSpPr>
            <p:cNvPr id="4" name="Freeform 4"/>
            <p:cNvSpPr/>
            <p:nvPr/>
          </p:nvSpPr>
          <p:spPr>
            <a:xfrm>
              <a:off x="10764369" y="0"/>
              <a:ext cx="17168488" cy="13716000"/>
            </a:xfrm>
            <a:custGeom>
              <a:avLst/>
              <a:gdLst/>
              <a:ahLst/>
              <a:cxnLst/>
              <a:rect l="l" t="t" r="r" b="b"/>
              <a:pathLst>
                <a:path w="17168488" h="13716000">
                  <a:moveTo>
                    <a:pt x="0" y="0"/>
                  </a:moveTo>
                  <a:lnTo>
                    <a:pt x="17168488" y="0"/>
                  </a:lnTo>
                  <a:lnTo>
                    <a:pt x="1716848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21526" b="-21526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7168488" cy="13716000"/>
            </a:xfrm>
            <a:custGeom>
              <a:avLst/>
              <a:gdLst/>
              <a:ahLst/>
              <a:cxnLst/>
              <a:rect l="l" t="t" r="r" b="b"/>
              <a:pathLst>
                <a:path w="17168488" h="13716000">
                  <a:moveTo>
                    <a:pt x="0" y="0"/>
                  </a:moveTo>
                  <a:lnTo>
                    <a:pt x="17168488" y="0"/>
                  </a:lnTo>
                  <a:lnTo>
                    <a:pt x="1716848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21526" b="-21526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0" y="0"/>
            <a:ext cx="1892891" cy="2063251"/>
          </a:xfrm>
          <a:custGeom>
            <a:avLst/>
            <a:gdLst/>
            <a:ahLst/>
            <a:cxnLst/>
            <a:rect l="l" t="t" r="r" b="b"/>
            <a:pathLst>
              <a:path w="1892891" h="2063251">
                <a:moveTo>
                  <a:pt x="0" y="0"/>
                </a:moveTo>
                <a:lnTo>
                  <a:pt x="1892891" y="0"/>
                </a:lnTo>
                <a:lnTo>
                  <a:pt x="1892891" y="2063251"/>
                </a:lnTo>
                <a:lnTo>
                  <a:pt x="0" y="206325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b="-588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92891" y="0"/>
            <a:ext cx="16110373" cy="10118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24"/>
              </a:lnSpc>
              <a:spcBef>
                <a:spcPct val="0"/>
              </a:spcBef>
            </a:pPr>
            <a:r>
              <a:rPr lang="en-US" sz="2499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єврейське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населення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зазнало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жорстоких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переслідувань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масових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вбивст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сторони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окупантів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переписом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1939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проживало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понад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29 000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становило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близько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30%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населення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2924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поліцаї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переміщалися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рупор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оголошували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наказ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євреям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з’явитися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вулицю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Чуднівську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зараз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Качинського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створено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єврейське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гетто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вулицях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затримували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молодих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людей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відправляли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примусові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Німеччини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19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обвинуваченням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підпалі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схоплено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100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чоловіків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Їх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провели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Соборній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площі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тоді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площа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Люксембург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зараз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розміщується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ресторан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Смоленськ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звідти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вивезли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машинами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вул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Богуна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розстріляли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річки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Кам’янки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2924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Житомирянин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Франц</a:t>
            </a:r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Бржезицький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згадував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восени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41-го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вже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понабирали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молодих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хлопців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поліцію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почали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розстрілювати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Богунії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Я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чув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розмову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знайомих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поліцаїв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Один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говорить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вже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палець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болить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натискати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гачок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».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добре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відпочинь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нехай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інший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юде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попрацює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Хвалились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золотими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перснями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відбирали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приречених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жінок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дівчат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сміялися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Такі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молоденькі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наказали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роздягтися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закриваються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руками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».</a:t>
            </a:r>
          </a:p>
          <a:p>
            <a:pPr algn="just">
              <a:lnSpc>
                <a:spcPts val="2924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Ф. </a:t>
            </a:r>
            <a:r>
              <a:rPr lang="en-US" sz="2800" b="1" i="1" dirty="0" err="1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Бржезицький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дивувався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ж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можна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глузду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з’їхати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вчорашні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десятикласники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зовсім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молоді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хлопці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!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бувалі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бандити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якби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навіть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змушували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вбивати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краще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четвертуйте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!..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стріляли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дітей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вагітних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жінок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!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Їм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все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одно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хоч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рідних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батька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матір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ж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треба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їх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видресирувати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!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таких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багато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Знайдіть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зараз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виправдання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цьому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єврейських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дітей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рятуючи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смерті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ховали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себе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будинку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піччю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…».</a:t>
            </a:r>
          </a:p>
          <a:p>
            <a:pPr algn="just">
              <a:lnSpc>
                <a:spcPts val="2924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менш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жахливі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спогади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Галини</a:t>
            </a:r>
            <a:r>
              <a:rPr lang="en-US" sz="2800" b="1" i="1" dirty="0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 Narrow" pitchFamily="34" charset="0"/>
                <a:ea typeface="Noto Sans Bold Italics"/>
                <a:cs typeface="Noto Sans Bold Italics"/>
                <a:sym typeface="Noto Sans Bold Italics"/>
              </a:rPr>
              <a:t>Синьковської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Богунії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Спочатку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масова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лякала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а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потім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звикли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…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зрідка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участь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стратах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брудну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роботу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замість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виконували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місцеві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поліцаї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Восени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41-го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відбувалися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майже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щодня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».</a:t>
            </a:r>
          </a:p>
          <a:p>
            <a:pPr algn="l">
              <a:lnSpc>
                <a:spcPts val="2924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 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7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серпня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проведена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показова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акція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Сінному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базарі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куди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зігнали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понад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400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євреїв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повішені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Моше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Коган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Вольф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Кіпер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привезені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Черняхова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цього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погнали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розстріляли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В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районі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хутора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Довжик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влаштували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«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розстрільні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»,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стратили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всіх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неугодних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партизанів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місцевих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жителів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</a:p>
          <a:p>
            <a:pPr algn="l">
              <a:lnSpc>
                <a:spcPts val="3208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3208"/>
              </a:lnSpc>
              <a:spcBef>
                <a:spcPct val="0"/>
              </a:spcBef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3893363" y="0"/>
            <a:ext cx="14892400" cy="10287000"/>
          </a:xfrm>
          <a:custGeom>
            <a:avLst/>
            <a:gdLst/>
            <a:ahLst/>
            <a:cxnLst/>
            <a:rect l="l" t="t" r="r" b="b"/>
            <a:pathLst>
              <a:path w="14892400" h="10287000">
                <a:moveTo>
                  <a:pt x="14892400" y="0"/>
                </a:moveTo>
                <a:lnTo>
                  <a:pt x="0" y="0"/>
                </a:lnTo>
                <a:lnTo>
                  <a:pt x="0" y="10287000"/>
                </a:lnTo>
                <a:lnTo>
                  <a:pt x="14892400" y="10287000"/>
                </a:lnTo>
                <a:lnTo>
                  <a:pt x="14892400" y="0"/>
                </a:lnTo>
                <a:close/>
              </a:path>
            </a:pathLst>
          </a:custGeom>
          <a:blipFill>
            <a:blip r:embed="rId3" cstate="print"/>
            <a:stretch>
              <a:fillRect t="-32725" b="-3272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87172" y="0"/>
            <a:ext cx="9731172" cy="10287000"/>
          </a:xfrm>
          <a:custGeom>
            <a:avLst/>
            <a:gdLst/>
            <a:ahLst/>
            <a:cxnLst/>
            <a:rect l="l" t="t" r="r" b="b"/>
            <a:pathLst>
              <a:path w="9731172" h="10287000">
                <a:moveTo>
                  <a:pt x="0" y="0"/>
                </a:moveTo>
                <a:lnTo>
                  <a:pt x="9731172" y="0"/>
                </a:lnTo>
                <a:lnTo>
                  <a:pt x="97311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4055" b="-405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88989"/>
            <a:ext cx="15552242" cy="8438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60"/>
              </a:lnSpc>
            </a:pPr>
            <a:r>
              <a:rPr lang="en-US" sz="3299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Генерал-фельдмаршал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Герд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фон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Рундштедт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- 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командувач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армій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"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Південь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" у 1941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році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 -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відповідав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наступ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території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 В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усіх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окупаційних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зонах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відбулася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цілковита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зміна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способу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життя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пересічних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українців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Буття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мешканців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визначалося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законодавчими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нормативними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актами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окупаційної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спрямованими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колонізацію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“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замирення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території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максимальну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експлуатацію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місцевих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ресурсів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серед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особлива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увага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приділялася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використанню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дешевої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робочої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сили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860"/>
              </a:lnSpc>
            </a:pP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Слід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зазначити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окупований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словацькими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входили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складу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німецько-фашистської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економічному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фронті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страждало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розрухи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відчутних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втрат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Багато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підприємств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призупинили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свою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діяльність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або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знищені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призвело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безробіття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збільшення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бідності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Контроль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словацьких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підрозділів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економічними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ресурсами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означав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обмеження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доступу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базових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товарів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послуг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негативно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вплинуло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повсякденне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життя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населення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Додатково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посилення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податкового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тиску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мобілізація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робочої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сили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призвели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ще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більшого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соціального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жаху</a:t>
            </a:r>
            <a:endParaRPr lang="en-US" sz="3299" dirty="0">
              <a:solidFill>
                <a:srgbClr val="00000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3860"/>
              </a:lnSpc>
            </a:pP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період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німецької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окупації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гітлерівці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знищили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майже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всі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промислові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підприємства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зруйнували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культурно-побутові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навчальні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установи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лікарні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сотні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житлових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будинків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пам’ятники</a:t>
            </a:r>
            <a:r>
              <a:rPr lang="en-US" sz="32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86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3893363" y="0"/>
            <a:ext cx="14892400" cy="10287000"/>
          </a:xfrm>
          <a:custGeom>
            <a:avLst/>
            <a:gdLst/>
            <a:ahLst/>
            <a:cxnLst/>
            <a:rect l="l" t="t" r="r" b="b"/>
            <a:pathLst>
              <a:path w="14892400" h="10287000">
                <a:moveTo>
                  <a:pt x="14892400" y="0"/>
                </a:moveTo>
                <a:lnTo>
                  <a:pt x="0" y="0"/>
                </a:lnTo>
                <a:lnTo>
                  <a:pt x="0" y="10287000"/>
                </a:lnTo>
                <a:lnTo>
                  <a:pt x="14892400" y="10287000"/>
                </a:lnTo>
                <a:lnTo>
                  <a:pt x="14892400" y="0"/>
                </a:lnTo>
                <a:close/>
              </a:path>
            </a:pathLst>
          </a:custGeom>
          <a:blipFill>
            <a:blip r:embed="rId3" cstate="print"/>
            <a:stretch>
              <a:fillRect t="-32725" b="-3272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87172" y="0"/>
            <a:ext cx="9731172" cy="10287000"/>
          </a:xfrm>
          <a:custGeom>
            <a:avLst/>
            <a:gdLst/>
            <a:ahLst/>
            <a:cxnLst/>
            <a:rect l="l" t="t" r="r" b="b"/>
            <a:pathLst>
              <a:path w="9731172" h="10287000">
                <a:moveTo>
                  <a:pt x="0" y="0"/>
                </a:moveTo>
                <a:lnTo>
                  <a:pt x="9731172" y="0"/>
                </a:lnTo>
                <a:lnTo>
                  <a:pt x="97311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4055" b="-405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88989"/>
            <a:ext cx="7124700" cy="9698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uk-UA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Друга світова війна торкнулася кожного своєю кістлявою рукою. Моя прабабуся, Псюк Ольга Леонтіївна, була під окупацією в Житомирській області (</a:t>
            </a:r>
            <a:r>
              <a:rPr lang="uk-UA" sz="2400" b="1" dirty="0" err="1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Чуднівський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район, с. </a:t>
            </a:r>
            <a:r>
              <a:rPr lang="uk-UA" sz="2400" b="1" dirty="0" err="1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Троща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). Ризикуючи своїм життям, вона переховувала поранених радянських військових. Коли німецькі війська зайшли у село, у неї було двоє дітей, донька і син. Німецький солдат підвісив над люлькою декілька гранат і зі сміхом спостерігав, як прабабуся намагалась забрати дитину з люльки, але не могла – він погрожував розстріляти її та старшу доньку із автомата. Тоді їх врятував німецький офіцер. Він наказав припинити знущання і заборонив знущатись. 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 1942 році мій </a:t>
            </a:r>
            <a:r>
              <a:rPr lang="uk-UA" sz="2400" b="1" dirty="0" err="1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прадідусь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Псюк Панас Давидович, танкіст, утік з полону і добрався в окуповане село. Зі спогадів прабабусі – він був схожий на скелет, обтягнутий шкірою.  Його сховали в льосі. Там же ж і задушили порося – окупаційна влада забороняла різати свиней, пити молоко – все це було тільки для німецьких солдат. </a:t>
            </a:r>
            <a:r>
              <a:rPr lang="uk-UA" sz="2400" b="1" dirty="0" err="1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Прадідусь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розказував, що у таборі для військовополонених німці дуже знущались з євреїв. Після того, як </a:t>
            </a:r>
            <a:r>
              <a:rPr lang="uk-UA" sz="2400" b="1" dirty="0" err="1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прадідусь</a:t>
            </a:r>
            <a:r>
              <a:rPr lang="uk-UA" sz="2400" b="1" dirty="0" smtClean="0">
                <a:solidFill>
                  <a:srgbClr val="00206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трішки поправився – він знову пішов з дому продовжувати воювати</a:t>
            </a:r>
            <a:endParaRPr lang="en-US" sz="2400" b="1" dirty="0" smtClean="0">
              <a:solidFill>
                <a:srgbClr val="00206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3860"/>
              </a:lnSpc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9296400" y="342900"/>
            <a:ext cx="7124700" cy="4295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uk-UA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</a:t>
            </a:r>
            <a:r>
              <a:rPr lang="uk-UA" sz="2000" b="1" dirty="0" smtClean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Ще одна моя прабабуся, </a:t>
            </a:r>
            <a:r>
              <a:rPr lang="uk-UA" sz="2000" b="1" dirty="0" err="1" smtClean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Базилюк</a:t>
            </a:r>
            <a:r>
              <a:rPr lang="uk-UA" sz="2000" b="1" dirty="0" smtClean="0">
                <a:solidFill>
                  <a:schemeClr val="accent4">
                    <a:lumMod val="50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Марія Кіндратівна (під час війни у неї було прізвище Мартинюк) була вивезена в Німеччину , де і перебувала у таборі до  1945 року. Під час того, як її та іншу молодь везли в товарних вагонах, вона намагалась утекти – вистрибнула з вагона, але приземлилась на розбиту пляшку , поранила ногу і  прабабусю знову спіймали.  У таборі  вона виконувала роль акушерки (до війни навчалася в медичному  у м. Житомир).  Розказувала, що одна німкеня підсипала  проносне  у дитяче харчування і всі немовлята померли від зневоднення. Врятувалося лише троє – двійнята, яких народила білоруска, і одна дівчинка-українка – їх мами забрали із собою в барак.</a:t>
            </a:r>
            <a:endParaRPr lang="en-US" sz="2000" b="1" dirty="0" smtClean="0">
              <a:solidFill>
                <a:schemeClr val="accent4">
                  <a:lumMod val="50000"/>
                </a:schemeClr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3860"/>
              </a:lnSpc>
            </a:pP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686800" y="4914900"/>
            <a:ext cx="7848600" cy="4997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uk-UA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Рідну сестру мого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прадідуся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Базилюка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Петра Івановича, -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Базилюк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Марію Іванівну, також 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вивезли. За розповідями прабабусі, поліцаї прийшли в хату і насильно  вивели її. Вона потрапила в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Аушвіц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Дивом залишилась жива.  Прабабуся Марія не любила згадувати про ті часи, але іноді уривками ділилася своїми спогадами.  Щоранку в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Аушвіці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відбувалась перевірка в’язнів на наявність ран на руках і тілі. Якщо рани знаходили – людину відправляли в </a:t>
            </a:r>
            <a:r>
              <a:rPr lang="uk-UA" sz="20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“душ”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тобто спалювали… В той момент, коли у прабабусі  на руках з’явились рани, вона вже попрощалася з життям. Але її відштовхнула інша ув’язнена, таким чином врятувавши її.  Після звільнення вона не одразу повернулася додому, адже радянська влада  перевела її у  фільтраційний табір для перевірки. </a:t>
            </a:r>
          </a:p>
          <a:p>
            <a:pPr algn="just">
              <a:lnSpc>
                <a:spcPct val="114000"/>
              </a:lnSpc>
            </a:pP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Після закінчення війни прабабуся вивела номер-татуювання на руці. Але цифри пам’ятала завжди…</a:t>
            </a:r>
            <a:endParaRPr lang="en-US" sz="2000" b="1" dirty="0" smtClean="0">
              <a:solidFill>
                <a:schemeClr val="bg2">
                  <a:lumMod val="25000"/>
                </a:schemeClr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386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4860874" y="-3460700"/>
            <a:ext cx="10029825" cy="17465574"/>
          </a:xfrm>
          <a:custGeom>
            <a:avLst/>
            <a:gdLst/>
            <a:ahLst/>
            <a:cxnLst/>
            <a:rect l="l" t="t" r="r" b="b"/>
            <a:pathLst>
              <a:path w="10029825" h="17465574">
                <a:moveTo>
                  <a:pt x="0" y="0"/>
                </a:moveTo>
                <a:lnTo>
                  <a:pt x="10029825" y="0"/>
                </a:lnTo>
                <a:lnTo>
                  <a:pt x="10029825" y="17465573"/>
                </a:lnTo>
                <a:lnTo>
                  <a:pt x="0" y="1746557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6184" r="-26184"/>
            </a:stretch>
          </a:blipFill>
        </p:spPr>
      </p:sp>
      <p:sp>
        <p:nvSpPr>
          <p:cNvPr id="4" name="Freeform 4"/>
          <p:cNvSpPr/>
          <p:nvPr/>
        </p:nvSpPr>
        <p:spPr>
          <a:xfrm rot="18310018">
            <a:off x="427226" y="-832581"/>
            <a:ext cx="4237193" cy="4041114"/>
          </a:xfrm>
          <a:custGeom>
            <a:avLst/>
            <a:gdLst/>
            <a:ahLst/>
            <a:cxnLst/>
            <a:rect l="l" t="t" r="r" b="b"/>
            <a:pathLst>
              <a:path w="7255935" h="7092676">
                <a:moveTo>
                  <a:pt x="0" y="0"/>
                </a:moveTo>
                <a:lnTo>
                  <a:pt x="7255935" y="0"/>
                </a:lnTo>
                <a:lnTo>
                  <a:pt x="7255935" y="7092676"/>
                </a:lnTo>
                <a:lnTo>
                  <a:pt x="0" y="70926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02190" y="6681627"/>
            <a:ext cx="4030396" cy="3605373"/>
          </a:xfrm>
          <a:custGeom>
            <a:avLst/>
            <a:gdLst/>
            <a:ahLst/>
            <a:cxnLst/>
            <a:rect l="l" t="t" r="r" b="b"/>
            <a:pathLst>
              <a:path w="4030396" h="3605373">
                <a:moveTo>
                  <a:pt x="0" y="0"/>
                </a:moveTo>
                <a:lnTo>
                  <a:pt x="4030396" y="0"/>
                </a:lnTo>
                <a:lnTo>
                  <a:pt x="4030396" y="3605373"/>
                </a:lnTo>
                <a:lnTo>
                  <a:pt x="0" y="360537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02190" y="6848770"/>
            <a:ext cx="3843550" cy="3438230"/>
          </a:xfrm>
          <a:custGeom>
            <a:avLst/>
            <a:gdLst/>
            <a:ahLst/>
            <a:cxnLst/>
            <a:rect l="l" t="t" r="r" b="b"/>
            <a:pathLst>
              <a:path w="3843550" h="3438230">
                <a:moveTo>
                  <a:pt x="0" y="0"/>
                </a:moveTo>
                <a:lnTo>
                  <a:pt x="3843549" y="0"/>
                </a:lnTo>
                <a:lnTo>
                  <a:pt x="3843549" y="3438230"/>
                </a:lnTo>
                <a:lnTo>
                  <a:pt x="0" y="343823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05200" y="1104900"/>
            <a:ext cx="14295221" cy="7755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нацистами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(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липень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1941)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у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області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почали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активно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формуватися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підпільні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організації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партизанські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загони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боролися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ворогом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диверсіями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саботажем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розвідкою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агітацією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Активні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бойові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на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початку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1942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вели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двадцятьох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підпільних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uk-UA" sz="24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Підпільники випускали листівки, інформували населення про становище на фронтах, </a:t>
            </a:r>
            <a:r>
              <a:rPr lang="uk-UA" sz="24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закликализривати</a:t>
            </a:r>
            <a:r>
              <a:rPr lang="uk-UA" sz="24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заходи гітлерівців, здійснили ряд диверсійних акті. Так, на залізниці пустили під укіс три состави з живою силою і військовою технікою ворога. </a:t>
            </a:r>
            <a:r>
              <a:rPr lang="en-US" sz="24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Пізніше</a:t>
            </a:r>
            <a:r>
              <a:rPr lang="en-US" sz="24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підпільні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організації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діяли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разом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із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загонами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партизанських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з’єднань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С. Ф.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Маликова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О. М.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Сабурова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</a:p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Повноцінне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об’єктивне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вивчення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історії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українського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національного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руху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опору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періоду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Другої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світової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неможливе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без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урахування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усіх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аспектів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діяльності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різних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його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гілок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</a:p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Протягом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липня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–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середини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вересня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1941 р.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основною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базою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похідних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ОУН(М)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шляху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Києва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став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Тут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зосередилося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багато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провідних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представників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організації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уродженці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Ольжич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псевдонім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Кандиби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М.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Сціборський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псевдоніми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Органський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”, “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Житомирський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”), О.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Сеник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псевдоніми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Грибінський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”, “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Канцлер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”), Б.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Коник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І.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Рогач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В.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Яхно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інші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Лави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ОУН у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активно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поповнювалися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місцевими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кадрами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серед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яких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Яценюк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псевдонім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Волинець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”)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А.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Баранівський</a:t>
            </a:r>
            <a:r>
              <a:rPr lang="en-US" sz="24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  <a:r>
              <a:rPr lang="uk-UA" sz="24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Загони ОУН “М” та ОУН “Б” зосередили свої  сили як на боротьбі з німецькими солдатами, так і на боротьбі з радянськими військами та партизанськими загонами.</a:t>
            </a:r>
            <a:endParaRPr lang="en-US" sz="2400" dirty="0">
              <a:solidFill>
                <a:srgbClr val="00000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25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березня</a:t>
            </a:r>
            <a:r>
              <a:rPr lang="en-US" sz="2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1943 </a:t>
            </a:r>
            <a:r>
              <a:rPr lang="en-US" sz="24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гітлерівці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розстріляли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членів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антинацистської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підпільної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с.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Видиборі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Черняхівського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району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Житомирської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області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очолював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І. М.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Легенчук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стало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можливим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наслідок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наслідок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дій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провокатора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І.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Легенчука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Ф.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Цьоху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гестапівці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заарештували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13 </a:t>
            </a:r>
            <a:r>
              <a:rPr lang="en-US" sz="24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березня</a:t>
            </a: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</a:t>
            </a:r>
          </a:p>
          <a:p>
            <a:pPr algn="just">
              <a:lnSpc>
                <a:spcPts val="315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8" name="TextBox 8"/>
          <p:cNvSpPr txBox="1"/>
          <p:nvPr/>
        </p:nvSpPr>
        <p:spPr>
          <a:xfrm>
            <a:off x="762000" y="800100"/>
            <a:ext cx="3390542" cy="1514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sz="5100" b="1" dirty="0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РУХ </a:t>
            </a:r>
          </a:p>
          <a:p>
            <a:pPr algn="l">
              <a:lnSpc>
                <a:spcPts val="5967"/>
              </a:lnSpc>
            </a:pPr>
            <a:r>
              <a:rPr lang="en-US" sz="5100" b="1" dirty="0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ОПОРУ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214" y="1413846"/>
            <a:ext cx="14260214" cy="2700954"/>
            <a:chOff x="0" y="0"/>
            <a:chExt cx="3755776" cy="7113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55777" cy="711362"/>
            </a:xfrm>
            <a:custGeom>
              <a:avLst/>
              <a:gdLst/>
              <a:ahLst/>
              <a:cxnLst/>
              <a:rect l="l" t="t" r="r" b="b"/>
              <a:pathLst>
                <a:path w="3755777" h="711362">
                  <a:moveTo>
                    <a:pt x="0" y="0"/>
                  </a:moveTo>
                  <a:lnTo>
                    <a:pt x="3755777" y="0"/>
                  </a:lnTo>
                  <a:lnTo>
                    <a:pt x="3755777" y="711362"/>
                  </a:lnTo>
                  <a:lnTo>
                    <a:pt x="0" y="711362"/>
                  </a:lnTo>
                  <a:close/>
                </a:path>
              </a:pathLst>
            </a:custGeom>
            <a:solidFill>
              <a:srgbClr val="D9B77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55776" cy="749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6606" y="2373226"/>
            <a:ext cx="5016556" cy="791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5300" b="1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ВИЗВОЛЕННЯ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65296" y="0"/>
            <a:ext cx="14644688" cy="10287000"/>
            <a:chOff x="0" y="0"/>
            <a:chExt cx="19526250" cy="13716000"/>
          </a:xfrm>
        </p:grpSpPr>
        <p:sp>
          <p:nvSpPr>
            <p:cNvPr id="8" name="Freeform 8"/>
            <p:cNvSpPr/>
            <p:nvPr/>
          </p:nvSpPr>
          <p:spPr>
            <a:xfrm>
              <a:off x="7524750" y="0"/>
              <a:ext cx="12001500" cy="13716000"/>
            </a:xfrm>
            <a:custGeom>
              <a:avLst/>
              <a:gdLst/>
              <a:ahLst/>
              <a:cxnLst/>
              <a:rect l="l" t="t" r="r" b="b"/>
              <a:pathLst>
                <a:path w="12001500" h="13716000">
                  <a:moveTo>
                    <a:pt x="0" y="0"/>
                  </a:moveTo>
                  <a:lnTo>
                    <a:pt x="12001500" y="0"/>
                  </a:lnTo>
                  <a:lnTo>
                    <a:pt x="120015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2001500" cy="13716000"/>
            </a:xfrm>
            <a:custGeom>
              <a:avLst/>
              <a:gdLst/>
              <a:ahLst/>
              <a:cxnLst/>
              <a:rect l="l" t="t" r="r" b="b"/>
              <a:pathLst>
                <a:path w="12001500" h="13716000">
                  <a:moveTo>
                    <a:pt x="0" y="0"/>
                  </a:moveTo>
                  <a:lnTo>
                    <a:pt x="12001500" y="0"/>
                  </a:lnTo>
                  <a:lnTo>
                    <a:pt x="120015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5972953" y="0"/>
            <a:ext cx="12315047" cy="8986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9"/>
              </a:lnSpc>
            </a:pPr>
            <a:r>
              <a:rPr lang="en-US" sz="2700" b="1" dirty="0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12 </a:t>
            </a:r>
            <a:r>
              <a:rPr lang="en-US" sz="27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листопада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1943 </a:t>
            </a:r>
            <a:r>
              <a:rPr lang="en-US" sz="27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частини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23-го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стрілецького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корпусу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з’єднання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1-го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гвардійського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кавалерійського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корпусу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командуванням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М. О.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Чувакова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В. К.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Баранова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захопили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В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операції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брали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участь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частини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</a:t>
            </a:r>
          </a:p>
          <a:p>
            <a:pPr marL="582932" lvl="1" indent="-291466" algn="just">
              <a:lnSpc>
                <a:spcPts val="3159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38-а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генерал-полковник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Кірпонос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),</a:t>
            </a:r>
          </a:p>
          <a:p>
            <a:pPr marL="582932" lvl="1" indent="-291466" algn="just">
              <a:lnSpc>
                <a:spcPts val="3159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60-а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генерал-полковник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Черняховський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),</a:t>
            </a:r>
          </a:p>
          <a:p>
            <a:pPr marL="582932" lvl="1" indent="-291466" algn="just">
              <a:lnSpc>
                <a:spcPts val="3159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1-ша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гвардійська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танкова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Але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хотіли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позбутися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важливого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вузла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комунікацій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підтягнувши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свіжі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перейшли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наступ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жорстоких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боїв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залишили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Вирішальна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битва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Житомирському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напрямку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почалася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грудні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1943 </a:t>
            </a:r>
            <a:r>
              <a:rPr lang="en-US" sz="27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року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50-хвилинного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артилерійського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обстрілу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бомбардування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повітря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1-го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фронту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прорвалися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крізь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ворожу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оборону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розширили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прорив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300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лінії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фронту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200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глибину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захопивши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Радомишль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Брусилів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Коростишів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Житомиром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зосередили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значні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сили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Командування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вирішило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розгромити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гітлерівський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гарнізон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одночасно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ударом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фронту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флангів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30 </a:t>
            </a:r>
            <a:r>
              <a:rPr lang="en-US" sz="27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грудня</a:t>
            </a:r>
            <a:r>
              <a:rPr lang="en-US" sz="27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3-я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гвардійська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танкова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перерізала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шосейну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дорогу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—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Бердичів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ізолювала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житомирське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угруповання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бердичівського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60-ї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армії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командуванням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генерал-лейтенанта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І. Д.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Черняхівського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обійшли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із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північного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заходу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перерізали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залізницю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шосе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-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Новоград-Волинський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4-й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гвардійський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танковий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корпус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генерала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П. П.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Полубоярова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захопив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село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Висока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Піч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перекрив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німцям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останній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шлях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відступу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endParaRPr dirty="0"/>
          </a:p>
          <a:p>
            <a:pPr algn="just">
              <a:lnSpc>
                <a:spcPts val="3159"/>
              </a:lnSpc>
            </a:pPr>
            <a:endParaRPr dirty="0"/>
          </a:p>
        </p:txBody>
      </p:sp>
      <p:sp>
        <p:nvSpPr>
          <p:cNvPr id="11" name="Freeform 11"/>
          <p:cNvSpPr/>
          <p:nvPr/>
        </p:nvSpPr>
        <p:spPr>
          <a:xfrm>
            <a:off x="479898" y="5824553"/>
            <a:ext cx="4178690" cy="4579387"/>
          </a:xfrm>
          <a:custGeom>
            <a:avLst/>
            <a:gdLst/>
            <a:ahLst/>
            <a:cxnLst/>
            <a:rect l="l" t="t" r="r" b="b"/>
            <a:pathLst>
              <a:path w="4178690" h="4579387">
                <a:moveTo>
                  <a:pt x="0" y="0"/>
                </a:moveTo>
                <a:lnTo>
                  <a:pt x="4178691" y="0"/>
                </a:lnTo>
                <a:lnTo>
                  <a:pt x="4178691" y="4579387"/>
                </a:lnTo>
                <a:lnTo>
                  <a:pt x="0" y="457938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86606" y="5941493"/>
            <a:ext cx="3965275" cy="4345507"/>
          </a:xfrm>
          <a:custGeom>
            <a:avLst/>
            <a:gdLst/>
            <a:ahLst/>
            <a:cxnLst/>
            <a:rect l="l" t="t" r="r" b="b"/>
            <a:pathLst>
              <a:path w="3965275" h="4345507">
                <a:moveTo>
                  <a:pt x="0" y="0"/>
                </a:moveTo>
                <a:lnTo>
                  <a:pt x="3965275" y="0"/>
                </a:lnTo>
                <a:lnTo>
                  <a:pt x="3965275" y="4345507"/>
                </a:lnTo>
                <a:lnTo>
                  <a:pt x="0" y="434550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985892" y="0"/>
            <a:ext cx="13926471" cy="10287000"/>
            <a:chOff x="0" y="0"/>
            <a:chExt cx="18568628" cy="13716000"/>
          </a:xfrm>
        </p:grpSpPr>
        <p:sp>
          <p:nvSpPr>
            <p:cNvPr id="4" name="Freeform 4"/>
            <p:cNvSpPr/>
            <p:nvPr/>
          </p:nvSpPr>
          <p:spPr>
            <a:xfrm rot="-5400000">
              <a:off x="-1885784" y="1885784"/>
              <a:ext cx="13055882" cy="9284314"/>
            </a:xfrm>
            <a:custGeom>
              <a:avLst/>
              <a:gdLst/>
              <a:ahLst/>
              <a:cxnLst/>
              <a:rect l="l" t="t" r="r" b="b"/>
              <a:pathLst>
                <a:path w="13055882" h="9284314">
                  <a:moveTo>
                    <a:pt x="0" y="0"/>
                  </a:moveTo>
                  <a:lnTo>
                    <a:pt x="13055882" y="0"/>
                  </a:lnTo>
                  <a:lnTo>
                    <a:pt x="13055882" y="9284314"/>
                  </a:lnTo>
                  <a:lnTo>
                    <a:pt x="0" y="9284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43560" r="-4955" b="-43560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400000" flipH="1" flipV="1">
              <a:off x="7213074" y="2360446"/>
              <a:ext cx="13272648" cy="9438461"/>
            </a:xfrm>
            <a:custGeom>
              <a:avLst/>
              <a:gdLst/>
              <a:ahLst/>
              <a:cxnLst/>
              <a:rect l="l" t="t" r="r" b="b"/>
              <a:pathLst>
                <a:path w="13272648" h="9438461">
                  <a:moveTo>
                    <a:pt x="13272647" y="9438461"/>
                  </a:moveTo>
                  <a:lnTo>
                    <a:pt x="0" y="9438461"/>
                  </a:lnTo>
                  <a:lnTo>
                    <a:pt x="0" y="0"/>
                  </a:lnTo>
                  <a:lnTo>
                    <a:pt x="13272647" y="0"/>
                  </a:lnTo>
                  <a:lnTo>
                    <a:pt x="13272647" y="9438461"/>
                  </a:lnTo>
                  <a:close/>
                </a:path>
              </a:pathLst>
            </a:custGeom>
            <a:blipFill>
              <a:blip r:embed="rId3" cstate="print"/>
              <a:stretch>
                <a:fillRect t="-43560" r="-4955" b="-4356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909281" y="0"/>
            <a:ext cx="7378719" cy="10287000"/>
            <a:chOff x="0" y="0"/>
            <a:chExt cx="1943366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3366" cy="2709333"/>
            </a:xfrm>
            <a:custGeom>
              <a:avLst/>
              <a:gdLst/>
              <a:ahLst/>
              <a:cxnLst/>
              <a:rect l="l" t="t" r="r" b="b"/>
              <a:pathLst>
                <a:path w="1943366" h="2709333">
                  <a:moveTo>
                    <a:pt x="0" y="0"/>
                  </a:moveTo>
                  <a:lnTo>
                    <a:pt x="1943366" y="0"/>
                  </a:lnTo>
                  <a:lnTo>
                    <a:pt x="194336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B77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336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443247">
            <a:off x="5304808" y="5293889"/>
            <a:ext cx="4105395" cy="4552035"/>
          </a:xfrm>
          <a:custGeom>
            <a:avLst/>
            <a:gdLst/>
            <a:ahLst/>
            <a:cxnLst/>
            <a:rect l="l" t="t" r="r" b="b"/>
            <a:pathLst>
              <a:path w="3369273" h="4303256">
                <a:moveTo>
                  <a:pt x="0" y="0"/>
                </a:moveTo>
                <a:lnTo>
                  <a:pt x="3369274" y="0"/>
                </a:lnTo>
                <a:lnTo>
                  <a:pt x="3369274" y="4303256"/>
                </a:lnTo>
                <a:lnTo>
                  <a:pt x="0" y="43032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t="-7996" b="-799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0" y="1038225"/>
            <a:ext cx="10315888" cy="436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3"/>
              </a:lnSpc>
            </a:pP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Більшість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мешканців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зустрічали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війська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великим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ентузіазмом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радістю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полегшенням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Люди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сподівались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відновлення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миру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стабільності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повернення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нормального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життя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років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терору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голоду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невпевненості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l">
              <a:lnSpc>
                <a:spcPts val="3373"/>
              </a:lnSpc>
            </a:pP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Разом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із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радістю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багато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горя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—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втратило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тисячі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мешканців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окупації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в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тому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числі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євреїв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яких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масово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знищували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рамках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Голокосту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l">
              <a:lnSpc>
                <a:spcPts val="3373"/>
              </a:lnSpc>
            </a:pP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Частина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населення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побоювалася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репресій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боку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радянської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особливо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кого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могли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звинуватити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співпраці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німцями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або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просто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підозрювали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83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нелояльності</a:t>
            </a:r>
            <a:r>
              <a:rPr lang="en-US" sz="2883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09281" y="298653"/>
            <a:ext cx="7080066" cy="656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зазнав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значних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пошкоджень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Багато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будівель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шкіл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лікарень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промислових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підприємств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зруйновані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або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сильно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пошкоджені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Інфраструктура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опинилася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жахливому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мешкала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велика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єврейська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громада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час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більшість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її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представників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вбита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стало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непоправною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втратою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для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культурного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й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соціального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життя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визволення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почалися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активні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роботи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відбудови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організувала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мобілізацію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населення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відновлювальні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роботи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створювались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комісії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фіксації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збитків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відновлення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промисловості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3159"/>
              </a:lnSpc>
            </a:pP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   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Деякі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жителі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зазнали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репресій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повернення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радянської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особливо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ті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хто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працював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адміністративних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структурах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окупаційної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влади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або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родичів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7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лавах</a:t>
            </a:r>
            <a:r>
              <a:rPr lang="en-US" sz="27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УПА.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186" y="0"/>
            <a:ext cx="17643814" cy="10287000"/>
            <a:chOff x="0" y="0"/>
            <a:chExt cx="464693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46930" cy="2709333"/>
            </a:xfrm>
            <a:custGeom>
              <a:avLst/>
              <a:gdLst/>
              <a:ahLst/>
              <a:cxnLst/>
              <a:rect l="l" t="t" r="r" b="b"/>
              <a:pathLst>
                <a:path w="4646930" h="2709333">
                  <a:moveTo>
                    <a:pt x="0" y="0"/>
                  </a:moveTo>
                  <a:lnTo>
                    <a:pt x="4646930" y="0"/>
                  </a:lnTo>
                  <a:lnTo>
                    <a:pt x="464693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B77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64693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15700" y="6805127"/>
            <a:ext cx="4642497" cy="3481873"/>
          </a:xfrm>
          <a:custGeom>
            <a:avLst/>
            <a:gdLst/>
            <a:ahLst/>
            <a:cxnLst/>
            <a:rect l="l" t="t" r="r" b="b"/>
            <a:pathLst>
              <a:path w="4642497" h="3481873">
                <a:moveTo>
                  <a:pt x="0" y="0"/>
                </a:moveTo>
                <a:lnTo>
                  <a:pt x="4642497" y="0"/>
                </a:lnTo>
                <a:lnTo>
                  <a:pt x="4642497" y="3481873"/>
                </a:lnTo>
                <a:lnTo>
                  <a:pt x="0" y="348187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39197" y="5058374"/>
            <a:ext cx="5311712" cy="2988724"/>
          </a:xfrm>
          <a:custGeom>
            <a:avLst/>
            <a:gdLst/>
            <a:ahLst/>
            <a:cxnLst/>
            <a:rect l="l" t="t" r="r" b="b"/>
            <a:pathLst>
              <a:path w="5311712" h="2988724">
                <a:moveTo>
                  <a:pt x="0" y="0"/>
                </a:moveTo>
                <a:lnTo>
                  <a:pt x="5311712" y="0"/>
                </a:lnTo>
                <a:lnTo>
                  <a:pt x="5311712" y="2988724"/>
                </a:lnTo>
                <a:lnTo>
                  <a:pt x="0" y="298872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33398" y="5567614"/>
            <a:ext cx="6029390" cy="4522043"/>
          </a:xfrm>
          <a:custGeom>
            <a:avLst/>
            <a:gdLst/>
            <a:ahLst/>
            <a:cxnLst/>
            <a:rect l="l" t="t" r="r" b="b"/>
            <a:pathLst>
              <a:path w="6029390" h="4522043">
                <a:moveTo>
                  <a:pt x="0" y="0"/>
                </a:moveTo>
                <a:lnTo>
                  <a:pt x="6029390" y="0"/>
                </a:lnTo>
                <a:lnTo>
                  <a:pt x="6029390" y="4522043"/>
                </a:lnTo>
                <a:lnTo>
                  <a:pt x="0" y="452204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88926" y="650572"/>
            <a:ext cx="15570374" cy="3949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8"/>
              </a:lnSpc>
            </a:pPr>
            <a:r>
              <a:rPr lang="en-US" sz="2400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переліку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пам'яток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культурної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спадщини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честь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розташованих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території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Житомирської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області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станом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22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квітня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2024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зазначена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1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пам'ятка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монументального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мистецтва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4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пам'ятки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архітектури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2093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пам'ятки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історії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Більшість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–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братські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могили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могили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воїнів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монументи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пам'ятники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Серед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також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є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розстрілів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місця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подвигів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алея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майже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десятки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будівель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</a:p>
          <a:p>
            <a:pPr algn="just">
              <a:lnSpc>
                <a:spcPts val="2808"/>
              </a:lnSpc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Богунському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лісництві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500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метрах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знаходиться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група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з 14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братських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могил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військовополонених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мирних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громадян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2808"/>
              </a:lnSpc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місті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є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Пам’ятник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2-й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повітряній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армії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,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встановлений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1974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році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берегах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річки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Кам’янки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меморіал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присвячений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авіаційним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підрозділам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брали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участь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визволенні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</a:p>
          <a:p>
            <a:pPr algn="just">
              <a:lnSpc>
                <a:spcPts val="2808"/>
              </a:lnSpc>
            </a:pP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  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повномасштабного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вторгнення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росії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територію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пам’ять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про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загиблих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відзначається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8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травня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покладанням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квітів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біля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пам’ятника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“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Захисникам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України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у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війні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з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російським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агресором</a:t>
            </a:r>
            <a:r>
              <a:rPr lang="en-US" sz="28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”.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69715" y="609313"/>
            <a:ext cx="17078922" cy="9333847"/>
            <a:chOff x="0" y="0"/>
            <a:chExt cx="22771897" cy="12445129"/>
          </a:xfrm>
        </p:grpSpPr>
        <p:sp>
          <p:nvSpPr>
            <p:cNvPr id="4" name="Freeform 4"/>
            <p:cNvSpPr/>
            <p:nvPr/>
          </p:nvSpPr>
          <p:spPr>
            <a:xfrm rot="-5400000">
              <a:off x="1212704" y="1818830"/>
              <a:ext cx="8960541" cy="11385948"/>
            </a:xfrm>
            <a:custGeom>
              <a:avLst/>
              <a:gdLst/>
              <a:ahLst/>
              <a:cxnLst/>
              <a:rect l="l" t="t" r="r" b="b"/>
              <a:pathLst>
                <a:path w="8960541" h="11385948">
                  <a:moveTo>
                    <a:pt x="0" y="0"/>
                  </a:moveTo>
                  <a:lnTo>
                    <a:pt x="8960541" y="0"/>
                  </a:lnTo>
                  <a:lnTo>
                    <a:pt x="8960541" y="11385949"/>
                  </a:lnTo>
                  <a:lnTo>
                    <a:pt x="0" y="11385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2359" r="-4955" b="-235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400000" flipH="1" flipV="1">
              <a:off x="12429746" y="2102978"/>
              <a:ext cx="9109312" cy="11574989"/>
            </a:xfrm>
            <a:custGeom>
              <a:avLst/>
              <a:gdLst/>
              <a:ahLst/>
              <a:cxnLst/>
              <a:rect l="l" t="t" r="r" b="b"/>
              <a:pathLst>
                <a:path w="9109312" h="11574989">
                  <a:moveTo>
                    <a:pt x="9109312" y="11574989"/>
                  </a:moveTo>
                  <a:lnTo>
                    <a:pt x="0" y="11574989"/>
                  </a:lnTo>
                  <a:lnTo>
                    <a:pt x="0" y="0"/>
                  </a:lnTo>
                  <a:lnTo>
                    <a:pt x="9109312" y="0"/>
                  </a:lnTo>
                  <a:lnTo>
                    <a:pt x="9109312" y="11574989"/>
                  </a:lnTo>
                  <a:close/>
                </a:path>
              </a:pathLst>
            </a:custGeom>
            <a:blipFill>
              <a:blip r:embed="rId3" cstate="print"/>
              <a:stretch>
                <a:fillRect t="-2359" r="-4955" b="-235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400000">
              <a:off x="1212704" y="-1212704"/>
              <a:ext cx="8960541" cy="11385948"/>
            </a:xfrm>
            <a:custGeom>
              <a:avLst/>
              <a:gdLst/>
              <a:ahLst/>
              <a:cxnLst/>
              <a:rect l="l" t="t" r="r" b="b"/>
              <a:pathLst>
                <a:path w="8960541" h="11385948">
                  <a:moveTo>
                    <a:pt x="0" y="0"/>
                  </a:moveTo>
                  <a:lnTo>
                    <a:pt x="8960541" y="0"/>
                  </a:lnTo>
                  <a:lnTo>
                    <a:pt x="8960541" y="11385949"/>
                  </a:lnTo>
                  <a:lnTo>
                    <a:pt x="0" y="11385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2359" r="-4955" b="-2359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5400000" flipV="1">
              <a:off x="12429746" y="-1232838"/>
              <a:ext cx="9109312" cy="11574989"/>
            </a:xfrm>
            <a:custGeom>
              <a:avLst/>
              <a:gdLst/>
              <a:ahLst/>
              <a:cxnLst/>
              <a:rect l="l" t="t" r="r" b="b"/>
              <a:pathLst>
                <a:path w="9109312" h="11574989">
                  <a:moveTo>
                    <a:pt x="0" y="11574988"/>
                  </a:moveTo>
                  <a:lnTo>
                    <a:pt x="9109312" y="11574988"/>
                  </a:lnTo>
                  <a:lnTo>
                    <a:pt x="9109312" y="0"/>
                  </a:lnTo>
                  <a:lnTo>
                    <a:pt x="0" y="0"/>
                  </a:lnTo>
                  <a:lnTo>
                    <a:pt x="0" y="11574988"/>
                  </a:lnTo>
                  <a:close/>
                </a:path>
              </a:pathLst>
            </a:custGeom>
            <a:blipFill>
              <a:blip r:embed="rId3" cstate="print"/>
              <a:stretch>
                <a:fillRect t="-2359" r="-4955" b="-235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60540" y="1377513"/>
            <a:ext cx="15598498" cy="4894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>
              <a:lnSpc>
                <a:spcPct val="114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Історія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циклічна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хотілося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але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події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минулого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одного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стають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нашим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сьогоденням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endParaRPr lang="uk-UA" sz="2800" dirty="0" smtClean="0">
              <a:solidFill>
                <a:srgbClr val="00000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indent="457200" algn="just">
              <a:lnSpc>
                <a:spcPct val="114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Друга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однією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віхою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болісною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кривавою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раною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моїй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державі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мене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була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історія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яку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я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Вірніше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-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знав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так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близько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  <a:endParaRPr lang="uk-UA" sz="2800" dirty="0" smtClean="0">
              <a:solidFill>
                <a:srgbClr val="00000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indent="457200" algn="just">
              <a:lnSpc>
                <a:spcPct val="11400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Наше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дослідження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спонукало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глибше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замислитись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щодо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минулого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зрозуміти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що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після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страшних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та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жахливих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подій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будь-що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будь-хто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може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відновитись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але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для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цього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має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бути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згуртованість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відданість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народу</a:t>
            </a:r>
            <a:r>
              <a:rPr lang="en-US" sz="2800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і </a:t>
            </a:r>
            <a:r>
              <a:rPr lang="en-US" sz="2800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державі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  <a:r>
              <a:rPr lang="uk-UA" sz="2800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Пам’ять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допомагає</a:t>
            </a:r>
            <a:r>
              <a:rPr lang="ru-RU" sz="2800" dirty="0" smtClean="0">
                <a:latin typeface="Arial Narrow" pitchFamily="34" charset="0"/>
              </a:rPr>
              <a:t> не забути </a:t>
            </a:r>
            <a:r>
              <a:rPr lang="ru-RU" sz="2800" dirty="0" err="1" smtClean="0">
                <a:latin typeface="Arial Narrow" pitchFamily="34" charset="0"/>
              </a:rPr>
              <a:t>людську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ціну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війни</a:t>
            </a:r>
            <a:r>
              <a:rPr lang="ru-RU" sz="2800" dirty="0" smtClean="0">
                <a:latin typeface="Arial Narrow" pitchFamily="34" charset="0"/>
              </a:rPr>
              <a:t>. </a:t>
            </a:r>
            <a:r>
              <a:rPr lang="ru-RU" sz="2800" dirty="0" err="1" smtClean="0">
                <a:latin typeface="Arial Narrow" pitchFamily="34" charset="0"/>
              </a:rPr>
              <a:t>Пам’ятаючи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трагедії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минулого</a:t>
            </a:r>
            <a:r>
              <a:rPr lang="ru-RU" sz="2800" dirty="0" smtClean="0">
                <a:latin typeface="Arial Narrow" pitchFamily="34" charset="0"/>
              </a:rPr>
              <a:t>, </a:t>
            </a:r>
            <a:r>
              <a:rPr lang="ru-RU" sz="2800" dirty="0" smtClean="0">
                <a:latin typeface="Arial Narrow" pitchFamily="34" charset="0"/>
              </a:rPr>
              <a:t>ми </a:t>
            </a:r>
            <a:r>
              <a:rPr lang="ru-RU" sz="2800" dirty="0" err="1" smtClean="0">
                <a:latin typeface="Arial Narrow" pitchFamily="34" charset="0"/>
              </a:rPr>
              <a:t>отримуємо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змогу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вчитися</a:t>
            </a:r>
            <a:r>
              <a:rPr lang="ru-RU" sz="2800" dirty="0" smtClean="0">
                <a:latin typeface="Arial Narrow" pitchFamily="34" charset="0"/>
              </a:rPr>
              <a:t> на </a:t>
            </a:r>
            <a:r>
              <a:rPr lang="ru-RU" sz="2800" dirty="0" err="1" smtClean="0">
                <a:latin typeface="Arial Narrow" pitchFamily="34" charset="0"/>
              </a:rPr>
              <a:t>помилках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уникати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подібних</a:t>
            </a:r>
            <a:r>
              <a:rPr lang="ru-RU" sz="2800" dirty="0" smtClean="0">
                <a:latin typeface="Arial Narrow" pitchFamily="34" charset="0"/>
              </a:rPr>
              <a:t> катастроф у </a:t>
            </a:r>
            <a:r>
              <a:rPr lang="ru-RU" sz="2800" dirty="0" err="1" smtClean="0">
                <a:latin typeface="Arial Narrow" pitchFamily="34" charset="0"/>
              </a:rPr>
              <a:t>майбутньому</a:t>
            </a:r>
            <a:r>
              <a:rPr lang="ru-RU" sz="2800" dirty="0" smtClean="0">
                <a:latin typeface="Arial Narrow" pitchFamily="34" charset="0"/>
              </a:rPr>
              <a:t>. </a:t>
            </a:r>
            <a:endParaRPr lang="ru-RU" sz="2800" dirty="0" smtClean="0">
              <a:latin typeface="Arial Narrow" pitchFamily="34" charset="0"/>
            </a:endParaRPr>
          </a:p>
          <a:p>
            <a:pPr indent="457200" algn="just">
              <a:lnSpc>
                <a:spcPct val="114000"/>
              </a:lnSpc>
            </a:pPr>
            <a:r>
              <a:rPr lang="ru-RU" sz="2800" dirty="0" smtClean="0">
                <a:latin typeface="Arial Narrow" pitchFamily="34" charset="0"/>
              </a:rPr>
              <a:t>Усе </a:t>
            </a:r>
            <a:r>
              <a:rPr lang="ru-RU" sz="2800" dirty="0" err="1" smtClean="0">
                <a:latin typeface="Arial Narrow" pitchFamily="34" charset="0"/>
              </a:rPr>
              <a:t>це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робить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пам'ять</a:t>
            </a:r>
            <a:r>
              <a:rPr lang="ru-RU" sz="2800" dirty="0" smtClean="0">
                <a:latin typeface="Arial Narrow" pitchFamily="34" charset="0"/>
              </a:rPr>
              <a:t> про </a:t>
            </a:r>
            <a:r>
              <a:rPr lang="ru-RU" sz="2800" dirty="0" err="1" smtClean="0">
                <a:latin typeface="Arial Narrow" pitchFamily="34" charset="0"/>
              </a:rPr>
              <a:t>події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Другої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світової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війни</a:t>
            </a:r>
            <a:r>
              <a:rPr lang="ru-RU" sz="2800" dirty="0" smtClean="0">
                <a:latin typeface="Arial Narrow" pitchFamily="34" charset="0"/>
              </a:rPr>
              <a:t> не просто </a:t>
            </a:r>
            <a:r>
              <a:rPr lang="ru-RU" sz="2800" dirty="0" err="1" smtClean="0">
                <a:latin typeface="Arial Narrow" pitchFamily="34" charset="0"/>
              </a:rPr>
              <a:t>важливою</a:t>
            </a:r>
            <a:r>
              <a:rPr lang="ru-RU" sz="2800" dirty="0" smtClean="0">
                <a:latin typeface="Arial Narrow" pitchFamily="34" charset="0"/>
              </a:rPr>
              <a:t>, а </a:t>
            </a:r>
            <a:r>
              <a:rPr lang="ru-RU" sz="2800" dirty="0" err="1" smtClean="0">
                <a:latin typeface="Arial Narrow" pitchFamily="34" charset="0"/>
              </a:rPr>
              <a:t>необхідною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частиною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сучасного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суспільного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розвитку</a:t>
            </a:r>
            <a:r>
              <a:rPr lang="ru-RU" sz="2800" dirty="0" smtClean="0">
                <a:latin typeface="Arial Narrow" pitchFamily="34" charset="0"/>
              </a:rPr>
              <a:t>. </a:t>
            </a:r>
            <a:endParaRPr lang="en-US" sz="2800" dirty="0">
              <a:solidFill>
                <a:srgbClr val="000000"/>
              </a:solidFill>
              <a:latin typeface="Arial Narrow" pitchFamily="34" charset="0"/>
              <a:ea typeface="Noto Sans"/>
              <a:cs typeface="Noto Sans"/>
              <a:sym typeface="Noto Sans"/>
            </a:endParaRPr>
          </a:p>
          <a:p>
            <a:pPr indent="457200" algn="just">
              <a:lnSpc>
                <a:spcPct val="114000"/>
              </a:lnSpc>
            </a:pPr>
            <a:r>
              <a:rPr lang="en-US" sz="2700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5186" y="-81684"/>
            <a:ext cx="17710822" cy="10440738"/>
            <a:chOff x="0" y="0"/>
            <a:chExt cx="23614429" cy="13920984"/>
          </a:xfrm>
        </p:grpSpPr>
        <p:sp>
          <p:nvSpPr>
            <p:cNvPr id="4" name="Freeform 4"/>
            <p:cNvSpPr/>
            <p:nvPr/>
          </p:nvSpPr>
          <p:spPr>
            <a:xfrm>
              <a:off x="0" y="204984"/>
              <a:ext cx="14954594" cy="13716000"/>
            </a:xfrm>
            <a:custGeom>
              <a:avLst/>
              <a:gdLst/>
              <a:ahLst/>
              <a:cxnLst/>
              <a:rect l="l" t="t" r="r" b="b"/>
              <a:pathLst>
                <a:path w="14954594" h="13716000">
                  <a:moveTo>
                    <a:pt x="0" y="0"/>
                  </a:moveTo>
                  <a:lnTo>
                    <a:pt x="14954594" y="0"/>
                  </a:lnTo>
                  <a:lnTo>
                    <a:pt x="1495459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12303" b="-12303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 flipV="1">
              <a:off x="8436340" y="0"/>
              <a:ext cx="15178089" cy="13920984"/>
            </a:xfrm>
            <a:custGeom>
              <a:avLst/>
              <a:gdLst/>
              <a:ahLst/>
              <a:cxnLst/>
              <a:rect l="l" t="t" r="r" b="b"/>
              <a:pathLst>
                <a:path w="15178089" h="13920984">
                  <a:moveTo>
                    <a:pt x="15178089" y="13920984"/>
                  </a:moveTo>
                  <a:lnTo>
                    <a:pt x="0" y="13920984"/>
                  </a:lnTo>
                  <a:lnTo>
                    <a:pt x="0" y="0"/>
                  </a:lnTo>
                  <a:lnTo>
                    <a:pt x="15178089" y="0"/>
                  </a:lnTo>
                  <a:lnTo>
                    <a:pt x="15178089" y="13920984"/>
                  </a:lnTo>
                  <a:close/>
                </a:path>
              </a:pathLst>
            </a:custGeom>
            <a:blipFill>
              <a:blip r:embed="rId3" cstate="print"/>
              <a:stretch>
                <a:fillRect t="-12303" b="-12303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5400000">
            <a:off x="8321594" y="-3977359"/>
            <a:ext cx="1798004" cy="9589356"/>
          </a:xfrm>
          <a:custGeom>
            <a:avLst/>
            <a:gdLst/>
            <a:ahLst/>
            <a:cxnLst/>
            <a:rect l="l" t="t" r="r" b="b"/>
            <a:pathLst>
              <a:path w="1798004" h="9589356">
                <a:moveTo>
                  <a:pt x="0" y="0"/>
                </a:moveTo>
                <a:lnTo>
                  <a:pt x="1798005" y="0"/>
                </a:lnTo>
                <a:lnTo>
                  <a:pt x="1798005" y="9589355"/>
                </a:lnTo>
                <a:lnTo>
                  <a:pt x="0" y="958935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09800" y="2171700"/>
            <a:ext cx="14160447" cy="7229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79"/>
              </a:lnSpc>
            </a:pP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1. </a:t>
            </a: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Войтенко А.Б., </a:t>
            </a:r>
            <a:r>
              <a:rPr lang="uk-UA" sz="3699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Іващенко</a:t>
            </a: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О.М., Кузьмін О.С. та ін. </a:t>
            </a: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Житомирщина: Історичний нарис. Навчальний посібник. – Житомир: </a:t>
            </a:r>
            <a:r>
              <a:rPr lang="uk-UA" sz="3699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“Полісся”</a:t>
            </a: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, 2003. 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2. </a:t>
            </a:r>
            <a:r>
              <a:rPr lang="en-US" sz="3699" dirty="0" err="1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Житомирщина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роки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Другої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світової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/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Матеріали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обласного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архіву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3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Коваль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М. В.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Україна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у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Другій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світовій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війні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(1939–1945) –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Київ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: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Наукова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думка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4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Мартинов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А. А.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Партизанський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рух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на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Житомирщині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в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роки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Другої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світової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війни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5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99" u="sng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  <a:hlinkClick r:id="rId6" tooltip="https://archive.zt.gov.ua"/>
              </a:rPr>
              <a:t>https://archive.zt.gov.ua</a:t>
            </a:r>
            <a:r>
              <a:rPr lang="en-US" sz="3699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 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6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 </a:t>
            </a:r>
            <a:r>
              <a:rPr lang="en-US" sz="3699" u="sng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  <a:hlinkClick r:id="rId7" tooltip="https://foto.zt.ua/foto-zhitomira-periodu-drugoyi-svitovoyi-vijni/"/>
              </a:rPr>
              <a:t>https://foto.zt.ua/foto-zhitomira-periodu-drugoyi-svitovoyi-vijni/</a:t>
            </a:r>
          </a:p>
          <a:p>
            <a:pPr algn="just">
              <a:lnSpc>
                <a:spcPts val="5179"/>
              </a:lnSpc>
            </a:pPr>
            <a:r>
              <a:rPr lang="uk-UA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7</a:t>
            </a:r>
            <a:r>
              <a:rPr lang="en-US" sz="3699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</a:rPr>
              <a:t>.</a:t>
            </a:r>
            <a:r>
              <a:rPr lang="en-US" sz="3699" u="sng" dirty="0" smtClean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  <a:hlinkClick r:id="rId8" tooltip="https://uinp.gov.ua"/>
              </a:rPr>
              <a:t> </a:t>
            </a:r>
            <a:r>
              <a:rPr lang="en-US" sz="3699" u="sng" dirty="0">
                <a:solidFill>
                  <a:srgbClr val="000000"/>
                </a:solidFill>
                <a:latin typeface="Arial Narrow" pitchFamily="34" charset="0"/>
                <a:ea typeface="Noto Sans"/>
                <a:cs typeface="Noto Sans"/>
                <a:sym typeface="Noto Sans"/>
                <a:hlinkClick r:id="rId8" tooltip="https://uinp.gov.ua"/>
              </a:rPr>
              <a:t>https://uinp.gov.ua</a:t>
            </a:r>
          </a:p>
          <a:p>
            <a:pPr algn="just">
              <a:lnSpc>
                <a:spcPts val="5179"/>
              </a:lnSpc>
            </a:pPr>
            <a:endParaRPr dirty="0"/>
          </a:p>
        </p:txBody>
      </p:sp>
      <p:sp>
        <p:nvSpPr>
          <p:cNvPr id="8" name="TextBox 8"/>
          <p:cNvSpPr txBox="1"/>
          <p:nvPr/>
        </p:nvSpPr>
        <p:spPr>
          <a:xfrm>
            <a:off x="3856920" y="221053"/>
            <a:ext cx="10158355" cy="50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8"/>
              </a:lnSpc>
            </a:pPr>
            <a:r>
              <a:rPr lang="en-US" sz="3400" b="1" dirty="0">
                <a:solidFill>
                  <a:srgbClr val="000000"/>
                </a:solidFill>
                <a:latin typeface="Arial Narrow" pitchFamily="34" charset="0"/>
                <a:ea typeface="Noto Sans Bold"/>
                <a:cs typeface="Noto Sans Bold"/>
                <a:sym typeface="Noto Sans Bold"/>
              </a:rPr>
              <a:t>СПИСОК ВИКОРИСТАНИХ ДЖЕРЕЛ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2831</Words>
  <Application>Microsoft Office PowerPoint</Application>
  <PresentationFormat>Произвольный</PresentationFormat>
  <Paragraphs>91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Noto Sans Bold</vt:lpstr>
      <vt:lpstr>Noto Sans</vt:lpstr>
      <vt:lpstr>Noto Sans Bold Italics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Житомир у період Другої Світової війни</dc:title>
  <cp:lastModifiedBy>Леся</cp:lastModifiedBy>
  <cp:revision>9</cp:revision>
  <dcterms:created xsi:type="dcterms:W3CDTF">2006-08-16T00:00:00Z</dcterms:created>
  <dcterms:modified xsi:type="dcterms:W3CDTF">2025-04-17T16:01:13Z</dcterms:modified>
  <dc:identifier>DAGktJVPcTE</dc:identifier>
</cp:coreProperties>
</file>