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EACFD3-2253-41B2-B56B-F72542FDCE8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UA"/>
          </a:p>
        </p:txBody>
      </p:sp>
      <p:sp>
        <p:nvSpPr>
          <p:cNvPr id="3" name="Подзаголовок 2">
            <a:extLst>
              <a:ext uri="{FF2B5EF4-FFF2-40B4-BE49-F238E27FC236}">
                <a16:creationId xmlns:a16="http://schemas.microsoft.com/office/drawing/2014/main" id="{C3C60B3D-E672-4D1F-9CCC-01019DC1AA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57EEF7B2-F51B-4C4A-9063-622ED85C7451}"/>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5" name="Нижний колонтитул 4">
            <a:extLst>
              <a:ext uri="{FF2B5EF4-FFF2-40B4-BE49-F238E27FC236}">
                <a16:creationId xmlns:a16="http://schemas.microsoft.com/office/drawing/2014/main" id="{42D7428D-BE86-4B83-A0BB-698C27B7B815}"/>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1D5571BF-506F-48D0-8F69-0696EA138E9A}"/>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751178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DADB8C-C38A-4930-98B8-4B0FAF2C00FC}"/>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A46D06BD-BF67-4C34-B4F6-0EE11E80D49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F62283D6-6143-41F1-BDF1-B403CE034BC3}"/>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5" name="Нижний колонтитул 4">
            <a:extLst>
              <a:ext uri="{FF2B5EF4-FFF2-40B4-BE49-F238E27FC236}">
                <a16:creationId xmlns:a16="http://schemas.microsoft.com/office/drawing/2014/main" id="{6F257A09-91C8-4688-A483-1C7F3BCAD905}"/>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C7173BD9-F70B-48A9-AD60-345F27DCFC5A}"/>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328875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162FB4-7066-4407-9111-6CE6AE434D4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UA"/>
          </a:p>
        </p:txBody>
      </p:sp>
      <p:sp>
        <p:nvSpPr>
          <p:cNvPr id="3" name="Текст 2">
            <a:extLst>
              <a:ext uri="{FF2B5EF4-FFF2-40B4-BE49-F238E27FC236}">
                <a16:creationId xmlns:a16="http://schemas.microsoft.com/office/drawing/2014/main" id="{4795B357-B911-4ADB-B639-FEBEF6BCC7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2B21CC7-7361-41AA-95D8-529DDE704B6C}"/>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5" name="Нижний колонтитул 4">
            <a:extLst>
              <a:ext uri="{FF2B5EF4-FFF2-40B4-BE49-F238E27FC236}">
                <a16:creationId xmlns:a16="http://schemas.microsoft.com/office/drawing/2014/main" id="{59C36E3C-6BC3-4667-A4DA-7557119DA225}"/>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39B79054-2667-4604-91F5-E5FE2338651C}"/>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2927139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0946E7-43D8-4AA6-9F96-22AAB52B78A5}"/>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B3851748-00B6-4563-B4F2-35934925690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a:extLst>
              <a:ext uri="{FF2B5EF4-FFF2-40B4-BE49-F238E27FC236}">
                <a16:creationId xmlns:a16="http://schemas.microsoft.com/office/drawing/2014/main" id="{61A40C87-6A15-41C7-8277-4AE4678888D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4">
            <a:extLst>
              <a:ext uri="{FF2B5EF4-FFF2-40B4-BE49-F238E27FC236}">
                <a16:creationId xmlns:a16="http://schemas.microsoft.com/office/drawing/2014/main" id="{7E6F8D3E-FBBD-488B-9C8A-B91D6DFBA9A0}"/>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6" name="Нижний колонтитул 5">
            <a:extLst>
              <a:ext uri="{FF2B5EF4-FFF2-40B4-BE49-F238E27FC236}">
                <a16:creationId xmlns:a16="http://schemas.microsoft.com/office/drawing/2014/main" id="{0501E469-D1BF-4E8F-8AD5-284B52538352}"/>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90875AAF-BA85-4FB5-9C7B-4501CBAF4CA9}"/>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1484259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0D5DA0-E1B3-4361-A6CC-C1779063AD7D}"/>
              </a:ext>
            </a:extLst>
          </p:cNvPr>
          <p:cNvSpPr>
            <a:spLocks noGrp="1"/>
          </p:cNvSpPr>
          <p:nvPr>
            <p:ph type="title"/>
          </p:nvPr>
        </p:nvSpPr>
        <p:spPr>
          <a:xfrm>
            <a:off x="839788" y="365125"/>
            <a:ext cx="10515600" cy="1325563"/>
          </a:xfrm>
        </p:spPr>
        <p:txBody>
          <a:bodyPr/>
          <a:lstStyle/>
          <a:p>
            <a:r>
              <a:rPr lang="ru-RU"/>
              <a:t>Образец заголовка</a:t>
            </a:r>
            <a:endParaRPr lang="ru-UA"/>
          </a:p>
        </p:txBody>
      </p:sp>
      <p:sp>
        <p:nvSpPr>
          <p:cNvPr id="3" name="Текст 2">
            <a:extLst>
              <a:ext uri="{FF2B5EF4-FFF2-40B4-BE49-F238E27FC236}">
                <a16:creationId xmlns:a16="http://schemas.microsoft.com/office/drawing/2014/main" id="{9879A66F-9F85-47E1-9A1F-E2F406BDBB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83D544AA-C570-4F6F-8195-7A47D399799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a:extLst>
              <a:ext uri="{FF2B5EF4-FFF2-40B4-BE49-F238E27FC236}">
                <a16:creationId xmlns:a16="http://schemas.microsoft.com/office/drawing/2014/main" id="{8962620C-2CD7-407E-828C-6C5F56DC1F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9D547C4-4250-4B29-86BC-8634E6485EE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6">
            <a:extLst>
              <a:ext uri="{FF2B5EF4-FFF2-40B4-BE49-F238E27FC236}">
                <a16:creationId xmlns:a16="http://schemas.microsoft.com/office/drawing/2014/main" id="{0558E248-4D69-42A8-9F00-7A8789A80B7A}"/>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8" name="Нижний колонтитул 7">
            <a:extLst>
              <a:ext uri="{FF2B5EF4-FFF2-40B4-BE49-F238E27FC236}">
                <a16:creationId xmlns:a16="http://schemas.microsoft.com/office/drawing/2014/main" id="{04FF6DA0-2F9B-49AA-B714-B3009C6DCEB2}"/>
              </a:ext>
            </a:extLst>
          </p:cNvPr>
          <p:cNvSpPr>
            <a:spLocks noGrp="1"/>
          </p:cNvSpPr>
          <p:nvPr>
            <p:ph type="ftr" sz="quarter" idx="11"/>
          </p:nvPr>
        </p:nvSpPr>
        <p:spPr/>
        <p:txBody>
          <a:bodyPr/>
          <a:lstStyle/>
          <a:p>
            <a:endParaRPr lang="ru-UA"/>
          </a:p>
        </p:txBody>
      </p:sp>
      <p:sp>
        <p:nvSpPr>
          <p:cNvPr id="9" name="Номер слайда 8">
            <a:extLst>
              <a:ext uri="{FF2B5EF4-FFF2-40B4-BE49-F238E27FC236}">
                <a16:creationId xmlns:a16="http://schemas.microsoft.com/office/drawing/2014/main" id="{4E2327AE-4209-40ED-AE5F-8C70639B5708}"/>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249591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435555-0B1D-4922-B6BF-4F032D66168F}"/>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A9ABCE19-9577-4397-82E2-1CABD18B6C6D}"/>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4" name="Нижний колонтитул 3">
            <a:extLst>
              <a:ext uri="{FF2B5EF4-FFF2-40B4-BE49-F238E27FC236}">
                <a16:creationId xmlns:a16="http://schemas.microsoft.com/office/drawing/2014/main" id="{D8AEB3B3-D6B0-4F48-B184-106618773C3A}"/>
              </a:ext>
            </a:extLst>
          </p:cNvPr>
          <p:cNvSpPr>
            <a:spLocks noGrp="1"/>
          </p:cNvSpPr>
          <p:nvPr>
            <p:ph type="ftr" sz="quarter" idx="11"/>
          </p:nvPr>
        </p:nvSpPr>
        <p:spPr/>
        <p:txBody>
          <a:bodyPr/>
          <a:lstStyle/>
          <a:p>
            <a:endParaRPr lang="ru-UA"/>
          </a:p>
        </p:txBody>
      </p:sp>
      <p:sp>
        <p:nvSpPr>
          <p:cNvPr id="5" name="Номер слайда 4">
            <a:extLst>
              <a:ext uri="{FF2B5EF4-FFF2-40B4-BE49-F238E27FC236}">
                <a16:creationId xmlns:a16="http://schemas.microsoft.com/office/drawing/2014/main" id="{126A8441-C5A1-4345-A47F-5618D67F14BC}"/>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2642589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41DE8A5-75DD-4FF6-A597-C427EDF93A99}"/>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3" name="Нижний колонтитул 2">
            <a:extLst>
              <a:ext uri="{FF2B5EF4-FFF2-40B4-BE49-F238E27FC236}">
                <a16:creationId xmlns:a16="http://schemas.microsoft.com/office/drawing/2014/main" id="{5026EACA-A650-40EF-973B-021B1EAD63BA}"/>
              </a:ext>
            </a:extLst>
          </p:cNvPr>
          <p:cNvSpPr>
            <a:spLocks noGrp="1"/>
          </p:cNvSpPr>
          <p:nvPr>
            <p:ph type="ftr" sz="quarter" idx="11"/>
          </p:nvPr>
        </p:nvSpPr>
        <p:spPr/>
        <p:txBody>
          <a:bodyPr/>
          <a:lstStyle/>
          <a:p>
            <a:endParaRPr lang="ru-UA"/>
          </a:p>
        </p:txBody>
      </p:sp>
      <p:sp>
        <p:nvSpPr>
          <p:cNvPr id="4" name="Номер слайда 3">
            <a:extLst>
              <a:ext uri="{FF2B5EF4-FFF2-40B4-BE49-F238E27FC236}">
                <a16:creationId xmlns:a16="http://schemas.microsoft.com/office/drawing/2014/main" id="{5372FF54-02D5-48DF-9ABA-01C88A114AB0}"/>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427852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D1D1E8-878F-427A-805A-73AA61DA3AE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Объект 2">
            <a:extLst>
              <a:ext uri="{FF2B5EF4-FFF2-40B4-BE49-F238E27FC236}">
                <a16:creationId xmlns:a16="http://schemas.microsoft.com/office/drawing/2014/main" id="{9B892BF5-7CDF-48E9-8A97-C7AE47E9A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a:extLst>
              <a:ext uri="{FF2B5EF4-FFF2-40B4-BE49-F238E27FC236}">
                <a16:creationId xmlns:a16="http://schemas.microsoft.com/office/drawing/2014/main" id="{D489FB03-3D1B-455E-BF88-C61A6416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7DCD8E6-7EA9-434A-A274-F1028F4BCD4D}"/>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6" name="Нижний колонтитул 5">
            <a:extLst>
              <a:ext uri="{FF2B5EF4-FFF2-40B4-BE49-F238E27FC236}">
                <a16:creationId xmlns:a16="http://schemas.microsoft.com/office/drawing/2014/main" id="{0A4E071F-5A80-4483-B085-102C97CF1525}"/>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C4E8D8F8-C3D6-4EF4-B85F-58F827138F10}"/>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3221992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3333C2-62F0-4EE3-8E45-839A91C6FDF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Рисунок 2">
            <a:extLst>
              <a:ext uri="{FF2B5EF4-FFF2-40B4-BE49-F238E27FC236}">
                <a16:creationId xmlns:a16="http://schemas.microsoft.com/office/drawing/2014/main" id="{C5C02629-4B3E-4CA7-960B-B791F6C5AC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UA"/>
          </a:p>
        </p:txBody>
      </p:sp>
      <p:sp>
        <p:nvSpPr>
          <p:cNvPr id="4" name="Текст 3">
            <a:extLst>
              <a:ext uri="{FF2B5EF4-FFF2-40B4-BE49-F238E27FC236}">
                <a16:creationId xmlns:a16="http://schemas.microsoft.com/office/drawing/2014/main" id="{8E11F62A-8D5B-4DED-99A6-1D5F109381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28A8D45-6C47-4C2F-81B5-6081963A9F8C}"/>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6" name="Нижний колонтитул 5">
            <a:extLst>
              <a:ext uri="{FF2B5EF4-FFF2-40B4-BE49-F238E27FC236}">
                <a16:creationId xmlns:a16="http://schemas.microsoft.com/office/drawing/2014/main" id="{DA15E11D-523D-4561-A2B2-1CDBE17B7C81}"/>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553BC16A-79D7-408B-8129-0F5760F381EF}"/>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2287252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74C36D-A80D-4A26-BF5F-031E45BEBDF2}"/>
              </a:ext>
            </a:extLst>
          </p:cNvPr>
          <p:cNvSpPr>
            <a:spLocks noGrp="1"/>
          </p:cNvSpPr>
          <p:nvPr>
            <p:ph type="title"/>
          </p:nvPr>
        </p:nvSpPr>
        <p:spPr/>
        <p:txBody>
          <a:bodyPr/>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F856611D-D3BB-40BB-A2F5-76F9694EA21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B9AD1C80-76C2-461B-94AE-AB937131D2E0}"/>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5" name="Нижний колонтитул 4">
            <a:extLst>
              <a:ext uri="{FF2B5EF4-FFF2-40B4-BE49-F238E27FC236}">
                <a16:creationId xmlns:a16="http://schemas.microsoft.com/office/drawing/2014/main" id="{B38E8C6B-ED57-4D61-B954-6A06293C7F18}"/>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D37CAA4A-B649-40B1-ABF9-E16120C03705}"/>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38553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742201DC-1100-453B-ACD6-CB42B29B79C8}"/>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AE366F5E-0763-4DF4-B014-AD0BCD65A2C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B1C75861-CEAF-4930-BC7E-63D4A602DE07}"/>
              </a:ext>
            </a:extLst>
          </p:cNvPr>
          <p:cNvSpPr>
            <a:spLocks noGrp="1"/>
          </p:cNvSpPr>
          <p:nvPr>
            <p:ph type="dt" sz="half" idx="10"/>
          </p:nvPr>
        </p:nvSpPr>
        <p:spPr/>
        <p:txBody>
          <a:bodyPr/>
          <a:lstStyle/>
          <a:p>
            <a:fld id="{71A9837A-722C-4E65-A2FA-063AA57C9170}" type="datetimeFigureOut">
              <a:rPr lang="ru-UA" smtClean="0"/>
              <a:t>04/15/2025</a:t>
            </a:fld>
            <a:endParaRPr lang="ru-UA"/>
          </a:p>
        </p:txBody>
      </p:sp>
      <p:sp>
        <p:nvSpPr>
          <p:cNvPr id="5" name="Нижний колонтитул 4">
            <a:extLst>
              <a:ext uri="{FF2B5EF4-FFF2-40B4-BE49-F238E27FC236}">
                <a16:creationId xmlns:a16="http://schemas.microsoft.com/office/drawing/2014/main" id="{A64E220F-4D37-4FB2-950D-4EA57B5E7123}"/>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DEDDA4F0-696A-431E-B6CC-8735E1CEFE83}"/>
              </a:ext>
            </a:extLst>
          </p:cNvPr>
          <p:cNvSpPr>
            <a:spLocks noGrp="1"/>
          </p:cNvSpPr>
          <p:nvPr>
            <p:ph type="sldNum" sz="quarter" idx="12"/>
          </p:nvPr>
        </p:nvSpPr>
        <p:spPr/>
        <p:txBody>
          <a:bodyPr/>
          <a:lstStyle/>
          <a:p>
            <a:fld id="{FB2672B5-A6A5-46AC-B5F1-AC34A55E6142}" type="slidenum">
              <a:rPr lang="ru-UA" smtClean="0"/>
              <a:t>‹№›</a:t>
            </a:fld>
            <a:endParaRPr lang="ru-UA"/>
          </a:p>
        </p:txBody>
      </p:sp>
    </p:spTree>
    <p:extLst>
      <p:ext uri="{BB962C8B-B14F-4D97-AF65-F5344CB8AC3E}">
        <p14:creationId xmlns:p14="http://schemas.microsoft.com/office/powerpoint/2010/main" val="233437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1BFE1D-8499-4EEE-BE05-58720D0CBA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2B6BF827-5E64-436E-9013-EB6BE1FCB9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BF4CFC17-424B-4FAF-BF4D-722FED5121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A9837A-722C-4E65-A2FA-063AA57C9170}" type="datetimeFigureOut">
              <a:rPr lang="ru-UA" smtClean="0"/>
              <a:t>04/15/2025</a:t>
            </a:fld>
            <a:endParaRPr lang="ru-UA"/>
          </a:p>
        </p:txBody>
      </p:sp>
      <p:sp>
        <p:nvSpPr>
          <p:cNvPr id="5" name="Нижний колонтитул 4">
            <a:extLst>
              <a:ext uri="{FF2B5EF4-FFF2-40B4-BE49-F238E27FC236}">
                <a16:creationId xmlns:a16="http://schemas.microsoft.com/office/drawing/2014/main" id="{B6FC14D4-BE73-4C25-A816-0836FCB77F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UA"/>
          </a:p>
        </p:txBody>
      </p:sp>
      <p:sp>
        <p:nvSpPr>
          <p:cNvPr id="6" name="Номер слайда 5">
            <a:extLst>
              <a:ext uri="{FF2B5EF4-FFF2-40B4-BE49-F238E27FC236}">
                <a16:creationId xmlns:a16="http://schemas.microsoft.com/office/drawing/2014/main" id="{6155C331-3705-4259-877A-747C8357AB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672B5-A6A5-46AC-B5F1-AC34A55E6142}" type="slidenum">
              <a:rPr lang="ru-UA" smtClean="0"/>
              <a:t>‹№›</a:t>
            </a:fld>
            <a:endParaRPr lang="ru-UA"/>
          </a:p>
        </p:txBody>
      </p:sp>
      <p:pic>
        <p:nvPicPr>
          <p:cNvPr id="17" name="Рисунок 16">
            <a:extLst>
              <a:ext uri="{FF2B5EF4-FFF2-40B4-BE49-F238E27FC236}">
                <a16:creationId xmlns:a16="http://schemas.microsoft.com/office/drawing/2014/main" id="{C319DBB2-4678-44F9-8F1A-6E8FBA97358A}"/>
              </a:ext>
            </a:extLst>
          </p:cNvPr>
          <p:cNvPicPr>
            <a:picLocks noChangeAspect="1"/>
          </p:cNvPicPr>
          <p:nvPr userDrawn="1"/>
        </p:nvPicPr>
        <p:blipFill rotWithShape="1">
          <a:blip r:embed="rId13"/>
          <a:srcRect l="4429" t="4651" r="2603" b="3137"/>
          <a:stretch/>
        </p:blipFill>
        <p:spPr>
          <a:xfrm rot="16200000">
            <a:off x="2589975" y="-2589975"/>
            <a:ext cx="7012051" cy="12192001"/>
          </a:xfrm>
          <a:prstGeom prst="rect">
            <a:avLst/>
          </a:prstGeom>
        </p:spPr>
      </p:pic>
    </p:spTree>
    <p:extLst>
      <p:ext uri="{BB962C8B-B14F-4D97-AF65-F5344CB8AC3E}">
        <p14:creationId xmlns:p14="http://schemas.microsoft.com/office/powerpoint/2010/main" val="4216808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29095E4-DA22-4ED4-9502-32CAC21CECEC}"/>
              </a:ext>
            </a:extLst>
          </p:cNvPr>
          <p:cNvSpPr>
            <a:spLocks noGrp="1"/>
          </p:cNvSpPr>
          <p:nvPr>
            <p:ph type="subTitle" idx="1"/>
          </p:nvPr>
        </p:nvSpPr>
        <p:spPr>
          <a:xfrm>
            <a:off x="1273840" y="1216139"/>
            <a:ext cx="3629403" cy="4336843"/>
          </a:xfrm>
        </p:spPr>
        <p:txBody>
          <a:bodyPr>
            <a:noAutofit/>
          </a:bodyPr>
          <a:lstStyle/>
          <a:p>
            <a:r>
              <a:rPr lang="uk-UA" sz="2000" b="1" i="1" dirty="0">
                <a:solidFill>
                  <a:schemeClr val="accent4">
                    <a:lumMod val="50000"/>
                  </a:schemeClr>
                </a:solidFill>
              </a:rPr>
              <a:t>Автор</a:t>
            </a:r>
            <a:r>
              <a:rPr lang="uk-UA" sz="2000" i="1" dirty="0">
                <a:solidFill>
                  <a:schemeClr val="accent4">
                    <a:lumMod val="50000"/>
                  </a:schemeClr>
                </a:solidFill>
              </a:rPr>
              <a:t>: Височина Марія, Київське територіальне відділення Малої академії наук України, Комунальний заклад позашкільної освіти «Київська Мала академія наук учнівської молоді», ліцей №85 Голосіївського району міста Києва, 8 клас.</a:t>
            </a:r>
          </a:p>
          <a:p>
            <a:r>
              <a:rPr lang="uk-UA" sz="2000" b="1" i="1" dirty="0">
                <a:solidFill>
                  <a:schemeClr val="accent4">
                    <a:lumMod val="50000"/>
                  </a:schemeClr>
                </a:solidFill>
              </a:rPr>
              <a:t>Науковий керівник: </a:t>
            </a:r>
            <a:r>
              <a:rPr lang="uk-UA" sz="2000" i="1" dirty="0" err="1">
                <a:solidFill>
                  <a:schemeClr val="accent4">
                    <a:lumMod val="50000"/>
                  </a:schemeClr>
                </a:solidFill>
              </a:rPr>
              <a:t>Ралко</a:t>
            </a:r>
            <a:r>
              <a:rPr lang="uk-UA" sz="2000" i="1" dirty="0">
                <a:solidFill>
                  <a:schemeClr val="accent4">
                    <a:lumMod val="50000"/>
                  </a:schemeClr>
                </a:solidFill>
              </a:rPr>
              <a:t> Роман Сергійович, вчитель історії, вища кваліфікаційна категорія, кандидат історичних наук.  </a:t>
            </a:r>
          </a:p>
          <a:p>
            <a:r>
              <a:rPr lang="uk-UA" sz="1600" i="1" dirty="0">
                <a:solidFill>
                  <a:schemeClr val="accent4">
                    <a:lumMod val="50000"/>
                  </a:schemeClr>
                </a:solidFill>
              </a:rPr>
              <a:t> </a:t>
            </a:r>
            <a:endParaRPr lang="ru-UA" sz="1600" i="1" dirty="0">
              <a:solidFill>
                <a:schemeClr val="accent4">
                  <a:lumMod val="50000"/>
                </a:schemeClr>
              </a:solidFill>
            </a:endParaRPr>
          </a:p>
        </p:txBody>
      </p:sp>
      <p:sp>
        <p:nvSpPr>
          <p:cNvPr id="5" name="Заголовок 4">
            <a:extLst>
              <a:ext uri="{FF2B5EF4-FFF2-40B4-BE49-F238E27FC236}">
                <a16:creationId xmlns:a16="http://schemas.microsoft.com/office/drawing/2014/main" id="{63E7CB34-0A47-489E-88C2-BF2E4A13D71A}"/>
              </a:ext>
            </a:extLst>
          </p:cNvPr>
          <p:cNvSpPr>
            <a:spLocks noGrp="1"/>
          </p:cNvSpPr>
          <p:nvPr>
            <p:ph type="ctrTitle"/>
          </p:nvPr>
        </p:nvSpPr>
        <p:spPr>
          <a:xfrm>
            <a:off x="3962547" y="307037"/>
            <a:ext cx="6060878" cy="1287263"/>
          </a:xfrm>
        </p:spPr>
        <p:txBody>
          <a:bodyPr>
            <a:noAutofit/>
          </a:bodyPr>
          <a:lstStyle/>
          <a:p>
            <a:r>
              <a:rPr lang="uk-UA" sz="4000" b="1" i="1" dirty="0">
                <a:solidFill>
                  <a:schemeClr val="accent4">
                    <a:lumMod val="50000"/>
                  </a:schemeClr>
                </a:solidFill>
              </a:rPr>
              <a:t>Мандрівка до княжого Києва</a:t>
            </a:r>
            <a:endParaRPr lang="ru-UA" sz="4000" b="1" i="1" dirty="0">
              <a:solidFill>
                <a:schemeClr val="accent4">
                  <a:lumMod val="50000"/>
                </a:schemeClr>
              </a:solidFill>
            </a:endParaRPr>
          </a:p>
        </p:txBody>
      </p:sp>
      <p:pic>
        <p:nvPicPr>
          <p:cNvPr id="2" name="Рисунок 1">
            <a:extLst>
              <a:ext uri="{FF2B5EF4-FFF2-40B4-BE49-F238E27FC236}">
                <a16:creationId xmlns:a16="http://schemas.microsoft.com/office/drawing/2014/main" id="{6C123FC1-2765-2AB3-C672-8B603F1895FD}"/>
              </a:ext>
            </a:extLst>
          </p:cNvPr>
          <p:cNvPicPr>
            <a:picLocks noChangeAspect="1"/>
          </p:cNvPicPr>
          <p:nvPr/>
        </p:nvPicPr>
        <p:blipFill>
          <a:blip r:embed="rId2"/>
          <a:stretch>
            <a:fillRect/>
          </a:stretch>
        </p:blipFill>
        <p:spPr>
          <a:xfrm>
            <a:off x="5973565" y="1779639"/>
            <a:ext cx="3336700" cy="4842386"/>
          </a:xfrm>
          <a:prstGeom prst="rect">
            <a:avLst/>
          </a:prstGeom>
        </p:spPr>
      </p:pic>
    </p:spTree>
    <p:extLst>
      <p:ext uri="{BB962C8B-B14F-4D97-AF65-F5344CB8AC3E}">
        <p14:creationId xmlns:p14="http://schemas.microsoft.com/office/powerpoint/2010/main" val="220006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5"/>
                                        </p:tgtEl>
                                        <p:attrNameLst>
                                          <p:attrName>ppt_x</p:attrName>
                                          <p:attrName>ppt_y</p:attrName>
                                        </p:attrNameLst>
                                      </p:cBhvr>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BC27497F-6A0D-70F9-E5B0-56FDA741C4D9}"/>
              </a:ext>
            </a:extLst>
          </p:cNvPr>
          <p:cNvSpPr>
            <a:spLocks noGrp="1"/>
          </p:cNvSpPr>
          <p:nvPr>
            <p:ph idx="1"/>
          </p:nvPr>
        </p:nvSpPr>
        <p:spPr>
          <a:xfrm>
            <a:off x="1101213" y="763740"/>
            <a:ext cx="9674942" cy="5804208"/>
          </a:xfrm>
        </p:spPr>
        <p:txBody>
          <a:bodyPr>
            <a:normAutofit fontScale="70000" lnSpcReduction="20000"/>
          </a:bodyPr>
          <a:lstStyle/>
          <a:p>
            <a:pPr marL="0" indent="0" algn="just">
              <a:lnSpc>
                <a:spcPct val="170000"/>
              </a:lnSpc>
              <a:buNone/>
            </a:pPr>
            <a:r>
              <a:rPr lang="uk-UA" dirty="0">
                <a:cs typeface="Times New Roman" panose="02020603050405020304" pitchFamily="18" charset="0"/>
              </a:rPr>
              <a:t>Мандрівка до княжого Києва відкриває перед нами сторінки величної історії, коли місто було серцем могутньої держави – Русі-України. Вивчення історичних пам’яток цього періоду допомагає усвідомити тяглість традицій, роль Києва як центру політичного, культурного і релігійного життя та зберегти національну ідентичність через призму минулого.</a:t>
            </a:r>
          </a:p>
          <a:p>
            <a:pPr>
              <a:lnSpc>
                <a:spcPct val="170000"/>
              </a:lnSpc>
            </a:pPr>
            <a:r>
              <a:rPr lang="uk-UA" b="1" dirty="0">
                <a:cs typeface="Times New Roman" panose="02020603050405020304" pitchFamily="18" charset="0"/>
              </a:rPr>
              <a:t>Мета дослідження</a:t>
            </a:r>
            <a:r>
              <a:rPr lang="uk-UA" dirty="0">
                <a:cs typeface="Times New Roman" panose="02020603050405020304" pitchFamily="18" charset="0"/>
              </a:rPr>
              <a:t>: ознайомитися з пам’ятками Київської Русі, що збереглися в Києві та визначити їхнє історичне значення. </a:t>
            </a:r>
          </a:p>
          <a:p>
            <a:pPr marL="0" indent="0">
              <a:lnSpc>
                <a:spcPct val="170000"/>
              </a:lnSpc>
              <a:buNone/>
            </a:pPr>
            <a:r>
              <a:rPr lang="uk-UA" b="1" dirty="0">
                <a:cs typeface="Times New Roman" panose="02020603050405020304" pitchFamily="18" charset="0"/>
              </a:rPr>
              <a:t>Завдання пошукової роботи: </a:t>
            </a:r>
          </a:p>
          <a:p>
            <a:pPr>
              <a:lnSpc>
                <a:spcPct val="170000"/>
              </a:lnSpc>
            </a:pPr>
            <a:r>
              <a:rPr lang="uk-UA" dirty="0">
                <a:cs typeface="Times New Roman" panose="02020603050405020304" pitchFamily="18" charset="0"/>
              </a:rPr>
              <a:t>виявити історичні пам’ятки, пов’язані з історією Русі-України в м. Києва; </a:t>
            </a:r>
          </a:p>
          <a:p>
            <a:pPr>
              <a:lnSpc>
                <a:spcPct val="170000"/>
              </a:lnSpc>
            </a:pPr>
            <a:r>
              <a:rPr lang="uk-UA" dirty="0">
                <a:cs typeface="Times New Roman" panose="02020603050405020304" pitchFamily="18" charset="0"/>
              </a:rPr>
              <a:t>створити екскурсійний маршрут, що охоплює ключові локації, пов’язані з періодом княжої доби м. Києва. </a:t>
            </a:r>
          </a:p>
          <a:p>
            <a:endParaRPr lang="uk-UA" dirty="0"/>
          </a:p>
        </p:txBody>
      </p:sp>
    </p:spTree>
    <p:extLst>
      <p:ext uri="{BB962C8B-B14F-4D97-AF65-F5344CB8AC3E}">
        <p14:creationId xmlns:p14="http://schemas.microsoft.com/office/powerpoint/2010/main" val="1738454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a:extLst>
              <a:ext uri="{FF2B5EF4-FFF2-40B4-BE49-F238E27FC236}">
                <a16:creationId xmlns:a16="http://schemas.microsoft.com/office/drawing/2014/main" id="{391F8E8E-8601-4112-80BB-F985E274A5BA}"/>
              </a:ext>
            </a:extLst>
          </p:cNvPr>
          <p:cNvPicPr>
            <a:picLocks noChangeAspect="1"/>
          </p:cNvPicPr>
          <p:nvPr/>
        </p:nvPicPr>
        <p:blipFill>
          <a:blip r:embed="rId2"/>
          <a:stretch>
            <a:fillRect/>
          </a:stretch>
        </p:blipFill>
        <p:spPr>
          <a:xfrm>
            <a:off x="1493581" y="1104390"/>
            <a:ext cx="4106251" cy="3082897"/>
          </a:xfrm>
          <a:prstGeom prst="rect">
            <a:avLst/>
          </a:prstGeom>
          <a:ln>
            <a:noFill/>
          </a:ln>
          <a:effectLst>
            <a:softEdge rad="112500"/>
          </a:effectLst>
        </p:spPr>
      </p:pic>
      <p:sp>
        <p:nvSpPr>
          <p:cNvPr id="2" name="Заголовок 1">
            <a:extLst>
              <a:ext uri="{FF2B5EF4-FFF2-40B4-BE49-F238E27FC236}">
                <a16:creationId xmlns:a16="http://schemas.microsoft.com/office/drawing/2014/main" id="{2C77D10A-CA37-41F0-8C35-134EFA3AA7F6}"/>
              </a:ext>
            </a:extLst>
          </p:cNvPr>
          <p:cNvSpPr>
            <a:spLocks noGrp="1"/>
          </p:cNvSpPr>
          <p:nvPr>
            <p:ph type="title"/>
          </p:nvPr>
        </p:nvSpPr>
        <p:spPr>
          <a:xfrm>
            <a:off x="1254739" y="245425"/>
            <a:ext cx="9155781" cy="1003691"/>
          </a:xfrm>
        </p:spPr>
        <p:txBody>
          <a:bodyPr>
            <a:noAutofit/>
          </a:bodyPr>
          <a:lstStyle/>
          <a:p>
            <a:pPr algn="ctr"/>
            <a:r>
              <a:rPr lang="uk-UA" sz="2800" b="1" i="1" dirty="0">
                <a:solidFill>
                  <a:schemeClr val="accent4">
                    <a:lumMod val="50000"/>
                  </a:schemeClr>
                </a:solidFill>
              </a:rPr>
              <a:t> Пам’ятник засновникам Києва на Майдані Незалежності</a:t>
            </a:r>
            <a:endParaRPr lang="ru-UA" sz="2800" b="1" i="1" dirty="0">
              <a:solidFill>
                <a:schemeClr val="accent4">
                  <a:lumMod val="50000"/>
                </a:schemeClr>
              </a:solidFill>
            </a:endParaRPr>
          </a:p>
        </p:txBody>
      </p:sp>
      <p:sp>
        <p:nvSpPr>
          <p:cNvPr id="25" name="TextBox 24">
            <a:extLst>
              <a:ext uri="{FF2B5EF4-FFF2-40B4-BE49-F238E27FC236}">
                <a16:creationId xmlns:a16="http://schemas.microsoft.com/office/drawing/2014/main" id="{D4E10AED-77C0-4027-B198-66E45F9F7E5F}"/>
              </a:ext>
            </a:extLst>
          </p:cNvPr>
          <p:cNvSpPr txBox="1"/>
          <p:nvPr/>
        </p:nvSpPr>
        <p:spPr>
          <a:xfrm>
            <a:off x="5655789" y="917912"/>
            <a:ext cx="4754731" cy="5940088"/>
          </a:xfrm>
          <a:prstGeom prst="rect">
            <a:avLst/>
          </a:prstGeom>
          <a:noFill/>
        </p:spPr>
        <p:txBody>
          <a:bodyPr wrap="square">
            <a:spAutoFit/>
          </a:bodyPr>
          <a:lstStyle/>
          <a:p>
            <a:r>
              <a:rPr lang="ru-RU" sz="2000" i="1" dirty="0">
                <a:solidFill>
                  <a:schemeClr val="accent4">
                    <a:lumMod val="50000"/>
                  </a:schemeClr>
                </a:solidFill>
              </a:rPr>
              <a:t>Хоча офіційно першим князем вважають Аскольда, </a:t>
            </a:r>
            <a:r>
              <a:rPr lang="ru-RU" sz="2000" i="1" dirty="0" err="1">
                <a:solidFill>
                  <a:schemeClr val="accent4">
                    <a:lumMod val="50000"/>
                  </a:schemeClr>
                </a:solidFill>
              </a:rPr>
              <a:t>Повість</a:t>
            </a:r>
            <a:r>
              <a:rPr lang="ru-RU" sz="2000" i="1" dirty="0">
                <a:solidFill>
                  <a:schemeClr val="accent4">
                    <a:lumMod val="50000"/>
                  </a:schemeClr>
                </a:solidFill>
              </a:rPr>
              <a:t> минулих </a:t>
            </a:r>
            <a:r>
              <a:rPr lang="ru-RU" sz="2000" i="1" dirty="0" err="1">
                <a:solidFill>
                  <a:schemeClr val="accent4">
                    <a:lumMod val="50000"/>
                  </a:schemeClr>
                </a:solidFill>
              </a:rPr>
              <a:t>літ</a:t>
            </a:r>
            <a:r>
              <a:rPr lang="ru-RU" sz="2000" i="1" dirty="0">
                <a:solidFill>
                  <a:schemeClr val="accent4">
                    <a:lumMod val="50000"/>
                  </a:schemeClr>
                </a:solidFill>
              </a:rPr>
              <a:t> розповідає нам про дуже ймовірну легенду </a:t>
            </a:r>
            <a:r>
              <a:rPr lang="ru-RU" sz="2000" i="1" dirty="0" err="1">
                <a:solidFill>
                  <a:schemeClr val="accent4">
                    <a:lumMod val="50000"/>
                  </a:schemeClr>
                </a:solidFill>
              </a:rPr>
              <a:t>заснування</a:t>
            </a:r>
            <a:r>
              <a:rPr lang="ru-RU" sz="2000" i="1" dirty="0">
                <a:solidFill>
                  <a:schemeClr val="accent4">
                    <a:lumMod val="50000"/>
                  </a:schemeClr>
                </a:solidFill>
              </a:rPr>
              <a:t> </a:t>
            </a:r>
            <a:r>
              <a:rPr lang="ru-RU" sz="2000" i="1" dirty="0" err="1">
                <a:solidFill>
                  <a:schemeClr val="accent4">
                    <a:lumMod val="50000"/>
                  </a:schemeClr>
                </a:solidFill>
              </a:rPr>
              <a:t>Києва</a:t>
            </a:r>
            <a:r>
              <a:rPr lang="ru-RU" sz="2000" i="1" dirty="0">
                <a:solidFill>
                  <a:schemeClr val="accent4">
                    <a:lumMod val="50000"/>
                  </a:schemeClr>
                </a:solidFill>
              </a:rPr>
              <a:t>:... І були три брати: один на </a:t>
            </a:r>
            <a:r>
              <a:rPr lang="ru-RU" sz="2000" i="1" dirty="0" err="1">
                <a:solidFill>
                  <a:schemeClr val="accent4">
                    <a:lumMod val="50000"/>
                  </a:schemeClr>
                </a:solidFill>
              </a:rPr>
              <a:t>ймення</a:t>
            </a:r>
            <a:r>
              <a:rPr lang="ru-RU" sz="2000" i="1" dirty="0">
                <a:solidFill>
                  <a:schemeClr val="accent4">
                    <a:lumMod val="50000"/>
                  </a:schemeClr>
                </a:solidFill>
              </a:rPr>
              <a:t> Кий, а другий — Щек, а </a:t>
            </a:r>
            <a:r>
              <a:rPr lang="ru-RU" sz="2000" i="1" dirty="0" err="1">
                <a:solidFill>
                  <a:schemeClr val="accent4">
                    <a:lumMod val="50000"/>
                  </a:schemeClr>
                </a:solidFill>
              </a:rPr>
              <a:t>третій</a:t>
            </a:r>
            <a:r>
              <a:rPr lang="ru-RU" sz="2000" i="1" dirty="0">
                <a:solidFill>
                  <a:schemeClr val="accent4">
                    <a:lumMod val="50000"/>
                  </a:schemeClr>
                </a:solidFill>
              </a:rPr>
              <a:t> — Хорив, і сестра </a:t>
            </a:r>
            <a:r>
              <a:rPr lang="ru-RU" sz="2000" i="1" dirty="0" err="1">
                <a:solidFill>
                  <a:schemeClr val="accent4">
                    <a:lumMod val="50000"/>
                  </a:schemeClr>
                </a:solidFill>
              </a:rPr>
              <a:t>їх</a:t>
            </a:r>
            <a:r>
              <a:rPr lang="ru-RU" sz="2000" i="1" dirty="0">
                <a:solidFill>
                  <a:schemeClr val="accent4">
                    <a:lumMod val="50000"/>
                  </a:schemeClr>
                </a:solidFill>
              </a:rPr>
              <a:t> — </a:t>
            </a:r>
            <a:r>
              <a:rPr lang="ru-RU" sz="2000" i="1" dirty="0" err="1">
                <a:solidFill>
                  <a:schemeClr val="accent4">
                    <a:lumMod val="50000"/>
                  </a:schemeClr>
                </a:solidFill>
              </a:rPr>
              <a:t>Либідь</a:t>
            </a:r>
            <a:r>
              <a:rPr lang="ru-RU" sz="2000" i="1" dirty="0">
                <a:solidFill>
                  <a:schemeClr val="accent4">
                    <a:lumMod val="50000"/>
                  </a:schemeClr>
                </a:solidFill>
              </a:rPr>
              <a:t>…І </a:t>
            </a:r>
            <a:r>
              <a:rPr lang="ru-RU" sz="2000" i="1" dirty="0" err="1">
                <a:solidFill>
                  <a:schemeClr val="accent4">
                    <a:lumMod val="50000"/>
                  </a:schemeClr>
                </a:solidFill>
              </a:rPr>
              <a:t>збудували</a:t>
            </a:r>
            <a:r>
              <a:rPr lang="ru-RU" sz="2000" i="1" dirty="0">
                <a:solidFill>
                  <a:schemeClr val="accent4">
                    <a:lumMod val="50000"/>
                  </a:schemeClr>
                </a:solidFill>
              </a:rPr>
              <a:t> вони городок на честь </a:t>
            </a:r>
            <a:r>
              <a:rPr lang="ru-RU" sz="2000" i="1" dirty="0" err="1">
                <a:solidFill>
                  <a:schemeClr val="accent4">
                    <a:lumMod val="50000"/>
                  </a:schemeClr>
                </a:solidFill>
              </a:rPr>
              <a:t>свого</a:t>
            </a:r>
            <a:r>
              <a:rPr lang="ru-RU" sz="2000" i="1" dirty="0">
                <a:solidFill>
                  <a:schemeClr val="accent4">
                    <a:lumMod val="50000"/>
                  </a:schemeClr>
                </a:solidFill>
              </a:rPr>
              <a:t> старшого брата, й нарекли </a:t>
            </a:r>
            <a:r>
              <a:rPr lang="ru-RU" sz="2000" i="1" dirty="0" err="1">
                <a:solidFill>
                  <a:schemeClr val="accent4">
                    <a:lumMod val="50000"/>
                  </a:schemeClr>
                </a:solidFill>
              </a:rPr>
              <a:t>його</a:t>
            </a:r>
            <a:r>
              <a:rPr lang="ru-RU" sz="2000" i="1" dirty="0">
                <a:solidFill>
                  <a:schemeClr val="accent4">
                    <a:lumMod val="50000"/>
                  </a:schemeClr>
                </a:solidFill>
              </a:rPr>
              <a:t> </a:t>
            </a:r>
            <a:r>
              <a:rPr lang="ru-RU" sz="2000" i="1" dirty="0" err="1">
                <a:solidFill>
                  <a:schemeClr val="accent4">
                    <a:lumMod val="50000"/>
                  </a:schemeClr>
                </a:solidFill>
              </a:rPr>
              <a:t>Києвом</a:t>
            </a:r>
            <a:r>
              <a:rPr lang="ru-RU" sz="2000" i="1" dirty="0">
                <a:solidFill>
                  <a:schemeClr val="accent4">
                    <a:lumMod val="50000"/>
                  </a:schemeClr>
                </a:solidFill>
              </a:rPr>
              <a:t>… </a:t>
            </a:r>
            <a:r>
              <a:rPr lang="ru-RU" sz="2000" i="1" dirty="0" err="1">
                <a:solidFill>
                  <a:schemeClr val="accent4">
                    <a:lumMod val="50000"/>
                  </a:schemeClr>
                </a:solidFill>
              </a:rPr>
              <a:t>Деякі</a:t>
            </a:r>
            <a:r>
              <a:rPr lang="ru-RU" sz="2000" i="1" dirty="0">
                <a:solidFill>
                  <a:schemeClr val="accent4">
                    <a:lumMod val="50000"/>
                  </a:schemeClr>
                </a:solidFill>
              </a:rPr>
              <a:t> ж, не </a:t>
            </a:r>
            <a:r>
              <a:rPr lang="ru-RU" sz="2000" i="1" dirty="0" err="1">
                <a:solidFill>
                  <a:schemeClr val="accent4">
                    <a:lumMod val="50000"/>
                  </a:schemeClr>
                </a:solidFill>
              </a:rPr>
              <a:t>знаючи</a:t>
            </a:r>
            <a:r>
              <a:rPr lang="ru-RU" sz="2000" i="1" dirty="0">
                <a:solidFill>
                  <a:schemeClr val="accent4">
                    <a:lumMod val="50000"/>
                  </a:schemeClr>
                </a:solidFill>
              </a:rPr>
              <a:t>, </a:t>
            </a:r>
            <a:r>
              <a:rPr lang="ru-RU" sz="2000" i="1" dirty="0" err="1">
                <a:solidFill>
                  <a:schemeClr val="accent4">
                    <a:lumMod val="50000"/>
                  </a:schemeClr>
                </a:solidFill>
              </a:rPr>
              <a:t>кажуть</a:t>
            </a:r>
            <a:r>
              <a:rPr lang="ru-RU" sz="2000" i="1" dirty="0">
                <a:solidFill>
                  <a:schemeClr val="accent4">
                    <a:lumMod val="50000"/>
                  </a:schemeClr>
                </a:solidFill>
              </a:rPr>
              <a:t>, що Кий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перевізником</a:t>
            </a:r>
            <a:r>
              <a:rPr lang="ru-RU" sz="2000" i="1" dirty="0">
                <a:solidFill>
                  <a:schemeClr val="accent4">
                    <a:lumMod val="50000"/>
                  </a:schemeClr>
                </a:solidFill>
              </a:rPr>
              <a:t>, </a:t>
            </a:r>
            <a:r>
              <a:rPr lang="ru-RU" sz="2000" i="1" dirty="0" err="1">
                <a:solidFill>
                  <a:schemeClr val="accent4">
                    <a:lumMod val="50000"/>
                  </a:schemeClr>
                </a:solidFill>
              </a:rPr>
              <a:t>бо</a:t>
            </a:r>
            <a:r>
              <a:rPr lang="ru-RU" sz="2000" i="1" dirty="0">
                <a:solidFill>
                  <a:schemeClr val="accent4">
                    <a:lumMod val="50000"/>
                  </a:schemeClr>
                </a:solidFill>
              </a:rPr>
              <a:t> </a:t>
            </a:r>
            <a:r>
              <a:rPr lang="ru-RU" sz="2000" i="1" dirty="0" err="1">
                <a:solidFill>
                  <a:schemeClr val="accent4">
                    <a:lumMod val="50000"/>
                  </a:schemeClr>
                </a:solidFill>
              </a:rPr>
              <a:t>нібито</a:t>
            </a:r>
            <a:r>
              <a:rPr lang="ru-RU" sz="2000" i="1" dirty="0">
                <a:solidFill>
                  <a:schemeClr val="accent4">
                    <a:lumMod val="50000"/>
                  </a:schemeClr>
                </a:solidFill>
              </a:rPr>
              <a:t> </a:t>
            </a:r>
            <a:r>
              <a:rPr lang="ru-RU" sz="2000" i="1" dirty="0" err="1">
                <a:solidFill>
                  <a:schemeClr val="accent4">
                    <a:lumMod val="50000"/>
                  </a:schemeClr>
                </a:solidFill>
              </a:rPr>
              <a:t>тоді</a:t>
            </a:r>
            <a:r>
              <a:rPr lang="ru-RU" sz="2000" i="1" dirty="0">
                <a:solidFill>
                  <a:schemeClr val="accent4">
                    <a:lumMod val="50000"/>
                  </a:schemeClr>
                </a:solidFill>
              </a:rPr>
              <a:t> </a:t>
            </a:r>
            <a:r>
              <a:rPr lang="ru-RU" sz="2000" i="1" dirty="0" err="1">
                <a:solidFill>
                  <a:schemeClr val="accent4">
                    <a:lumMod val="50000"/>
                  </a:schemeClr>
                </a:solidFill>
              </a:rPr>
              <a:t>біля</a:t>
            </a:r>
            <a:r>
              <a:rPr lang="ru-RU" sz="2000" i="1" dirty="0">
                <a:solidFill>
                  <a:schemeClr val="accent4">
                    <a:lumMod val="50000"/>
                  </a:schemeClr>
                </a:solidFill>
              </a:rPr>
              <a:t> </a:t>
            </a:r>
            <a:r>
              <a:rPr lang="ru-RU" sz="2000" i="1" dirty="0" err="1">
                <a:solidFill>
                  <a:schemeClr val="accent4">
                    <a:lumMod val="50000"/>
                  </a:schemeClr>
                </a:solidFill>
              </a:rPr>
              <a:t>Києва</a:t>
            </a:r>
            <a:r>
              <a:rPr lang="ru-RU" sz="2000" i="1" dirty="0">
                <a:solidFill>
                  <a:schemeClr val="accent4">
                    <a:lumMod val="50000"/>
                  </a:schemeClr>
                </a:solidFill>
              </a:rPr>
              <a:t>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перевіз</a:t>
            </a:r>
            <a:r>
              <a:rPr lang="ru-RU" sz="2000" i="1" dirty="0">
                <a:solidFill>
                  <a:schemeClr val="accent4">
                    <a:lumMod val="50000"/>
                  </a:schemeClr>
                </a:solidFill>
              </a:rPr>
              <a:t> з </a:t>
            </a:r>
            <a:r>
              <a:rPr lang="ru-RU" sz="2000" i="1" dirty="0" err="1">
                <a:solidFill>
                  <a:schemeClr val="accent4">
                    <a:lumMod val="50000"/>
                  </a:schemeClr>
                </a:solidFill>
              </a:rPr>
              <a:t>тієї</a:t>
            </a:r>
            <a:r>
              <a:rPr lang="ru-RU" sz="2000" i="1" dirty="0">
                <a:solidFill>
                  <a:schemeClr val="accent4">
                    <a:lumMod val="50000"/>
                  </a:schemeClr>
                </a:solidFill>
              </a:rPr>
              <a:t> </a:t>
            </a:r>
            <a:r>
              <a:rPr lang="ru-RU" sz="2000" i="1" dirty="0" err="1">
                <a:solidFill>
                  <a:schemeClr val="accent4">
                    <a:lumMod val="50000"/>
                  </a:schemeClr>
                </a:solidFill>
              </a:rPr>
              <a:t>сторони</a:t>
            </a:r>
            <a:r>
              <a:rPr lang="ru-RU" sz="2000" i="1" dirty="0">
                <a:solidFill>
                  <a:schemeClr val="accent4">
                    <a:lumMod val="50000"/>
                  </a:schemeClr>
                </a:solidFill>
              </a:rPr>
              <a:t> </a:t>
            </a:r>
            <a:r>
              <a:rPr lang="ru-RU" sz="2000" i="1" dirty="0" err="1">
                <a:solidFill>
                  <a:schemeClr val="accent4">
                    <a:lumMod val="50000"/>
                  </a:schemeClr>
                </a:solidFill>
              </a:rPr>
              <a:t>Дніпра</a:t>
            </a:r>
            <a:r>
              <a:rPr lang="ru-RU" sz="2000" i="1" dirty="0">
                <a:solidFill>
                  <a:schemeClr val="accent4">
                    <a:lumMod val="50000"/>
                  </a:schemeClr>
                </a:solidFill>
              </a:rPr>
              <a:t>, тому й говорили: "На </a:t>
            </a:r>
            <a:r>
              <a:rPr lang="ru-RU" sz="2000" i="1" dirty="0" err="1">
                <a:solidFill>
                  <a:schemeClr val="accent4">
                    <a:lumMod val="50000"/>
                  </a:schemeClr>
                </a:solidFill>
              </a:rPr>
              <a:t>перевіз</a:t>
            </a:r>
            <a:r>
              <a:rPr lang="ru-RU" sz="2000" i="1" dirty="0">
                <a:solidFill>
                  <a:schemeClr val="accent4">
                    <a:lumMod val="50000"/>
                  </a:schemeClr>
                </a:solidFill>
              </a:rPr>
              <a:t> на </a:t>
            </a:r>
            <a:r>
              <a:rPr lang="ru-RU" sz="2000" i="1" dirty="0" err="1">
                <a:solidFill>
                  <a:schemeClr val="accent4">
                    <a:lumMod val="50000"/>
                  </a:schemeClr>
                </a:solidFill>
              </a:rPr>
              <a:t>Київ</a:t>
            </a:r>
            <a:r>
              <a:rPr lang="ru-RU" sz="2000" i="1" dirty="0">
                <a:solidFill>
                  <a:schemeClr val="accent4">
                    <a:lumMod val="50000"/>
                  </a:schemeClr>
                </a:solidFill>
              </a:rPr>
              <a:t>". </a:t>
            </a:r>
            <a:r>
              <a:rPr lang="ru-RU" sz="2000" i="1" dirty="0" err="1">
                <a:solidFill>
                  <a:schemeClr val="accent4">
                    <a:lumMod val="50000"/>
                  </a:schemeClr>
                </a:solidFill>
              </a:rPr>
              <a:t>Проте</a:t>
            </a:r>
            <a:r>
              <a:rPr lang="ru-RU" sz="2000" i="1" dirty="0">
                <a:solidFill>
                  <a:schemeClr val="accent4">
                    <a:lumMod val="50000"/>
                  </a:schemeClr>
                </a:solidFill>
              </a:rPr>
              <a:t> коли б Кий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перевізником</a:t>
            </a:r>
            <a:r>
              <a:rPr lang="ru-RU" sz="2000" i="1" dirty="0">
                <a:solidFill>
                  <a:schemeClr val="accent4">
                    <a:lumMod val="50000"/>
                  </a:schemeClr>
                </a:solidFill>
              </a:rPr>
              <a:t>, то не ходив би до </a:t>
            </a:r>
            <a:r>
              <a:rPr lang="ru-RU" sz="2000" i="1" dirty="0" err="1">
                <a:solidFill>
                  <a:schemeClr val="accent4">
                    <a:lumMod val="50000"/>
                  </a:schemeClr>
                </a:solidFill>
              </a:rPr>
              <a:t>Царгорода</a:t>
            </a:r>
            <a:r>
              <a:rPr lang="ru-RU" sz="2000" i="1" dirty="0">
                <a:solidFill>
                  <a:schemeClr val="accent4">
                    <a:lumMod val="50000"/>
                  </a:schemeClr>
                </a:solidFill>
              </a:rPr>
              <a:t>. А </a:t>
            </a:r>
            <a:r>
              <a:rPr lang="ru-RU" sz="2000" i="1" dirty="0" err="1">
                <a:solidFill>
                  <a:schemeClr val="accent4">
                    <a:lumMod val="50000"/>
                  </a:schemeClr>
                </a:solidFill>
              </a:rPr>
              <a:t>втім</a:t>
            </a:r>
            <a:r>
              <a:rPr lang="ru-RU" sz="2000" i="1" dirty="0">
                <a:solidFill>
                  <a:schemeClr val="accent4">
                    <a:lumMod val="50000"/>
                  </a:schemeClr>
                </a:solidFill>
              </a:rPr>
              <a:t>, </a:t>
            </a:r>
            <a:r>
              <a:rPr lang="ru-RU" sz="2000" i="1" dirty="0" err="1">
                <a:solidFill>
                  <a:schemeClr val="accent4">
                    <a:lumMod val="50000"/>
                  </a:schemeClr>
                </a:solidFill>
              </a:rPr>
              <a:t>цей</a:t>
            </a:r>
            <a:r>
              <a:rPr lang="ru-RU" sz="2000" i="1" dirty="0">
                <a:solidFill>
                  <a:schemeClr val="accent4">
                    <a:lumMod val="50000"/>
                  </a:schemeClr>
                </a:solidFill>
              </a:rPr>
              <a:t> Кий княжив у </a:t>
            </a:r>
            <a:r>
              <a:rPr lang="ru-RU" sz="2000" i="1" dirty="0" err="1">
                <a:solidFill>
                  <a:schemeClr val="accent4">
                    <a:lumMod val="50000"/>
                  </a:schemeClr>
                </a:solidFill>
              </a:rPr>
              <a:t>роді</a:t>
            </a:r>
            <a:r>
              <a:rPr lang="ru-RU" sz="2000" i="1" dirty="0">
                <a:solidFill>
                  <a:schemeClr val="accent4">
                    <a:lumMod val="50000"/>
                  </a:schemeClr>
                </a:solidFill>
              </a:rPr>
              <a:t> </a:t>
            </a:r>
            <a:r>
              <a:rPr lang="ru-RU" sz="2000" i="1" dirty="0" err="1">
                <a:solidFill>
                  <a:schemeClr val="accent4">
                    <a:lumMod val="50000"/>
                  </a:schemeClr>
                </a:solidFill>
              </a:rPr>
              <a:t>своєму</a:t>
            </a:r>
            <a:r>
              <a:rPr lang="ru-RU" sz="2000" i="1" dirty="0">
                <a:solidFill>
                  <a:schemeClr val="accent4">
                    <a:lumMod val="50000"/>
                  </a:schemeClr>
                </a:solidFill>
              </a:rPr>
              <a:t> і ходив </a:t>
            </a:r>
            <a:r>
              <a:rPr lang="ru-RU" sz="2000" i="1" dirty="0" err="1">
                <a:solidFill>
                  <a:schemeClr val="accent4">
                    <a:lumMod val="50000"/>
                  </a:schemeClr>
                </a:solidFill>
              </a:rPr>
              <a:t>він</a:t>
            </a:r>
            <a:r>
              <a:rPr lang="ru-RU" sz="2000" i="1" dirty="0">
                <a:solidFill>
                  <a:schemeClr val="accent4">
                    <a:lumMod val="50000"/>
                  </a:schemeClr>
                </a:solidFill>
              </a:rPr>
              <a:t> до царя — не </a:t>
            </a:r>
            <a:r>
              <a:rPr lang="ru-RU" sz="2000" i="1" dirty="0" err="1">
                <a:solidFill>
                  <a:schemeClr val="accent4">
                    <a:lumMod val="50000"/>
                  </a:schemeClr>
                </a:solidFill>
              </a:rPr>
              <a:t>знаємо</a:t>
            </a:r>
            <a:r>
              <a:rPr lang="ru-RU" sz="2000" i="1" dirty="0">
                <a:solidFill>
                  <a:schemeClr val="accent4">
                    <a:lumMod val="50000"/>
                  </a:schemeClr>
                </a:solidFill>
              </a:rPr>
              <a:t> </a:t>
            </a:r>
            <a:r>
              <a:rPr lang="ru-RU" sz="2000" i="1" dirty="0" err="1">
                <a:solidFill>
                  <a:schemeClr val="accent4">
                    <a:lumMod val="50000"/>
                  </a:schemeClr>
                </a:solidFill>
              </a:rPr>
              <a:t>лишень</a:t>
            </a:r>
            <a:r>
              <a:rPr lang="ru-RU" sz="2000" i="1" dirty="0">
                <a:solidFill>
                  <a:schemeClr val="accent4">
                    <a:lumMod val="50000"/>
                  </a:schemeClr>
                </a:solidFill>
              </a:rPr>
              <a:t> до </a:t>
            </a:r>
            <a:r>
              <a:rPr lang="ru-RU" sz="2000" i="1" dirty="0" err="1">
                <a:solidFill>
                  <a:schemeClr val="accent4">
                    <a:lumMod val="50000"/>
                  </a:schemeClr>
                </a:solidFill>
              </a:rPr>
              <a:t>котрого</a:t>
            </a:r>
            <a:r>
              <a:rPr lang="ru-RU" sz="2000" i="1" dirty="0">
                <a:solidFill>
                  <a:schemeClr val="accent4">
                    <a:lumMod val="50000"/>
                  </a:schemeClr>
                </a:solidFill>
              </a:rPr>
              <a:t>, але </a:t>
            </a:r>
            <a:r>
              <a:rPr lang="ru-RU" sz="2000" i="1" dirty="0" err="1">
                <a:solidFill>
                  <a:schemeClr val="accent4">
                    <a:lumMod val="50000"/>
                  </a:schemeClr>
                </a:solidFill>
              </a:rPr>
              <a:t>знаємо</a:t>
            </a:r>
            <a:r>
              <a:rPr lang="ru-RU" sz="2000" i="1" dirty="0">
                <a:solidFill>
                  <a:schemeClr val="accent4">
                    <a:lumMod val="50000"/>
                  </a:schemeClr>
                </a:solidFill>
              </a:rPr>
              <a:t>, що </a:t>
            </a:r>
            <a:r>
              <a:rPr lang="ru-RU" sz="2000" i="1" dirty="0" err="1">
                <a:solidFill>
                  <a:schemeClr val="accent4">
                    <a:lumMod val="50000"/>
                  </a:schemeClr>
                </a:solidFill>
              </a:rPr>
              <a:t>великі</a:t>
            </a:r>
            <a:r>
              <a:rPr lang="ru-RU" sz="2000" i="1" dirty="0">
                <a:solidFill>
                  <a:schemeClr val="accent4">
                    <a:lumMod val="50000"/>
                  </a:schemeClr>
                </a:solidFill>
              </a:rPr>
              <a:t> </a:t>
            </a:r>
            <a:r>
              <a:rPr lang="ru-RU" sz="2000" i="1" dirty="0" err="1">
                <a:solidFill>
                  <a:schemeClr val="accent4">
                    <a:lumMod val="50000"/>
                  </a:schemeClr>
                </a:solidFill>
              </a:rPr>
              <a:t>почесті</a:t>
            </a:r>
            <a:r>
              <a:rPr lang="ru-RU" sz="2000" i="1" dirty="0">
                <a:solidFill>
                  <a:schemeClr val="accent4">
                    <a:lumMod val="50000"/>
                  </a:schemeClr>
                </a:solidFill>
              </a:rPr>
              <a:t>, як </a:t>
            </a:r>
            <a:r>
              <a:rPr lang="ru-RU" sz="2000" i="1" dirty="0" err="1">
                <a:solidFill>
                  <a:schemeClr val="accent4">
                    <a:lumMod val="50000"/>
                  </a:schemeClr>
                </a:solidFill>
              </a:rPr>
              <a:t>оповідають</a:t>
            </a:r>
            <a:r>
              <a:rPr lang="ru-RU" sz="2000" i="1" dirty="0">
                <a:solidFill>
                  <a:schemeClr val="accent4">
                    <a:lumMod val="50000"/>
                  </a:schemeClr>
                </a:solidFill>
              </a:rPr>
              <a:t>, </a:t>
            </a:r>
            <a:r>
              <a:rPr lang="ru-RU" sz="2000" i="1" dirty="0" err="1">
                <a:solidFill>
                  <a:schemeClr val="accent4">
                    <a:lumMod val="50000"/>
                  </a:schemeClr>
                </a:solidFill>
              </a:rPr>
              <a:t>віддав</a:t>
            </a:r>
            <a:r>
              <a:rPr lang="ru-RU" sz="2000" i="1" dirty="0">
                <a:solidFill>
                  <a:schemeClr val="accent4">
                    <a:lumMod val="50000"/>
                  </a:schemeClr>
                </a:solidFill>
              </a:rPr>
              <a:t> </a:t>
            </a:r>
            <a:r>
              <a:rPr lang="ru-RU" sz="2000" i="1" dirty="0" err="1">
                <a:solidFill>
                  <a:schemeClr val="accent4">
                    <a:lumMod val="50000"/>
                  </a:schemeClr>
                </a:solidFill>
              </a:rPr>
              <a:t>йому</a:t>
            </a:r>
            <a:r>
              <a:rPr lang="ru-RU" sz="2000" i="1" dirty="0">
                <a:solidFill>
                  <a:schemeClr val="accent4">
                    <a:lumMod val="50000"/>
                  </a:schemeClr>
                </a:solidFill>
              </a:rPr>
              <a:t> той </a:t>
            </a:r>
            <a:r>
              <a:rPr lang="ru-RU" sz="2000" i="1" dirty="0" err="1">
                <a:solidFill>
                  <a:schemeClr val="accent4">
                    <a:lumMod val="50000"/>
                  </a:schemeClr>
                </a:solidFill>
              </a:rPr>
              <a:t>цар</a:t>
            </a:r>
            <a:r>
              <a:rPr lang="ru-RU" sz="2000" i="1" dirty="0">
                <a:solidFill>
                  <a:schemeClr val="accent4">
                    <a:lumMod val="50000"/>
                  </a:schemeClr>
                </a:solidFill>
              </a:rPr>
              <a:t>, при </a:t>
            </a:r>
            <a:r>
              <a:rPr lang="ru-RU" sz="2000" i="1" dirty="0" err="1">
                <a:solidFill>
                  <a:schemeClr val="accent4">
                    <a:lumMod val="50000"/>
                  </a:schemeClr>
                </a:solidFill>
              </a:rPr>
              <a:t>якому</a:t>
            </a:r>
            <a:r>
              <a:rPr lang="ru-RU" sz="2000" i="1" dirty="0">
                <a:solidFill>
                  <a:schemeClr val="accent4">
                    <a:lumMod val="50000"/>
                  </a:schemeClr>
                </a:solidFill>
              </a:rPr>
              <a:t> </a:t>
            </a:r>
            <a:r>
              <a:rPr lang="ru-RU" sz="2000" i="1" dirty="0" err="1">
                <a:solidFill>
                  <a:schemeClr val="accent4">
                    <a:lumMod val="50000"/>
                  </a:schemeClr>
                </a:solidFill>
              </a:rPr>
              <a:t>він</a:t>
            </a:r>
            <a:r>
              <a:rPr lang="ru-RU" sz="2000" i="1" dirty="0">
                <a:solidFill>
                  <a:schemeClr val="accent4">
                    <a:lumMod val="50000"/>
                  </a:schemeClr>
                </a:solidFill>
              </a:rPr>
              <a:t> приходив.</a:t>
            </a:r>
            <a:endParaRPr lang="ru-UA" sz="2000" i="1" dirty="0">
              <a:solidFill>
                <a:schemeClr val="accent4">
                  <a:lumMod val="50000"/>
                </a:schemeClr>
              </a:solidFill>
            </a:endParaRPr>
          </a:p>
        </p:txBody>
      </p:sp>
      <p:pic>
        <p:nvPicPr>
          <p:cNvPr id="26" name="Рисунок 25">
            <a:extLst>
              <a:ext uri="{FF2B5EF4-FFF2-40B4-BE49-F238E27FC236}">
                <a16:creationId xmlns:a16="http://schemas.microsoft.com/office/drawing/2014/main" id="{467F7B1D-9467-47D4-9A59-A49B35A685DB}"/>
              </a:ext>
            </a:extLst>
          </p:cNvPr>
          <p:cNvPicPr>
            <a:picLocks noChangeAspect="1"/>
          </p:cNvPicPr>
          <p:nvPr/>
        </p:nvPicPr>
        <p:blipFill>
          <a:blip r:embed="rId3"/>
          <a:stretch>
            <a:fillRect/>
          </a:stretch>
        </p:blipFill>
        <p:spPr>
          <a:xfrm>
            <a:off x="1673809" y="4063198"/>
            <a:ext cx="3870066" cy="2591130"/>
          </a:xfrm>
          <a:prstGeom prst="rect">
            <a:avLst/>
          </a:prstGeom>
          <a:ln>
            <a:noFill/>
          </a:ln>
          <a:effectLst>
            <a:softEdge rad="112500"/>
          </a:effectLst>
        </p:spPr>
      </p:pic>
    </p:spTree>
    <p:extLst>
      <p:ext uri="{BB962C8B-B14F-4D97-AF65-F5344CB8AC3E}">
        <p14:creationId xmlns:p14="http://schemas.microsoft.com/office/powerpoint/2010/main" val="234774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17"/>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10" dur="2000" fill="hold"/>
                                        <p:tgtEl>
                                          <p:spTgt spid="26"/>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0"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2"/>
                                        </p:tgtEl>
                                        <p:attrNameLst>
                                          <p:attrName>ppt_x</p:attrName>
                                          <p:attrName>ppt_y</p:attrName>
                                        </p:attrNameLst>
                                      </p:cBhvr>
                                    </p:animMotion>
                                    <p:animRot by="1500000">
                                      <p:cBhvr>
                                        <p:cTn id="15" dur="125" fill="hold">
                                          <p:stCondLst>
                                            <p:cond delay="0"/>
                                          </p:stCondLst>
                                        </p:cTn>
                                        <p:tgtEl>
                                          <p:spTgt spid="2"/>
                                        </p:tgtEl>
                                        <p:attrNameLst>
                                          <p:attrName>r</p:attrName>
                                        </p:attrNameLst>
                                      </p:cBhvr>
                                    </p:animRot>
                                    <p:animRot by="-1500000">
                                      <p:cBhvr>
                                        <p:cTn id="16" dur="125" fill="hold">
                                          <p:stCondLst>
                                            <p:cond delay="125"/>
                                          </p:stCondLst>
                                        </p:cTn>
                                        <p:tgtEl>
                                          <p:spTgt spid="2"/>
                                        </p:tgtEl>
                                        <p:attrNameLst>
                                          <p:attrName>r</p:attrName>
                                        </p:attrNameLst>
                                      </p:cBhvr>
                                    </p:animRot>
                                    <p:animRot by="-1500000">
                                      <p:cBhvr>
                                        <p:cTn id="17" dur="125" fill="hold">
                                          <p:stCondLst>
                                            <p:cond delay="250"/>
                                          </p:stCondLst>
                                        </p:cTn>
                                        <p:tgtEl>
                                          <p:spTgt spid="2"/>
                                        </p:tgtEl>
                                        <p:attrNameLst>
                                          <p:attrName>r</p:attrName>
                                        </p:attrNameLst>
                                      </p:cBhvr>
                                    </p:animRot>
                                    <p:animRot by="1500000">
                                      <p:cBhvr>
                                        <p:cTn id="18" dur="125" fill="hold">
                                          <p:stCondLst>
                                            <p:cond delay="375"/>
                                          </p:stCondLst>
                                        </p:cTn>
                                        <p:tgtEl>
                                          <p:spTgt spid="2"/>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randombar(horizontal)">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30EE84-AA45-426D-AA20-91525644F5AA}"/>
              </a:ext>
            </a:extLst>
          </p:cNvPr>
          <p:cNvSpPr>
            <a:spLocks noGrp="1"/>
          </p:cNvSpPr>
          <p:nvPr>
            <p:ph type="title"/>
          </p:nvPr>
        </p:nvSpPr>
        <p:spPr>
          <a:xfrm>
            <a:off x="1795138" y="167396"/>
            <a:ext cx="8598763" cy="1366021"/>
          </a:xfrm>
        </p:spPr>
        <p:txBody>
          <a:bodyPr/>
          <a:lstStyle/>
          <a:p>
            <a:r>
              <a:rPr lang="uk-UA" b="1" i="1" dirty="0">
                <a:solidFill>
                  <a:schemeClr val="accent4">
                    <a:lumMod val="50000"/>
                  </a:schemeClr>
                </a:solidFill>
              </a:rPr>
              <a:t>Золоті Ворота</a:t>
            </a:r>
            <a:endParaRPr lang="ru-UA" b="1" i="1" dirty="0">
              <a:solidFill>
                <a:schemeClr val="accent4">
                  <a:lumMod val="50000"/>
                </a:schemeClr>
              </a:solidFill>
            </a:endParaRPr>
          </a:p>
        </p:txBody>
      </p:sp>
      <p:sp>
        <p:nvSpPr>
          <p:cNvPr id="9" name="TextBox 8">
            <a:extLst>
              <a:ext uri="{FF2B5EF4-FFF2-40B4-BE49-F238E27FC236}">
                <a16:creationId xmlns:a16="http://schemas.microsoft.com/office/drawing/2014/main" id="{5A7E9DAB-F6C4-40DC-A8EA-CA0F510CC48D}"/>
              </a:ext>
            </a:extLst>
          </p:cNvPr>
          <p:cNvSpPr txBox="1"/>
          <p:nvPr/>
        </p:nvSpPr>
        <p:spPr>
          <a:xfrm>
            <a:off x="1519037" y="1421534"/>
            <a:ext cx="4181043" cy="5170646"/>
          </a:xfrm>
          <a:prstGeom prst="rect">
            <a:avLst/>
          </a:prstGeom>
          <a:noFill/>
        </p:spPr>
        <p:txBody>
          <a:bodyPr wrap="square">
            <a:spAutoFit/>
          </a:bodyPr>
          <a:lstStyle/>
          <a:p>
            <a:r>
              <a:rPr lang="ru-RU" sz="2200" i="1" dirty="0">
                <a:solidFill>
                  <a:schemeClr val="accent4">
                    <a:lumMod val="50000"/>
                  </a:schemeClr>
                </a:solidFill>
              </a:rPr>
              <a:t>Одержавши перемогу над </a:t>
            </a:r>
            <a:r>
              <a:rPr lang="ru-RU" sz="2200" i="1" dirty="0" err="1">
                <a:solidFill>
                  <a:schemeClr val="accent4">
                    <a:lumMod val="50000"/>
                  </a:schemeClr>
                </a:solidFill>
              </a:rPr>
              <a:t>заядлим</a:t>
            </a:r>
            <a:r>
              <a:rPr lang="ru-RU" sz="2200" i="1" dirty="0">
                <a:solidFill>
                  <a:schemeClr val="accent4">
                    <a:lumMod val="50000"/>
                  </a:schemeClr>
                </a:solidFill>
              </a:rPr>
              <a:t> ворогом </a:t>
            </a:r>
            <a:r>
              <a:rPr lang="ru-RU" sz="2200" i="1" dirty="0" err="1">
                <a:solidFill>
                  <a:schemeClr val="accent4">
                    <a:lumMod val="50000"/>
                  </a:schemeClr>
                </a:solidFill>
              </a:rPr>
              <a:t>печенігом</a:t>
            </a:r>
            <a:r>
              <a:rPr lang="ru-RU" sz="2200" i="1" dirty="0">
                <a:solidFill>
                  <a:schemeClr val="accent4">
                    <a:lumMod val="50000"/>
                  </a:schemeClr>
                </a:solidFill>
              </a:rPr>
              <a:t>, Ярослав </a:t>
            </a:r>
            <a:r>
              <a:rPr lang="ru-RU" sz="2200" i="1" dirty="0" err="1">
                <a:solidFill>
                  <a:schemeClr val="accent4">
                    <a:lumMod val="50000"/>
                  </a:schemeClr>
                </a:solidFill>
              </a:rPr>
              <a:t>будує</a:t>
            </a:r>
            <a:r>
              <a:rPr lang="ru-RU" sz="2200" i="1" dirty="0">
                <a:solidFill>
                  <a:schemeClr val="accent4">
                    <a:lumMod val="50000"/>
                  </a:schemeClr>
                </a:solidFill>
              </a:rPr>
              <a:t> там </a:t>
            </a:r>
            <a:r>
              <a:rPr lang="ru-RU" sz="2200" i="1" dirty="0" err="1">
                <a:solidFill>
                  <a:schemeClr val="accent4">
                    <a:lumMod val="50000"/>
                  </a:schemeClr>
                </a:solidFill>
              </a:rPr>
              <a:t>оборонний</a:t>
            </a:r>
            <a:r>
              <a:rPr lang="ru-RU" sz="2200" i="1" dirty="0">
                <a:solidFill>
                  <a:schemeClr val="accent4">
                    <a:lumMod val="50000"/>
                  </a:schemeClr>
                </a:solidFill>
              </a:rPr>
              <a:t> вал для </a:t>
            </a:r>
            <a:r>
              <a:rPr lang="ru-RU" sz="2200" i="1" dirty="0" err="1">
                <a:solidFill>
                  <a:schemeClr val="accent4">
                    <a:lumMod val="50000"/>
                  </a:schemeClr>
                </a:solidFill>
              </a:rPr>
              <a:t>свого</a:t>
            </a:r>
            <a:r>
              <a:rPr lang="ru-RU" sz="2200" i="1" dirty="0">
                <a:solidFill>
                  <a:schemeClr val="accent4">
                    <a:lumMod val="50000"/>
                  </a:schemeClr>
                </a:solidFill>
              </a:rPr>
              <a:t> нового </a:t>
            </a:r>
            <a:r>
              <a:rPr lang="ru-RU" sz="2200" i="1" dirty="0" err="1">
                <a:solidFill>
                  <a:schemeClr val="accent4">
                    <a:lumMod val="50000"/>
                  </a:schemeClr>
                </a:solidFill>
              </a:rPr>
              <a:t>міста</a:t>
            </a:r>
            <a:r>
              <a:rPr lang="ru-RU" sz="2200" i="1" dirty="0">
                <a:solidFill>
                  <a:schemeClr val="accent4">
                    <a:lumMod val="50000"/>
                  </a:schemeClr>
                </a:solidFill>
              </a:rPr>
              <a:t>.  В </a:t>
            </a:r>
            <a:r>
              <a:rPr lang="ru-RU" sz="2200" i="1" dirty="0" err="1">
                <a:solidFill>
                  <a:schemeClr val="accent4">
                    <a:lumMod val="50000"/>
                  </a:schemeClr>
                </a:solidFill>
              </a:rPr>
              <a:t>обидва</a:t>
            </a:r>
            <a:r>
              <a:rPr lang="ru-RU" sz="2200" i="1" dirty="0">
                <a:solidFill>
                  <a:schemeClr val="accent4">
                    <a:lumMod val="50000"/>
                  </a:schemeClr>
                </a:solidFill>
              </a:rPr>
              <a:t> боки від </a:t>
            </a:r>
            <a:r>
              <a:rPr lang="ru-RU" sz="2200" i="1" dirty="0" err="1">
                <a:solidFill>
                  <a:schemeClr val="accent4">
                    <a:lumMod val="50000"/>
                  </a:schemeClr>
                </a:solidFill>
              </a:rPr>
              <a:t>київської</a:t>
            </a:r>
            <a:r>
              <a:rPr lang="ru-RU" sz="2200" i="1" dirty="0">
                <a:solidFill>
                  <a:schemeClr val="accent4">
                    <a:lumMod val="50000"/>
                  </a:schemeClr>
                </a:solidFill>
              </a:rPr>
              <a:t> </a:t>
            </a:r>
            <a:r>
              <a:rPr lang="ru-RU" sz="2200" i="1" dirty="0" err="1">
                <a:solidFill>
                  <a:schemeClr val="accent4">
                    <a:lumMod val="50000"/>
                  </a:schemeClr>
                </a:solidFill>
              </a:rPr>
              <a:t>Золотої</a:t>
            </a:r>
            <a:r>
              <a:rPr lang="ru-RU" sz="2200" i="1" dirty="0">
                <a:solidFill>
                  <a:schemeClr val="accent4">
                    <a:lumMod val="50000"/>
                  </a:schemeClr>
                </a:solidFill>
              </a:rPr>
              <a:t> </a:t>
            </a:r>
            <a:r>
              <a:rPr lang="ru-RU" sz="2200" i="1" dirty="0" err="1">
                <a:solidFill>
                  <a:schemeClr val="accent4">
                    <a:lumMod val="50000"/>
                  </a:schemeClr>
                </a:solidFill>
              </a:rPr>
              <a:t>брами</a:t>
            </a:r>
            <a:r>
              <a:rPr lang="ru-RU" sz="2200" i="1" dirty="0">
                <a:solidFill>
                  <a:schemeClr val="accent4">
                    <a:lumMod val="50000"/>
                  </a:schemeClr>
                </a:solidFill>
              </a:rPr>
              <a:t> </a:t>
            </a:r>
            <a:r>
              <a:rPr lang="ru-RU" sz="2200" i="1" dirty="0" err="1">
                <a:solidFill>
                  <a:schemeClr val="accent4">
                    <a:lumMod val="50000"/>
                  </a:schemeClr>
                </a:solidFill>
              </a:rPr>
              <a:t>відходили</a:t>
            </a:r>
            <a:r>
              <a:rPr lang="ru-RU" sz="2200" i="1" dirty="0">
                <a:solidFill>
                  <a:schemeClr val="accent4">
                    <a:lumMod val="50000"/>
                  </a:schemeClr>
                </a:solidFill>
              </a:rPr>
              <a:t> </a:t>
            </a:r>
            <a:r>
              <a:rPr lang="ru-RU" sz="2200" i="1" dirty="0" err="1">
                <a:solidFill>
                  <a:schemeClr val="accent4">
                    <a:lumMod val="50000"/>
                  </a:schemeClr>
                </a:solidFill>
              </a:rPr>
              <a:t>потужні</a:t>
            </a:r>
            <a:r>
              <a:rPr lang="ru-RU" sz="2200" i="1" dirty="0">
                <a:solidFill>
                  <a:schemeClr val="accent4">
                    <a:lumMod val="50000"/>
                  </a:schemeClr>
                </a:solidFill>
              </a:rPr>
              <a:t> </a:t>
            </a:r>
            <a:r>
              <a:rPr lang="ru-RU" sz="2200" i="1" dirty="0" err="1">
                <a:solidFill>
                  <a:schemeClr val="accent4">
                    <a:lumMod val="50000"/>
                  </a:schemeClr>
                </a:solidFill>
              </a:rPr>
              <a:t>земляні</a:t>
            </a:r>
            <a:r>
              <a:rPr lang="ru-RU" sz="2200" i="1" dirty="0">
                <a:solidFill>
                  <a:schemeClr val="accent4">
                    <a:lumMod val="50000"/>
                  </a:schemeClr>
                </a:solidFill>
              </a:rPr>
              <a:t> вали </a:t>
            </a:r>
            <a:r>
              <a:rPr lang="ru-RU" sz="2200" i="1" dirty="0" err="1">
                <a:solidFill>
                  <a:schemeClr val="accent4">
                    <a:lumMod val="50000"/>
                  </a:schemeClr>
                </a:solidFill>
              </a:rPr>
              <a:t>заввишки</a:t>
            </a:r>
            <a:r>
              <a:rPr lang="ru-RU" sz="2200" i="1" dirty="0">
                <a:solidFill>
                  <a:schemeClr val="accent4">
                    <a:lumMod val="50000"/>
                  </a:schemeClr>
                </a:solidFill>
              </a:rPr>
              <a:t> до 14 </a:t>
            </a:r>
            <a:r>
              <a:rPr lang="ru-RU" sz="2200" i="1" dirty="0" err="1">
                <a:solidFill>
                  <a:schemeClr val="accent4">
                    <a:lumMod val="50000"/>
                  </a:schemeClr>
                </a:solidFill>
              </a:rPr>
              <a:t>метрів</a:t>
            </a:r>
            <a:r>
              <a:rPr lang="ru-RU" sz="2200" i="1" dirty="0">
                <a:solidFill>
                  <a:schemeClr val="accent4">
                    <a:lumMod val="50000"/>
                  </a:schemeClr>
                </a:solidFill>
              </a:rPr>
              <a:t> і шириною в </a:t>
            </a:r>
            <a:r>
              <a:rPr lang="ru-RU" sz="2200" i="1" dirty="0" err="1">
                <a:solidFill>
                  <a:schemeClr val="accent4">
                    <a:lumMod val="50000"/>
                  </a:schemeClr>
                </a:solidFill>
              </a:rPr>
              <a:t>нижній</a:t>
            </a:r>
            <a:r>
              <a:rPr lang="ru-RU" sz="2200" i="1" dirty="0">
                <a:solidFill>
                  <a:schemeClr val="accent4">
                    <a:lumMod val="50000"/>
                  </a:schemeClr>
                </a:solidFill>
              </a:rPr>
              <a:t> </a:t>
            </a:r>
            <a:r>
              <a:rPr lang="ru-RU" sz="2200" i="1" dirty="0" err="1">
                <a:solidFill>
                  <a:schemeClr val="accent4">
                    <a:lumMod val="50000"/>
                  </a:schemeClr>
                </a:solidFill>
              </a:rPr>
              <a:t>частині</a:t>
            </a:r>
            <a:r>
              <a:rPr lang="ru-RU" sz="2200" i="1" dirty="0">
                <a:solidFill>
                  <a:schemeClr val="accent4">
                    <a:lumMod val="50000"/>
                  </a:schemeClr>
                </a:solidFill>
              </a:rPr>
              <a:t> до 25 </a:t>
            </a:r>
            <a:r>
              <a:rPr lang="ru-RU" sz="2200" i="1" dirty="0" err="1">
                <a:solidFill>
                  <a:schemeClr val="accent4">
                    <a:lumMod val="50000"/>
                  </a:schemeClr>
                </a:solidFill>
              </a:rPr>
              <a:t>метрів</a:t>
            </a:r>
            <a:r>
              <a:rPr lang="ru-RU" sz="2200" i="1" dirty="0">
                <a:solidFill>
                  <a:schemeClr val="accent4">
                    <a:lumMod val="50000"/>
                  </a:schemeClr>
                </a:solidFill>
              </a:rPr>
              <a:t>. Система </a:t>
            </a:r>
            <a:r>
              <a:rPr lang="ru-RU" sz="2200" i="1" dirty="0" err="1">
                <a:solidFill>
                  <a:schemeClr val="accent4">
                    <a:lumMod val="50000"/>
                  </a:schemeClr>
                </a:solidFill>
              </a:rPr>
              <a:t>оборонних</a:t>
            </a:r>
            <a:r>
              <a:rPr lang="ru-RU" sz="2200" i="1" dirty="0">
                <a:solidFill>
                  <a:schemeClr val="accent4">
                    <a:lumMod val="50000"/>
                  </a:schemeClr>
                </a:solidFill>
              </a:rPr>
              <a:t> </a:t>
            </a:r>
            <a:r>
              <a:rPr lang="ru-RU" sz="2200" i="1" dirty="0" err="1">
                <a:solidFill>
                  <a:schemeClr val="accent4">
                    <a:lumMod val="50000"/>
                  </a:schemeClr>
                </a:solidFill>
              </a:rPr>
              <a:t>валів</a:t>
            </a:r>
            <a:r>
              <a:rPr lang="ru-RU" sz="2200" i="1" dirty="0">
                <a:solidFill>
                  <a:schemeClr val="accent4">
                    <a:lumMod val="50000"/>
                  </a:schemeClr>
                </a:solidFill>
              </a:rPr>
              <a:t> </a:t>
            </a:r>
            <a:r>
              <a:rPr lang="ru-RU" sz="2200" i="1" dirty="0" err="1">
                <a:solidFill>
                  <a:schemeClr val="accent4">
                    <a:lumMod val="50000"/>
                  </a:schemeClr>
                </a:solidFill>
              </a:rPr>
              <a:t>міста</a:t>
            </a:r>
            <a:r>
              <a:rPr lang="ru-RU" sz="2200" i="1" dirty="0">
                <a:solidFill>
                  <a:schemeClr val="accent4">
                    <a:lumMod val="50000"/>
                  </a:schemeClr>
                </a:solidFill>
              </a:rPr>
              <a:t> Ярослава, </a:t>
            </a:r>
            <a:r>
              <a:rPr lang="ru-RU" sz="2200" i="1" dirty="0" err="1">
                <a:solidFill>
                  <a:schemeClr val="accent4">
                    <a:lumMod val="50000"/>
                  </a:schemeClr>
                </a:solidFill>
              </a:rPr>
              <a:t>складалася</a:t>
            </a:r>
            <a:r>
              <a:rPr lang="ru-RU" sz="2200" i="1" dirty="0">
                <a:solidFill>
                  <a:schemeClr val="accent4">
                    <a:lumMod val="50000"/>
                  </a:schemeClr>
                </a:solidFill>
              </a:rPr>
              <a:t> з </a:t>
            </a:r>
            <a:r>
              <a:rPr lang="ru-RU" sz="2200" i="1" dirty="0" err="1">
                <a:solidFill>
                  <a:schemeClr val="accent4">
                    <a:lumMod val="50000"/>
                  </a:schemeClr>
                </a:solidFill>
              </a:rPr>
              <a:t>кам'яних</a:t>
            </a:r>
            <a:r>
              <a:rPr lang="ru-RU" sz="2200" i="1" dirty="0">
                <a:solidFill>
                  <a:schemeClr val="accent4">
                    <a:lumMod val="50000"/>
                  </a:schemeClr>
                </a:solidFill>
              </a:rPr>
              <a:t> </a:t>
            </a:r>
            <a:r>
              <a:rPr lang="ru-RU" sz="2200" i="1" dirty="0" err="1">
                <a:solidFill>
                  <a:schemeClr val="accent4">
                    <a:lumMod val="50000"/>
                  </a:schemeClr>
                </a:solidFill>
              </a:rPr>
              <a:t>Золотих</a:t>
            </a:r>
            <a:r>
              <a:rPr lang="ru-RU" sz="2200" i="1" dirty="0">
                <a:solidFill>
                  <a:schemeClr val="accent4">
                    <a:lumMod val="50000"/>
                  </a:schemeClr>
                </a:solidFill>
              </a:rPr>
              <a:t> </a:t>
            </a:r>
            <a:r>
              <a:rPr lang="ru-RU" sz="2200" i="1" dirty="0" err="1">
                <a:solidFill>
                  <a:schemeClr val="accent4">
                    <a:lumMod val="50000"/>
                  </a:schemeClr>
                </a:solidFill>
              </a:rPr>
              <a:t>воріт</a:t>
            </a:r>
            <a:r>
              <a:rPr lang="ru-RU" sz="2200" i="1" dirty="0">
                <a:solidFill>
                  <a:schemeClr val="accent4">
                    <a:lumMod val="50000"/>
                  </a:schemeClr>
                </a:solidFill>
              </a:rPr>
              <a:t>, та ще </a:t>
            </a:r>
            <a:r>
              <a:rPr lang="ru-RU" sz="2200" i="1" dirty="0" err="1">
                <a:solidFill>
                  <a:schemeClr val="accent4">
                    <a:lumMod val="50000"/>
                  </a:schemeClr>
                </a:solidFill>
              </a:rPr>
              <a:t>двох</a:t>
            </a:r>
            <a:r>
              <a:rPr lang="ru-RU" sz="2200" i="1" dirty="0">
                <a:solidFill>
                  <a:schemeClr val="accent4">
                    <a:lumMod val="50000"/>
                  </a:schemeClr>
                </a:solidFill>
              </a:rPr>
              <a:t>, очевидно, </a:t>
            </a:r>
            <a:r>
              <a:rPr lang="ru-RU" sz="2200" i="1" dirty="0" err="1">
                <a:solidFill>
                  <a:schemeClr val="accent4">
                    <a:lumMod val="50000"/>
                  </a:schemeClr>
                </a:solidFill>
              </a:rPr>
              <a:t>дерев’яних</a:t>
            </a:r>
            <a:r>
              <a:rPr lang="ru-RU" sz="2200" i="1" dirty="0">
                <a:solidFill>
                  <a:schemeClr val="accent4">
                    <a:lumMod val="50000"/>
                  </a:schemeClr>
                </a:solidFill>
              </a:rPr>
              <a:t> </a:t>
            </a:r>
            <a:r>
              <a:rPr lang="ru-RU" sz="2200" i="1" dirty="0" err="1">
                <a:solidFill>
                  <a:schemeClr val="accent4">
                    <a:lumMod val="50000"/>
                  </a:schemeClr>
                </a:solidFill>
              </a:rPr>
              <a:t>воріт</a:t>
            </a:r>
            <a:r>
              <a:rPr lang="ru-RU" sz="2200" i="1" dirty="0">
                <a:solidFill>
                  <a:schemeClr val="accent4">
                    <a:lumMod val="50000"/>
                  </a:schemeClr>
                </a:solidFill>
              </a:rPr>
              <a:t>, а </a:t>
            </a:r>
            <a:r>
              <a:rPr lang="ru-RU" sz="2200" i="1" dirty="0" err="1">
                <a:solidFill>
                  <a:schemeClr val="accent4">
                    <a:lumMod val="50000"/>
                  </a:schemeClr>
                </a:solidFill>
              </a:rPr>
              <a:t>саме</a:t>
            </a:r>
            <a:r>
              <a:rPr lang="ru-RU" sz="2200" i="1" dirty="0">
                <a:solidFill>
                  <a:schemeClr val="accent4">
                    <a:lumMod val="50000"/>
                  </a:schemeClr>
                </a:solidFill>
              </a:rPr>
              <a:t> </a:t>
            </a:r>
            <a:r>
              <a:rPr lang="ru-RU" sz="2200" i="1" dirty="0" err="1">
                <a:solidFill>
                  <a:schemeClr val="accent4">
                    <a:lumMod val="50000"/>
                  </a:schemeClr>
                </a:solidFill>
              </a:rPr>
              <a:t>Львівські</a:t>
            </a:r>
            <a:r>
              <a:rPr lang="ru-RU" sz="2200" i="1" dirty="0">
                <a:solidFill>
                  <a:schemeClr val="accent4">
                    <a:lumMod val="50000"/>
                  </a:schemeClr>
                </a:solidFill>
              </a:rPr>
              <a:t> та </a:t>
            </a:r>
            <a:r>
              <a:rPr lang="ru-RU" sz="2200" i="1" dirty="0" err="1">
                <a:solidFill>
                  <a:schemeClr val="accent4">
                    <a:lumMod val="50000"/>
                  </a:schemeClr>
                </a:solidFill>
              </a:rPr>
              <a:t>Лядські</a:t>
            </a:r>
            <a:r>
              <a:rPr lang="ru-RU" sz="2200" i="1" dirty="0">
                <a:solidFill>
                  <a:schemeClr val="accent4">
                    <a:lumMod val="50000"/>
                  </a:schemeClr>
                </a:solidFill>
              </a:rPr>
              <a:t> (</a:t>
            </a:r>
            <a:r>
              <a:rPr lang="ru-RU" sz="2200" i="1" dirty="0" err="1">
                <a:solidFill>
                  <a:schemeClr val="accent4">
                    <a:lumMod val="50000"/>
                  </a:schemeClr>
                </a:solidFill>
              </a:rPr>
              <a:t>обидва</a:t>
            </a:r>
            <a:r>
              <a:rPr lang="ru-RU" sz="2200" i="1" dirty="0">
                <a:solidFill>
                  <a:schemeClr val="accent4">
                    <a:lumMod val="50000"/>
                  </a:schemeClr>
                </a:solidFill>
              </a:rPr>
              <a:t> не збереглися). </a:t>
            </a:r>
            <a:endParaRPr lang="ru-UA" sz="2200" i="1" dirty="0">
              <a:solidFill>
                <a:schemeClr val="accent4">
                  <a:lumMod val="50000"/>
                </a:schemeClr>
              </a:solidFill>
            </a:endParaRPr>
          </a:p>
        </p:txBody>
      </p:sp>
      <p:sp>
        <p:nvSpPr>
          <p:cNvPr id="11" name="TextBox 10">
            <a:extLst>
              <a:ext uri="{FF2B5EF4-FFF2-40B4-BE49-F238E27FC236}">
                <a16:creationId xmlns:a16="http://schemas.microsoft.com/office/drawing/2014/main" id="{51B5814E-06DF-40DD-BE9B-1A549704DDEB}"/>
              </a:ext>
            </a:extLst>
          </p:cNvPr>
          <p:cNvSpPr txBox="1"/>
          <p:nvPr/>
        </p:nvSpPr>
        <p:spPr>
          <a:xfrm>
            <a:off x="5586565" y="2958519"/>
            <a:ext cx="5575177" cy="3816429"/>
          </a:xfrm>
          <a:prstGeom prst="rect">
            <a:avLst/>
          </a:prstGeom>
          <a:noFill/>
        </p:spPr>
        <p:txBody>
          <a:bodyPr wrap="square">
            <a:spAutoFit/>
          </a:bodyPr>
          <a:lstStyle/>
          <a:p>
            <a:r>
              <a:rPr lang="uk-UA" sz="2200" i="1" dirty="0">
                <a:solidFill>
                  <a:schemeClr val="accent4">
                    <a:lumMod val="50000"/>
                  </a:schemeClr>
                </a:solidFill>
              </a:rPr>
              <a:t>Золоті ворота були першокласною військово-інженерною спорудою, яка складалася з двох ярусів. Перший з них — власне ворота завдовжки 25 метрів завширшки 6,4 метра, а другий майданчик оборонного призначення з невеликою Благовіщенською церквою, яка своїм існуванням стверджувала: «…і радість завжди буде градом святим </a:t>
            </a:r>
            <a:r>
              <a:rPr lang="uk-UA" sz="2200" i="1" dirty="0" err="1">
                <a:solidFill>
                  <a:schemeClr val="accent4">
                    <a:lumMod val="50000"/>
                  </a:schemeClr>
                </a:solidFill>
              </a:rPr>
              <a:t>благовіщенням</a:t>
            </a:r>
            <a:r>
              <a:rPr lang="uk-UA" sz="2200" i="1" dirty="0">
                <a:solidFill>
                  <a:schemeClr val="accent4">
                    <a:lumMod val="50000"/>
                  </a:schemeClr>
                </a:solidFill>
              </a:rPr>
              <a:t> Господнім і молитвами святої Богородиці та Архангела Гавриїла</a:t>
            </a:r>
            <a:r>
              <a:rPr lang="uk-UA" sz="2000" i="1" dirty="0">
                <a:solidFill>
                  <a:schemeClr val="accent4">
                    <a:lumMod val="50000"/>
                  </a:schemeClr>
                </a:solidFill>
              </a:rPr>
              <a:t>».</a:t>
            </a:r>
          </a:p>
        </p:txBody>
      </p:sp>
      <p:pic>
        <p:nvPicPr>
          <p:cNvPr id="12" name="Рисунок 11">
            <a:extLst>
              <a:ext uri="{FF2B5EF4-FFF2-40B4-BE49-F238E27FC236}">
                <a16:creationId xmlns:a16="http://schemas.microsoft.com/office/drawing/2014/main" id="{871C9EFC-B92F-4C93-9DFD-D8F69E293515}"/>
              </a:ext>
            </a:extLst>
          </p:cNvPr>
          <p:cNvPicPr>
            <a:picLocks noChangeAspect="1"/>
          </p:cNvPicPr>
          <p:nvPr/>
        </p:nvPicPr>
        <p:blipFill>
          <a:blip r:embed="rId2"/>
          <a:stretch>
            <a:fillRect/>
          </a:stretch>
        </p:blipFill>
        <p:spPr>
          <a:xfrm>
            <a:off x="5700080" y="332818"/>
            <a:ext cx="4931320" cy="2708753"/>
          </a:xfrm>
          <a:prstGeom prst="rect">
            <a:avLst/>
          </a:prstGeom>
          <a:ln>
            <a:noFill/>
          </a:ln>
          <a:effectLst>
            <a:softEdge rad="112500"/>
          </a:effectLst>
        </p:spPr>
      </p:pic>
      <p:pic>
        <p:nvPicPr>
          <p:cNvPr id="13" name="Рисунок 12">
            <a:extLst>
              <a:ext uri="{FF2B5EF4-FFF2-40B4-BE49-F238E27FC236}">
                <a16:creationId xmlns:a16="http://schemas.microsoft.com/office/drawing/2014/main" id="{A063889A-4D1E-409B-9F74-62A318F6488E}"/>
              </a:ext>
            </a:extLst>
          </p:cNvPr>
          <p:cNvPicPr>
            <a:picLocks noChangeAspect="1"/>
          </p:cNvPicPr>
          <p:nvPr/>
        </p:nvPicPr>
        <p:blipFill>
          <a:blip r:embed="rId3"/>
          <a:stretch>
            <a:fillRect/>
          </a:stretch>
        </p:blipFill>
        <p:spPr>
          <a:xfrm>
            <a:off x="-320357" y="153167"/>
            <a:ext cx="2115495" cy="3267739"/>
          </a:xfrm>
          <a:prstGeom prst="rect">
            <a:avLst/>
          </a:prstGeom>
        </p:spPr>
      </p:pic>
      <p:sp>
        <p:nvSpPr>
          <p:cNvPr id="4" name="Місце для вмісту 3">
            <a:extLst>
              <a:ext uri="{FF2B5EF4-FFF2-40B4-BE49-F238E27FC236}">
                <a16:creationId xmlns:a16="http://schemas.microsoft.com/office/drawing/2014/main" id="{DF64FA75-E6E7-0BCA-BE42-A118440E603B}"/>
              </a:ext>
            </a:extLst>
          </p:cNvPr>
          <p:cNvSpPr>
            <a:spLocks noGrp="1"/>
          </p:cNvSpPr>
          <p:nvPr>
            <p:ph idx="1"/>
          </p:nvPr>
        </p:nvSpPr>
        <p:spPr/>
        <p:txBody>
          <a:bodyPr/>
          <a:lstStyle/>
          <a:p>
            <a:endParaRPr lang="uk-UA"/>
          </a:p>
        </p:txBody>
      </p:sp>
    </p:spTree>
    <p:extLst>
      <p:ext uri="{BB962C8B-B14F-4D97-AF65-F5344CB8AC3E}">
        <p14:creationId xmlns:p14="http://schemas.microsoft.com/office/powerpoint/2010/main" val="191455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80">
                                          <p:stCondLst>
                                            <p:cond delay="0"/>
                                          </p:stCondLst>
                                        </p:cTn>
                                        <p:tgtEl>
                                          <p:spTgt spid="12"/>
                                        </p:tgtEl>
                                      </p:cBhvr>
                                    </p:animEffect>
                                    <p:anim calcmode="lin" valueType="num">
                                      <p:cBhvr>
                                        <p:cTn id="1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1" dur="26">
                                          <p:stCondLst>
                                            <p:cond delay="650"/>
                                          </p:stCondLst>
                                        </p:cTn>
                                        <p:tgtEl>
                                          <p:spTgt spid="12"/>
                                        </p:tgtEl>
                                      </p:cBhvr>
                                      <p:to x="100000" y="60000"/>
                                    </p:animScale>
                                    <p:animScale>
                                      <p:cBhvr>
                                        <p:cTn id="22" dur="166" decel="50000">
                                          <p:stCondLst>
                                            <p:cond delay="676"/>
                                          </p:stCondLst>
                                        </p:cTn>
                                        <p:tgtEl>
                                          <p:spTgt spid="12"/>
                                        </p:tgtEl>
                                      </p:cBhvr>
                                      <p:to x="100000" y="100000"/>
                                    </p:animScale>
                                    <p:animScale>
                                      <p:cBhvr>
                                        <p:cTn id="23" dur="26">
                                          <p:stCondLst>
                                            <p:cond delay="1312"/>
                                          </p:stCondLst>
                                        </p:cTn>
                                        <p:tgtEl>
                                          <p:spTgt spid="12"/>
                                        </p:tgtEl>
                                      </p:cBhvr>
                                      <p:to x="100000" y="80000"/>
                                    </p:animScale>
                                    <p:animScale>
                                      <p:cBhvr>
                                        <p:cTn id="24" dur="166" decel="50000">
                                          <p:stCondLst>
                                            <p:cond delay="1338"/>
                                          </p:stCondLst>
                                        </p:cTn>
                                        <p:tgtEl>
                                          <p:spTgt spid="12"/>
                                        </p:tgtEl>
                                      </p:cBhvr>
                                      <p:to x="100000" y="100000"/>
                                    </p:animScale>
                                    <p:animScale>
                                      <p:cBhvr>
                                        <p:cTn id="25" dur="26">
                                          <p:stCondLst>
                                            <p:cond delay="1642"/>
                                          </p:stCondLst>
                                        </p:cTn>
                                        <p:tgtEl>
                                          <p:spTgt spid="12"/>
                                        </p:tgtEl>
                                      </p:cBhvr>
                                      <p:to x="100000" y="90000"/>
                                    </p:animScale>
                                    <p:animScale>
                                      <p:cBhvr>
                                        <p:cTn id="26" dur="166" decel="50000">
                                          <p:stCondLst>
                                            <p:cond delay="1668"/>
                                          </p:stCondLst>
                                        </p:cTn>
                                        <p:tgtEl>
                                          <p:spTgt spid="12"/>
                                        </p:tgtEl>
                                      </p:cBhvr>
                                      <p:to x="100000" y="100000"/>
                                    </p:animScale>
                                    <p:animScale>
                                      <p:cBhvr>
                                        <p:cTn id="27" dur="26">
                                          <p:stCondLst>
                                            <p:cond delay="1808"/>
                                          </p:stCondLst>
                                        </p:cTn>
                                        <p:tgtEl>
                                          <p:spTgt spid="12"/>
                                        </p:tgtEl>
                                      </p:cBhvr>
                                      <p:to x="100000" y="95000"/>
                                    </p:animScale>
                                    <p:animScale>
                                      <p:cBhvr>
                                        <p:cTn id="28" dur="166" decel="50000">
                                          <p:stCondLst>
                                            <p:cond delay="1834"/>
                                          </p:stCondLst>
                                        </p:cTn>
                                        <p:tgtEl>
                                          <p:spTgt spid="12"/>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randombar(horizontal)">
                                      <p:cBhvr>
                                        <p:cTn id="33" dur="500"/>
                                        <p:tgtEl>
                                          <p:spTgt spid="9">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randombar(horizontal)">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13"/>
                                        </p:tgtEl>
                                        <p:attrNameLst>
                                          <p:attrName>r</p:attrName>
                                        </p:attrNameLst>
                                      </p:cBhvr>
                                    </p:animRot>
                                    <p:animRot by="-240000">
                                      <p:cBhvr>
                                        <p:cTn id="43" dur="200" fill="hold">
                                          <p:stCondLst>
                                            <p:cond delay="200"/>
                                          </p:stCondLst>
                                        </p:cTn>
                                        <p:tgtEl>
                                          <p:spTgt spid="13"/>
                                        </p:tgtEl>
                                        <p:attrNameLst>
                                          <p:attrName>r</p:attrName>
                                        </p:attrNameLst>
                                      </p:cBhvr>
                                    </p:animRot>
                                    <p:animRot by="240000">
                                      <p:cBhvr>
                                        <p:cTn id="44" dur="200" fill="hold">
                                          <p:stCondLst>
                                            <p:cond delay="400"/>
                                          </p:stCondLst>
                                        </p:cTn>
                                        <p:tgtEl>
                                          <p:spTgt spid="13"/>
                                        </p:tgtEl>
                                        <p:attrNameLst>
                                          <p:attrName>r</p:attrName>
                                        </p:attrNameLst>
                                      </p:cBhvr>
                                    </p:animRot>
                                    <p:animRot by="-240000">
                                      <p:cBhvr>
                                        <p:cTn id="45" dur="200" fill="hold">
                                          <p:stCondLst>
                                            <p:cond delay="600"/>
                                          </p:stCondLst>
                                        </p:cTn>
                                        <p:tgtEl>
                                          <p:spTgt spid="13"/>
                                        </p:tgtEl>
                                        <p:attrNameLst>
                                          <p:attrName>r</p:attrName>
                                        </p:attrNameLst>
                                      </p:cBhvr>
                                    </p:animRot>
                                    <p:animRot by="120000">
                                      <p:cBhvr>
                                        <p:cTn id="46" dur="200" fill="hold">
                                          <p:stCondLst>
                                            <p:cond delay="8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D6DEDF-63D0-47CE-859C-5ACF68F669BF}"/>
              </a:ext>
            </a:extLst>
          </p:cNvPr>
          <p:cNvSpPr>
            <a:spLocks noGrp="1"/>
          </p:cNvSpPr>
          <p:nvPr>
            <p:ph type="title"/>
          </p:nvPr>
        </p:nvSpPr>
        <p:spPr>
          <a:xfrm>
            <a:off x="1512903" y="368423"/>
            <a:ext cx="9672963" cy="1144079"/>
          </a:xfrm>
        </p:spPr>
        <p:txBody>
          <a:bodyPr/>
          <a:lstStyle/>
          <a:p>
            <a:r>
              <a:rPr lang="uk-UA" b="1" i="1" dirty="0">
                <a:solidFill>
                  <a:schemeClr val="accent4">
                    <a:lumMod val="50000"/>
                  </a:schemeClr>
                </a:solidFill>
              </a:rPr>
              <a:t>Золоті Ворота. Ярослав Мудрий</a:t>
            </a:r>
            <a:endParaRPr lang="ru-UA" b="1" i="1" dirty="0">
              <a:solidFill>
                <a:schemeClr val="accent4">
                  <a:lumMod val="50000"/>
                </a:schemeClr>
              </a:solidFill>
            </a:endParaRPr>
          </a:p>
        </p:txBody>
      </p:sp>
      <p:sp>
        <p:nvSpPr>
          <p:cNvPr id="3" name="Объект 2">
            <a:extLst>
              <a:ext uri="{FF2B5EF4-FFF2-40B4-BE49-F238E27FC236}">
                <a16:creationId xmlns:a16="http://schemas.microsoft.com/office/drawing/2014/main" id="{18495953-E39E-4C32-A8C1-7B6C0EE72901}"/>
              </a:ext>
            </a:extLst>
          </p:cNvPr>
          <p:cNvSpPr>
            <a:spLocks noGrp="1"/>
          </p:cNvSpPr>
          <p:nvPr>
            <p:ph idx="1"/>
          </p:nvPr>
        </p:nvSpPr>
        <p:spPr>
          <a:xfrm>
            <a:off x="5148308" y="1355170"/>
            <a:ext cx="5416119" cy="5418491"/>
          </a:xfrm>
        </p:spPr>
        <p:txBody>
          <a:bodyPr>
            <a:normAutofit fontScale="77500" lnSpcReduction="20000"/>
          </a:bodyPr>
          <a:lstStyle/>
          <a:p>
            <a:r>
              <a:rPr lang="uk-UA" i="1" dirty="0">
                <a:solidFill>
                  <a:schemeClr val="accent4">
                    <a:lumMod val="50000"/>
                  </a:schemeClr>
                </a:solidFill>
              </a:rPr>
              <a:t>Золоті ворота символізували політичну незалежність столиці Київської Русі і виконували в житті міста, особливо під час його оборони від нападників, надзвичайно важливу роль. Золоті ворота були серед тих об'єктів, на які прямували головні сили противника. Заволодіти воротами означало заволодіти містом. Навіть завойовники хана Батия не змогли це зробити. Вони увірвалися до Києва у 1240 році через менш захищені Лядські ворота (були в районі нинішнього Майдану Незалежності) і лише після цього зруйнували головні ворота міста. Київ надовго втратив своє значення столиці держави. Також не виявлено до 1594 року згадок про Золоті ворота. Сьогодні Золоті Ворота – нагадування нам про історію Києва та дійсно Мудрого князя Ярослава.</a:t>
            </a:r>
          </a:p>
          <a:p>
            <a:endParaRPr lang="ru-UA" i="1" dirty="0">
              <a:solidFill>
                <a:schemeClr val="accent4">
                  <a:lumMod val="50000"/>
                </a:schemeClr>
              </a:solidFill>
            </a:endParaRPr>
          </a:p>
        </p:txBody>
      </p:sp>
      <p:pic>
        <p:nvPicPr>
          <p:cNvPr id="5" name="Рисунок 4">
            <a:extLst>
              <a:ext uri="{FF2B5EF4-FFF2-40B4-BE49-F238E27FC236}">
                <a16:creationId xmlns:a16="http://schemas.microsoft.com/office/drawing/2014/main" id="{B20B92C8-990A-4183-901F-EED086E82974}"/>
              </a:ext>
            </a:extLst>
          </p:cNvPr>
          <p:cNvPicPr>
            <a:picLocks noChangeAspect="1"/>
          </p:cNvPicPr>
          <p:nvPr/>
        </p:nvPicPr>
        <p:blipFill>
          <a:blip r:embed="rId2"/>
          <a:stretch>
            <a:fillRect/>
          </a:stretch>
        </p:blipFill>
        <p:spPr>
          <a:xfrm>
            <a:off x="2158616" y="1128854"/>
            <a:ext cx="3261643" cy="3267739"/>
          </a:xfrm>
          <a:prstGeom prst="rect">
            <a:avLst/>
          </a:prstGeom>
        </p:spPr>
      </p:pic>
      <p:pic>
        <p:nvPicPr>
          <p:cNvPr id="6" name="Рисунок 5">
            <a:extLst>
              <a:ext uri="{FF2B5EF4-FFF2-40B4-BE49-F238E27FC236}">
                <a16:creationId xmlns:a16="http://schemas.microsoft.com/office/drawing/2014/main" id="{BA940BF8-45A0-4350-A9E8-065691E50649}"/>
              </a:ext>
            </a:extLst>
          </p:cNvPr>
          <p:cNvPicPr>
            <a:picLocks noChangeAspect="1"/>
          </p:cNvPicPr>
          <p:nvPr/>
        </p:nvPicPr>
        <p:blipFill>
          <a:blip r:embed="rId3"/>
          <a:stretch>
            <a:fillRect/>
          </a:stretch>
        </p:blipFill>
        <p:spPr>
          <a:xfrm>
            <a:off x="1600128" y="3760964"/>
            <a:ext cx="3548180" cy="3097036"/>
          </a:xfrm>
          <a:prstGeom prst="rect">
            <a:avLst/>
          </a:prstGeom>
        </p:spPr>
      </p:pic>
    </p:spTree>
    <p:extLst>
      <p:ext uri="{BB962C8B-B14F-4D97-AF65-F5344CB8AC3E}">
        <p14:creationId xmlns:p14="http://schemas.microsoft.com/office/powerpoint/2010/main" val="292591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ircle(in)">
                                      <p:cBhvr>
                                        <p:cTn id="15" dur="2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path" presetSubtype="0" accel="50000" decel="50000" fill="hold"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19" dur="2000" fill="hold"/>
                                        <p:tgtEl>
                                          <p:spTgt spid="5"/>
                                        </p:tgtEl>
                                        <p:attrNameLst>
                                          <p:attrName>ppt_x</p:attrName>
                                          <p:attrName>ppt_y</p:attrName>
                                        </p:attrNameLst>
                                      </p:cBhvr>
                                    </p:animMotion>
                                  </p:childTnLst>
                                </p:cTn>
                              </p:par>
                            </p:childTnLst>
                          </p:cTn>
                        </p:par>
                      </p:childTnLst>
                    </p:cTn>
                  </p:par>
                  <p:par>
                    <p:cTn id="20" fill="hold">
                      <p:stCondLst>
                        <p:cond delay="indefinite"/>
                      </p:stCondLst>
                      <p:childTnLst>
                        <p:par>
                          <p:cTn id="21" fill="hold">
                            <p:stCondLst>
                              <p:cond delay="0"/>
                            </p:stCondLst>
                            <p:childTnLst>
                              <p:par>
                                <p:cTn id="22" presetID="26" presetClass="path" presetSubtype="0" accel="50000" decel="50000" fill="hold"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23" dur="2000" fill="hold"/>
                                        <p:tgtEl>
                                          <p:spTgt spid="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E40965-1BEA-4BA8-A37E-E2E26E33A503}"/>
              </a:ext>
            </a:extLst>
          </p:cNvPr>
          <p:cNvSpPr>
            <a:spLocks noGrp="1"/>
          </p:cNvSpPr>
          <p:nvPr>
            <p:ph type="title"/>
          </p:nvPr>
        </p:nvSpPr>
        <p:spPr>
          <a:xfrm>
            <a:off x="6831078" y="67215"/>
            <a:ext cx="7213847" cy="1401531"/>
          </a:xfrm>
        </p:spPr>
        <p:txBody>
          <a:bodyPr/>
          <a:lstStyle/>
          <a:p>
            <a:r>
              <a:rPr lang="uk-UA" b="1" i="1" dirty="0">
                <a:solidFill>
                  <a:schemeClr val="accent4">
                    <a:lumMod val="50000"/>
                  </a:schemeClr>
                </a:solidFill>
              </a:rPr>
              <a:t>Софія Київська</a:t>
            </a:r>
            <a:endParaRPr lang="ru-UA" b="1" i="1" dirty="0">
              <a:solidFill>
                <a:schemeClr val="accent4">
                  <a:lumMod val="50000"/>
                </a:schemeClr>
              </a:solidFill>
            </a:endParaRPr>
          </a:p>
        </p:txBody>
      </p:sp>
      <p:sp>
        <p:nvSpPr>
          <p:cNvPr id="3" name="Объект 2">
            <a:extLst>
              <a:ext uri="{FF2B5EF4-FFF2-40B4-BE49-F238E27FC236}">
                <a16:creationId xmlns:a16="http://schemas.microsoft.com/office/drawing/2014/main" id="{071E763F-C3F0-46A9-920C-3EB280812C5A}"/>
              </a:ext>
            </a:extLst>
          </p:cNvPr>
          <p:cNvSpPr>
            <a:spLocks noGrp="1"/>
          </p:cNvSpPr>
          <p:nvPr>
            <p:ph idx="1"/>
          </p:nvPr>
        </p:nvSpPr>
        <p:spPr>
          <a:xfrm>
            <a:off x="1591036" y="539753"/>
            <a:ext cx="6036815" cy="3918858"/>
          </a:xfrm>
        </p:spPr>
        <p:txBody>
          <a:bodyPr>
            <a:noAutofit/>
          </a:bodyPr>
          <a:lstStyle/>
          <a:p>
            <a:r>
              <a:rPr lang="ru-RU" sz="2000" i="1" dirty="0">
                <a:solidFill>
                  <a:schemeClr val="accent4">
                    <a:lumMod val="50000"/>
                  </a:schemeClr>
                </a:solidFill>
              </a:rPr>
              <a:t> Збудований у 1017—1037 роках початково у </a:t>
            </a:r>
            <a:r>
              <a:rPr lang="ru-RU" sz="2000" i="1" dirty="0" err="1">
                <a:solidFill>
                  <a:schemeClr val="accent4">
                    <a:lumMod val="50000"/>
                  </a:schemeClr>
                </a:solidFill>
              </a:rPr>
              <a:t>візантійському</a:t>
            </a:r>
            <a:r>
              <a:rPr lang="ru-RU" sz="2000" i="1" dirty="0">
                <a:solidFill>
                  <a:schemeClr val="accent4">
                    <a:lumMod val="50000"/>
                  </a:schemeClr>
                </a:solidFill>
              </a:rPr>
              <a:t> </a:t>
            </a:r>
            <a:r>
              <a:rPr lang="ru-RU" sz="2000" i="1" dirty="0" err="1">
                <a:solidFill>
                  <a:schemeClr val="accent4">
                    <a:lumMod val="50000"/>
                  </a:schemeClr>
                </a:solidFill>
              </a:rPr>
              <a:t>стилі</a:t>
            </a:r>
            <a:r>
              <a:rPr lang="ru-RU" sz="2000" i="1" dirty="0">
                <a:solidFill>
                  <a:schemeClr val="accent4">
                    <a:lumMod val="50000"/>
                  </a:schemeClr>
                </a:solidFill>
              </a:rPr>
              <a:t>, </a:t>
            </a:r>
            <a:r>
              <a:rPr lang="ru-RU" sz="2000" i="1" dirty="0" err="1">
                <a:solidFill>
                  <a:schemeClr val="accent4">
                    <a:lumMod val="50000"/>
                  </a:schemeClr>
                </a:solidFill>
              </a:rPr>
              <a:t>зберіг</a:t>
            </a:r>
            <a:r>
              <a:rPr lang="ru-RU" sz="2000" i="1" dirty="0">
                <a:solidFill>
                  <a:schemeClr val="accent4">
                    <a:lumMod val="50000"/>
                  </a:schemeClr>
                </a:solidFill>
              </a:rPr>
              <a:t> в </a:t>
            </a:r>
            <a:r>
              <a:rPr lang="ru-RU" sz="2000" i="1" dirty="0" err="1">
                <a:solidFill>
                  <a:schemeClr val="accent4">
                    <a:lumMod val="50000"/>
                  </a:schemeClr>
                </a:solidFill>
              </a:rPr>
              <a:t>собі</a:t>
            </a:r>
            <a:r>
              <a:rPr lang="ru-RU" sz="2000" i="1" dirty="0">
                <a:solidFill>
                  <a:schemeClr val="accent4">
                    <a:lumMod val="50000"/>
                  </a:schemeClr>
                </a:solidFill>
              </a:rPr>
              <a:t> </a:t>
            </a:r>
            <a:r>
              <a:rPr lang="ru-RU" sz="2000" i="1" dirty="0" err="1">
                <a:solidFill>
                  <a:schemeClr val="accent4">
                    <a:lumMod val="50000"/>
                  </a:schemeClr>
                </a:solidFill>
              </a:rPr>
              <a:t>зразки</a:t>
            </a:r>
            <a:r>
              <a:rPr lang="ru-RU" sz="2000" i="1" dirty="0">
                <a:solidFill>
                  <a:schemeClr val="accent4">
                    <a:lumMod val="50000"/>
                  </a:schemeClr>
                </a:solidFill>
              </a:rPr>
              <a:t> </a:t>
            </a:r>
            <a:r>
              <a:rPr lang="ru-RU" sz="2000" i="1" dirty="0" err="1">
                <a:solidFill>
                  <a:schemeClr val="accent4">
                    <a:lumMod val="50000"/>
                  </a:schemeClr>
                </a:solidFill>
              </a:rPr>
              <a:t>візантійського</a:t>
            </a:r>
            <a:r>
              <a:rPr lang="ru-RU" sz="2000" i="1" dirty="0">
                <a:solidFill>
                  <a:schemeClr val="accent4">
                    <a:lumMod val="50000"/>
                  </a:schemeClr>
                </a:solidFill>
              </a:rPr>
              <a:t> </a:t>
            </a:r>
            <a:r>
              <a:rPr lang="ru-RU" sz="2000" i="1" dirty="0" err="1">
                <a:solidFill>
                  <a:schemeClr val="accent4">
                    <a:lumMod val="50000"/>
                  </a:schemeClr>
                </a:solidFill>
              </a:rPr>
              <a:t>мистецтва</a:t>
            </a:r>
            <a:r>
              <a:rPr lang="ru-RU" sz="2000" i="1" dirty="0">
                <a:solidFill>
                  <a:schemeClr val="accent4">
                    <a:lumMod val="50000"/>
                  </a:schemeClr>
                </a:solidFill>
              </a:rPr>
              <a:t>, </a:t>
            </a:r>
            <a:r>
              <a:rPr lang="ru-RU" sz="2000" i="1" dirty="0" err="1">
                <a:solidFill>
                  <a:schemeClr val="accent4">
                    <a:lumMod val="50000"/>
                  </a:schemeClr>
                </a:solidFill>
              </a:rPr>
              <a:t>зокрема</a:t>
            </a:r>
            <a:r>
              <a:rPr lang="ru-RU" sz="2000" i="1" dirty="0">
                <a:solidFill>
                  <a:schemeClr val="accent4">
                    <a:lumMod val="50000"/>
                  </a:schemeClr>
                </a:solidFill>
              </a:rPr>
              <a:t> фреску та </a:t>
            </a:r>
            <a:r>
              <a:rPr lang="ru-RU" sz="2000" i="1" dirty="0" err="1">
                <a:solidFill>
                  <a:schemeClr val="accent4">
                    <a:lumMod val="50000"/>
                  </a:schemeClr>
                </a:solidFill>
              </a:rPr>
              <a:t>мозаїку</a:t>
            </a:r>
            <a:r>
              <a:rPr lang="ru-RU" sz="2000" i="1" dirty="0">
                <a:solidFill>
                  <a:schemeClr val="accent4">
                    <a:lumMod val="50000"/>
                  </a:schemeClr>
                </a:solidFill>
              </a:rPr>
              <a:t>. </a:t>
            </a:r>
            <a:r>
              <a:rPr lang="ru-RU" sz="2000" i="1" dirty="0" err="1">
                <a:solidFill>
                  <a:schemeClr val="accent4">
                    <a:lumMod val="50000"/>
                  </a:schemeClr>
                </a:solidFill>
              </a:rPr>
              <a:t>Зазнав</a:t>
            </a:r>
            <a:r>
              <a:rPr lang="ru-RU" sz="2000" i="1" dirty="0">
                <a:solidFill>
                  <a:schemeClr val="accent4">
                    <a:lumMod val="50000"/>
                  </a:schemeClr>
                </a:solidFill>
              </a:rPr>
              <a:t> </a:t>
            </a:r>
            <a:r>
              <a:rPr lang="ru-RU" sz="2000" i="1" dirty="0" err="1">
                <a:solidFill>
                  <a:schemeClr val="accent4">
                    <a:lumMod val="50000"/>
                  </a:schemeClr>
                </a:solidFill>
              </a:rPr>
              <a:t>численних</a:t>
            </a:r>
            <a:r>
              <a:rPr lang="ru-RU" sz="2000" i="1" dirty="0">
                <a:solidFill>
                  <a:schemeClr val="accent4">
                    <a:lumMod val="50000"/>
                  </a:schemeClr>
                </a:solidFill>
              </a:rPr>
              <a:t> </a:t>
            </a:r>
            <a:r>
              <a:rPr lang="ru-RU" sz="2000" i="1" dirty="0" err="1">
                <a:solidFill>
                  <a:schemeClr val="accent4">
                    <a:lumMod val="50000"/>
                  </a:schemeClr>
                </a:solidFill>
              </a:rPr>
              <a:t>руйнувань</a:t>
            </a:r>
            <a:r>
              <a:rPr lang="ru-RU" sz="2000" i="1" dirty="0">
                <a:solidFill>
                  <a:schemeClr val="accent4">
                    <a:lumMod val="50000"/>
                  </a:schemeClr>
                </a:solidFill>
              </a:rPr>
              <a:t>, у XVII—XVIII ст.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реставрований</a:t>
            </a:r>
            <a:r>
              <a:rPr lang="ru-RU" sz="2000" i="1" dirty="0">
                <a:solidFill>
                  <a:schemeClr val="accent4">
                    <a:lumMod val="50000"/>
                  </a:schemeClr>
                </a:solidFill>
              </a:rPr>
              <a:t> та </a:t>
            </a:r>
            <a:r>
              <a:rPr lang="ru-RU" sz="2000" i="1" dirty="0" err="1">
                <a:solidFill>
                  <a:schemeClr val="accent4">
                    <a:lumMod val="50000"/>
                  </a:schemeClr>
                </a:solidFill>
              </a:rPr>
              <a:t>принципово</a:t>
            </a:r>
            <a:r>
              <a:rPr lang="ru-RU" sz="2000" i="1" dirty="0">
                <a:solidFill>
                  <a:schemeClr val="accent4">
                    <a:lumMod val="50000"/>
                  </a:schemeClr>
                </a:solidFill>
              </a:rPr>
              <a:t> </a:t>
            </a:r>
            <a:r>
              <a:rPr lang="ru-RU" sz="2000" i="1" dirty="0" err="1">
                <a:solidFill>
                  <a:schemeClr val="accent4">
                    <a:lumMod val="50000"/>
                  </a:schemeClr>
                </a:solidFill>
              </a:rPr>
              <a:t>змінив</a:t>
            </a:r>
            <a:r>
              <a:rPr lang="ru-RU" sz="2000" i="1" dirty="0">
                <a:solidFill>
                  <a:schemeClr val="accent4">
                    <a:lumMod val="50000"/>
                  </a:schemeClr>
                </a:solidFill>
              </a:rPr>
              <a:t> </a:t>
            </a:r>
            <a:r>
              <a:rPr lang="ru-RU" sz="2000" i="1" dirty="0" err="1">
                <a:solidFill>
                  <a:schemeClr val="accent4">
                    <a:lumMod val="50000"/>
                  </a:schemeClr>
                </a:solidFill>
              </a:rPr>
              <a:t>свій</a:t>
            </a:r>
            <a:r>
              <a:rPr lang="ru-RU" sz="2000" i="1" dirty="0">
                <a:solidFill>
                  <a:schemeClr val="accent4">
                    <a:lumMod val="50000"/>
                  </a:schemeClr>
                </a:solidFill>
              </a:rPr>
              <a:t> </a:t>
            </a:r>
            <a:r>
              <a:rPr lang="ru-RU" sz="2000" i="1" dirty="0" err="1">
                <a:solidFill>
                  <a:schemeClr val="accent4">
                    <a:lumMod val="50000"/>
                  </a:schemeClr>
                </a:solidFill>
              </a:rPr>
              <a:t>вигляд</a:t>
            </a:r>
            <a:r>
              <a:rPr lang="ru-RU" sz="2000" i="1" dirty="0">
                <a:solidFill>
                  <a:schemeClr val="accent4">
                    <a:lumMod val="50000"/>
                  </a:schemeClr>
                </a:solidFill>
              </a:rPr>
              <a:t> і </a:t>
            </a:r>
            <a:r>
              <a:rPr lang="ru-RU" sz="2000" i="1" dirty="0" err="1">
                <a:solidFill>
                  <a:schemeClr val="accent4">
                    <a:lumMod val="50000"/>
                  </a:schemeClr>
                </a:solidFill>
              </a:rPr>
              <a:t>тепер</a:t>
            </a:r>
            <a:r>
              <a:rPr lang="ru-RU" sz="2000" i="1" dirty="0">
                <a:solidFill>
                  <a:schemeClr val="accent4">
                    <a:lumMod val="50000"/>
                  </a:schemeClr>
                </a:solidFill>
              </a:rPr>
              <a:t> є </a:t>
            </a:r>
            <a:r>
              <a:rPr lang="ru-RU" sz="2000" i="1" dirty="0" err="1">
                <a:solidFill>
                  <a:schemeClr val="accent4">
                    <a:lumMod val="50000"/>
                  </a:schemeClr>
                </a:solidFill>
              </a:rPr>
              <a:t>зразком</a:t>
            </a:r>
            <a:r>
              <a:rPr lang="ru-RU" sz="2000" i="1" dirty="0">
                <a:solidFill>
                  <a:schemeClr val="accent4">
                    <a:lumMod val="50000"/>
                  </a:schemeClr>
                </a:solidFill>
              </a:rPr>
              <a:t> </a:t>
            </a:r>
            <a:r>
              <a:rPr lang="ru-RU" sz="2000" i="1" dirty="0" err="1">
                <a:solidFill>
                  <a:schemeClr val="accent4">
                    <a:lumMod val="50000"/>
                  </a:schemeClr>
                </a:solidFill>
              </a:rPr>
              <a:t>українського</a:t>
            </a:r>
            <a:r>
              <a:rPr lang="ru-RU" sz="2000" i="1" dirty="0">
                <a:solidFill>
                  <a:schemeClr val="accent4">
                    <a:lumMod val="50000"/>
                  </a:schemeClr>
                </a:solidFill>
              </a:rPr>
              <a:t> </a:t>
            </a:r>
            <a:r>
              <a:rPr lang="ru-RU" sz="2000" i="1" dirty="0" err="1">
                <a:solidFill>
                  <a:schemeClr val="accent4">
                    <a:lumMod val="50000"/>
                  </a:schemeClr>
                </a:solidFill>
              </a:rPr>
              <a:t>бароко</a:t>
            </a:r>
            <a:r>
              <a:rPr lang="ru-RU" sz="2000" i="1" dirty="0">
                <a:solidFill>
                  <a:schemeClr val="accent4">
                    <a:lumMod val="50000"/>
                  </a:schemeClr>
                </a:solidFill>
              </a:rPr>
              <a:t>. Але собор </a:t>
            </a:r>
            <a:r>
              <a:rPr lang="ru-RU" sz="2000" i="1" dirty="0" err="1">
                <a:solidFill>
                  <a:schemeClr val="accent4">
                    <a:lumMod val="50000"/>
                  </a:schemeClr>
                </a:solidFill>
              </a:rPr>
              <a:t>всеодно</a:t>
            </a:r>
            <a:r>
              <a:rPr lang="ru-RU" sz="2000" i="1" dirty="0">
                <a:solidFill>
                  <a:schemeClr val="accent4">
                    <a:lumMod val="50000"/>
                  </a:schemeClr>
                </a:solidFill>
              </a:rPr>
              <a:t> </a:t>
            </a:r>
            <a:r>
              <a:rPr lang="ru-RU" sz="2000" i="1" dirty="0" err="1">
                <a:solidFill>
                  <a:schemeClr val="accent4">
                    <a:lumMod val="50000"/>
                  </a:schemeClr>
                </a:solidFill>
              </a:rPr>
              <a:t>залишається</a:t>
            </a:r>
            <a:r>
              <a:rPr lang="ru-RU" sz="2000" i="1" dirty="0">
                <a:solidFill>
                  <a:schemeClr val="accent4">
                    <a:lumMod val="50000"/>
                  </a:schemeClr>
                </a:solidFill>
              </a:rPr>
              <a:t> одним з </a:t>
            </a:r>
            <a:r>
              <a:rPr lang="ru-RU" sz="2000" i="1" dirty="0" err="1">
                <a:solidFill>
                  <a:schemeClr val="accent4">
                    <a:lumMod val="50000"/>
                  </a:schemeClr>
                </a:solidFill>
              </a:rPr>
              <a:t>небагатьох</a:t>
            </a:r>
            <a:r>
              <a:rPr lang="ru-RU" sz="2000" i="1" dirty="0">
                <a:solidFill>
                  <a:schemeClr val="accent4">
                    <a:lumMod val="50000"/>
                  </a:schemeClr>
                </a:solidFill>
              </a:rPr>
              <a:t> </a:t>
            </a:r>
            <a:r>
              <a:rPr lang="ru-RU" sz="2000" i="1" dirty="0" err="1">
                <a:solidFill>
                  <a:schemeClr val="accent4">
                    <a:lumMod val="50000"/>
                  </a:schemeClr>
                </a:solidFill>
              </a:rPr>
              <a:t>уцілілих</a:t>
            </a:r>
            <a:r>
              <a:rPr lang="ru-RU" sz="2000" i="1" dirty="0">
                <a:solidFill>
                  <a:schemeClr val="accent4">
                    <a:lumMod val="50000"/>
                  </a:schemeClr>
                </a:solidFill>
              </a:rPr>
              <a:t> </a:t>
            </a:r>
            <a:r>
              <a:rPr lang="ru-RU" sz="2000" i="1" dirty="0" err="1">
                <a:solidFill>
                  <a:schemeClr val="accent4">
                    <a:lumMod val="50000"/>
                  </a:schemeClr>
                </a:solidFill>
              </a:rPr>
              <a:t>споруд</a:t>
            </a:r>
            <a:r>
              <a:rPr lang="ru-RU" sz="2000" i="1" dirty="0">
                <a:solidFill>
                  <a:schemeClr val="accent4">
                    <a:lumMod val="50000"/>
                  </a:schemeClr>
                </a:solidFill>
              </a:rPr>
              <a:t> </a:t>
            </a:r>
            <a:r>
              <a:rPr lang="ru-RU" sz="2000" i="1" dirty="0" err="1">
                <a:solidFill>
                  <a:schemeClr val="accent4">
                    <a:lumMod val="50000"/>
                  </a:schemeClr>
                </a:solidFill>
              </a:rPr>
              <a:t>часів</a:t>
            </a:r>
            <a:r>
              <a:rPr lang="ru-RU" sz="2000" i="1" dirty="0">
                <a:solidFill>
                  <a:schemeClr val="accent4">
                    <a:lumMod val="50000"/>
                  </a:schemeClr>
                </a:solidFill>
              </a:rPr>
              <a:t> </a:t>
            </a:r>
            <a:r>
              <a:rPr lang="ru-RU" sz="2000" i="1" dirty="0" err="1">
                <a:solidFill>
                  <a:schemeClr val="accent4">
                    <a:lumMod val="50000"/>
                  </a:schemeClr>
                </a:solidFill>
              </a:rPr>
              <a:t>Русі.Побудований</a:t>
            </a:r>
            <a:r>
              <a:rPr lang="ru-RU" sz="2000" i="1" dirty="0">
                <a:solidFill>
                  <a:schemeClr val="accent4">
                    <a:lumMod val="50000"/>
                  </a:schemeClr>
                </a:solidFill>
              </a:rPr>
              <a:t> на </a:t>
            </a:r>
            <a:r>
              <a:rPr lang="ru-RU" sz="2000" i="1" dirty="0" err="1">
                <a:solidFill>
                  <a:schemeClr val="accent4">
                    <a:lumMod val="50000"/>
                  </a:schemeClr>
                </a:solidFill>
              </a:rPr>
              <a:t>замовлення</a:t>
            </a:r>
            <a:r>
              <a:rPr lang="ru-RU" sz="2000" i="1" dirty="0">
                <a:solidFill>
                  <a:schemeClr val="accent4">
                    <a:lumMod val="50000"/>
                  </a:schemeClr>
                </a:solidFill>
              </a:rPr>
              <a:t> і коштом </a:t>
            </a:r>
            <a:r>
              <a:rPr lang="ru-RU" sz="2000" i="1" dirty="0" err="1">
                <a:solidFill>
                  <a:schemeClr val="accent4">
                    <a:lumMod val="50000"/>
                  </a:schemeClr>
                </a:solidFill>
              </a:rPr>
              <a:t>київського</a:t>
            </a:r>
            <a:r>
              <a:rPr lang="ru-RU" sz="2000" i="1" dirty="0">
                <a:solidFill>
                  <a:schemeClr val="accent4">
                    <a:lumMod val="50000"/>
                  </a:schemeClr>
                </a:solidFill>
              </a:rPr>
              <a:t> князя Ярослава Мудрого. </a:t>
            </a:r>
            <a:r>
              <a:rPr lang="ru-RU" sz="2000" i="1" dirty="0" err="1">
                <a:solidFill>
                  <a:schemeClr val="accent4">
                    <a:lumMod val="50000"/>
                  </a:schemeClr>
                </a:solidFill>
              </a:rPr>
              <a:t>Існує</a:t>
            </a:r>
            <a:r>
              <a:rPr lang="ru-RU" sz="2000" i="1" dirty="0">
                <a:solidFill>
                  <a:schemeClr val="accent4">
                    <a:lumMod val="50000"/>
                  </a:schemeClr>
                </a:solidFill>
              </a:rPr>
              <a:t> </a:t>
            </a:r>
            <a:r>
              <a:rPr lang="ru-RU" sz="2000" i="1" dirty="0" err="1">
                <a:solidFill>
                  <a:schemeClr val="accent4">
                    <a:lumMod val="50000"/>
                  </a:schemeClr>
                </a:solidFill>
              </a:rPr>
              <a:t>твердження</a:t>
            </a:r>
            <a:r>
              <a:rPr lang="ru-RU" sz="2000" i="1" dirty="0">
                <a:solidFill>
                  <a:schemeClr val="accent4">
                    <a:lumMod val="50000"/>
                  </a:schemeClr>
                </a:solidFill>
              </a:rPr>
              <a:t> про </a:t>
            </a:r>
            <a:r>
              <a:rPr lang="ru-RU" sz="2000" i="1" dirty="0" err="1">
                <a:solidFill>
                  <a:schemeClr val="accent4">
                    <a:lumMod val="50000"/>
                  </a:schemeClr>
                </a:solidFill>
              </a:rPr>
              <a:t>започаткування</a:t>
            </a:r>
            <a:r>
              <a:rPr lang="ru-RU" sz="2000" i="1" dirty="0">
                <a:solidFill>
                  <a:schemeClr val="accent4">
                    <a:lumMod val="50000"/>
                  </a:schemeClr>
                </a:solidFill>
              </a:rPr>
              <a:t> </a:t>
            </a:r>
            <a:r>
              <a:rPr lang="ru-RU" sz="2000" i="1" dirty="0" err="1">
                <a:solidFill>
                  <a:schemeClr val="accent4">
                    <a:lumMod val="50000"/>
                  </a:schemeClr>
                </a:solidFill>
              </a:rPr>
              <a:t>будівництва</a:t>
            </a:r>
            <a:r>
              <a:rPr lang="ru-RU" sz="2000" i="1" dirty="0">
                <a:solidFill>
                  <a:schemeClr val="accent4">
                    <a:lumMod val="50000"/>
                  </a:schemeClr>
                </a:solidFill>
              </a:rPr>
              <a:t> ще </a:t>
            </a:r>
            <a:r>
              <a:rPr lang="ru-RU" sz="2000" i="1" dirty="0" err="1">
                <a:solidFill>
                  <a:schemeClr val="accent4">
                    <a:lumMod val="50000"/>
                  </a:schemeClr>
                </a:solidFill>
              </a:rPr>
              <a:t>його</a:t>
            </a:r>
            <a:r>
              <a:rPr lang="ru-RU" sz="2000" i="1" dirty="0">
                <a:solidFill>
                  <a:schemeClr val="accent4">
                    <a:lumMod val="50000"/>
                  </a:schemeClr>
                </a:solidFill>
              </a:rPr>
              <a:t> </a:t>
            </a:r>
            <a:r>
              <a:rPr lang="ru-RU" sz="2000" i="1" dirty="0" err="1">
                <a:solidFill>
                  <a:schemeClr val="accent4">
                    <a:lumMod val="50000"/>
                  </a:schemeClr>
                </a:solidFill>
              </a:rPr>
              <a:t>батьком</a:t>
            </a:r>
            <a:r>
              <a:rPr lang="ru-RU" sz="2000" i="1" dirty="0">
                <a:solidFill>
                  <a:schemeClr val="accent4">
                    <a:lumMod val="50000"/>
                  </a:schemeClr>
                </a:solidFill>
              </a:rPr>
              <a:t>, </a:t>
            </a:r>
            <a:r>
              <a:rPr lang="ru-RU" sz="2000" i="1" dirty="0" err="1">
                <a:solidFill>
                  <a:schemeClr val="accent4">
                    <a:lumMod val="50000"/>
                  </a:schemeClr>
                </a:solidFill>
              </a:rPr>
              <a:t>Володимиром</a:t>
            </a:r>
            <a:r>
              <a:rPr lang="ru-RU" sz="2000" i="1" dirty="0">
                <a:solidFill>
                  <a:schemeClr val="accent4">
                    <a:lumMod val="50000"/>
                  </a:schemeClr>
                </a:solidFill>
              </a:rPr>
              <a:t> Великим. Мав статус кафедрального собору. З </a:t>
            </a:r>
            <a:r>
              <a:rPr lang="ru-RU" sz="2000" i="1" dirty="0" err="1">
                <a:solidFill>
                  <a:schemeClr val="accent4">
                    <a:lumMod val="50000"/>
                  </a:schemeClr>
                </a:solidFill>
              </a:rPr>
              <a:t>перервами</a:t>
            </a:r>
            <a:r>
              <a:rPr lang="ru-RU" sz="2000" i="1" dirty="0">
                <a:solidFill>
                  <a:schemeClr val="accent4">
                    <a:lumMod val="50000"/>
                  </a:schemeClr>
                </a:solidFill>
              </a:rPr>
              <a:t>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резиденцією</a:t>
            </a:r>
            <a:r>
              <a:rPr lang="ru-RU" sz="2000" i="1" dirty="0">
                <a:solidFill>
                  <a:schemeClr val="accent4">
                    <a:lumMod val="50000"/>
                  </a:schemeClr>
                </a:solidFill>
              </a:rPr>
              <a:t> </a:t>
            </a:r>
            <a:r>
              <a:rPr lang="ru-RU" sz="2000" i="1" dirty="0" err="1">
                <a:solidFill>
                  <a:schemeClr val="accent4">
                    <a:lumMod val="50000"/>
                  </a:schemeClr>
                </a:solidFill>
              </a:rPr>
              <a:t>київських</a:t>
            </a:r>
            <a:r>
              <a:rPr lang="ru-RU" sz="2000" i="1" dirty="0">
                <a:solidFill>
                  <a:schemeClr val="accent4">
                    <a:lumMod val="50000"/>
                  </a:schemeClr>
                </a:solidFill>
              </a:rPr>
              <a:t> </a:t>
            </a:r>
            <a:r>
              <a:rPr lang="ru-RU" sz="2000" i="1" dirty="0" err="1">
                <a:solidFill>
                  <a:schemeClr val="accent4">
                    <a:lumMod val="50000"/>
                  </a:schemeClr>
                </a:solidFill>
              </a:rPr>
              <a:t>митрополитів</a:t>
            </a:r>
            <a:r>
              <a:rPr lang="ru-RU" sz="2000" i="1" dirty="0">
                <a:solidFill>
                  <a:schemeClr val="accent4">
                    <a:lumMod val="50000"/>
                  </a:schemeClr>
                </a:solidFill>
              </a:rPr>
              <a:t> (</a:t>
            </a:r>
            <a:r>
              <a:rPr lang="ru-RU" sz="2000" i="1" dirty="0" err="1">
                <a:solidFill>
                  <a:schemeClr val="accent4">
                    <a:lumMod val="50000"/>
                  </a:schemeClr>
                </a:solidFill>
              </a:rPr>
              <a:t>православних</a:t>
            </a:r>
            <a:r>
              <a:rPr lang="ru-RU" sz="2000" i="1" dirty="0">
                <a:solidFill>
                  <a:schemeClr val="accent4">
                    <a:lumMod val="50000"/>
                  </a:schemeClr>
                </a:solidFill>
              </a:rPr>
              <a:t> та </a:t>
            </a:r>
            <a:r>
              <a:rPr lang="ru-RU" sz="2000" i="1" dirty="0" err="1">
                <a:solidFill>
                  <a:schemeClr val="accent4">
                    <a:lumMod val="50000"/>
                  </a:schemeClr>
                </a:solidFill>
              </a:rPr>
              <a:t>унійних</a:t>
            </a:r>
            <a:r>
              <a:rPr lang="ru-RU" sz="2000" i="1" dirty="0">
                <a:solidFill>
                  <a:schemeClr val="accent4">
                    <a:lumMod val="50000"/>
                  </a:schemeClr>
                </a:solidFill>
              </a:rPr>
              <a:t>). До </a:t>
            </a:r>
            <a:r>
              <a:rPr lang="ru-RU" sz="2000" i="1" dirty="0" err="1">
                <a:solidFill>
                  <a:schemeClr val="accent4">
                    <a:lumMod val="50000"/>
                  </a:schemeClr>
                </a:solidFill>
              </a:rPr>
              <a:t>середини</a:t>
            </a:r>
            <a:r>
              <a:rPr lang="ru-RU" sz="2000" i="1" dirty="0">
                <a:solidFill>
                  <a:schemeClr val="accent4">
                    <a:lumMod val="50000"/>
                  </a:schemeClr>
                </a:solidFill>
              </a:rPr>
              <a:t> XIII </a:t>
            </a:r>
            <a:r>
              <a:rPr lang="ru-RU" sz="2000" i="1" dirty="0" err="1">
                <a:solidFill>
                  <a:schemeClr val="accent4">
                    <a:lumMod val="50000"/>
                  </a:schemeClr>
                </a:solidFill>
              </a:rPr>
              <a:t>століття</a:t>
            </a:r>
            <a:r>
              <a:rPr lang="ru-RU" sz="2000" i="1" dirty="0">
                <a:solidFill>
                  <a:schemeClr val="accent4">
                    <a:lumMod val="50000"/>
                  </a:schemeClr>
                </a:solidFill>
              </a:rPr>
              <a:t> </a:t>
            </a:r>
            <a:r>
              <a:rPr lang="ru-RU" sz="2000" i="1" dirty="0" err="1">
                <a:solidFill>
                  <a:schemeClr val="accent4">
                    <a:lumMod val="50000"/>
                  </a:schemeClr>
                </a:solidFill>
              </a:rPr>
              <a:t>використовувався</a:t>
            </a:r>
            <a:r>
              <a:rPr lang="ru-RU" sz="2000" i="1" dirty="0">
                <a:solidFill>
                  <a:schemeClr val="accent4">
                    <a:lumMod val="50000"/>
                  </a:schemeClr>
                </a:solidFill>
              </a:rPr>
              <a:t> як </a:t>
            </a:r>
            <a:r>
              <a:rPr lang="ru-RU" sz="2000" i="1" dirty="0" err="1">
                <a:solidFill>
                  <a:schemeClr val="accent4">
                    <a:lumMod val="50000"/>
                  </a:schemeClr>
                </a:solidFill>
              </a:rPr>
              <a:t>головна</a:t>
            </a:r>
            <a:r>
              <a:rPr lang="ru-RU" sz="2000" i="1" dirty="0">
                <a:solidFill>
                  <a:schemeClr val="accent4">
                    <a:lumMod val="50000"/>
                  </a:schemeClr>
                </a:solidFill>
              </a:rPr>
              <a:t> </a:t>
            </a:r>
            <a:r>
              <a:rPr lang="ru-RU" sz="2000" i="1" dirty="0" err="1">
                <a:solidFill>
                  <a:schemeClr val="accent4">
                    <a:lumMod val="50000"/>
                  </a:schemeClr>
                </a:solidFill>
              </a:rPr>
              <a:t>церква</a:t>
            </a:r>
            <a:r>
              <a:rPr lang="ru-RU" sz="2000" i="1" dirty="0">
                <a:solidFill>
                  <a:schemeClr val="accent4">
                    <a:lumMod val="50000"/>
                  </a:schemeClr>
                </a:solidFill>
              </a:rPr>
              <a:t> </a:t>
            </a:r>
            <a:r>
              <a:rPr lang="ru-RU" sz="2000" i="1" dirty="0" err="1">
                <a:solidFill>
                  <a:schemeClr val="accent4">
                    <a:lumMod val="50000"/>
                  </a:schemeClr>
                </a:solidFill>
              </a:rPr>
              <a:t>Русі</a:t>
            </a:r>
            <a:r>
              <a:rPr lang="ru-RU" sz="2000" i="1" dirty="0">
                <a:solidFill>
                  <a:schemeClr val="accent4">
                    <a:lumMod val="50000"/>
                  </a:schemeClr>
                </a:solidFill>
              </a:rPr>
              <a:t>, </a:t>
            </a:r>
            <a:r>
              <a:rPr lang="ru-RU" sz="2000" i="1" dirty="0" err="1">
                <a:solidFill>
                  <a:schemeClr val="accent4">
                    <a:lumMod val="50000"/>
                  </a:schemeClr>
                </a:solidFill>
              </a:rPr>
              <a:t>місце</a:t>
            </a:r>
            <a:r>
              <a:rPr lang="ru-RU" sz="2000" i="1" dirty="0">
                <a:solidFill>
                  <a:schemeClr val="accent4">
                    <a:lumMod val="50000"/>
                  </a:schemeClr>
                </a:solidFill>
              </a:rPr>
              <a:t> </a:t>
            </a:r>
            <a:r>
              <a:rPr lang="ru-RU" sz="2000" i="1" dirty="0" err="1">
                <a:solidFill>
                  <a:schemeClr val="accent4">
                    <a:lumMod val="50000"/>
                  </a:schemeClr>
                </a:solidFill>
              </a:rPr>
              <a:t>поховання</a:t>
            </a:r>
            <a:r>
              <a:rPr lang="ru-RU" sz="2000" i="1" dirty="0">
                <a:solidFill>
                  <a:schemeClr val="accent4">
                    <a:lumMod val="50000"/>
                  </a:schemeClr>
                </a:solidFill>
              </a:rPr>
              <a:t> великих </a:t>
            </a:r>
            <a:r>
              <a:rPr lang="ru-RU" sz="2000" i="1" dirty="0" err="1">
                <a:solidFill>
                  <a:schemeClr val="accent4">
                    <a:lumMod val="50000"/>
                  </a:schemeClr>
                </a:solidFill>
              </a:rPr>
              <a:t>князів</a:t>
            </a:r>
            <a:r>
              <a:rPr lang="ru-RU" sz="2000" i="1" dirty="0">
                <a:solidFill>
                  <a:schemeClr val="accent4">
                    <a:lumMod val="50000"/>
                  </a:schemeClr>
                </a:solidFill>
              </a:rPr>
              <a:t> </a:t>
            </a:r>
            <a:r>
              <a:rPr lang="ru-RU" sz="2000" i="1" dirty="0" err="1">
                <a:solidFill>
                  <a:schemeClr val="accent4">
                    <a:lumMod val="50000"/>
                  </a:schemeClr>
                </a:solidFill>
              </a:rPr>
              <a:t>київських</a:t>
            </a:r>
            <a:r>
              <a:rPr lang="ru-RU" sz="2000" i="1" dirty="0">
                <a:solidFill>
                  <a:schemeClr val="accent4">
                    <a:lumMod val="50000"/>
                  </a:schemeClr>
                </a:solidFill>
              </a:rPr>
              <a:t>. При </a:t>
            </a:r>
            <a:r>
              <a:rPr lang="ru-RU" sz="2000" i="1" dirty="0" err="1">
                <a:solidFill>
                  <a:schemeClr val="accent4">
                    <a:lumMod val="50000"/>
                  </a:schemeClr>
                </a:solidFill>
              </a:rPr>
              <a:t>соборі</a:t>
            </a:r>
            <a:r>
              <a:rPr lang="ru-RU" sz="2000" i="1" dirty="0">
                <a:solidFill>
                  <a:schemeClr val="accent4">
                    <a:lumMod val="50000"/>
                  </a:schemeClr>
                </a:solidFill>
              </a:rPr>
              <a:t> </a:t>
            </a:r>
            <a:r>
              <a:rPr lang="ru-RU" sz="2000" i="1" dirty="0" err="1">
                <a:solidFill>
                  <a:schemeClr val="accent4">
                    <a:lumMod val="50000"/>
                  </a:schemeClr>
                </a:solidFill>
              </a:rPr>
              <a:t>велося</a:t>
            </a:r>
            <a:r>
              <a:rPr lang="ru-RU" sz="2000" i="1" dirty="0">
                <a:solidFill>
                  <a:schemeClr val="accent4">
                    <a:lumMod val="50000"/>
                  </a:schemeClr>
                </a:solidFill>
              </a:rPr>
              <a:t> </a:t>
            </a:r>
            <a:r>
              <a:rPr lang="ru-RU" sz="2000" i="1" dirty="0" err="1">
                <a:solidFill>
                  <a:schemeClr val="accent4">
                    <a:lumMod val="50000"/>
                  </a:schemeClr>
                </a:solidFill>
              </a:rPr>
              <a:t>літописання</a:t>
            </a:r>
            <a:r>
              <a:rPr lang="ru-RU" sz="2000" i="1" dirty="0">
                <a:solidFill>
                  <a:schemeClr val="accent4">
                    <a:lumMod val="50000"/>
                  </a:schemeClr>
                </a:solidFill>
              </a:rPr>
              <a:t>, </a:t>
            </a:r>
            <a:r>
              <a:rPr lang="ru-RU" sz="2000" i="1" dirty="0" err="1">
                <a:solidFill>
                  <a:schemeClr val="accent4">
                    <a:lumMod val="50000"/>
                  </a:schemeClr>
                </a:solidFill>
              </a:rPr>
              <a:t>була</a:t>
            </a:r>
            <a:r>
              <a:rPr lang="ru-RU" sz="2000" i="1" dirty="0">
                <a:solidFill>
                  <a:schemeClr val="accent4">
                    <a:lumMod val="50000"/>
                  </a:schemeClr>
                </a:solidFill>
              </a:rPr>
              <a:t> створена перша </a:t>
            </a:r>
            <a:r>
              <a:rPr lang="ru-RU" sz="2000" i="1" dirty="0" err="1">
                <a:solidFill>
                  <a:schemeClr val="accent4">
                    <a:lumMod val="50000"/>
                  </a:schemeClr>
                </a:solidFill>
              </a:rPr>
              <a:t>бібліотека</a:t>
            </a:r>
            <a:r>
              <a:rPr lang="ru-RU" sz="2000" i="1" dirty="0">
                <a:solidFill>
                  <a:schemeClr val="accent4">
                    <a:lumMod val="50000"/>
                  </a:schemeClr>
                </a:solidFill>
              </a:rPr>
              <a:t>. </a:t>
            </a:r>
            <a:r>
              <a:rPr lang="ru-RU" sz="2000" i="1" dirty="0" err="1">
                <a:solidFill>
                  <a:schemeClr val="accent4">
                    <a:lumMod val="50000"/>
                  </a:schemeClr>
                </a:solidFill>
              </a:rPr>
              <a:t>Занепав</a:t>
            </a:r>
            <a:r>
              <a:rPr lang="ru-RU" sz="2000" i="1" dirty="0">
                <a:solidFill>
                  <a:schemeClr val="accent4">
                    <a:lumMod val="50000"/>
                  </a:schemeClr>
                </a:solidFill>
              </a:rPr>
              <a:t> у XIV </a:t>
            </a:r>
            <a:r>
              <a:rPr lang="ru-RU" sz="2000" i="1" dirty="0" err="1">
                <a:solidFill>
                  <a:schemeClr val="accent4">
                    <a:lumMod val="50000"/>
                  </a:schemeClr>
                </a:solidFill>
              </a:rPr>
              <a:t>столітті</a:t>
            </a:r>
            <a:r>
              <a:rPr lang="ru-RU" sz="2000" i="1" dirty="0">
                <a:solidFill>
                  <a:schemeClr val="accent4">
                    <a:lumMod val="50000"/>
                  </a:schemeClr>
                </a:solidFill>
              </a:rPr>
              <a:t>. </a:t>
            </a:r>
            <a:r>
              <a:rPr lang="ru-RU" sz="2000" i="1" dirty="0" err="1">
                <a:solidFill>
                  <a:schemeClr val="accent4">
                    <a:lumMod val="50000"/>
                  </a:schemeClr>
                </a:solidFill>
              </a:rPr>
              <a:t>Відновлений</a:t>
            </a:r>
            <a:r>
              <a:rPr lang="ru-RU" sz="2000" i="1" dirty="0">
                <a:solidFill>
                  <a:schemeClr val="accent4">
                    <a:lumMod val="50000"/>
                  </a:schemeClr>
                </a:solidFill>
              </a:rPr>
              <a:t> </a:t>
            </a:r>
            <a:r>
              <a:rPr lang="ru-RU" sz="2000" i="1" dirty="0" err="1">
                <a:solidFill>
                  <a:schemeClr val="accent4">
                    <a:lumMod val="50000"/>
                  </a:schemeClr>
                </a:solidFill>
              </a:rPr>
              <a:t>стараннями</a:t>
            </a:r>
            <a:r>
              <a:rPr lang="ru-RU" sz="2000" i="1" dirty="0">
                <a:solidFill>
                  <a:schemeClr val="accent4">
                    <a:lumMod val="50000"/>
                  </a:schemeClr>
                </a:solidFill>
              </a:rPr>
              <a:t> митрополита Петра </a:t>
            </a:r>
            <a:r>
              <a:rPr lang="ru-RU" sz="2000" i="1" dirty="0" err="1">
                <a:solidFill>
                  <a:schemeClr val="accent4">
                    <a:lumMod val="50000"/>
                  </a:schemeClr>
                </a:solidFill>
              </a:rPr>
              <a:t>Могили</a:t>
            </a:r>
            <a:r>
              <a:rPr lang="ru-RU" sz="2000" i="1" dirty="0">
                <a:solidFill>
                  <a:schemeClr val="accent4">
                    <a:lumMod val="50000"/>
                  </a:schemeClr>
                </a:solidFill>
              </a:rPr>
              <a:t> і </a:t>
            </a:r>
            <a:r>
              <a:rPr lang="ru-RU" sz="2000" i="1" dirty="0" err="1">
                <a:solidFill>
                  <a:schemeClr val="accent4">
                    <a:lumMod val="50000"/>
                  </a:schemeClr>
                </a:solidFill>
              </a:rPr>
              <a:t>гетьмана</a:t>
            </a:r>
            <a:r>
              <a:rPr lang="ru-RU" sz="2000" i="1" dirty="0">
                <a:solidFill>
                  <a:schemeClr val="accent4">
                    <a:lumMod val="50000"/>
                  </a:schemeClr>
                </a:solidFill>
              </a:rPr>
              <a:t> </a:t>
            </a:r>
            <a:r>
              <a:rPr lang="ru-RU" sz="2000" i="1" dirty="0" err="1">
                <a:solidFill>
                  <a:schemeClr val="accent4">
                    <a:lumMod val="50000"/>
                  </a:schemeClr>
                </a:solidFill>
              </a:rPr>
              <a:t>Івана</a:t>
            </a:r>
            <a:r>
              <a:rPr lang="ru-RU" sz="2000" i="1" dirty="0">
                <a:solidFill>
                  <a:schemeClr val="accent4">
                    <a:lumMod val="50000"/>
                  </a:schemeClr>
                </a:solidFill>
              </a:rPr>
              <a:t> </a:t>
            </a:r>
            <a:r>
              <a:rPr lang="ru-RU" sz="2000" i="1" dirty="0" err="1">
                <a:solidFill>
                  <a:schemeClr val="accent4">
                    <a:lumMod val="50000"/>
                  </a:schemeClr>
                </a:solidFill>
              </a:rPr>
              <a:t>Мазепи</a:t>
            </a:r>
            <a:r>
              <a:rPr lang="ru-RU" sz="2000" i="1" dirty="0">
                <a:solidFill>
                  <a:schemeClr val="accent4">
                    <a:lumMod val="50000"/>
                  </a:schemeClr>
                </a:solidFill>
              </a:rPr>
              <a:t>.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головним</a:t>
            </a:r>
            <a:r>
              <a:rPr lang="ru-RU" sz="2000" i="1" dirty="0">
                <a:solidFill>
                  <a:schemeClr val="accent4">
                    <a:lumMod val="50000"/>
                  </a:schemeClr>
                </a:solidFill>
              </a:rPr>
              <a:t> храмом </a:t>
            </a:r>
            <a:r>
              <a:rPr lang="ru-RU" sz="2000" i="1" dirty="0" err="1">
                <a:solidFill>
                  <a:schemeClr val="accent4">
                    <a:lumMod val="50000"/>
                  </a:schemeClr>
                </a:solidFill>
              </a:rPr>
              <a:t>Софійського</a:t>
            </a:r>
            <a:r>
              <a:rPr lang="ru-RU" sz="2000" i="1" dirty="0">
                <a:solidFill>
                  <a:schemeClr val="accent4">
                    <a:lumMod val="50000"/>
                  </a:schemeClr>
                </a:solidFill>
              </a:rPr>
              <a:t> </a:t>
            </a:r>
            <a:r>
              <a:rPr lang="ru-RU" sz="2000" i="1" dirty="0" err="1">
                <a:solidFill>
                  <a:schemeClr val="accent4">
                    <a:lumMod val="50000"/>
                  </a:schemeClr>
                </a:solidFill>
              </a:rPr>
              <a:t>монастиря</a:t>
            </a:r>
            <a:r>
              <a:rPr lang="ru-RU" sz="2000" i="1" dirty="0">
                <a:solidFill>
                  <a:schemeClr val="accent4">
                    <a:lumMod val="50000"/>
                  </a:schemeClr>
                </a:solidFill>
              </a:rPr>
              <a:t> (з 1638).</a:t>
            </a:r>
            <a:endParaRPr lang="ru-UA" sz="2000" i="1" dirty="0">
              <a:solidFill>
                <a:schemeClr val="accent4">
                  <a:lumMod val="50000"/>
                </a:schemeClr>
              </a:solidFill>
            </a:endParaRPr>
          </a:p>
        </p:txBody>
      </p:sp>
      <p:pic>
        <p:nvPicPr>
          <p:cNvPr id="5" name="Рисунок 4">
            <a:extLst>
              <a:ext uri="{FF2B5EF4-FFF2-40B4-BE49-F238E27FC236}">
                <a16:creationId xmlns:a16="http://schemas.microsoft.com/office/drawing/2014/main" id="{521B4AB1-1BFD-4B9F-9080-135E41F3142A}"/>
              </a:ext>
            </a:extLst>
          </p:cNvPr>
          <p:cNvPicPr>
            <a:picLocks noChangeAspect="1"/>
          </p:cNvPicPr>
          <p:nvPr/>
        </p:nvPicPr>
        <p:blipFill rotWithShape="1">
          <a:blip r:embed="rId2"/>
          <a:srcRect l="14095" t="8194" r="12309" b="3714"/>
          <a:stretch/>
        </p:blipFill>
        <p:spPr>
          <a:xfrm>
            <a:off x="7627851" y="1210295"/>
            <a:ext cx="2933884" cy="263742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Рисунок 5">
            <a:extLst>
              <a:ext uri="{FF2B5EF4-FFF2-40B4-BE49-F238E27FC236}">
                <a16:creationId xmlns:a16="http://schemas.microsoft.com/office/drawing/2014/main" id="{6BBF7CEC-95BD-4BFC-BCD6-E8BEE545BA2E}"/>
              </a:ext>
            </a:extLst>
          </p:cNvPr>
          <p:cNvPicPr>
            <a:picLocks noChangeAspect="1"/>
          </p:cNvPicPr>
          <p:nvPr/>
        </p:nvPicPr>
        <p:blipFill>
          <a:blip r:embed="rId3"/>
          <a:stretch>
            <a:fillRect/>
          </a:stretch>
        </p:blipFill>
        <p:spPr>
          <a:xfrm>
            <a:off x="7335072" y="3962809"/>
            <a:ext cx="3519443" cy="263618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10071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360"/>
                                          </p:val>
                                        </p:tav>
                                        <p:tav tm="100000">
                                          <p:val>
                                            <p:fltVal val="0"/>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9" presetClass="entr" presetSubtype="0" decel="10000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 calcmode="lin" valueType="num">
                                      <p:cBhvr>
                                        <p:cTn id="32" dur="500" fill="hold"/>
                                        <p:tgtEl>
                                          <p:spTgt spid="6"/>
                                        </p:tgtEl>
                                        <p:attrNameLst>
                                          <p:attrName>style.rotation</p:attrName>
                                        </p:attrNameLst>
                                      </p:cBhvr>
                                      <p:tavLst>
                                        <p:tav tm="0">
                                          <p:val>
                                            <p:fltVal val="360"/>
                                          </p:val>
                                        </p:tav>
                                        <p:tav tm="100000">
                                          <p:val>
                                            <p:fltVal val="0"/>
                                          </p:val>
                                        </p:tav>
                                      </p:tavLst>
                                    </p:anim>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6281E5B-7C30-4D14-88A2-AE1C5BFD7DD9}"/>
              </a:ext>
            </a:extLst>
          </p:cNvPr>
          <p:cNvPicPr>
            <a:picLocks noChangeAspect="1"/>
          </p:cNvPicPr>
          <p:nvPr/>
        </p:nvPicPr>
        <p:blipFill>
          <a:blip r:embed="rId2"/>
          <a:stretch>
            <a:fillRect/>
          </a:stretch>
        </p:blipFill>
        <p:spPr>
          <a:xfrm>
            <a:off x="2002866" y="3788966"/>
            <a:ext cx="3719571" cy="2873551"/>
          </a:xfrm>
          <a:prstGeom prst="rect">
            <a:avLst/>
          </a:prstGeom>
          <a:ln>
            <a:noFill/>
          </a:ln>
          <a:effectLst>
            <a:softEdge rad="112500"/>
          </a:effectLst>
        </p:spPr>
      </p:pic>
      <p:pic>
        <p:nvPicPr>
          <p:cNvPr id="7" name="Рисунок 6">
            <a:extLst>
              <a:ext uri="{FF2B5EF4-FFF2-40B4-BE49-F238E27FC236}">
                <a16:creationId xmlns:a16="http://schemas.microsoft.com/office/drawing/2014/main" id="{3F9B573B-0503-4FB3-BD9C-1D9C6A166438}"/>
              </a:ext>
            </a:extLst>
          </p:cNvPr>
          <p:cNvPicPr>
            <a:picLocks noChangeAspect="1"/>
          </p:cNvPicPr>
          <p:nvPr/>
        </p:nvPicPr>
        <p:blipFill>
          <a:blip r:embed="rId3"/>
          <a:stretch>
            <a:fillRect/>
          </a:stretch>
        </p:blipFill>
        <p:spPr>
          <a:xfrm>
            <a:off x="1405192" y="476504"/>
            <a:ext cx="2520505" cy="3408559"/>
          </a:xfrm>
          <a:prstGeom prst="rect">
            <a:avLst/>
          </a:prstGeom>
          <a:ln>
            <a:noFill/>
          </a:ln>
          <a:effectLst>
            <a:softEdge rad="112500"/>
          </a:effectLst>
        </p:spPr>
      </p:pic>
      <p:pic>
        <p:nvPicPr>
          <p:cNvPr id="8" name="Рисунок 7">
            <a:extLst>
              <a:ext uri="{FF2B5EF4-FFF2-40B4-BE49-F238E27FC236}">
                <a16:creationId xmlns:a16="http://schemas.microsoft.com/office/drawing/2014/main" id="{2B864CFB-4C66-4CB4-A9AB-27F8CECEA43D}"/>
              </a:ext>
            </a:extLst>
          </p:cNvPr>
          <p:cNvPicPr>
            <a:picLocks noChangeAspect="1"/>
          </p:cNvPicPr>
          <p:nvPr/>
        </p:nvPicPr>
        <p:blipFill rotWithShape="1">
          <a:blip r:embed="rId4"/>
          <a:srcRect l="16428" b="-6358"/>
          <a:stretch/>
        </p:blipFill>
        <p:spPr>
          <a:xfrm>
            <a:off x="6096000" y="3808561"/>
            <a:ext cx="4133645" cy="3049439"/>
          </a:xfrm>
          <a:prstGeom prst="rect">
            <a:avLst/>
          </a:prstGeom>
          <a:ln>
            <a:noFill/>
          </a:ln>
          <a:effectLst>
            <a:softEdge rad="112500"/>
          </a:effectLst>
        </p:spPr>
      </p:pic>
      <p:pic>
        <p:nvPicPr>
          <p:cNvPr id="4" name="Рисунок 3">
            <a:extLst>
              <a:ext uri="{FF2B5EF4-FFF2-40B4-BE49-F238E27FC236}">
                <a16:creationId xmlns:a16="http://schemas.microsoft.com/office/drawing/2014/main" id="{893F50D8-D33F-44C4-B201-45B1AF7048F0}"/>
              </a:ext>
            </a:extLst>
          </p:cNvPr>
          <p:cNvPicPr>
            <a:picLocks noChangeAspect="1"/>
          </p:cNvPicPr>
          <p:nvPr/>
        </p:nvPicPr>
        <p:blipFill rotWithShape="1">
          <a:blip r:embed="rId5"/>
          <a:srcRect l="12250" r="16650" b="17979"/>
          <a:stretch/>
        </p:blipFill>
        <p:spPr>
          <a:xfrm>
            <a:off x="8469817" y="476504"/>
            <a:ext cx="2370338" cy="3731435"/>
          </a:xfrm>
          <a:prstGeom prst="rect">
            <a:avLst/>
          </a:prstGeom>
          <a:ln>
            <a:noFill/>
          </a:ln>
          <a:effectLst>
            <a:softEdge rad="112500"/>
          </a:effectLst>
        </p:spPr>
      </p:pic>
      <p:pic>
        <p:nvPicPr>
          <p:cNvPr id="9" name="Рисунок 8">
            <a:extLst>
              <a:ext uri="{FF2B5EF4-FFF2-40B4-BE49-F238E27FC236}">
                <a16:creationId xmlns:a16="http://schemas.microsoft.com/office/drawing/2014/main" id="{158EE23F-6DA4-455F-9F89-E5B282E61C9B}"/>
              </a:ext>
            </a:extLst>
          </p:cNvPr>
          <p:cNvPicPr>
            <a:picLocks noChangeAspect="1"/>
          </p:cNvPicPr>
          <p:nvPr/>
        </p:nvPicPr>
        <p:blipFill>
          <a:blip r:embed="rId6"/>
          <a:stretch>
            <a:fillRect/>
          </a:stretch>
        </p:blipFill>
        <p:spPr>
          <a:xfrm>
            <a:off x="4797435" y="525913"/>
            <a:ext cx="2800644" cy="2994237"/>
          </a:xfrm>
          <a:prstGeom prst="rect">
            <a:avLst/>
          </a:prstGeom>
          <a:ln>
            <a:noFill/>
          </a:ln>
          <a:effectLst>
            <a:softEdge rad="112500"/>
          </a:effectLst>
        </p:spPr>
      </p:pic>
    </p:spTree>
    <p:extLst>
      <p:ext uri="{BB962C8B-B14F-4D97-AF65-F5344CB8AC3E}">
        <p14:creationId xmlns:p14="http://schemas.microsoft.com/office/powerpoint/2010/main" val="51888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4" dur="1000" fill="hold"/>
                                        <p:tgtEl>
                                          <p:spTgt spid="4"/>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8" dur="1000" fill="hold"/>
                                        <p:tgtEl>
                                          <p:spTgt spid="8"/>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4550835-637B-416F-BEE6-BFA088090AD6}"/>
              </a:ext>
            </a:extLst>
          </p:cNvPr>
          <p:cNvPicPr>
            <a:picLocks noChangeAspect="1"/>
          </p:cNvPicPr>
          <p:nvPr/>
        </p:nvPicPr>
        <p:blipFill>
          <a:blip r:embed="rId2"/>
          <a:stretch>
            <a:fillRect/>
          </a:stretch>
        </p:blipFill>
        <p:spPr>
          <a:xfrm>
            <a:off x="1395576" y="122683"/>
            <a:ext cx="9589245" cy="1240827"/>
          </a:xfrm>
          <a:prstGeom prst="rect">
            <a:avLst/>
          </a:prstGeom>
        </p:spPr>
      </p:pic>
      <p:sp>
        <p:nvSpPr>
          <p:cNvPr id="3" name="Текст 2">
            <a:extLst>
              <a:ext uri="{FF2B5EF4-FFF2-40B4-BE49-F238E27FC236}">
                <a16:creationId xmlns:a16="http://schemas.microsoft.com/office/drawing/2014/main" id="{5E1CCCC5-D67C-41E3-8D9B-4ABD3C0E0AF6}"/>
              </a:ext>
            </a:extLst>
          </p:cNvPr>
          <p:cNvSpPr>
            <a:spLocks noGrp="1"/>
          </p:cNvSpPr>
          <p:nvPr>
            <p:ph type="body" idx="1"/>
          </p:nvPr>
        </p:nvSpPr>
        <p:spPr>
          <a:xfrm>
            <a:off x="5075375" y="967372"/>
            <a:ext cx="5471297" cy="5584347"/>
          </a:xfrm>
        </p:spPr>
        <p:txBody>
          <a:bodyPr>
            <a:noAutofit/>
          </a:bodyPr>
          <a:lstStyle/>
          <a:p>
            <a:r>
              <a:rPr lang="ru-RU" sz="2000" i="1" dirty="0" err="1">
                <a:solidFill>
                  <a:schemeClr val="accent4">
                    <a:lumMod val="50000"/>
                  </a:schemeClr>
                </a:solidFill>
              </a:rPr>
              <a:t>Переказ</a:t>
            </a:r>
            <a:r>
              <a:rPr lang="ru-RU" sz="2000" i="1" dirty="0">
                <a:solidFill>
                  <a:schemeClr val="accent4">
                    <a:lumMod val="50000"/>
                  </a:schemeClr>
                </a:solidFill>
              </a:rPr>
              <a:t> </a:t>
            </a:r>
            <a:r>
              <a:rPr lang="ru-RU" sz="2000" i="1" dirty="0" err="1">
                <a:solidFill>
                  <a:schemeClr val="accent4">
                    <a:lumMod val="50000"/>
                  </a:schemeClr>
                </a:solidFill>
              </a:rPr>
              <a:t>приписує</a:t>
            </a:r>
            <a:r>
              <a:rPr lang="ru-RU" sz="2000" i="1" dirty="0">
                <a:solidFill>
                  <a:schemeClr val="accent4">
                    <a:lumMod val="50000"/>
                  </a:schemeClr>
                </a:solidFill>
              </a:rPr>
              <a:t> </a:t>
            </a:r>
            <a:r>
              <a:rPr lang="ru-RU" sz="2000" i="1" dirty="0" err="1">
                <a:solidFill>
                  <a:schemeClr val="accent4">
                    <a:lumMod val="50000"/>
                  </a:schemeClr>
                </a:solidFill>
              </a:rPr>
              <a:t>заснування</a:t>
            </a:r>
            <a:r>
              <a:rPr lang="ru-RU" sz="2000" i="1" dirty="0">
                <a:solidFill>
                  <a:schemeClr val="accent4">
                    <a:lumMod val="50000"/>
                  </a:schemeClr>
                </a:solidFill>
              </a:rPr>
              <a:t> </a:t>
            </a:r>
            <a:r>
              <a:rPr lang="ru-RU" sz="2000" i="1" dirty="0" err="1">
                <a:solidFill>
                  <a:schemeClr val="accent4">
                    <a:lumMod val="50000"/>
                  </a:schemeClr>
                </a:solidFill>
              </a:rPr>
              <a:t>монастиря</a:t>
            </a:r>
            <a:r>
              <a:rPr lang="ru-RU" sz="2000" i="1" dirty="0">
                <a:solidFill>
                  <a:schemeClr val="accent4">
                    <a:lumMod val="50000"/>
                  </a:schemeClr>
                </a:solidFill>
              </a:rPr>
              <a:t> </a:t>
            </a:r>
            <a:r>
              <a:rPr lang="ru-RU" sz="2000" i="1" dirty="0" err="1">
                <a:solidFill>
                  <a:schemeClr val="accent4">
                    <a:lumMod val="50000"/>
                  </a:schemeClr>
                </a:solidFill>
              </a:rPr>
              <a:t>першому</a:t>
            </a:r>
            <a:r>
              <a:rPr lang="ru-RU" sz="2000" i="1" dirty="0">
                <a:solidFill>
                  <a:schemeClr val="accent4">
                    <a:lumMod val="50000"/>
                  </a:schemeClr>
                </a:solidFill>
              </a:rPr>
              <a:t> митрополиту </a:t>
            </a:r>
            <a:r>
              <a:rPr lang="ru-RU" sz="2000" i="1" dirty="0" err="1">
                <a:solidFill>
                  <a:schemeClr val="accent4">
                    <a:lumMod val="50000"/>
                  </a:schemeClr>
                </a:solidFill>
              </a:rPr>
              <a:t>Київському</a:t>
            </a:r>
            <a:r>
              <a:rPr lang="ru-RU" sz="2000" i="1" dirty="0">
                <a:solidFill>
                  <a:schemeClr val="accent4">
                    <a:lumMod val="50000"/>
                  </a:schemeClr>
                </a:solidFill>
              </a:rPr>
              <a:t> Михайлу. Перший храм на честь Архангела </a:t>
            </a:r>
            <a:r>
              <a:rPr lang="ru-RU" sz="2000" i="1" dirty="0" err="1">
                <a:solidFill>
                  <a:schemeClr val="accent4">
                    <a:lumMod val="50000"/>
                  </a:schemeClr>
                </a:solidFill>
              </a:rPr>
              <a:t>Михайла</a:t>
            </a:r>
            <a:r>
              <a:rPr lang="ru-RU" sz="2000" i="1" dirty="0">
                <a:solidFill>
                  <a:schemeClr val="accent4">
                    <a:lumMod val="50000"/>
                  </a:schemeClr>
                </a:solidFill>
              </a:rPr>
              <a:t>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замовлений</a:t>
            </a:r>
            <a:r>
              <a:rPr lang="ru-RU" sz="2000" i="1" dirty="0">
                <a:solidFill>
                  <a:schemeClr val="accent4">
                    <a:lumMod val="50000"/>
                  </a:schemeClr>
                </a:solidFill>
              </a:rPr>
              <a:t> в 1108 князем Святополком </a:t>
            </a:r>
            <a:r>
              <a:rPr lang="ru-RU" sz="2000" i="1" dirty="0" err="1">
                <a:solidFill>
                  <a:schemeClr val="accent4">
                    <a:lumMod val="50000"/>
                  </a:schemeClr>
                </a:solidFill>
              </a:rPr>
              <a:t>Ізяславичем</a:t>
            </a:r>
            <a:r>
              <a:rPr lang="ru-RU" sz="2000" i="1" dirty="0">
                <a:solidFill>
                  <a:schemeClr val="accent4">
                    <a:lumMod val="50000"/>
                  </a:schemeClr>
                </a:solidFill>
              </a:rPr>
              <a:t> на </a:t>
            </a:r>
            <a:r>
              <a:rPr lang="ru-RU" sz="2000" i="1" dirty="0" err="1">
                <a:solidFill>
                  <a:schemeClr val="accent4">
                    <a:lumMod val="50000"/>
                  </a:schemeClr>
                </a:solidFill>
              </a:rPr>
              <a:t>місці</a:t>
            </a:r>
            <a:r>
              <a:rPr lang="ru-RU" sz="2000" i="1" dirty="0">
                <a:solidFill>
                  <a:schemeClr val="accent4">
                    <a:lumMod val="50000"/>
                  </a:schemeClr>
                </a:solidFill>
              </a:rPr>
              <a:t> </a:t>
            </a:r>
            <a:r>
              <a:rPr lang="ru-RU" sz="2000" i="1" dirty="0" err="1">
                <a:solidFill>
                  <a:schemeClr val="accent4">
                    <a:lumMod val="50000"/>
                  </a:schemeClr>
                </a:solidFill>
              </a:rPr>
              <a:t>Дмитрівського</a:t>
            </a:r>
            <a:r>
              <a:rPr lang="ru-RU" sz="2000" i="1" dirty="0">
                <a:solidFill>
                  <a:schemeClr val="accent4">
                    <a:lumMod val="50000"/>
                  </a:schemeClr>
                </a:solidFill>
              </a:rPr>
              <a:t> </a:t>
            </a:r>
            <a:r>
              <a:rPr lang="ru-RU" sz="2000" i="1" dirty="0" err="1">
                <a:solidFill>
                  <a:schemeClr val="accent4">
                    <a:lumMod val="50000"/>
                  </a:schemeClr>
                </a:solidFill>
              </a:rPr>
              <a:t>монастиря</a:t>
            </a:r>
            <a:r>
              <a:rPr lang="ru-RU" sz="2000" i="1" dirty="0">
                <a:solidFill>
                  <a:schemeClr val="accent4">
                    <a:lumMod val="50000"/>
                  </a:schemeClr>
                </a:solidFill>
              </a:rPr>
              <a:t>, </a:t>
            </a:r>
            <a:r>
              <a:rPr lang="ru-RU" sz="2000" i="1" dirty="0" err="1">
                <a:solidFill>
                  <a:schemeClr val="accent4">
                    <a:lumMod val="50000"/>
                  </a:schemeClr>
                </a:solidFill>
              </a:rPr>
              <a:t>побудованого</a:t>
            </a:r>
            <a:r>
              <a:rPr lang="ru-RU" sz="2000" i="1" dirty="0">
                <a:solidFill>
                  <a:schemeClr val="accent4">
                    <a:lumMod val="50000"/>
                  </a:schemeClr>
                </a:solidFill>
              </a:rPr>
              <a:t> </a:t>
            </a:r>
            <a:r>
              <a:rPr lang="ru-RU" sz="2000" i="1" dirty="0" err="1">
                <a:solidFill>
                  <a:schemeClr val="accent4">
                    <a:lumMod val="50000"/>
                  </a:schemeClr>
                </a:solidFill>
              </a:rPr>
              <a:t>імовірно</a:t>
            </a:r>
            <a:r>
              <a:rPr lang="ru-RU" sz="2000" i="1" dirty="0">
                <a:solidFill>
                  <a:schemeClr val="accent4">
                    <a:lumMod val="50000"/>
                  </a:schemeClr>
                </a:solidFill>
              </a:rPr>
              <a:t> </a:t>
            </a:r>
            <a:r>
              <a:rPr lang="ru-RU" sz="2000" i="1" dirty="0" err="1">
                <a:solidFill>
                  <a:schemeClr val="accent4">
                    <a:lumMod val="50000"/>
                  </a:schemeClr>
                </a:solidFill>
              </a:rPr>
              <a:t>його</a:t>
            </a:r>
            <a:r>
              <a:rPr lang="ru-RU" sz="2000" i="1" dirty="0">
                <a:solidFill>
                  <a:schemeClr val="accent4">
                    <a:lumMod val="50000"/>
                  </a:schemeClr>
                </a:solidFill>
              </a:rPr>
              <a:t> </a:t>
            </a:r>
            <a:r>
              <a:rPr lang="ru-RU" sz="2000" i="1" dirty="0" err="1">
                <a:solidFill>
                  <a:schemeClr val="accent4">
                    <a:lumMod val="50000"/>
                  </a:schemeClr>
                </a:solidFill>
              </a:rPr>
              <a:t>батьком</a:t>
            </a:r>
            <a:r>
              <a:rPr lang="ru-RU" sz="2000" i="1" dirty="0">
                <a:solidFill>
                  <a:schemeClr val="accent4">
                    <a:lumMod val="50000"/>
                  </a:schemeClr>
                </a:solidFill>
              </a:rPr>
              <a:t> . </a:t>
            </a:r>
            <a:r>
              <a:rPr lang="ru-RU" sz="2000" i="1" dirty="0" err="1">
                <a:solidFill>
                  <a:schemeClr val="accent4">
                    <a:lumMod val="50000"/>
                  </a:schemeClr>
                </a:solidFill>
              </a:rPr>
              <a:t>Зведений</a:t>
            </a:r>
            <a:r>
              <a:rPr lang="ru-RU" sz="2000" i="1" dirty="0">
                <a:solidFill>
                  <a:schemeClr val="accent4">
                    <a:lumMod val="50000"/>
                  </a:schemeClr>
                </a:solidFill>
              </a:rPr>
              <a:t> у 1108—1113 роках </a:t>
            </a:r>
            <a:r>
              <a:rPr lang="ru-RU" sz="2000" i="1" dirty="0" err="1">
                <a:solidFill>
                  <a:schemeClr val="accent4">
                    <a:lumMod val="50000"/>
                  </a:schemeClr>
                </a:solidFill>
              </a:rPr>
              <a:t>Михайлівський</a:t>
            </a:r>
            <a:r>
              <a:rPr lang="ru-RU" sz="2000" i="1" dirty="0">
                <a:solidFill>
                  <a:schemeClr val="accent4">
                    <a:lumMod val="50000"/>
                  </a:schemeClr>
                </a:solidFill>
              </a:rPr>
              <a:t> собор мав </a:t>
            </a:r>
            <a:r>
              <a:rPr lang="ru-RU" sz="2000" i="1" dirty="0" err="1">
                <a:solidFill>
                  <a:schemeClr val="accent4">
                    <a:lumMod val="50000"/>
                  </a:schemeClr>
                </a:solidFill>
              </a:rPr>
              <a:t>особливе</a:t>
            </a:r>
            <a:r>
              <a:rPr lang="ru-RU" sz="2000" i="1" dirty="0">
                <a:solidFill>
                  <a:schemeClr val="accent4">
                    <a:lumMod val="50000"/>
                  </a:schemeClr>
                </a:solidFill>
              </a:rPr>
              <a:t> </a:t>
            </a:r>
            <a:r>
              <a:rPr lang="ru-RU" sz="2000" i="1" dirty="0" err="1">
                <a:solidFill>
                  <a:schemeClr val="accent4">
                    <a:lumMod val="50000"/>
                  </a:schemeClr>
                </a:solidFill>
              </a:rPr>
              <a:t>значення</a:t>
            </a:r>
            <a:r>
              <a:rPr lang="ru-RU" sz="2000" i="1" dirty="0">
                <a:solidFill>
                  <a:schemeClr val="accent4">
                    <a:lumMod val="50000"/>
                  </a:schemeClr>
                </a:solidFill>
              </a:rPr>
              <a:t> для </a:t>
            </a:r>
            <a:r>
              <a:rPr lang="ru-RU" sz="2000" i="1" dirty="0" err="1">
                <a:solidFill>
                  <a:schemeClr val="accent4">
                    <a:lumMod val="50000"/>
                  </a:schemeClr>
                </a:solidFill>
              </a:rPr>
              <a:t>киян</a:t>
            </a:r>
            <a:r>
              <a:rPr lang="ru-RU" sz="2000" i="1" dirty="0">
                <a:solidFill>
                  <a:schemeClr val="accent4">
                    <a:lumMod val="50000"/>
                  </a:schemeClr>
                </a:solidFill>
              </a:rPr>
              <a:t>, </a:t>
            </a:r>
            <a:r>
              <a:rPr lang="ru-RU" sz="2000" i="1" dirty="0" err="1">
                <a:solidFill>
                  <a:schemeClr val="accent4">
                    <a:lumMod val="50000"/>
                  </a:schemeClr>
                </a:solidFill>
              </a:rPr>
              <a:t>бо</a:t>
            </a:r>
            <a:r>
              <a:rPr lang="ru-RU" sz="2000" i="1" dirty="0">
                <a:solidFill>
                  <a:schemeClr val="accent4">
                    <a:lumMod val="50000"/>
                  </a:schemeClr>
                </a:solidFill>
              </a:rPr>
              <a:t>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присвячений</a:t>
            </a:r>
            <a:r>
              <a:rPr lang="ru-RU" sz="2000" i="1" dirty="0">
                <a:solidFill>
                  <a:schemeClr val="accent4">
                    <a:lumMod val="50000"/>
                  </a:schemeClr>
                </a:solidFill>
              </a:rPr>
              <a:t> архангелу </a:t>
            </a:r>
            <a:r>
              <a:rPr lang="ru-RU" sz="2000" i="1" dirty="0" err="1">
                <a:solidFill>
                  <a:schemeClr val="accent4">
                    <a:lumMod val="50000"/>
                  </a:schemeClr>
                </a:solidFill>
              </a:rPr>
              <a:t>Михаїлу</a:t>
            </a:r>
            <a:r>
              <a:rPr lang="ru-RU" sz="2000" i="1" dirty="0">
                <a:solidFill>
                  <a:schemeClr val="accent4">
                    <a:lumMod val="50000"/>
                  </a:schemeClr>
                </a:solidFill>
              </a:rPr>
              <a:t> — небесному покровителю </a:t>
            </a:r>
            <a:r>
              <a:rPr lang="ru-RU" sz="2000" i="1" dirty="0" err="1">
                <a:solidFill>
                  <a:schemeClr val="accent4">
                    <a:lumMod val="50000"/>
                  </a:schemeClr>
                </a:solidFill>
              </a:rPr>
              <a:t>Києва</a:t>
            </a:r>
            <a:r>
              <a:rPr lang="ru-RU" sz="2000" i="1" dirty="0">
                <a:solidFill>
                  <a:schemeClr val="accent4">
                    <a:lumMod val="50000"/>
                  </a:schemeClr>
                </a:solidFill>
              </a:rPr>
              <a:t>. У ХІІ </a:t>
            </a:r>
            <a:r>
              <a:rPr lang="ru-RU" sz="2000" i="1" dirty="0" err="1">
                <a:solidFill>
                  <a:schemeClr val="accent4">
                    <a:lumMod val="50000"/>
                  </a:schemeClr>
                </a:solidFill>
              </a:rPr>
              <a:t>столітті</a:t>
            </a:r>
            <a:r>
              <a:rPr lang="ru-RU" sz="2000" i="1" dirty="0">
                <a:solidFill>
                  <a:schemeClr val="accent4">
                    <a:lumMod val="50000"/>
                  </a:schemeClr>
                </a:solidFill>
              </a:rPr>
              <a:t> </a:t>
            </a:r>
            <a:r>
              <a:rPr lang="ru-RU" sz="2000" i="1" dirty="0" err="1">
                <a:solidFill>
                  <a:schemeClr val="accent4">
                    <a:lumMod val="50000"/>
                  </a:schemeClr>
                </a:solidFill>
              </a:rPr>
              <a:t>монастир</a:t>
            </a:r>
            <a:r>
              <a:rPr lang="ru-RU" sz="2000" i="1" dirty="0">
                <a:solidFill>
                  <a:schemeClr val="accent4">
                    <a:lumMod val="50000"/>
                  </a:schemeClr>
                </a:solidFill>
              </a:rPr>
              <a:t>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місцем</a:t>
            </a:r>
            <a:r>
              <a:rPr lang="ru-RU" sz="2000" i="1" dirty="0">
                <a:solidFill>
                  <a:schemeClr val="accent4">
                    <a:lumMod val="50000"/>
                  </a:schemeClr>
                </a:solidFill>
              </a:rPr>
              <a:t> </a:t>
            </a:r>
            <a:r>
              <a:rPr lang="ru-RU" sz="2000" i="1" dirty="0" err="1">
                <a:solidFill>
                  <a:schemeClr val="accent4">
                    <a:lumMod val="50000"/>
                  </a:schemeClr>
                </a:solidFill>
              </a:rPr>
              <a:t>поховання</a:t>
            </a:r>
            <a:r>
              <a:rPr lang="ru-RU" sz="2000" i="1" dirty="0">
                <a:solidFill>
                  <a:schemeClr val="accent4">
                    <a:lumMod val="50000"/>
                  </a:schemeClr>
                </a:solidFill>
              </a:rPr>
              <a:t> </a:t>
            </a:r>
            <a:r>
              <a:rPr lang="ru-RU" sz="2000" i="1" dirty="0" err="1">
                <a:solidFill>
                  <a:schemeClr val="accent4">
                    <a:lumMod val="50000"/>
                  </a:schemeClr>
                </a:solidFill>
              </a:rPr>
              <a:t>князів</a:t>
            </a:r>
            <a:r>
              <a:rPr lang="ru-RU" sz="2000" i="1" dirty="0">
                <a:solidFill>
                  <a:schemeClr val="accent4">
                    <a:lumMod val="50000"/>
                  </a:schemeClr>
                </a:solidFill>
              </a:rPr>
              <a:t>. </a:t>
            </a:r>
            <a:r>
              <a:rPr lang="ru-RU" sz="2000" i="1" dirty="0" err="1">
                <a:solidFill>
                  <a:schemeClr val="accent4">
                    <a:lumMod val="50000"/>
                  </a:schemeClr>
                </a:solidFill>
              </a:rPr>
              <a:t>Передбачається</a:t>
            </a:r>
            <a:r>
              <a:rPr lang="ru-RU" sz="2000" i="1" dirty="0">
                <a:solidFill>
                  <a:schemeClr val="accent4">
                    <a:lumMod val="50000"/>
                  </a:schemeClr>
                </a:solidFill>
              </a:rPr>
              <a:t>, що при </a:t>
            </a:r>
            <a:r>
              <a:rPr lang="ru-RU" sz="2000" i="1" dirty="0" err="1">
                <a:solidFill>
                  <a:schemeClr val="accent4">
                    <a:lumMod val="50000"/>
                  </a:schemeClr>
                </a:solidFill>
              </a:rPr>
              <a:t>храмі</a:t>
            </a:r>
            <a:r>
              <a:rPr lang="ru-RU" sz="2000" i="1" dirty="0">
                <a:solidFill>
                  <a:schemeClr val="accent4">
                    <a:lumMod val="50000"/>
                  </a:schemeClr>
                </a:solidFill>
              </a:rPr>
              <a:t> </a:t>
            </a:r>
            <a:r>
              <a:rPr lang="ru-RU" sz="2000" i="1" dirty="0" err="1">
                <a:solidFill>
                  <a:schemeClr val="accent4">
                    <a:lumMod val="50000"/>
                  </a:schemeClr>
                </a:solidFill>
              </a:rPr>
              <a:t>був</a:t>
            </a:r>
            <a:r>
              <a:rPr lang="ru-RU" sz="2000" i="1" dirty="0">
                <a:solidFill>
                  <a:schemeClr val="accent4">
                    <a:lumMod val="50000"/>
                  </a:schemeClr>
                </a:solidFill>
              </a:rPr>
              <a:t> </a:t>
            </a:r>
            <a:r>
              <a:rPr lang="ru-RU" sz="2000" i="1" dirty="0" err="1">
                <a:solidFill>
                  <a:schemeClr val="accent4">
                    <a:lumMod val="50000"/>
                  </a:schemeClr>
                </a:solidFill>
              </a:rPr>
              <a:t>тоді</a:t>
            </a:r>
            <a:r>
              <a:rPr lang="ru-RU" sz="2000" i="1" dirty="0">
                <a:solidFill>
                  <a:schemeClr val="accent4">
                    <a:lumMod val="50000"/>
                  </a:schemeClr>
                </a:solidFill>
              </a:rPr>
              <a:t> ж </a:t>
            </a:r>
            <a:r>
              <a:rPr lang="ru-RU" sz="2000" i="1" dirty="0" err="1">
                <a:solidFill>
                  <a:schemeClr val="accent4">
                    <a:lumMod val="50000"/>
                  </a:schemeClr>
                </a:solidFill>
              </a:rPr>
              <a:t>заснований</a:t>
            </a:r>
            <a:r>
              <a:rPr lang="ru-RU" sz="2000" i="1" dirty="0">
                <a:solidFill>
                  <a:schemeClr val="accent4">
                    <a:lumMod val="50000"/>
                  </a:schemeClr>
                </a:solidFill>
              </a:rPr>
              <a:t> і </a:t>
            </a:r>
            <a:r>
              <a:rPr lang="ru-RU" sz="2000" i="1" dirty="0" err="1">
                <a:solidFill>
                  <a:schemeClr val="accent4">
                    <a:lumMod val="50000"/>
                  </a:schemeClr>
                </a:solidFill>
              </a:rPr>
              <a:t>монастир</a:t>
            </a:r>
            <a:r>
              <a:rPr lang="ru-RU" sz="2000" i="1" dirty="0">
                <a:solidFill>
                  <a:schemeClr val="accent4">
                    <a:lumMod val="50000"/>
                  </a:schemeClr>
                </a:solidFill>
              </a:rPr>
              <a:t>. З </a:t>
            </a:r>
            <a:r>
              <a:rPr lang="ru-RU" sz="2000" i="1" dirty="0" err="1">
                <a:solidFill>
                  <a:schemeClr val="accent4">
                    <a:lumMod val="50000"/>
                  </a:schemeClr>
                </a:solidFill>
              </a:rPr>
              <a:t>найдавніших</a:t>
            </a:r>
            <a:r>
              <a:rPr lang="ru-RU" sz="2000" i="1" dirty="0">
                <a:solidFill>
                  <a:schemeClr val="accent4">
                    <a:lumMod val="50000"/>
                  </a:schemeClr>
                </a:solidFill>
              </a:rPr>
              <a:t> </a:t>
            </a:r>
            <a:r>
              <a:rPr lang="ru-RU" sz="2000" i="1" dirty="0" err="1">
                <a:solidFill>
                  <a:schemeClr val="accent4">
                    <a:lumMod val="50000"/>
                  </a:schemeClr>
                </a:solidFill>
              </a:rPr>
              <a:t>часів</a:t>
            </a:r>
            <a:r>
              <a:rPr lang="ru-RU" sz="2000" i="1" dirty="0">
                <a:solidFill>
                  <a:schemeClr val="accent4">
                    <a:lumMod val="50000"/>
                  </a:schemeClr>
                </a:solidFill>
              </a:rPr>
              <a:t> </a:t>
            </a:r>
            <a:r>
              <a:rPr lang="ru-RU" sz="2000" i="1" dirty="0" err="1">
                <a:solidFill>
                  <a:schemeClr val="accent4">
                    <a:lumMod val="50000"/>
                  </a:schemeClr>
                </a:solidFill>
              </a:rPr>
              <a:t>церква</a:t>
            </a:r>
            <a:r>
              <a:rPr lang="ru-RU" sz="2000" i="1" dirty="0">
                <a:solidFill>
                  <a:schemeClr val="accent4">
                    <a:lumMod val="50000"/>
                  </a:schemeClr>
                </a:solidFill>
              </a:rPr>
              <a:t> носить назву </a:t>
            </a:r>
            <a:r>
              <a:rPr lang="ru-RU" sz="2000" i="1" dirty="0" err="1">
                <a:solidFill>
                  <a:schemeClr val="accent4">
                    <a:lumMod val="50000"/>
                  </a:schemeClr>
                </a:solidFill>
              </a:rPr>
              <a:t>Золотоверхої</a:t>
            </a:r>
            <a:r>
              <a:rPr lang="ru-RU" sz="2000" i="1" dirty="0">
                <a:solidFill>
                  <a:schemeClr val="accent4">
                    <a:lumMod val="50000"/>
                  </a:schemeClr>
                </a:solidFill>
              </a:rPr>
              <a:t>, </a:t>
            </a:r>
            <a:r>
              <a:rPr lang="ru-RU" sz="2000" i="1" dirty="0" err="1">
                <a:solidFill>
                  <a:schemeClr val="accent4">
                    <a:lumMod val="50000"/>
                  </a:schemeClr>
                </a:solidFill>
              </a:rPr>
              <a:t>мабуть</a:t>
            </a:r>
            <a:r>
              <a:rPr lang="ru-RU" sz="2000" i="1" dirty="0">
                <a:solidFill>
                  <a:schemeClr val="accent4">
                    <a:lumMod val="50000"/>
                  </a:schemeClr>
                </a:solidFill>
              </a:rPr>
              <a:t>, тому, що </a:t>
            </a:r>
            <a:r>
              <a:rPr lang="ru-RU" sz="2000" i="1" dirty="0" err="1">
                <a:solidFill>
                  <a:schemeClr val="accent4">
                    <a:lumMod val="50000"/>
                  </a:schemeClr>
                </a:solidFill>
              </a:rPr>
              <a:t>була</a:t>
            </a:r>
            <a:r>
              <a:rPr lang="ru-RU" sz="2000" i="1" dirty="0">
                <a:solidFill>
                  <a:schemeClr val="accent4">
                    <a:lumMod val="50000"/>
                  </a:schemeClr>
                </a:solidFill>
              </a:rPr>
              <a:t> </a:t>
            </a:r>
            <a:r>
              <a:rPr lang="ru-RU" sz="2000" i="1" dirty="0" err="1">
                <a:solidFill>
                  <a:schemeClr val="accent4">
                    <a:lumMod val="50000"/>
                  </a:schemeClr>
                </a:solidFill>
              </a:rPr>
              <a:t>єдиною</a:t>
            </a:r>
            <a:r>
              <a:rPr lang="ru-RU" sz="2000" i="1" dirty="0">
                <a:solidFill>
                  <a:schemeClr val="accent4">
                    <a:lumMod val="50000"/>
                  </a:schemeClr>
                </a:solidFill>
              </a:rPr>
              <a:t> на той час </a:t>
            </a:r>
            <a:r>
              <a:rPr lang="ru-RU" sz="2000" i="1" dirty="0" err="1">
                <a:solidFill>
                  <a:schemeClr val="accent4">
                    <a:lumMod val="50000"/>
                  </a:schemeClr>
                </a:solidFill>
              </a:rPr>
              <a:t>церквою</a:t>
            </a:r>
            <a:r>
              <a:rPr lang="ru-RU" sz="2000" i="1" dirty="0">
                <a:solidFill>
                  <a:schemeClr val="accent4">
                    <a:lumMod val="50000"/>
                  </a:schemeClr>
                </a:solidFill>
              </a:rPr>
              <a:t> з </a:t>
            </a:r>
            <a:r>
              <a:rPr lang="ru-RU" sz="2000" i="1" dirty="0" err="1">
                <a:solidFill>
                  <a:schemeClr val="accent4">
                    <a:lumMod val="50000"/>
                  </a:schemeClr>
                </a:solidFill>
              </a:rPr>
              <a:t>золоченим</a:t>
            </a:r>
            <a:r>
              <a:rPr lang="ru-RU" sz="2000" i="1" dirty="0">
                <a:solidFill>
                  <a:schemeClr val="accent4">
                    <a:lumMod val="50000"/>
                  </a:schemeClr>
                </a:solidFill>
              </a:rPr>
              <a:t> верхом. На час Святополка </a:t>
            </a:r>
            <a:r>
              <a:rPr lang="ru-RU" sz="2000" i="1" dirty="0" err="1">
                <a:solidFill>
                  <a:schemeClr val="accent4">
                    <a:lumMod val="50000"/>
                  </a:schemeClr>
                </a:solidFill>
              </a:rPr>
              <a:t>передання</a:t>
            </a:r>
            <a:r>
              <a:rPr lang="ru-RU" sz="2000" i="1" dirty="0">
                <a:solidFill>
                  <a:schemeClr val="accent4">
                    <a:lumMod val="50000"/>
                  </a:schemeClr>
                </a:solidFill>
              </a:rPr>
              <a:t> </a:t>
            </a:r>
            <a:r>
              <a:rPr lang="ru-RU" sz="2000" i="1" dirty="0" err="1">
                <a:solidFill>
                  <a:schemeClr val="accent4">
                    <a:lumMod val="50000"/>
                  </a:schemeClr>
                </a:solidFill>
              </a:rPr>
              <a:t>відносить</a:t>
            </a:r>
            <a:r>
              <a:rPr lang="ru-RU" sz="2000" i="1" dirty="0">
                <a:solidFill>
                  <a:schemeClr val="accent4">
                    <a:lumMod val="50000"/>
                  </a:schemeClr>
                </a:solidFill>
              </a:rPr>
              <a:t> і </a:t>
            </a:r>
            <a:r>
              <a:rPr lang="ru-RU" sz="2000" i="1" dirty="0" err="1">
                <a:solidFill>
                  <a:schemeClr val="accent4">
                    <a:lumMod val="50000"/>
                  </a:schemeClr>
                </a:solidFill>
              </a:rPr>
              <a:t>перенесення</a:t>
            </a:r>
            <a:r>
              <a:rPr lang="ru-RU" sz="2000" i="1" dirty="0">
                <a:solidFill>
                  <a:schemeClr val="accent4">
                    <a:lumMod val="50000"/>
                  </a:schemeClr>
                </a:solidFill>
              </a:rPr>
              <a:t> до </a:t>
            </a:r>
            <a:r>
              <a:rPr lang="ru-RU" sz="2000" i="1" dirty="0" err="1">
                <a:solidFill>
                  <a:schemeClr val="accent4">
                    <a:lumMod val="50000"/>
                  </a:schemeClr>
                </a:solidFill>
              </a:rPr>
              <a:t>Києва</a:t>
            </a:r>
            <a:r>
              <a:rPr lang="ru-RU" sz="2000" i="1" dirty="0">
                <a:solidFill>
                  <a:schemeClr val="accent4">
                    <a:lumMod val="50000"/>
                  </a:schemeClr>
                </a:solidFill>
              </a:rPr>
              <a:t> з Константинополя в 1108 році </a:t>
            </a:r>
            <a:r>
              <a:rPr lang="ru-RU" sz="2000" i="1" dirty="0" err="1">
                <a:solidFill>
                  <a:schemeClr val="accent4">
                    <a:lumMod val="50000"/>
                  </a:schemeClr>
                </a:solidFill>
              </a:rPr>
              <a:t>головної</a:t>
            </a:r>
            <a:r>
              <a:rPr lang="ru-RU" sz="2000" i="1" dirty="0">
                <a:solidFill>
                  <a:schemeClr val="accent4">
                    <a:lumMod val="50000"/>
                  </a:schemeClr>
                </a:solidFill>
              </a:rPr>
              <a:t> </a:t>
            </a:r>
            <a:r>
              <a:rPr lang="ru-RU" sz="2000" i="1" dirty="0" err="1">
                <a:solidFill>
                  <a:schemeClr val="accent4">
                    <a:lumMod val="50000"/>
                  </a:schemeClr>
                </a:solidFill>
              </a:rPr>
              <a:t>святині</a:t>
            </a:r>
            <a:r>
              <a:rPr lang="ru-RU" sz="2000" i="1" dirty="0">
                <a:solidFill>
                  <a:schemeClr val="accent4">
                    <a:lumMod val="50000"/>
                  </a:schemeClr>
                </a:solidFill>
              </a:rPr>
              <a:t> Золотоверхого </a:t>
            </a:r>
            <a:r>
              <a:rPr lang="ru-RU" sz="2000" i="1" dirty="0" err="1">
                <a:solidFill>
                  <a:schemeClr val="accent4">
                    <a:lumMod val="50000"/>
                  </a:schemeClr>
                </a:solidFill>
              </a:rPr>
              <a:t>монастиря</a:t>
            </a:r>
            <a:r>
              <a:rPr lang="ru-RU" sz="2000" i="1" dirty="0">
                <a:solidFill>
                  <a:schemeClr val="accent4">
                    <a:lumMod val="50000"/>
                  </a:schemeClr>
                </a:solidFill>
              </a:rPr>
              <a:t>, </a:t>
            </a:r>
            <a:r>
              <a:rPr lang="ru-RU" sz="2000" i="1" dirty="0" err="1">
                <a:solidFill>
                  <a:schemeClr val="accent4">
                    <a:lumMod val="50000"/>
                  </a:schemeClr>
                </a:solidFill>
              </a:rPr>
              <a:t>мощів</a:t>
            </a:r>
            <a:r>
              <a:rPr lang="ru-RU" sz="2000" i="1" dirty="0">
                <a:solidFill>
                  <a:schemeClr val="accent4">
                    <a:lumMod val="50000"/>
                  </a:schemeClr>
                </a:solidFill>
              </a:rPr>
              <a:t> </a:t>
            </a:r>
            <a:r>
              <a:rPr lang="ru-RU" sz="2000" i="1" dirty="0" err="1">
                <a:solidFill>
                  <a:schemeClr val="accent4">
                    <a:lumMod val="50000"/>
                  </a:schemeClr>
                </a:solidFill>
              </a:rPr>
              <a:t>святої</a:t>
            </a:r>
            <a:r>
              <a:rPr lang="ru-RU" sz="2000" i="1" dirty="0">
                <a:solidFill>
                  <a:schemeClr val="accent4">
                    <a:lumMod val="50000"/>
                  </a:schemeClr>
                </a:solidFill>
              </a:rPr>
              <a:t> </a:t>
            </a:r>
            <a:r>
              <a:rPr lang="ru-RU" sz="2000" i="1" dirty="0" err="1">
                <a:solidFill>
                  <a:schemeClr val="accent4">
                    <a:lumMod val="50000"/>
                  </a:schemeClr>
                </a:solidFill>
              </a:rPr>
              <a:t>великомучениці</a:t>
            </a:r>
            <a:r>
              <a:rPr lang="ru-RU" sz="2000" i="1" dirty="0">
                <a:solidFill>
                  <a:schemeClr val="accent4">
                    <a:lumMod val="50000"/>
                  </a:schemeClr>
                </a:solidFill>
              </a:rPr>
              <a:t> </a:t>
            </a:r>
            <a:r>
              <a:rPr lang="ru-RU" sz="2000" i="1" dirty="0" err="1">
                <a:solidFill>
                  <a:schemeClr val="accent4">
                    <a:lumMod val="50000"/>
                  </a:schemeClr>
                </a:solidFill>
              </a:rPr>
              <a:t>Варвари</a:t>
            </a:r>
            <a:r>
              <a:rPr lang="ru-RU" sz="2000" i="1" dirty="0">
                <a:solidFill>
                  <a:schemeClr val="accent4">
                    <a:lumMod val="50000"/>
                  </a:schemeClr>
                </a:solidFill>
              </a:rPr>
              <a:t>.</a:t>
            </a:r>
          </a:p>
          <a:p>
            <a:endParaRPr lang="ru-UA" sz="2000" dirty="0">
              <a:solidFill>
                <a:schemeClr val="accent4">
                  <a:lumMod val="50000"/>
                </a:schemeClr>
              </a:solidFill>
            </a:endParaRPr>
          </a:p>
        </p:txBody>
      </p:sp>
      <p:pic>
        <p:nvPicPr>
          <p:cNvPr id="6" name="Рисунок 5">
            <a:extLst>
              <a:ext uri="{FF2B5EF4-FFF2-40B4-BE49-F238E27FC236}">
                <a16:creationId xmlns:a16="http://schemas.microsoft.com/office/drawing/2014/main" id="{F47FEB3C-ED7E-4E76-A3A3-C29066A59CD4}"/>
              </a:ext>
            </a:extLst>
          </p:cNvPr>
          <p:cNvPicPr>
            <a:picLocks noChangeAspect="1"/>
          </p:cNvPicPr>
          <p:nvPr/>
        </p:nvPicPr>
        <p:blipFill>
          <a:blip r:embed="rId3"/>
          <a:stretch>
            <a:fillRect/>
          </a:stretch>
        </p:blipFill>
        <p:spPr>
          <a:xfrm>
            <a:off x="1553120" y="967373"/>
            <a:ext cx="3428056" cy="2643860"/>
          </a:xfrm>
          <a:prstGeom prst="rect">
            <a:avLst/>
          </a:prstGeom>
        </p:spPr>
      </p:pic>
      <p:pic>
        <p:nvPicPr>
          <p:cNvPr id="7" name="Рисунок 6">
            <a:extLst>
              <a:ext uri="{FF2B5EF4-FFF2-40B4-BE49-F238E27FC236}">
                <a16:creationId xmlns:a16="http://schemas.microsoft.com/office/drawing/2014/main" id="{9C5024B6-72F7-49C9-90FD-3910B488AC4F}"/>
              </a:ext>
            </a:extLst>
          </p:cNvPr>
          <p:cNvPicPr>
            <a:picLocks noChangeAspect="1"/>
          </p:cNvPicPr>
          <p:nvPr/>
        </p:nvPicPr>
        <p:blipFill>
          <a:blip r:embed="rId4"/>
          <a:stretch>
            <a:fillRect/>
          </a:stretch>
        </p:blipFill>
        <p:spPr>
          <a:xfrm>
            <a:off x="1825319" y="3469132"/>
            <a:ext cx="2883658" cy="3420152"/>
          </a:xfrm>
          <a:prstGeom prst="rect">
            <a:avLst/>
          </a:prstGeom>
        </p:spPr>
      </p:pic>
      <p:sp>
        <p:nvSpPr>
          <p:cNvPr id="9" name="TextBox 8">
            <a:extLst>
              <a:ext uri="{FF2B5EF4-FFF2-40B4-BE49-F238E27FC236}">
                <a16:creationId xmlns:a16="http://schemas.microsoft.com/office/drawing/2014/main" id="{523518FA-15D4-4192-9807-4C62BB28709D}"/>
              </a:ext>
            </a:extLst>
          </p:cNvPr>
          <p:cNvSpPr txBox="1"/>
          <p:nvPr/>
        </p:nvSpPr>
        <p:spPr>
          <a:xfrm>
            <a:off x="1825319" y="6522246"/>
            <a:ext cx="2769833" cy="369332"/>
          </a:xfrm>
          <a:prstGeom prst="rect">
            <a:avLst/>
          </a:prstGeom>
          <a:noFill/>
        </p:spPr>
        <p:txBody>
          <a:bodyPr wrap="square" rtlCol="0">
            <a:spAutoFit/>
          </a:bodyPr>
          <a:lstStyle/>
          <a:p>
            <a:r>
              <a:rPr lang="uk-UA" dirty="0">
                <a:solidFill>
                  <a:schemeClr val="accent4">
                    <a:lumMod val="50000"/>
                  </a:schemeClr>
                </a:solidFill>
              </a:rPr>
              <a:t>Перший митрополит Русі</a:t>
            </a:r>
            <a:endParaRPr lang="ru-UA" dirty="0">
              <a:solidFill>
                <a:schemeClr val="accent4">
                  <a:lumMod val="50000"/>
                </a:schemeClr>
              </a:solidFill>
            </a:endParaRPr>
          </a:p>
        </p:txBody>
      </p:sp>
    </p:spTree>
    <p:extLst>
      <p:ext uri="{BB962C8B-B14F-4D97-AF65-F5344CB8AC3E}">
        <p14:creationId xmlns:p14="http://schemas.microsoft.com/office/powerpoint/2010/main" val="2030025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A5D6FD-FF2E-405B-BC0D-B64E88EA9C55}"/>
              </a:ext>
            </a:extLst>
          </p:cNvPr>
          <p:cNvSpPr>
            <a:spLocks noGrp="1"/>
          </p:cNvSpPr>
          <p:nvPr>
            <p:ph type="title"/>
          </p:nvPr>
        </p:nvSpPr>
        <p:spPr>
          <a:xfrm>
            <a:off x="1841007" y="391758"/>
            <a:ext cx="7427281" cy="1330509"/>
          </a:xfrm>
        </p:spPr>
        <p:txBody>
          <a:bodyPr>
            <a:normAutofit/>
          </a:bodyPr>
          <a:lstStyle/>
          <a:p>
            <a:r>
              <a:rPr lang="uk-UA" i="1" dirty="0">
                <a:solidFill>
                  <a:schemeClr val="accent4">
                    <a:lumMod val="50000"/>
                  </a:schemeClr>
                </a:solidFill>
              </a:rPr>
              <a:t>Володимирська гірка. Історія Хрещення Русі</a:t>
            </a:r>
            <a:endParaRPr lang="ru-UA" i="1" dirty="0">
              <a:solidFill>
                <a:schemeClr val="accent4">
                  <a:lumMod val="50000"/>
                </a:schemeClr>
              </a:solidFill>
            </a:endParaRPr>
          </a:p>
        </p:txBody>
      </p:sp>
      <p:sp>
        <p:nvSpPr>
          <p:cNvPr id="10" name="TextBox 9">
            <a:extLst>
              <a:ext uri="{FF2B5EF4-FFF2-40B4-BE49-F238E27FC236}">
                <a16:creationId xmlns:a16="http://schemas.microsoft.com/office/drawing/2014/main" id="{A5194BAD-9B82-4393-8E2E-58941D1265AC}"/>
              </a:ext>
            </a:extLst>
          </p:cNvPr>
          <p:cNvSpPr txBox="1"/>
          <p:nvPr/>
        </p:nvSpPr>
        <p:spPr>
          <a:xfrm>
            <a:off x="1654206" y="3790766"/>
            <a:ext cx="4199424" cy="2800767"/>
          </a:xfrm>
          <a:prstGeom prst="rect">
            <a:avLst/>
          </a:prstGeom>
          <a:noFill/>
        </p:spPr>
        <p:txBody>
          <a:bodyPr wrap="square">
            <a:spAutoFit/>
          </a:bodyPr>
          <a:lstStyle/>
          <a:p>
            <a:r>
              <a:rPr lang="ru-RU" sz="2200" i="1" dirty="0">
                <a:solidFill>
                  <a:schemeClr val="accent4">
                    <a:lumMod val="50000"/>
                  </a:schemeClr>
                </a:solidFill>
              </a:rPr>
              <a:t>Перша </a:t>
            </a:r>
            <a:r>
              <a:rPr lang="ru-RU" sz="2200" i="1" dirty="0" err="1">
                <a:solidFill>
                  <a:schemeClr val="accent4">
                    <a:lumMod val="50000"/>
                  </a:schemeClr>
                </a:solidFill>
              </a:rPr>
              <a:t>спроба</a:t>
            </a:r>
            <a:r>
              <a:rPr lang="ru-RU" sz="2200" i="1" dirty="0">
                <a:solidFill>
                  <a:schemeClr val="accent4">
                    <a:lumMod val="50000"/>
                  </a:schemeClr>
                </a:solidFill>
              </a:rPr>
              <a:t> </a:t>
            </a:r>
            <a:r>
              <a:rPr lang="ru-RU" sz="2200" i="1" dirty="0" err="1">
                <a:solidFill>
                  <a:schemeClr val="accent4">
                    <a:lumMod val="50000"/>
                  </a:schemeClr>
                </a:solidFill>
              </a:rPr>
              <a:t>запровадити</a:t>
            </a:r>
            <a:r>
              <a:rPr lang="ru-RU" sz="2200" i="1" dirty="0">
                <a:solidFill>
                  <a:schemeClr val="accent4">
                    <a:lumMod val="50000"/>
                  </a:schemeClr>
                </a:solidFill>
              </a:rPr>
              <a:t> </a:t>
            </a:r>
            <a:r>
              <a:rPr lang="ru-RU" sz="2200" i="1" dirty="0" err="1">
                <a:solidFill>
                  <a:schemeClr val="accent4">
                    <a:lumMod val="50000"/>
                  </a:schemeClr>
                </a:solidFill>
              </a:rPr>
              <a:t>християнство</a:t>
            </a:r>
            <a:r>
              <a:rPr lang="ru-RU" sz="2200" i="1" dirty="0">
                <a:solidFill>
                  <a:schemeClr val="accent4">
                    <a:lumMod val="50000"/>
                  </a:schemeClr>
                </a:solidFill>
              </a:rPr>
              <a:t> на </a:t>
            </a:r>
            <a:r>
              <a:rPr lang="ru-RU" sz="2200" i="1" dirty="0" err="1">
                <a:solidFill>
                  <a:schemeClr val="accent4">
                    <a:lumMod val="50000"/>
                  </a:schemeClr>
                </a:solidFill>
              </a:rPr>
              <a:t>Русі</a:t>
            </a:r>
            <a:r>
              <a:rPr lang="ru-RU" sz="2200" i="1" dirty="0">
                <a:solidFill>
                  <a:schemeClr val="accent4">
                    <a:lumMod val="50000"/>
                  </a:schemeClr>
                </a:solidFill>
              </a:rPr>
              <a:t> </a:t>
            </a:r>
            <a:r>
              <a:rPr lang="ru-RU" sz="2200" i="1" dirty="0" err="1">
                <a:solidFill>
                  <a:schemeClr val="accent4">
                    <a:lumMod val="50000"/>
                  </a:schemeClr>
                </a:solidFill>
              </a:rPr>
              <a:t>належить</a:t>
            </a:r>
            <a:r>
              <a:rPr lang="ru-RU" sz="2200" i="1" dirty="0">
                <a:solidFill>
                  <a:schemeClr val="accent4">
                    <a:lumMod val="50000"/>
                  </a:schemeClr>
                </a:solidFill>
              </a:rPr>
              <a:t> </a:t>
            </a:r>
            <a:r>
              <a:rPr lang="ru-RU" sz="2200" i="1" dirty="0" err="1">
                <a:solidFill>
                  <a:schemeClr val="accent4">
                    <a:lumMod val="50000"/>
                  </a:schemeClr>
                </a:solidFill>
              </a:rPr>
              <a:t>княгині</a:t>
            </a:r>
            <a:r>
              <a:rPr lang="ru-RU" sz="2200" i="1" dirty="0">
                <a:solidFill>
                  <a:schemeClr val="accent4">
                    <a:lumMod val="50000"/>
                  </a:schemeClr>
                </a:solidFill>
              </a:rPr>
              <a:t> </a:t>
            </a:r>
            <a:r>
              <a:rPr lang="ru-RU" sz="2200" i="1" dirty="0" err="1">
                <a:solidFill>
                  <a:schemeClr val="accent4">
                    <a:lumMod val="50000"/>
                  </a:schemeClr>
                </a:solidFill>
              </a:rPr>
              <a:t>Ользі</a:t>
            </a:r>
            <a:r>
              <a:rPr lang="ru-RU" sz="2200" i="1" dirty="0">
                <a:solidFill>
                  <a:schemeClr val="accent4">
                    <a:lumMod val="50000"/>
                  </a:schemeClr>
                </a:solidFill>
              </a:rPr>
              <a:t>, яка перша </a:t>
            </a:r>
            <a:r>
              <a:rPr lang="ru-RU" sz="2200" i="1" dirty="0" err="1">
                <a:solidFill>
                  <a:schemeClr val="accent4">
                    <a:lumMod val="50000"/>
                  </a:schemeClr>
                </a:solidFill>
              </a:rPr>
              <a:t>відвідала</a:t>
            </a:r>
            <a:r>
              <a:rPr lang="ru-RU" sz="2200" i="1" dirty="0">
                <a:solidFill>
                  <a:schemeClr val="accent4">
                    <a:lumMod val="50000"/>
                  </a:schemeClr>
                </a:solidFill>
              </a:rPr>
              <a:t> Константинополь в </a:t>
            </a:r>
            <a:r>
              <a:rPr lang="ru-RU" sz="2200" i="1" dirty="0" err="1">
                <a:solidFill>
                  <a:schemeClr val="accent4">
                    <a:lumMod val="50000"/>
                  </a:schemeClr>
                </a:solidFill>
              </a:rPr>
              <a:t>мирних</a:t>
            </a:r>
            <a:r>
              <a:rPr lang="ru-RU" sz="2200" i="1" dirty="0">
                <a:solidFill>
                  <a:schemeClr val="accent4">
                    <a:lumMod val="50000"/>
                  </a:schemeClr>
                </a:solidFill>
              </a:rPr>
              <a:t> </a:t>
            </a:r>
            <a:r>
              <a:rPr lang="ru-RU" sz="2200" i="1" dirty="0" err="1">
                <a:solidFill>
                  <a:schemeClr val="accent4">
                    <a:lumMod val="50000"/>
                  </a:schemeClr>
                </a:solidFill>
              </a:rPr>
              <a:t>цілях</a:t>
            </a:r>
            <a:r>
              <a:rPr lang="ru-RU" sz="2200" i="1" dirty="0">
                <a:solidFill>
                  <a:schemeClr val="accent4">
                    <a:lumMod val="50000"/>
                  </a:schemeClr>
                </a:solidFill>
              </a:rPr>
              <a:t> й </a:t>
            </a:r>
            <a:r>
              <a:rPr lang="ru-RU" sz="2200" i="1" dirty="0" err="1">
                <a:solidFill>
                  <a:schemeClr val="accent4">
                    <a:lumMod val="50000"/>
                  </a:schemeClr>
                </a:solidFill>
              </a:rPr>
              <a:t>охрестилася</a:t>
            </a:r>
            <a:r>
              <a:rPr lang="ru-RU" sz="2200" i="1" dirty="0">
                <a:solidFill>
                  <a:schemeClr val="accent4">
                    <a:lumMod val="50000"/>
                  </a:schemeClr>
                </a:solidFill>
              </a:rPr>
              <a:t> там. Але її </a:t>
            </a:r>
            <a:r>
              <a:rPr lang="ru-RU" sz="2200" i="1" dirty="0" err="1">
                <a:solidFill>
                  <a:schemeClr val="accent4">
                    <a:lumMod val="50000"/>
                  </a:schemeClr>
                </a:solidFill>
              </a:rPr>
              <a:t>ярий</a:t>
            </a:r>
            <a:r>
              <a:rPr lang="ru-RU" sz="2200" i="1" dirty="0">
                <a:solidFill>
                  <a:schemeClr val="accent4">
                    <a:lumMod val="50000"/>
                  </a:schemeClr>
                </a:solidFill>
              </a:rPr>
              <a:t> </a:t>
            </a:r>
            <a:r>
              <a:rPr lang="ru-RU" sz="2200" i="1" dirty="0" err="1">
                <a:solidFill>
                  <a:schemeClr val="accent4">
                    <a:lumMod val="50000"/>
                  </a:schemeClr>
                </a:solidFill>
              </a:rPr>
              <a:t>син</a:t>
            </a:r>
            <a:r>
              <a:rPr lang="ru-RU" sz="2200" i="1" dirty="0">
                <a:solidFill>
                  <a:schemeClr val="accent4">
                    <a:lumMod val="50000"/>
                  </a:schemeClr>
                </a:solidFill>
              </a:rPr>
              <a:t> Святополк </a:t>
            </a:r>
            <a:r>
              <a:rPr lang="ru-RU" sz="2200" i="1" dirty="0" err="1">
                <a:solidFill>
                  <a:schemeClr val="accent4">
                    <a:lumMod val="50000"/>
                  </a:schemeClr>
                </a:solidFill>
              </a:rPr>
              <a:t>був</a:t>
            </a:r>
            <a:r>
              <a:rPr lang="ru-RU" sz="2200" i="1" dirty="0">
                <a:solidFill>
                  <a:schemeClr val="accent4">
                    <a:lumMod val="50000"/>
                  </a:schemeClr>
                </a:solidFill>
              </a:rPr>
              <a:t> </a:t>
            </a:r>
            <a:r>
              <a:rPr lang="ru-RU" sz="2200" i="1" dirty="0" err="1">
                <a:solidFill>
                  <a:schemeClr val="accent4">
                    <a:lumMod val="50000"/>
                  </a:schemeClr>
                </a:solidFill>
              </a:rPr>
              <a:t>заядлим</a:t>
            </a:r>
            <a:r>
              <a:rPr lang="ru-RU" sz="2200" i="1" dirty="0">
                <a:solidFill>
                  <a:schemeClr val="accent4">
                    <a:lumMod val="50000"/>
                  </a:schemeClr>
                </a:solidFill>
              </a:rPr>
              <a:t> </a:t>
            </a:r>
            <a:r>
              <a:rPr lang="ru-RU" sz="2200" i="1" dirty="0" err="1">
                <a:solidFill>
                  <a:schemeClr val="accent4">
                    <a:lumMod val="50000"/>
                  </a:schemeClr>
                </a:solidFill>
              </a:rPr>
              <a:t>язичником</a:t>
            </a:r>
            <a:r>
              <a:rPr lang="ru-RU" sz="2200" i="1" dirty="0">
                <a:solidFill>
                  <a:schemeClr val="accent4">
                    <a:lumMod val="50000"/>
                  </a:schemeClr>
                </a:solidFill>
              </a:rPr>
              <a:t> й вона не </a:t>
            </a:r>
            <a:r>
              <a:rPr lang="ru-RU" sz="2200" i="1" dirty="0" err="1">
                <a:solidFill>
                  <a:schemeClr val="accent4">
                    <a:lumMod val="50000"/>
                  </a:schemeClr>
                </a:solidFill>
              </a:rPr>
              <a:t>змогла</a:t>
            </a:r>
            <a:r>
              <a:rPr lang="ru-RU" sz="2200" i="1" dirty="0">
                <a:solidFill>
                  <a:schemeClr val="accent4">
                    <a:lumMod val="50000"/>
                  </a:schemeClr>
                </a:solidFill>
              </a:rPr>
              <a:t> </a:t>
            </a:r>
            <a:r>
              <a:rPr lang="ru-RU" sz="2200" i="1" dirty="0" err="1">
                <a:solidFill>
                  <a:schemeClr val="accent4">
                    <a:lumMod val="50000"/>
                  </a:schemeClr>
                </a:solidFill>
              </a:rPr>
              <a:t>домогтися</a:t>
            </a:r>
            <a:r>
              <a:rPr lang="ru-RU" sz="2200" i="1" dirty="0">
                <a:solidFill>
                  <a:schemeClr val="accent4">
                    <a:lumMod val="50000"/>
                  </a:schemeClr>
                </a:solidFill>
              </a:rPr>
              <a:t> </a:t>
            </a:r>
            <a:r>
              <a:rPr lang="ru-RU" sz="2200" i="1" dirty="0" err="1">
                <a:solidFill>
                  <a:schemeClr val="accent4">
                    <a:lumMod val="50000"/>
                  </a:schemeClr>
                </a:solidFill>
              </a:rPr>
              <a:t>свого</a:t>
            </a:r>
            <a:r>
              <a:rPr lang="ru-RU" sz="2000" i="1" dirty="0">
                <a:solidFill>
                  <a:schemeClr val="accent4">
                    <a:lumMod val="50000"/>
                  </a:schemeClr>
                </a:solidFill>
              </a:rPr>
              <a:t>.</a:t>
            </a:r>
          </a:p>
        </p:txBody>
      </p:sp>
      <p:sp>
        <p:nvSpPr>
          <p:cNvPr id="12" name="Объект 2">
            <a:extLst>
              <a:ext uri="{FF2B5EF4-FFF2-40B4-BE49-F238E27FC236}">
                <a16:creationId xmlns:a16="http://schemas.microsoft.com/office/drawing/2014/main" id="{D6FEF438-63B2-44DF-962F-A8EDF0AB3827}"/>
              </a:ext>
            </a:extLst>
          </p:cNvPr>
          <p:cNvSpPr txBox="1">
            <a:spLocks/>
          </p:cNvSpPr>
          <p:nvPr/>
        </p:nvSpPr>
        <p:spPr>
          <a:xfrm>
            <a:off x="5696707" y="1327842"/>
            <a:ext cx="4984122" cy="55301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uk-UA" sz="2400" i="1" dirty="0">
                <a:solidFill>
                  <a:schemeClr val="accent4">
                    <a:lumMod val="50000"/>
                  </a:schemeClr>
                </a:solidFill>
              </a:rPr>
              <a:t>Другий момент в літописі про релігію: «Володимир обирає віру». Багато гостей було в нього: болгари, </a:t>
            </a:r>
            <a:r>
              <a:rPr lang="uk-UA" sz="2400" i="1" dirty="0" err="1">
                <a:solidFill>
                  <a:schemeClr val="accent4">
                    <a:lumMod val="50000"/>
                  </a:schemeClr>
                </a:solidFill>
              </a:rPr>
              <a:t>римляне</a:t>
            </a:r>
            <a:r>
              <a:rPr lang="uk-UA" sz="2400" i="1" dirty="0">
                <a:solidFill>
                  <a:schemeClr val="accent4">
                    <a:lumMod val="50000"/>
                  </a:schemeClr>
                </a:solidFill>
              </a:rPr>
              <a:t>-католики і хозарські євреї. Ніяка віра не підійшла Володимиру по духу. І тільки коли до нього прийшов грек-філософ, він почув віру, що сподобалась йому. Але Володимир вирішив почекати й детальніше в цьому розібратися. І вже прийняв він рішення, після того, як у 986р. захопив Корсунь, та зажадав у дружини доньку імператора Анну. Володимир охрестився й одружився на ній.</a:t>
            </a:r>
            <a:endParaRPr lang="ru-UA" sz="2400" i="1" dirty="0">
              <a:solidFill>
                <a:schemeClr val="accent4">
                  <a:lumMod val="50000"/>
                </a:schemeClr>
              </a:solidFill>
            </a:endParaRPr>
          </a:p>
        </p:txBody>
      </p:sp>
      <p:pic>
        <p:nvPicPr>
          <p:cNvPr id="13" name="Рисунок 12">
            <a:extLst>
              <a:ext uri="{FF2B5EF4-FFF2-40B4-BE49-F238E27FC236}">
                <a16:creationId xmlns:a16="http://schemas.microsoft.com/office/drawing/2014/main" id="{AFDC9FA5-5F0C-4DCB-9F16-49060A916568}"/>
              </a:ext>
            </a:extLst>
          </p:cNvPr>
          <p:cNvPicPr>
            <a:picLocks noChangeAspect="1"/>
          </p:cNvPicPr>
          <p:nvPr/>
        </p:nvPicPr>
        <p:blipFill>
          <a:blip r:embed="rId2"/>
          <a:stretch>
            <a:fillRect/>
          </a:stretch>
        </p:blipFill>
        <p:spPr>
          <a:xfrm>
            <a:off x="1356576" y="1420802"/>
            <a:ext cx="4309342" cy="2500037"/>
          </a:xfrm>
          <a:prstGeom prst="rect">
            <a:avLst/>
          </a:prstGeom>
        </p:spPr>
      </p:pic>
      <p:sp>
        <p:nvSpPr>
          <p:cNvPr id="14" name="TextBox 13">
            <a:extLst>
              <a:ext uri="{FF2B5EF4-FFF2-40B4-BE49-F238E27FC236}">
                <a16:creationId xmlns:a16="http://schemas.microsoft.com/office/drawing/2014/main" id="{85DB677D-9CF2-4A09-B26E-F3ABC89163EC}"/>
              </a:ext>
            </a:extLst>
          </p:cNvPr>
          <p:cNvSpPr txBox="1"/>
          <p:nvPr/>
        </p:nvSpPr>
        <p:spPr>
          <a:xfrm>
            <a:off x="1841007" y="3606100"/>
            <a:ext cx="6125592" cy="369332"/>
          </a:xfrm>
          <a:prstGeom prst="rect">
            <a:avLst/>
          </a:prstGeom>
          <a:noFill/>
        </p:spPr>
        <p:txBody>
          <a:bodyPr wrap="square">
            <a:spAutoFit/>
          </a:bodyPr>
          <a:lstStyle/>
          <a:p>
            <a:r>
              <a:rPr lang="uk-UA" b="1" u="sng" dirty="0">
                <a:solidFill>
                  <a:schemeClr val="accent4">
                    <a:lumMod val="50000"/>
                  </a:schemeClr>
                </a:solidFill>
              </a:rPr>
              <a:t>Ольга відвідує Константинополь</a:t>
            </a:r>
            <a:endParaRPr lang="ru-UA" b="1" u="sng" dirty="0">
              <a:solidFill>
                <a:schemeClr val="accent4">
                  <a:lumMod val="50000"/>
                </a:schemeClr>
              </a:solidFill>
            </a:endParaRPr>
          </a:p>
        </p:txBody>
      </p:sp>
      <p:sp>
        <p:nvSpPr>
          <p:cNvPr id="5" name="Місце для вмісту 4">
            <a:extLst>
              <a:ext uri="{FF2B5EF4-FFF2-40B4-BE49-F238E27FC236}">
                <a16:creationId xmlns:a16="http://schemas.microsoft.com/office/drawing/2014/main" id="{3FE45A40-C404-1094-D51A-F05B0E3E77BE}"/>
              </a:ext>
            </a:extLst>
          </p:cNvPr>
          <p:cNvSpPr>
            <a:spLocks noGrp="1"/>
          </p:cNvSpPr>
          <p:nvPr>
            <p:ph idx="1"/>
          </p:nvPr>
        </p:nvSpPr>
        <p:spPr/>
        <p:txBody>
          <a:bodyPr/>
          <a:lstStyle/>
          <a:p>
            <a:endParaRPr lang="uk-UA"/>
          </a:p>
        </p:txBody>
      </p:sp>
    </p:spTree>
    <p:extLst>
      <p:ext uri="{BB962C8B-B14F-4D97-AF65-F5344CB8AC3E}">
        <p14:creationId xmlns:p14="http://schemas.microsoft.com/office/powerpoint/2010/main" val="217697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heckerboard(across)">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heckerboard(across)">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482460-C398-4F20-9679-987AA347B2B4}"/>
              </a:ext>
            </a:extLst>
          </p:cNvPr>
          <p:cNvSpPr>
            <a:spLocks noGrp="1"/>
          </p:cNvSpPr>
          <p:nvPr>
            <p:ph type="title"/>
          </p:nvPr>
        </p:nvSpPr>
        <p:spPr>
          <a:xfrm>
            <a:off x="1796249" y="272032"/>
            <a:ext cx="6317941" cy="1727417"/>
          </a:xfrm>
        </p:spPr>
        <p:txBody>
          <a:bodyPr>
            <a:normAutofit/>
          </a:bodyPr>
          <a:lstStyle/>
          <a:p>
            <a:r>
              <a:rPr lang="uk-UA" b="1" i="1" dirty="0">
                <a:solidFill>
                  <a:schemeClr val="accent4">
                    <a:lumMod val="50000"/>
                  </a:schemeClr>
                </a:solidFill>
              </a:rPr>
              <a:t>Пам’ятник Володимиру Великому </a:t>
            </a:r>
            <a:endParaRPr lang="ru-UA" b="1" i="1" dirty="0">
              <a:solidFill>
                <a:schemeClr val="accent4">
                  <a:lumMod val="50000"/>
                </a:schemeClr>
              </a:solidFill>
            </a:endParaRPr>
          </a:p>
        </p:txBody>
      </p:sp>
      <p:sp>
        <p:nvSpPr>
          <p:cNvPr id="6" name="TextBox 5">
            <a:extLst>
              <a:ext uri="{FF2B5EF4-FFF2-40B4-BE49-F238E27FC236}">
                <a16:creationId xmlns:a16="http://schemas.microsoft.com/office/drawing/2014/main" id="{972B6B78-FEC7-472C-B45E-D1497D3B7F2B}"/>
              </a:ext>
            </a:extLst>
          </p:cNvPr>
          <p:cNvSpPr txBox="1"/>
          <p:nvPr/>
        </p:nvSpPr>
        <p:spPr>
          <a:xfrm>
            <a:off x="4785064" y="1216241"/>
            <a:ext cx="5459767" cy="5324535"/>
          </a:xfrm>
          <a:prstGeom prst="rect">
            <a:avLst/>
          </a:prstGeom>
          <a:noFill/>
        </p:spPr>
        <p:txBody>
          <a:bodyPr wrap="square">
            <a:spAutoFit/>
          </a:bodyPr>
          <a:lstStyle/>
          <a:p>
            <a:r>
              <a:rPr lang="uk-UA" sz="2000" i="1" dirty="0">
                <a:solidFill>
                  <a:schemeClr val="accent4">
                    <a:lumMod val="50000"/>
                  </a:schemeClr>
                </a:solidFill>
              </a:rPr>
              <a:t> Повернувшись Володимир у 988 р. хрестить людей в місті , де ріка Почайна впадає в Дніпро. Після цієї події на Русі почали активно будувати християнські храми, а на стародавньому капищі у Києві було споруджено церкву святого Василя та пізніше – Десятинну церкву. Згодом православ'я приходить до інших міст Київської Русі: Чернігів, Полоцьк, Турів, де створювалися єпархії. Зростає культура та духовність, авторитет Русі в світі, підтримується союз з Візантією. Однак, цей процес не завжди був швидким та гладким, і затягнувся +- на кілька століть. Зараз в Україні більшість населення є християнами, що свідчить про силу цієї події. В Києві спорудили пам’ятник Володимиру недалеко від так званій Володимирській </a:t>
            </a:r>
            <a:r>
              <a:rPr lang="uk-UA" sz="2000" i="1" dirty="0" err="1">
                <a:solidFill>
                  <a:schemeClr val="accent4">
                    <a:lumMod val="50000"/>
                  </a:schemeClr>
                </a:solidFill>
              </a:rPr>
              <a:t>гірці</a:t>
            </a:r>
            <a:endParaRPr lang="uk-UA" sz="2000" i="1" dirty="0">
              <a:solidFill>
                <a:schemeClr val="accent4">
                  <a:lumMod val="50000"/>
                </a:schemeClr>
              </a:solidFill>
            </a:endParaRPr>
          </a:p>
        </p:txBody>
      </p:sp>
      <p:pic>
        <p:nvPicPr>
          <p:cNvPr id="7" name="Рисунок 6">
            <a:extLst>
              <a:ext uri="{FF2B5EF4-FFF2-40B4-BE49-F238E27FC236}">
                <a16:creationId xmlns:a16="http://schemas.microsoft.com/office/drawing/2014/main" id="{76ECE709-A9E2-4973-96A7-E16D542F8CAE}"/>
              </a:ext>
            </a:extLst>
          </p:cNvPr>
          <p:cNvPicPr>
            <a:picLocks noChangeAspect="1"/>
          </p:cNvPicPr>
          <p:nvPr/>
        </p:nvPicPr>
        <p:blipFill>
          <a:blip r:embed="rId2"/>
          <a:stretch>
            <a:fillRect/>
          </a:stretch>
        </p:blipFill>
        <p:spPr>
          <a:xfrm>
            <a:off x="1668353" y="1850947"/>
            <a:ext cx="3037427" cy="4055122"/>
          </a:xfrm>
          <a:prstGeom prst="rect">
            <a:avLst/>
          </a:prstGeom>
          <a:ln>
            <a:noFill/>
          </a:ln>
          <a:effectLst>
            <a:softEdge rad="112500"/>
          </a:effectLst>
        </p:spPr>
      </p:pic>
      <p:sp>
        <p:nvSpPr>
          <p:cNvPr id="5" name="Місце для вмісту 4">
            <a:extLst>
              <a:ext uri="{FF2B5EF4-FFF2-40B4-BE49-F238E27FC236}">
                <a16:creationId xmlns:a16="http://schemas.microsoft.com/office/drawing/2014/main" id="{F087A480-7672-66CD-7A17-240FEA7341A8}"/>
              </a:ext>
            </a:extLst>
          </p:cNvPr>
          <p:cNvSpPr>
            <a:spLocks noGrp="1"/>
          </p:cNvSpPr>
          <p:nvPr>
            <p:ph idx="1"/>
          </p:nvPr>
        </p:nvSpPr>
        <p:spPr/>
        <p:txBody>
          <a:bodyPr/>
          <a:lstStyle/>
          <a:p>
            <a:endParaRPr lang="uk-UA"/>
          </a:p>
        </p:txBody>
      </p:sp>
    </p:spTree>
    <p:extLst>
      <p:ext uri="{BB962C8B-B14F-4D97-AF65-F5344CB8AC3E}">
        <p14:creationId xmlns:p14="http://schemas.microsoft.com/office/powerpoint/2010/main" val="256333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p:cTn id="15"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F1BAAC4-B7C8-428C-A567-8F9E66CCE9D6}"/>
              </a:ext>
            </a:extLst>
          </p:cNvPr>
          <p:cNvSpPr>
            <a:spLocks noGrp="1"/>
          </p:cNvSpPr>
          <p:nvPr>
            <p:ph type="title"/>
          </p:nvPr>
        </p:nvSpPr>
        <p:spPr>
          <a:xfrm>
            <a:off x="1538056" y="365562"/>
            <a:ext cx="10515600" cy="1325563"/>
          </a:xfrm>
        </p:spPr>
        <p:txBody>
          <a:bodyPr/>
          <a:lstStyle/>
          <a:p>
            <a:r>
              <a:rPr lang="uk-UA" b="1" i="1" dirty="0">
                <a:solidFill>
                  <a:schemeClr val="accent4">
                    <a:lumMod val="50000"/>
                  </a:schemeClr>
                </a:solidFill>
              </a:rPr>
              <a:t>Андріївський узвіз</a:t>
            </a:r>
            <a:endParaRPr lang="ru-UA" b="1" i="1" dirty="0">
              <a:solidFill>
                <a:schemeClr val="accent4">
                  <a:lumMod val="50000"/>
                </a:schemeClr>
              </a:solidFill>
            </a:endParaRPr>
          </a:p>
        </p:txBody>
      </p:sp>
      <p:sp>
        <p:nvSpPr>
          <p:cNvPr id="6" name="TextBox 5">
            <a:extLst>
              <a:ext uri="{FF2B5EF4-FFF2-40B4-BE49-F238E27FC236}">
                <a16:creationId xmlns:a16="http://schemas.microsoft.com/office/drawing/2014/main" id="{8E756620-ED23-4A3E-8BEB-91EBC30813A9}"/>
              </a:ext>
            </a:extLst>
          </p:cNvPr>
          <p:cNvSpPr txBox="1"/>
          <p:nvPr/>
        </p:nvSpPr>
        <p:spPr>
          <a:xfrm>
            <a:off x="1538056" y="1443023"/>
            <a:ext cx="5351014" cy="5355312"/>
          </a:xfrm>
          <a:prstGeom prst="rect">
            <a:avLst/>
          </a:prstGeom>
          <a:noFill/>
        </p:spPr>
        <p:txBody>
          <a:bodyPr wrap="square">
            <a:spAutoFit/>
          </a:bodyPr>
          <a:lstStyle/>
          <a:p>
            <a:r>
              <a:rPr lang="uk-UA" i="1" dirty="0">
                <a:solidFill>
                  <a:schemeClr val="accent4">
                    <a:lumMod val="50000"/>
                  </a:schemeClr>
                </a:solidFill>
              </a:rPr>
              <a:t>Андріївський узвіз – друга за популярністю вулиця Києва після </a:t>
            </a:r>
            <a:r>
              <a:rPr lang="uk-UA" i="1" dirty="0" err="1">
                <a:solidFill>
                  <a:schemeClr val="accent4">
                    <a:lumMod val="50000"/>
                  </a:schemeClr>
                </a:solidFill>
              </a:rPr>
              <a:t>Хрещатика</a:t>
            </a:r>
            <a:r>
              <a:rPr lang="uk-UA" i="1" dirty="0">
                <a:solidFill>
                  <a:schemeClr val="accent4">
                    <a:lumMod val="50000"/>
                  </a:schemeClr>
                </a:solidFill>
              </a:rPr>
              <a:t>, яка веде від Володимирської вулиці до Десятинної та Контрактової площі, що розташована на Подолі. У часи Київської Русі Андріївський узвіз був найкоротшим шляхом з верхнього міста, де перебували Золоті Ворота й Софія Київська в нижнє місто – на Поділ, де був міський порт і ремісничі квартали. На початку </a:t>
            </a:r>
            <a:r>
              <a:rPr lang="de-DE" i="1" dirty="0">
                <a:solidFill>
                  <a:schemeClr val="accent4">
                    <a:lumMod val="50000"/>
                  </a:schemeClr>
                </a:solidFill>
              </a:rPr>
              <a:t>XVIII </a:t>
            </a:r>
            <a:r>
              <a:rPr lang="uk-UA" i="1" dirty="0">
                <a:solidFill>
                  <a:schemeClr val="accent4">
                    <a:lumMod val="50000"/>
                  </a:schemeClr>
                </a:solidFill>
              </a:rPr>
              <a:t>століття, за вказівкою київського губернатора, проїзд розширили, і тепер тут могли проїхати навіть навантажені вози, запряжені волами.</a:t>
            </a:r>
          </a:p>
          <a:p>
            <a:endParaRPr lang="uk-UA" i="1" dirty="0">
              <a:solidFill>
                <a:schemeClr val="accent4">
                  <a:lumMod val="50000"/>
                </a:schemeClr>
              </a:solidFill>
            </a:endParaRPr>
          </a:p>
          <a:p>
            <a:r>
              <a:rPr lang="uk-UA" i="1" dirty="0">
                <a:solidFill>
                  <a:schemeClr val="accent4">
                    <a:lumMod val="50000"/>
                  </a:schemeClr>
                </a:solidFill>
              </a:rPr>
              <a:t>За легендою, Андріївський узвіз отримав свою назву завдяки Святому Андрію </a:t>
            </a:r>
            <a:r>
              <a:rPr lang="uk-UA" i="1" dirty="0" err="1">
                <a:solidFill>
                  <a:schemeClr val="accent4">
                    <a:lumMod val="50000"/>
                  </a:schemeClr>
                </a:solidFill>
              </a:rPr>
              <a:t>Первозванному</a:t>
            </a:r>
            <a:r>
              <a:rPr lang="uk-UA" i="1" dirty="0">
                <a:solidFill>
                  <a:schemeClr val="accent4">
                    <a:lumMod val="50000"/>
                  </a:schemeClr>
                </a:solidFill>
              </a:rPr>
              <a:t>. Легенда свідчить, що колись на місці Дніпра було море, але коли Святий Андрій поставив на вершині пагорба хрест, вода відійшла. Тепер на цьому місці стоїть Андріївська церква – головна окраса вулиці.</a:t>
            </a:r>
            <a:endParaRPr lang="ru-UA" i="1" dirty="0">
              <a:solidFill>
                <a:schemeClr val="accent4">
                  <a:lumMod val="50000"/>
                </a:schemeClr>
              </a:solidFill>
            </a:endParaRPr>
          </a:p>
        </p:txBody>
      </p:sp>
      <p:pic>
        <p:nvPicPr>
          <p:cNvPr id="7" name="Рисунок 6">
            <a:extLst>
              <a:ext uri="{FF2B5EF4-FFF2-40B4-BE49-F238E27FC236}">
                <a16:creationId xmlns:a16="http://schemas.microsoft.com/office/drawing/2014/main" id="{C4EE38C3-9B6E-435E-9D52-3A55EC06885D}"/>
              </a:ext>
            </a:extLst>
          </p:cNvPr>
          <p:cNvPicPr>
            <a:picLocks noChangeAspect="1"/>
          </p:cNvPicPr>
          <p:nvPr/>
        </p:nvPicPr>
        <p:blipFill>
          <a:blip r:embed="rId2"/>
          <a:stretch>
            <a:fillRect/>
          </a:stretch>
        </p:blipFill>
        <p:spPr>
          <a:xfrm>
            <a:off x="6795856" y="726207"/>
            <a:ext cx="3400395" cy="2550296"/>
          </a:xfrm>
          <a:prstGeom prst="rect">
            <a:avLst/>
          </a:prstGeom>
          <a:ln>
            <a:noFill/>
          </a:ln>
          <a:effectLst>
            <a:softEdge rad="112500"/>
          </a:effectLst>
        </p:spPr>
      </p:pic>
      <p:pic>
        <p:nvPicPr>
          <p:cNvPr id="8" name="Рисунок 7">
            <a:extLst>
              <a:ext uri="{FF2B5EF4-FFF2-40B4-BE49-F238E27FC236}">
                <a16:creationId xmlns:a16="http://schemas.microsoft.com/office/drawing/2014/main" id="{70C176C4-9925-4769-ABB3-819F75BEFC7B}"/>
              </a:ext>
            </a:extLst>
          </p:cNvPr>
          <p:cNvPicPr>
            <a:picLocks noChangeAspect="1"/>
          </p:cNvPicPr>
          <p:nvPr/>
        </p:nvPicPr>
        <p:blipFill>
          <a:blip r:embed="rId3"/>
          <a:stretch>
            <a:fillRect/>
          </a:stretch>
        </p:blipFill>
        <p:spPr>
          <a:xfrm>
            <a:off x="7259292" y="3231256"/>
            <a:ext cx="2834619" cy="3462982"/>
          </a:xfrm>
          <a:prstGeom prst="rect">
            <a:avLst/>
          </a:prstGeom>
        </p:spPr>
      </p:pic>
      <p:sp>
        <p:nvSpPr>
          <p:cNvPr id="5" name="Місце для вмісту 4">
            <a:extLst>
              <a:ext uri="{FF2B5EF4-FFF2-40B4-BE49-F238E27FC236}">
                <a16:creationId xmlns:a16="http://schemas.microsoft.com/office/drawing/2014/main" id="{E330BD56-9701-489B-BA78-0B82D8364D37}"/>
              </a:ext>
            </a:extLst>
          </p:cNvPr>
          <p:cNvSpPr>
            <a:spLocks noGrp="1"/>
          </p:cNvSpPr>
          <p:nvPr>
            <p:ph idx="1"/>
          </p:nvPr>
        </p:nvSpPr>
        <p:spPr/>
        <p:txBody>
          <a:bodyPr/>
          <a:lstStyle/>
          <a:p>
            <a:endParaRPr lang="uk-UA"/>
          </a:p>
        </p:txBody>
      </p:sp>
    </p:spTree>
    <p:extLst>
      <p:ext uri="{BB962C8B-B14F-4D97-AF65-F5344CB8AC3E}">
        <p14:creationId xmlns:p14="http://schemas.microsoft.com/office/powerpoint/2010/main" val="2259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 calcmode="lin" valueType="num">
                                      <p:cBhvr>
                                        <p:cTn id="22" dur="500" fill="hold"/>
                                        <p:tgtEl>
                                          <p:spTgt spid="7"/>
                                        </p:tgtEl>
                                        <p:attrNameLst>
                                          <p:attrName>style.rotation</p:attrName>
                                        </p:attrNameLst>
                                      </p:cBhvr>
                                      <p:tavLst>
                                        <p:tav tm="0">
                                          <p:val>
                                            <p:fltVal val="360"/>
                                          </p:val>
                                        </p:tav>
                                        <p:tav tm="100000">
                                          <p:val>
                                            <p:fltVal val="0"/>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90"/>
                                          </p:val>
                                        </p:tav>
                                        <p:tav tm="100000">
                                          <p:val>
                                            <p:fltVal val="0"/>
                                          </p:val>
                                        </p:tav>
                                      </p:tavLst>
                                    </p:anim>
                                    <p:animEffect transition="in" filter="fade">
                                      <p:cBhvr>
                                        <p:cTn id="3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600A58-D9BE-4A81-BDC5-A31658EEB385}"/>
              </a:ext>
            </a:extLst>
          </p:cNvPr>
          <p:cNvSpPr>
            <a:spLocks noGrp="1"/>
          </p:cNvSpPr>
          <p:nvPr>
            <p:ph type="title"/>
          </p:nvPr>
        </p:nvSpPr>
        <p:spPr>
          <a:xfrm>
            <a:off x="1563950" y="721527"/>
            <a:ext cx="9064100" cy="1338093"/>
          </a:xfrm>
        </p:spPr>
        <p:txBody>
          <a:bodyPr>
            <a:normAutofit fontScale="90000"/>
          </a:bodyPr>
          <a:lstStyle/>
          <a:p>
            <a:r>
              <a:rPr lang="uk-UA" b="1" i="1" dirty="0">
                <a:solidFill>
                  <a:schemeClr val="accent4">
                    <a:lumMod val="50000"/>
                  </a:schemeClr>
                </a:solidFill>
              </a:rPr>
              <a:t>Житній ринок. Історія шляху «із варяг у греки»</a:t>
            </a:r>
            <a:endParaRPr lang="ru-UA" b="1" i="1" dirty="0">
              <a:solidFill>
                <a:schemeClr val="accent4">
                  <a:lumMod val="50000"/>
                </a:schemeClr>
              </a:solidFill>
            </a:endParaRPr>
          </a:p>
        </p:txBody>
      </p:sp>
      <p:sp>
        <p:nvSpPr>
          <p:cNvPr id="6" name="TextBox 5">
            <a:extLst>
              <a:ext uri="{FF2B5EF4-FFF2-40B4-BE49-F238E27FC236}">
                <a16:creationId xmlns:a16="http://schemas.microsoft.com/office/drawing/2014/main" id="{FDF8EB4F-E29C-4D8A-98BF-8ACF5718ADC1}"/>
              </a:ext>
            </a:extLst>
          </p:cNvPr>
          <p:cNvSpPr txBox="1"/>
          <p:nvPr/>
        </p:nvSpPr>
        <p:spPr>
          <a:xfrm>
            <a:off x="6193120" y="2139514"/>
            <a:ext cx="4090386" cy="4401205"/>
          </a:xfrm>
          <a:prstGeom prst="rect">
            <a:avLst/>
          </a:prstGeom>
          <a:noFill/>
        </p:spPr>
        <p:txBody>
          <a:bodyPr wrap="square">
            <a:spAutoFit/>
          </a:bodyPr>
          <a:lstStyle/>
          <a:p>
            <a:r>
              <a:rPr lang="uk-UA" sz="2000" dirty="0">
                <a:solidFill>
                  <a:schemeClr val="accent4">
                    <a:lumMod val="50000"/>
                  </a:schemeClr>
                </a:solidFill>
                <a:effectLst>
                  <a:outerShdw blurRad="38100" dist="38100" dir="2700000" algn="tl">
                    <a:srgbClr val="000000">
                      <a:alpha val="43137"/>
                    </a:srgbClr>
                  </a:outerShdw>
                </a:effectLst>
              </a:rPr>
              <a:t>Варяги (скандинави) намагаються відкрити нові маршрути й поширити свій вплив на світ, Візантія становиться центром торгівлі, Хозарський каганат розвиває це ремесло і вже контролює шовковий шлях.                                                                                                 В </a:t>
            </a:r>
            <a:r>
              <a:rPr lang="en-US" sz="2000" dirty="0">
                <a:solidFill>
                  <a:schemeClr val="accent4">
                    <a:lumMod val="50000"/>
                  </a:schemeClr>
                </a:solidFill>
                <a:effectLst>
                  <a:outerShdw blurRad="38100" dist="38100" dir="2700000" algn="tl">
                    <a:srgbClr val="000000">
                      <a:alpha val="43137"/>
                    </a:srgbClr>
                  </a:outerShdw>
                </a:effectLst>
              </a:rPr>
              <a:t>IX</a:t>
            </a:r>
            <a:r>
              <a:rPr lang="uk-UA" sz="2000" dirty="0">
                <a:solidFill>
                  <a:schemeClr val="accent4">
                    <a:lumMod val="50000"/>
                  </a:schemeClr>
                </a:solidFill>
                <a:effectLst>
                  <a:outerShdw blurRad="38100" dist="38100" dir="2700000" algn="tl">
                    <a:srgbClr val="000000">
                      <a:alpha val="43137"/>
                    </a:srgbClr>
                  </a:outerShdw>
                </a:effectLst>
              </a:rPr>
              <a:t> – </a:t>
            </a:r>
            <a:r>
              <a:rPr lang="en-US" sz="2000" dirty="0">
                <a:solidFill>
                  <a:schemeClr val="accent4">
                    <a:lumMod val="50000"/>
                  </a:schemeClr>
                </a:solidFill>
                <a:effectLst>
                  <a:outerShdw blurRad="38100" dist="38100" dir="2700000" algn="tl">
                    <a:srgbClr val="000000">
                      <a:alpha val="43137"/>
                    </a:srgbClr>
                  </a:outerShdw>
                </a:effectLst>
              </a:rPr>
              <a:t>X</a:t>
            </a:r>
            <a:r>
              <a:rPr lang="uk-UA" sz="2000" dirty="0">
                <a:solidFill>
                  <a:schemeClr val="accent4">
                    <a:lumMod val="50000"/>
                  </a:schemeClr>
                </a:solidFill>
                <a:effectLst>
                  <a:outerShdw blurRad="38100" dist="38100" dir="2700000" algn="tl">
                    <a:srgbClr val="000000">
                      <a:alpha val="43137"/>
                    </a:srgbClr>
                  </a:outerShdw>
                </a:effectLst>
              </a:rPr>
              <a:t> ст. н. е. утворився морський торговельний шлях «Із варяг у греки», який з’єднував водою Балтійське море - Чорне Море. Важливу роль в ньому грала річка Дніпро, що перетинає всю Україну й виводить у Чорне море.</a:t>
            </a:r>
          </a:p>
        </p:txBody>
      </p:sp>
      <p:pic>
        <p:nvPicPr>
          <p:cNvPr id="7" name="Рисунок 6">
            <a:extLst>
              <a:ext uri="{FF2B5EF4-FFF2-40B4-BE49-F238E27FC236}">
                <a16:creationId xmlns:a16="http://schemas.microsoft.com/office/drawing/2014/main" id="{066CBECB-9DCE-48CA-B962-ADEA5CC164B6}"/>
              </a:ext>
            </a:extLst>
          </p:cNvPr>
          <p:cNvPicPr>
            <a:picLocks noChangeAspect="1"/>
          </p:cNvPicPr>
          <p:nvPr/>
        </p:nvPicPr>
        <p:blipFill>
          <a:blip r:embed="rId2"/>
          <a:stretch>
            <a:fillRect/>
          </a:stretch>
        </p:blipFill>
        <p:spPr>
          <a:xfrm>
            <a:off x="1439888" y="2301690"/>
            <a:ext cx="4539223" cy="4076855"/>
          </a:xfrm>
          <a:prstGeom prst="rect">
            <a:avLst/>
          </a:prstGeom>
        </p:spPr>
      </p:pic>
    </p:spTree>
    <p:extLst>
      <p:ext uri="{BB962C8B-B14F-4D97-AF65-F5344CB8AC3E}">
        <p14:creationId xmlns:p14="http://schemas.microsoft.com/office/powerpoint/2010/main" val="220638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3"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
                                        <p:tgtEl>
                                          <p:spTgt spid="7"/>
                                        </p:tgtEl>
                                      </p:cBhvr>
                                    </p:animEffect>
                                    <p:anim calcmode="lin" valueType="num">
                                      <p:cBhvr>
                                        <p:cTn id="21" dur="400" fill="hold"/>
                                        <p:tgtEl>
                                          <p:spTgt spid="7"/>
                                        </p:tgtEl>
                                        <p:attrNameLst>
                                          <p:attrName>ppt_x</p:attrName>
                                        </p:attrNameLst>
                                      </p:cBhvr>
                                      <p:tavLst>
                                        <p:tav tm="0">
                                          <p:val>
                                            <p:strVal val="#ppt_x"/>
                                          </p:val>
                                        </p:tav>
                                        <p:tav tm="100000">
                                          <p:val>
                                            <p:strVal val="#ppt_x"/>
                                          </p:val>
                                        </p:tav>
                                      </p:tavLst>
                                    </p:anim>
                                    <p:anim calcmode="lin" valueType="num">
                                      <p:cBhvr>
                                        <p:cTn id="22" dur="400" fill="hold"/>
                                        <p:tgtEl>
                                          <p:spTgt spid="7"/>
                                        </p:tgtEl>
                                        <p:attrNameLst>
                                          <p:attrName>ppt_y</p:attrName>
                                        </p:attrNameLst>
                                      </p:cBhvr>
                                      <p:tavLst>
                                        <p:tav tm="0">
                                          <p:val>
                                            <p:strVal val="#ppt_y+0.31"/>
                                          </p:val>
                                        </p:tav>
                                        <p:tav tm="100000">
                                          <p:val>
                                            <p:strVal val="#ppt_y+0.31"/>
                                          </p:val>
                                        </p:tav>
                                      </p:tavLst>
                                    </p:anim>
                                    <p:anim calcmode="lin" valueType="num">
                                      <p:cBhvr>
                                        <p:cTn id="23"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4"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45058F-3DF8-4715-A609-2E45ABB15266}"/>
              </a:ext>
            </a:extLst>
          </p:cNvPr>
          <p:cNvSpPr>
            <a:spLocks noGrp="1"/>
          </p:cNvSpPr>
          <p:nvPr>
            <p:ph type="title"/>
          </p:nvPr>
        </p:nvSpPr>
        <p:spPr>
          <a:xfrm>
            <a:off x="2125461" y="266685"/>
            <a:ext cx="5083206" cy="1215099"/>
          </a:xfrm>
        </p:spPr>
        <p:txBody>
          <a:bodyPr/>
          <a:lstStyle/>
          <a:p>
            <a:r>
              <a:rPr lang="uk-UA" b="1" i="1" dirty="0">
                <a:solidFill>
                  <a:schemeClr val="accent4">
                    <a:lumMod val="50000"/>
                  </a:schemeClr>
                </a:solidFill>
              </a:rPr>
              <a:t>Житній ринок</a:t>
            </a:r>
            <a:endParaRPr lang="ru-UA" b="1" i="1" dirty="0">
              <a:solidFill>
                <a:schemeClr val="accent4">
                  <a:lumMod val="50000"/>
                </a:schemeClr>
              </a:solidFill>
            </a:endParaRPr>
          </a:p>
        </p:txBody>
      </p:sp>
      <p:sp>
        <p:nvSpPr>
          <p:cNvPr id="8" name="TextBox 7">
            <a:extLst>
              <a:ext uri="{FF2B5EF4-FFF2-40B4-BE49-F238E27FC236}">
                <a16:creationId xmlns:a16="http://schemas.microsoft.com/office/drawing/2014/main" id="{22A1F9C1-ACF4-4C25-B017-E7B89282424D}"/>
              </a:ext>
            </a:extLst>
          </p:cNvPr>
          <p:cNvSpPr txBox="1"/>
          <p:nvPr/>
        </p:nvSpPr>
        <p:spPr>
          <a:xfrm>
            <a:off x="1556084" y="1102010"/>
            <a:ext cx="4427737" cy="5509200"/>
          </a:xfrm>
          <a:prstGeom prst="rect">
            <a:avLst/>
          </a:prstGeom>
          <a:noFill/>
        </p:spPr>
        <p:txBody>
          <a:bodyPr wrap="square">
            <a:spAutoFit/>
          </a:bodyPr>
          <a:lstStyle/>
          <a:p>
            <a:r>
              <a:rPr lang="uk-UA" sz="2200" i="1" dirty="0">
                <a:solidFill>
                  <a:schemeClr val="accent4">
                    <a:lumMod val="50000"/>
                  </a:schemeClr>
                </a:solidFill>
              </a:rPr>
              <a:t>Він був розташований на Подолі і бере свій початок саме з часів Київської Русі. Навколо площі у 1-й половині ХІІ століття на кошти торговельно-ремісничих об'єднань були збудовані храми, зокрема, церква Богородиці </a:t>
            </a:r>
            <a:r>
              <a:rPr lang="uk-UA" sz="2200" i="1" dirty="0" err="1">
                <a:solidFill>
                  <a:schemeClr val="accent4">
                    <a:lumMod val="50000"/>
                  </a:schemeClr>
                </a:solidFill>
              </a:rPr>
              <a:t>Пирогощі</a:t>
            </a:r>
            <a:r>
              <a:rPr lang="uk-UA" sz="2200" i="1" dirty="0">
                <a:solidFill>
                  <a:schemeClr val="accent4">
                    <a:lumMod val="50000"/>
                  </a:schemeClr>
                </a:solidFill>
              </a:rPr>
              <a:t> (Києво-Подільський Успенський собор). Житній ринок і далі лишався одним з головних торговельних центрів, чому значною мірою сприяла наближеність до Дніпра та гавані. Я вважаю його переконливим прикладом для нашої історії.</a:t>
            </a:r>
          </a:p>
        </p:txBody>
      </p:sp>
      <p:pic>
        <p:nvPicPr>
          <p:cNvPr id="11" name="Рисунок 10">
            <a:extLst>
              <a:ext uri="{FF2B5EF4-FFF2-40B4-BE49-F238E27FC236}">
                <a16:creationId xmlns:a16="http://schemas.microsoft.com/office/drawing/2014/main" id="{96548947-81BA-4B36-BE0B-034C6E77BC10}"/>
              </a:ext>
            </a:extLst>
          </p:cNvPr>
          <p:cNvPicPr>
            <a:picLocks noChangeAspect="1"/>
          </p:cNvPicPr>
          <p:nvPr/>
        </p:nvPicPr>
        <p:blipFill>
          <a:blip r:embed="rId2"/>
          <a:stretch>
            <a:fillRect/>
          </a:stretch>
        </p:blipFill>
        <p:spPr>
          <a:xfrm>
            <a:off x="5857761" y="353732"/>
            <a:ext cx="4529721" cy="3572566"/>
          </a:xfrm>
          <a:prstGeom prst="rect">
            <a:avLst/>
          </a:prstGeom>
        </p:spPr>
      </p:pic>
      <p:pic>
        <p:nvPicPr>
          <p:cNvPr id="12" name="Рисунок 11">
            <a:extLst>
              <a:ext uri="{FF2B5EF4-FFF2-40B4-BE49-F238E27FC236}">
                <a16:creationId xmlns:a16="http://schemas.microsoft.com/office/drawing/2014/main" id="{08434F43-58A3-4D80-B5DF-2EE8BC9F7740}"/>
              </a:ext>
            </a:extLst>
          </p:cNvPr>
          <p:cNvPicPr>
            <a:picLocks noChangeAspect="1"/>
          </p:cNvPicPr>
          <p:nvPr/>
        </p:nvPicPr>
        <p:blipFill>
          <a:blip r:embed="rId3"/>
          <a:stretch>
            <a:fillRect/>
          </a:stretch>
        </p:blipFill>
        <p:spPr>
          <a:xfrm>
            <a:off x="5983821" y="3519028"/>
            <a:ext cx="3273836" cy="3042168"/>
          </a:xfrm>
          <a:prstGeom prst="rect">
            <a:avLst/>
          </a:prstGeom>
        </p:spPr>
      </p:pic>
      <p:pic>
        <p:nvPicPr>
          <p:cNvPr id="13" name="Рисунок 12">
            <a:extLst>
              <a:ext uri="{FF2B5EF4-FFF2-40B4-BE49-F238E27FC236}">
                <a16:creationId xmlns:a16="http://schemas.microsoft.com/office/drawing/2014/main" id="{E2DCBED5-7990-4018-9B52-B755AE5871EA}"/>
              </a:ext>
            </a:extLst>
          </p:cNvPr>
          <p:cNvPicPr>
            <a:picLocks noChangeAspect="1"/>
          </p:cNvPicPr>
          <p:nvPr/>
        </p:nvPicPr>
        <p:blipFill>
          <a:blip r:embed="rId4"/>
          <a:stretch>
            <a:fillRect/>
          </a:stretch>
        </p:blipFill>
        <p:spPr>
          <a:xfrm>
            <a:off x="6472270" y="5963542"/>
            <a:ext cx="2603218" cy="774259"/>
          </a:xfrm>
          <a:prstGeom prst="rect">
            <a:avLst/>
          </a:prstGeom>
        </p:spPr>
      </p:pic>
      <p:sp>
        <p:nvSpPr>
          <p:cNvPr id="5" name="Місце для вмісту 4">
            <a:extLst>
              <a:ext uri="{FF2B5EF4-FFF2-40B4-BE49-F238E27FC236}">
                <a16:creationId xmlns:a16="http://schemas.microsoft.com/office/drawing/2014/main" id="{2883D07E-741E-7D79-5C20-972686553F71}"/>
              </a:ext>
            </a:extLst>
          </p:cNvPr>
          <p:cNvSpPr>
            <a:spLocks noGrp="1"/>
          </p:cNvSpPr>
          <p:nvPr>
            <p:ph idx="1"/>
          </p:nvPr>
        </p:nvSpPr>
        <p:spPr/>
        <p:txBody>
          <a:bodyPr/>
          <a:lstStyle/>
          <a:p>
            <a:endParaRPr lang="uk-UA"/>
          </a:p>
        </p:txBody>
      </p:sp>
    </p:spTree>
    <p:extLst>
      <p:ext uri="{BB962C8B-B14F-4D97-AF65-F5344CB8AC3E}">
        <p14:creationId xmlns:p14="http://schemas.microsoft.com/office/powerpoint/2010/main" val="200675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circle(in)">
                                      <p:cBhvr>
                                        <p:cTn id="26" dur="2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95A69D-1BA9-44B0-924E-58CF1E1155D5}"/>
              </a:ext>
            </a:extLst>
          </p:cNvPr>
          <p:cNvSpPr>
            <a:spLocks noGrp="1"/>
          </p:cNvSpPr>
          <p:nvPr>
            <p:ph type="title"/>
          </p:nvPr>
        </p:nvSpPr>
        <p:spPr/>
        <p:txBody>
          <a:bodyPr>
            <a:normAutofit/>
          </a:bodyPr>
          <a:lstStyle/>
          <a:p>
            <a:pPr algn="ctr"/>
            <a:r>
              <a:rPr lang="uk-UA" sz="4000" b="1" dirty="0">
                <a:solidFill>
                  <a:schemeClr val="accent4">
                    <a:lumMod val="50000"/>
                  </a:schemeClr>
                </a:solidFill>
              </a:rPr>
              <a:t>Висновки </a:t>
            </a:r>
            <a:endParaRPr lang="ru-UA" sz="4000" b="1" dirty="0">
              <a:solidFill>
                <a:schemeClr val="accent4">
                  <a:lumMod val="50000"/>
                </a:schemeClr>
              </a:solidFill>
            </a:endParaRPr>
          </a:p>
        </p:txBody>
      </p:sp>
      <p:sp>
        <p:nvSpPr>
          <p:cNvPr id="3" name="Місце для вмісту 2">
            <a:extLst>
              <a:ext uri="{FF2B5EF4-FFF2-40B4-BE49-F238E27FC236}">
                <a16:creationId xmlns:a16="http://schemas.microsoft.com/office/drawing/2014/main" id="{EC5839CB-F6B6-A938-3BA7-4C1880A31E93}"/>
              </a:ext>
            </a:extLst>
          </p:cNvPr>
          <p:cNvSpPr>
            <a:spLocks noGrp="1"/>
          </p:cNvSpPr>
          <p:nvPr>
            <p:ph idx="1"/>
          </p:nvPr>
        </p:nvSpPr>
        <p:spPr>
          <a:xfrm>
            <a:off x="1172497" y="1884619"/>
            <a:ext cx="9947787" cy="4132723"/>
          </a:xfrm>
        </p:spPr>
        <p:txBody>
          <a:bodyPr/>
          <a:lstStyle/>
          <a:p>
            <a:r>
              <a:rPr lang="uk-UA" dirty="0">
                <a:solidFill>
                  <a:schemeClr val="accent4">
                    <a:lumMod val="50000"/>
                  </a:schemeClr>
                </a:solidFill>
              </a:rPr>
              <a:t>Таким чином, екскурсійний маршрут місцями княжого Києва дозволяє глибше ознайомитися з його історією та культурою. Запропоновані об’єкти залишаються живими свідками величі давньоруської держави. Дослідження цих пам’яток не лише допомагає зберігати історичну спадщину, але й сприяє формуванню національної свідомості. Київ, як центр Руської держави, продовжує залишатися невід’ємною частиною української історії та культури.</a:t>
            </a:r>
            <a:endParaRPr lang="ru-UA" dirty="0">
              <a:solidFill>
                <a:schemeClr val="accent4">
                  <a:lumMod val="50000"/>
                </a:schemeClr>
              </a:solidFill>
            </a:endParaRPr>
          </a:p>
          <a:p>
            <a:endParaRPr lang="uk-UA" dirty="0"/>
          </a:p>
        </p:txBody>
      </p:sp>
    </p:spTree>
    <p:extLst>
      <p:ext uri="{BB962C8B-B14F-4D97-AF65-F5344CB8AC3E}">
        <p14:creationId xmlns:p14="http://schemas.microsoft.com/office/powerpoint/2010/main" val="2293086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7CD3FB-F0B0-44D4-BB80-F6D9AA3F2032}"/>
              </a:ext>
            </a:extLst>
          </p:cNvPr>
          <p:cNvSpPr>
            <a:spLocks noGrp="1"/>
          </p:cNvSpPr>
          <p:nvPr>
            <p:ph type="title"/>
          </p:nvPr>
        </p:nvSpPr>
        <p:spPr/>
        <p:txBody>
          <a:bodyPr>
            <a:normAutofit/>
          </a:bodyPr>
          <a:lstStyle/>
          <a:p>
            <a:pPr algn="ctr"/>
            <a:r>
              <a:rPr lang="uk-UA" b="1" dirty="0">
                <a:solidFill>
                  <a:schemeClr val="accent4">
                    <a:lumMod val="50000"/>
                  </a:schemeClr>
                </a:solidFill>
              </a:rPr>
              <a:t>Список використаних джерел:</a:t>
            </a:r>
            <a:endParaRPr lang="ru-UA" b="1" dirty="0">
              <a:solidFill>
                <a:schemeClr val="accent4">
                  <a:lumMod val="50000"/>
                </a:schemeClr>
              </a:solidFill>
            </a:endParaRPr>
          </a:p>
        </p:txBody>
      </p:sp>
      <p:sp>
        <p:nvSpPr>
          <p:cNvPr id="7" name="Місце для вмісту 6">
            <a:extLst>
              <a:ext uri="{FF2B5EF4-FFF2-40B4-BE49-F238E27FC236}">
                <a16:creationId xmlns:a16="http://schemas.microsoft.com/office/drawing/2014/main" id="{F9AE3DB7-DBFC-0361-747F-7596261B481B}"/>
              </a:ext>
            </a:extLst>
          </p:cNvPr>
          <p:cNvSpPr>
            <a:spLocks noGrp="1"/>
          </p:cNvSpPr>
          <p:nvPr>
            <p:ph idx="1"/>
          </p:nvPr>
        </p:nvSpPr>
        <p:spPr>
          <a:xfrm>
            <a:off x="1288026" y="1825625"/>
            <a:ext cx="9488129" cy="4351338"/>
          </a:xfrm>
        </p:spPr>
        <p:txBody>
          <a:bodyPr/>
          <a:lstStyle/>
          <a:p>
            <a:r>
              <a:rPr lang="uk-UA" dirty="0">
                <a:solidFill>
                  <a:schemeClr val="accent4">
                    <a:lumMod val="50000"/>
                  </a:schemeClr>
                </a:solidFill>
              </a:rPr>
              <a:t>1. Історія української культури. У 5 томах. Т. 1: Історія культури давнього населення України / Асєєв Ю.С., Баран В.Д., Баранов І.А. та ін. Київ: Наук. думка, 2001. 1134 с.</a:t>
            </a:r>
          </a:p>
          <a:p>
            <a:r>
              <a:rPr lang="uk-UA" dirty="0">
                <a:solidFill>
                  <a:schemeClr val="accent4">
                    <a:lumMod val="50000"/>
                  </a:schemeClr>
                </a:solidFill>
              </a:rPr>
              <a:t>2. Повість минулих літ: Літопис (За Іпатіївським списком). Пер. з давньоруської В. Яременка. Київ: Центр учбової літератури, 2020. 192 с.</a:t>
            </a:r>
          </a:p>
          <a:p>
            <a:r>
              <a:rPr lang="uk-UA" dirty="0">
                <a:solidFill>
                  <a:schemeClr val="accent4">
                    <a:lumMod val="50000"/>
                  </a:schemeClr>
                </a:solidFill>
              </a:rPr>
              <a:t>3. Плохій С. М. Брама Європи. Історія України від скіфських воєн до незалежності / Пер. з </a:t>
            </a:r>
            <a:r>
              <a:rPr lang="uk-UA" dirty="0" err="1">
                <a:solidFill>
                  <a:schemeClr val="accent4">
                    <a:lumMod val="50000"/>
                  </a:schemeClr>
                </a:solidFill>
              </a:rPr>
              <a:t>англ</a:t>
            </a:r>
            <a:r>
              <a:rPr lang="uk-UA" dirty="0">
                <a:solidFill>
                  <a:schemeClr val="accent4">
                    <a:lumMod val="50000"/>
                  </a:schemeClr>
                </a:solidFill>
              </a:rPr>
              <a:t>. Р. </a:t>
            </a:r>
            <a:r>
              <a:rPr lang="uk-UA" dirty="0" err="1">
                <a:solidFill>
                  <a:schemeClr val="accent4">
                    <a:lumMod val="50000"/>
                  </a:schemeClr>
                </a:solidFill>
              </a:rPr>
              <a:t>Клочко</a:t>
            </a:r>
            <a:r>
              <a:rPr lang="uk-UA" dirty="0">
                <a:solidFill>
                  <a:schemeClr val="accent4">
                    <a:lumMod val="50000"/>
                  </a:schemeClr>
                </a:solidFill>
              </a:rPr>
              <a:t>. Харків: КСД, 2016. 496 с.</a:t>
            </a:r>
          </a:p>
          <a:p>
            <a:endParaRPr lang="uk-UA" dirty="0"/>
          </a:p>
        </p:txBody>
      </p:sp>
    </p:spTree>
    <p:extLst>
      <p:ext uri="{BB962C8B-B14F-4D97-AF65-F5344CB8AC3E}">
        <p14:creationId xmlns:p14="http://schemas.microsoft.com/office/powerpoint/2010/main" val="238400443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TotalTime>
  <Words>1588</Words>
  <Application>Microsoft Office PowerPoint</Application>
  <PresentationFormat>Широкий екран</PresentationFormat>
  <Paragraphs>40</Paragraphs>
  <Slides>15</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15</vt:i4>
      </vt:variant>
    </vt:vector>
  </HeadingPairs>
  <TitlesOfParts>
    <vt:vector size="20" baseType="lpstr">
      <vt:lpstr>Arial</vt:lpstr>
      <vt:lpstr>Calibri</vt:lpstr>
      <vt:lpstr>Calibri Light</vt:lpstr>
      <vt:lpstr>Times New Roman</vt:lpstr>
      <vt:lpstr>Тема Office</vt:lpstr>
      <vt:lpstr>Мандрівка до княжого Києва</vt:lpstr>
      <vt:lpstr>Презентація PowerPoint</vt:lpstr>
      <vt:lpstr> Пам’ятник засновникам Києва на Майдані Незалежності</vt:lpstr>
      <vt:lpstr>Золоті Ворота</vt:lpstr>
      <vt:lpstr>Золоті Ворота. Ярослав Мудрий</vt:lpstr>
      <vt:lpstr>Софія Київська</vt:lpstr>
      <vt:lpstr>Презентація PowerPoint</vt:lpstr>
      <vt:lpstr>Презентація PowerPoint</vt:lpstr>
      <vt:lpstr>Володимирська гірка. Історія Хрещення Русі</vt:lpstr>
      <vt:lpstr>Пам’ятник Володимиру Великому </vt:lpstr>
      <vt:lpstr>Андріївський узвіз</vt:lpstr>
      <vt:lpstr>Житній ринок. Історія шляху «із варяг у греки»</vt:lpstr>
      <vt:lpstr>Житній ринок</vt:lpstr>
      <vt:lpstr>Висновки </vt:lpstr>
      <vt:lpstr>Список використаних джерел: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Мандрівка до княжого Києва</dc:title>
  <dc:creator>Марія Височина</dc:creator>
  <cp:lastModifiedBy>Роман Ралко</cp:lastModifiedBy>
  <cp:revision>3</cp:revision>
  <dcterms:created xsi:type="dcterms:W3CDTF">2025-04-13T13:39:01Z</dcterms:created>
  <dcterms:modified xsi:type="dcterms:W3CDTF">2025-04-15T13:46:44Z</dcterms:modified>
</cp:coreProperties>
</file>