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62" r:id="rId5"/>
    <p:sldId id="266" r:id="rId6"/>
    <p:sldId id="268" r:id="rId7"/>
    <p:sldId id="269" r:id="rId8"/>
    <p:sldId id="270" r:id="rId9"/>
    <p:sldId id="271" r:id="rId10"/>
    <p:sldId id="265" r:id="rId11"/>
    <p:sldId id="272" r:id="rId12"/>
    <p:sldId id="261" r:id="rId13"/>
  </p:sldIdLst>
  <p:sldSz cx="9144000" cy="5143500" type="screen16x9"/>
  <p:notesSz cx="8229600" cy="146304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Franklin Gothic Book" panose="020B0503020102020204" pitchFamily="34" charset="0"/>
      <p:regular r:id="rId19"/>
      <p:italic r:id="rId20"/>
    </p:embeddedFont>
    <p:embeddedFont>
      <p:font typeface="Inter" panose="020B0604020202020204" charset="0"/>
      <p:regular r:id="rId21"/>
    </p:embeddedFont>
    <p:embeddedFont>
      <p:font typeface="Wingdings 2" panose="05020102010507070707" pitchFamily="18" charset="2"/>
      <p:regular r:id="rId22"/>
    </p:embeddedFont>
  </p:embeddedFontLst>
  <p:defaultTextStyle>
    <a:defPPr>
      <a:defRPr lang="uk-UA"/>
    </a:defPPr>
    <a:lvl1pPr marL="0" algn="l" defTabSz="5715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285750" algn="l" defTabSz="5715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571500" algn="l" defTabSz="5715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857250" algn="l" defTabSz="5715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143000" algn="l" defTabSz="5715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1428750" algn="l" defTabSz="5715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1714500" algn="l" defTabSz="5715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000250" algn="l" defTabSz="5715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2286000" algn="l" defTabSz="5715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16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F4BF1A-BCE9-4004-A514-48ED6AC1C148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64F761-3E3F-4C28-9A12-C56C5AE378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5931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715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285750" algn="l" defTabSz="5715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571500" algn="l" defTabSz="5715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857250" algn="l" defTabSz="5715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143000" algn="l" defTabSz="5715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428750" algn="l" defTabSz="5715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714500" algn="l" defTabSz="5715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000250" algn="l" defTabSz="5715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286000" algn="l" defTabSz="5715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3564095"/>
            <a:ext cx="9144000" cy="158472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81639" tIns="40819" rIns="81639" bIns="40819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6" y="0"/>
            <a:ext cx="3038475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81639" tIns="40819" rIns="81639" bIns="40819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2503170"/>
            <a:ext cx="6480048" cy="1725930"/>
          </a:xfrm>
        </p:spPr>
        <p:txBody>
          <a:bodyPr rIns="40819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158609"/>
            <a:ext cx="6480048" cy="1314450"/>
          </a:xfrm>
        </p:spPr>
        <p:txBody>
          <a:bodyPr tIns="0" rIns="40819" b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  <a:effectLst/>
              </a:defRPr>
            </a:lvl1pPr>
            <a:lvl2pPr marL="408194" indent="0" algn="ctr">
              <a:buNone/>
            </a:lvl2pPr>
            <a:lvl3pPr marL="816388" indent="0" algn="ctr">
              <a:buNone/>
            </a:lvl3pPr>
            <a:lvl4pPr marL="1224582" indent="0" algn="ctr">
              <a:buNone/>
            </a:lvl4pPr>
            <a:lvl5pPr marL="1632776" indent="0" algn="ctr">
              <a:buNone/>
            </a:lvl5pPr>
            <a:lvl6pPr marL="2040969" indent="0" algn="ctr">
              <a:buNone/>
            </a:lvl6pPr>
            <a:lvl7pPr marL="2449163" indent="0" algn="ctr">
              <a:buNone/>
            </a:lvl7pPr>
            <a:lvl8pPr marL="2857357" indent="0" algn="ctr">
              <a:buNone/>
            </a:lvl8pPr>
            <a:lvl9pPr marL="3265551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4/11/2025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‹№›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4/11/2025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‹№›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3564095"/>
            <a:ext cx="9144000" cy="158472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81639" tIns="40819" rIns="81639" bIns="40819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6" y="0"/>
            <a:ext cx="3038475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81639" tIns="40819" rIns="81639" bIns="40819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687878"/>
            <a:ext cx="6629400" cy="1369773"/>
          </a:xfrm>
        </p:spPr>
        <p:txBody>
          <a:bodyPr tIns="0" bIns="0" anchor="t"/>
          <a:lstStyle>
            <a:lvl1pPr algn="l">
              <a:buNone/>
              <a:defRPr sz="38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1864350"/>
            <a:ext cx="6629400" cy="800016"/>
          </a:xfrm>
        </p:spPr>
        <p:txBody>
          <a:bodyPr lIns="40819" tIns="0" rIns="40819" bIns="0" anchor="b"/>
          <a:lstStyle>
            <a:lvl1pPr marL="0" indent="0" algn="l">
              <a:buNone/>
              <a:defRPr sz="1800">
                <a:solidFill>
                  <a:schemeClr val="tx1"/>
                </a:solidFill>
                <a:effectLst/>
              </a:defRPr>
            </a:lvl1pPr>
            <a:lvl2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4/11/2025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‹№›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3657600" cy="3394473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200150"/>
            <a:ext cx="3657600" cy="3394473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4/11/2025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‹№›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114800"/>
            <a:ext cx="4040188" cy="628650"/>
          </a:xfrm>
        </p:spPr>
        <p:txBody>
          <a:bodyPr anchor="t"/>
          <a:lstStyle>
            <a:lvl1pPr marL="0" indent="0">
              <a:buNone/>
              <a:defRPr sz="2100" b="1">
                <a:solidFill>
                  <a:schemeClr val="accent1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600" b="1"/>
            </a:lvl3pPr>
            <a:lvl4pPr>
              <a:buNone/>
              <a:defRPr sz="1400" b="1"/>
            </a:lvl4pPr>
            <a:lvl5pPr>
              <a:buNone/>
              <a:defRPr sz="14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4114800"/>
            <a:ext cx="4041775" cy="628650"/>
          </a:xfrm>
        </p:spPr>
        <p:txBody>
          <a:bodyPr anchor="t"/>
          <a:lstStyle>
            <a:lvl1pPr marL="0" indent="0">
              <a:buNone/>
              <a:defRPr sz="2100" b="1">
                <a:solidFill>
                  <a:schemeClr val="accent1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600" b="1"/>
            </a:lvl3pPr>
            <a:lvl4pPr>
              <a:buNone/>
              <a:defRPr sz="1400" b="1"/>
            </a:lvl4pPr>
            <a:lvl5pPr>
              <a:buNone/>
              <a:defRPr sz="14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137684"/>
            <a:ext cx="4040188" cy="295632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137684"/>
            <a:ext cx="4041775" cy="295632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4/11/2025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‹№›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7470648" cy="857250"/>
          </a:xfrm>
        </p:spPr>
        <p:txBody>
          <a:bodyPr anchor="ctr"/>
          <a:lstStyle>
            <a:lvl1pPr algn="l">
              <a:defRPr sz="410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4/11/2025</a:t>
            </a:fld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‹№›</a:t>
            </a:fld>
            <a:endParaRPr kumimoji="0"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4/11/2025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‹№›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89146"/>
            <a:ext cx="3200400" cy="547688"/>
          </a:xfrm>
        </p:spPr>
        <p:txBody>
          <a:bodyPr tIns="0" bIns="0" anchor="t"/>
          <a:lstStyle>
            <a:lvl1pPr algn="l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60818"/>
            <a:ext cx="2743200" cy="685800"/>
          </a:xfrm>
        </p:spPr>
        <p:txBody>
          <a:bodyPr lIns="40819" tIns="0" rIns="40819" bIns="0" anchor="b"/>
          <a:lstStyle>
            <a:lvl1pPr marL="0" indent="0" algn="l">
              <a:buNone/>
              <a:defRPr sz="1300"/>
            </a:lvl1pPr>
            <a:lvl2pPr>
              <a:buNone/>
              <a:defRPr sz="1100"/>
            </a:lvl2pPr>
            <a:lvl3pPr>
              <a:buNone/>
              <a:defRPr sz="9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485900"/>
            <a:ext cx="7086600" cy="2857500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4/11/2025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4816548"/>
            <a:ext cx="762000" cy="273844"/>
          </a:xfrm>
        </p:spPr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‹№›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279282"/>
            <a:ext cx="3053868" cy="940356"/>
          </a:xfrm>
        </p:spPr>
        <p:txBody>
          <a:bodyPr anchor="b"/>
          <a:lstStyle>
            <a:lvl1pPr algn="l">
              <a:buNone/>
              <a:defRPr sz="19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764930"/>
            <a:ext cx="4114800" cy="30861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29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249074"/>
            <a:ext cx="3053866" cy="1997611"/>
          </a:xfrm>
        </p:spPr>
        <p:txBody>
          <a:bodyPr lIns="40819" rIns="40819"/>
          <a:lstStyle>
            <a:lvl1pPr marL="0" indent="0">
              <a:buFontTx/>
              <a:buNone/>
              <a:defRPr sz="1100"/>
            </a:lvl1pPr>
            <a:lvl2pPr>
              <a:buFontTx/>
              <a:buNone/>
              <a:defRPr sz="1100"/>
            </a:lvl2pPr>
            <a:lvl3pPr>
              <a:buFontTx/>
              <a:buNone/>
              <a:defRPr sz="900"/>
            </a:lvl3pPr>
            <a:lvl4pPr>
              <a:buFontTx/>
              <a:buNone/>
              <a:defRPr sz="800"/>
            </a:lvl4pPr>
            <a:lvl5pPr>
              <a:buFontTx/>
              <a:buNone/>
              <a:defRPr sz="8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816548"/>
            <a:ext cx="2133600" cy="273844"/>
          </a:xfrm>
        </p:spPr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4/11/2025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‹№›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4/11/2025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‹№›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4/11/2025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‹№›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3564095"/>
            <a:ext cx="9144000" cy="158472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81639" tIns="40819" rIns="81639" bIns="40819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81639" tIns="40819" rIns="81639" bIns="40819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  <a:prstGeom prst="rect">
            <a:avLst/>
          </a:prstGeom>
        </p:spPr>
        <p:txBody>
          <a:bodyPr vert="horz" lIns="40819" tIns="40819" rIns="40819" bIns="40819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7467600" cy="3394473"/>
          </a:xfrm>
          <a:prstGeom prst="rect">
            <a:avLst/>
          </a:prstGeom>
        </p:spPr>
        <p:txBody>
          <a:bodyPr vert="horz" lIns="81639" tIns="40819" rIns="81639" bIns="40819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4816548"/>
            <a:ext cx="2133600" cy="273844"/>
          </a:xfrm>
          <a:prstGeom prst="rect">
            <a:avLst/>
          </a:prstGeom>
        </p:spPr>
        <p:txBody>
          <a:bodyPr vert="horz" lIns="81639" tIns="40819" rIns="81639" bIns="0" anchor="b"/>
          <a:lstStyle>
            <a:lvl1pPr algn="l" eaLnBrk="1" latinLnBrk="0" hangingPunct="1">
              <a:defRPr kumimoji="0" sz="9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4/11/2025</a:t>
            </a:fld>
            <a:endParaRPr lang="en-US" sz="90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4816548"/>
            <a:ext cx="2895600" cy="273844"/>
          </a:xfrm>
          <a:prstGeom prst="rect">
            <a:avLst/>
          </a:prstGeom>
        </p:spPr>
        <p:txBody>
          <a:bodyPr vert="horz" lIns="0" tIns="40819" rIns="0" bIns="0" anchor="b"/>
          <a:lstStyle>
            <a:lvl1pPr algn="ctr" eaLnBrk="1" latinLnBrk="0" hangingPunct="1">
              <a:defRPr kumimoji="0" sz="9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ctr" eaLnBrk="1" latinLnBrk="0" hangingPunct="1"/>
            <a:endParaRPr kumimoji="0" lang="en-US" sz="9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4816548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9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‹№›</a:t>
            </a:fld>
            <a:endParaRPr kumimoji="0" lang="en-US" sz="900" dirty="0">
              <a:solidFill>
                <a:schemeClr val="tx2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7" r:id="rId15"/>
    <p:sldLayoutId id="2147483678" r:id="rId16"/>
    <p:sldLayoutId id="2147483681" r:id="rId17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5538" indent="-342883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44946" indent="-244916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98026" indent="-228589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43" indent="-212261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30712" indent="-163278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518481" indent="-163278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14414" indent="-163278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10348" indent="-163278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81789" indent="-163278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0819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8163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2245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63277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0409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4491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5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26555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inoptik.ua/" TargetMode="External"/><Relationship Id="rId13" Type="http://schemas.openxmlformats.org/officeDocument/2006/relationships/hyperlink" Target="https://kremen.today/" TargetMode="External"/><Relationship Id="rId3" Type="http://schemas.openxmlformats.org/officeDocument/2006/relationships/hyperlink" Target="https://www.atoptics.co.uk/" TargetMode="External"/><Relationship Id="rId7" Type="http://schemas.openxmlformats.org/officeDocument/2006/relationships/hyperlink" Target="https://www.gismeteo.ua/" TargetMode="External"/><Relationship Id="rId12" Type="http://schemas.openxmlformats.org/officeDocument/2006/relationships/hyperlink" Target="https://lviv.media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www.meteoblue.com/" TargetMode="External"/><Relationship Id="rId11" Type="http://schemas.openxmlformats.org/officeDocument/2006/relationships/hyperlink" Target="https://dnepr.info/" TargetMode="External"/><Relationship Id="rId5" Type="http://schemas.openxmlformats.org/officeDocument/2006/relationships/hyperlink" Target="https://www.ventusky.com/" TargetMode="External"/><Relationship Id="rId10" Type="http://schemas.openxmlformats.org/officeDocument/2006/relationships/hyperlink" Target="https://24tv.ua/" TargetMode="External"/><Relationship Id="rId4" Type="http://schemas.openxmlformats.org/officeDocument/2006/relationships/hyperlink" Target="https://www.weather.gov/" TargetMode="External"/><Relationship Id="rId9" Type="http://schemas.openxmlformats.org/officeDocument/2006/relationships/hyperlink" Target="https://www.weather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59832" y="1628931"/>
            <a:ext cx="7995626" cy="12412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813"/>
              </a:lnSpc>
            </a:pPr>
            <a:r>
              <a:rPr lang="en-US" sz="3200" b="1" kern="0" spc="-6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Місячне гало: Дослідження зв'язку з атмосферними явищами</a:t>
            </a:r>
            <a:endParaRPr lang="en-US" sz="3200" dirty="0">
              <a:solidFill>
                <a:srgbClr val="F95F88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84665" y="444823"/>
            <a:ext cx="7102072" cy="319318"/>
          </a:xfrm>
          <a:prstGeom prst="rect">
            <a:avLst/>
          </a:prstGeom>
        </p:spPr>
        <p:txBody>
          <a:bodyPr wrap="none" lIns="57150" tIns="28575" rIns="57150" bIns="28575">
            <a:spAutoFit/>
          </a:bodyPr>
          <a:lstStyle/>
          <a:p>
            <a:r>
              <a:rPr lang="ru-RU" sz="1700" b="1" dirty="0"/>
              <a:t>Всеукраїнський інтерактивний конкурс «МАН-</a:t>
            </a:r>
            <a:r>
              <a:rPr lang="ru-RU" sz="1700" b="1" dirty="0" err="1"/>
              <a:t>Юніор</a:t>
            </a:r>
            <a:r>
              <a:rPr lang="ru-RU" sz="1700" b="1" dirty="0"/>
              <a:t> Дослідник»</a:t>
            </a:r>
            <a:endParaRPr lang="uk-UA" sz="17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26199" y="765925"/>
            <a:ext cx="3141822" cy="303929"/>
          </a:xfrm>
          <a:prstGeom prst="rect">
            <a:avLst/>
          </a:prstGeom>
        </p:spPr>
        <p:txBody>
          <a:bodyPr wrap="none" lIns="57150" tIns="28575" rIns="57150" bIns="28575">
            <a:spAutoFit/>
          </a:bodyPr>
          <a:lstStyle/>
          <a:p>
            <a:r>
              <a:rPr lang="uk-UA" sz="1600" b="1" dirty="0"/>
              <a:t>Номінація «Астроном-Юніор»</a:t>
            </a:r>
            <a:endParaRPr lang="uk-UA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7992" y="3184043"/>
            <a:ext cx="3160417" cy="273152"/>
          </a:xfrm>
          <a:prstGeom prst="rect">
            <a:avLst/>
          </a:prstGeom>
        </p:spPr>
        <p:txBody>
          <a:bodyPr wrap="none" lIns="57150" tIns="28575" rIns="57150" bIns="28575">
            <a:spAutoFit/>
          </a:bodyPr>
          <a:lstStyle/>
          <a:p>
            <a:r>
              <a:rPr lang="uk-UA" sz="1400" b="1" dirty="0"/>
              <a:t> Виконав:</a:t>
            </a:r>
            <a:r>
              <a:rPr lang="uk-UA" sz="1400" dirty="0"/>
              <a:t> Веретяний Ілля Іванович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74415" y="3457195"/>
            <a:ext cx="4731642" cy="1042593"/>
          </a:xfrm>
          <a:prstGeom prst="rect">
            <a:avLst/>
          </a:prstGeom>
        </p:spPr>
        <p:txBody>
          <a:bodyPr wrap="square" lIns="57150" tIns="28575" rIns="57150" bIns="28575">
            <a:spAutoFit/>
          </a:bodyPr>
          <a:lstStyle/>
          <a:p>
            <a:r>
              <a:rPr lang="uk-UA" sz="1400" dirty="0"/>
              <a:t>Військовий ліцей Державної прикордонної служби України, 10 клас</a:t>
            </a:r>
          </a:p>
          <a:p>
            <a:r>
              <a:rPr lang="uk-UA" sz="1400" dirty="0"/>
              <a:t>місто Хмельницький</a:t>
            </a:r>
            <a:br>
              <a:rPr lang="uk-UA" dirty="0"/>
            </a:br>
            <a:endParaRPr lang="uk-UA" dirty="0"/>
          </a:p>
          <a:p>
            <a:endParaRPr lang="uk-UA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7992" y="4162894"/>
            <a:ext cx="457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/>
              <a:t>Керівник:</a:t>
            </a:r>
            <a:r>
              <a:rPr lang="uk-UA" sz="1400" dirty="0"/>
              <a:t> Поліщук Олег Петрович, вчитель закладу загальної середньої освіти відділу педагогічного забезпечення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9" r="17122"/>
          <a:stretch/>
        </p:blipFill>
        <p:spPr>
          <a:xfrm>
            <a:off x="0" y="0"/>
            <a:ext cx="2779776" cy="524499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959514" y="82323"/>
            <a:ext cx="4401666" cy="487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813"/>
              </a:lnSpc>
            </a:pPr>
            <a:r>
              <a:rPr lang="uk-UA" sz="2800" b="1" i="1" u="sng" dirty="0">
                <a:solidFill>
                  <a:srgbClr val="F95F88"/>
                </a:solidFill>
              </a:rPr>
              <a:t>Мета та завдання дослідження</a:t>
            </a:r>
            <a:endParaRPr lang="en-US" sz="2800" b="1" i="1" u="sng" dirty="0">
              <a:solidFill>
                <a:srgbClr val="F95F88"/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3071947" y="2308681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071946" y="3072542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071947" y="3816628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13" name="Прямоугольник 12"/>
          <p:cNvSpPr/>
          <p:nvPr/>
        </p:nvSpPr>
        <p:spPr>
          <a:xfrm>
            <a:off x="3882798" y="1623507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uk-UA" sz="1600" dirty="0"/>
              <a:t>Ознайомитися з фізичною природою утворення гало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19374" y="3072542"/>
            <a:ext cx="5138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1600" dirty="0"/>
              <a:t>Порівняти результати спостережень із архівом погоди в даній місцевості та народними прикметами</a:t>
            </a:r>
            <a:endParaRPr lang="uk-UA" sz="1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882798" y="3790254"/>
            <a:ext cx="5007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1600" dirty="0"/>
              <a:t>Вивчити погодні умови, що наступають впродовж трьох днів після появи місячних гало.</a:t>
            </a:r>
          </a:p>
        </p:txBody>
      </p:sp>
      <p:sp>
        <p:nvSpPr>
          <p:cNvPr id="16" name="Shape 7"/>
          <p:cNvSpPr/>
          <p:nvPr/>
        </p:nvSpPr>
        <p:spPr>
          <a:xfrm>
            <a:off x="3071945" y="4592279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17" name="Прямоугольник 16"/>
          <p:cNvSpPr/>
          <p:nvPr/>
        </p:nvSpPr>
        <p:spPr>
          <a:xfrm>
            <a:off x="3829507" y="2234065"/>
            <a:ext cx="5138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1600" dirty="0"/>
              <a:t>Зібрати та проаналізувати метеоспостереження після фіксації гало з відкритих джерел</a:t>
            </a:r>
          </a:p>
        </p:txBody>
      </p:sp>
      <p:sp>
        <p:nvSpPr>
          <p:cNvPr id="18" name="Shape 1"/>
          <p:cNvSpPr/>
          <p:nvPr/>
        </p:nvSpPr>
        <p:spPr>
          <a:xfrm>
            <a:off x="3071944" y="1623507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19" name="Прямоугольник 18"/>
          <p:cNvSpPr/>
          <p:nvPr/>
        </p:nvSpPr>
        <p:spPr>
          <a:xfrm>
            <a:off x="2959514" y="585559"/>
            <a:ext cx="60089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/>
              <a:t>З’ясувати фізичну природу явища місячного гало, встановити залежність між його появою та змінами в погоді, визначити надійність цього явища як природного метеоіндикатора.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895343" y="4459360"/>
            <a:ext cx="5007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1600" dirty="0"/>
              <a:t>Оцінити ймовірність зміни погоди та появи опадів після явища гало</a:t>
            </a:r>
            <a:r>
              <a:rPr lang="uk-UA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0643" y="102414"/>
            <a:ext cx="5376672" cy="680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813"/>
              </a:lnSpc>
            </a:pPr>
            <a:r>
              <a:rPr lang="en-US" sz="2800" b="1" kern="0" spc="-6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Фізичний механізм утворення</a:t>
            </a:r>
            <a:endParaRPr lang="en-US" sz="28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19" y="1624906"/>
            <a:ext cx="354360" cy="35436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92237" y="1600126"/>
            <a:ext cx="1949276" cy="243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06"/>
              </a:lnSpc>
            </a:pPr>
            <a:r>
              <a:rPr lang="en-US" sz="1500" b="1" kern="0" spc="-3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Кристали льоду</a:t>
            </a:r>
            <a:endParaRPr lang="en-US" sz="1500" dirty="0">
              <a:solidFill>
                <a:srgbClr val="F95F88"/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992237" y="1928887"/>
            <a:ext cx="422664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81"/>
              </a:lnSpc>
            </a:pPr>
            <a:r>
              <a:rPr lang="en-US" sz="1400" kern="0" spc="-23" dirty="0">
                <a:latin typeface="Inter" pitchFamily="34" charset="0"/>
                <a:ea typeface="Inter" pitchFamily="34" charset="-122"/>
                <a:cs typeface="Inter" pitchFamily="34" charset="-120"/>
              </a:rPr>
              <a:t>Шестикутні кристали льоду в атмосфері</a:t>
            </a:r>
            <a:r>
              <a:rPr lang="en-US" kern="0" spc="-2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119" y="2605758"/>
            <a:ext cx="354360" cy="35436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92237" y="2580978"/>
            <a:ext cx="1949276" cy="243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06"/>
              </a:lnSpc>
            </a:pPr>
            <a:r>
              <a:rPr lang="en-US" sz="1500" b="1" kern="0" spc="-3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Заломлення світла</a:t>
            </a:r>
            <a:endParaRPr lang="en-US" sz="1500" dirty="0">
              <a:solidFill>
                <a:srgbClr val="F95F88"/>
              </a:solidFill>
            </a:endParaRPr>
          </a:p>
        </p:txBody>
      </p:sp>
      <p:sp>
        <p:nvSpPr>
          <p:cNvPr id="9" name="Text 4"/>
          <p:cNvSpPr/>
          <p:nvPr/>
        </p:nvSpPr>
        <p:spPr>
          <a:xfrm>
            <a:off x="992237" y="2959278"/>
            <a:ext cx="422664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81"/>
              </a:lnSpc>
            </a:pPr>
            <a:r>
              <a:rPr lang="en-US" sz="1400" kern="0" spc="-23" dirty="0">
                <a:latin typeface="Inter" pitchFamily="34" charset="0"/>
                <a:ea typeface="Inter" pitchFamily="34" charset="-122"/>
                <a:cs typeface="Inter" pitchFamily="34" charset="-120"/>
              </a:rPr>
              <a:t>Заломлення та відбиття світла крізь кристали.</a:t>
            </a:r>
            <a:endParaRPr lang="en-US" sz="1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119" y="3586609"/>
            <a:ext cx="354360" cy="35436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2237" y="3561830"/>
            <a:ext cx="2175049" cy="243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06"/>
              </a:lnSpc>
            </a:pPr>
            <a:r>
              <a:rPr lang="en-US" sz="1500" b="1" kern="0" spc="-3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Призматичний ефект</a:t>
            </a:r>
            <a:endParaRPr lang="en-US" sz="1500" dirty="0">
              <a:solidFill>
                <a:srgbClr val="F95F88"/>
              </a:solidFill>
            </a:endParaRPr>
          </a:p>
        </p:txBody>
      </p:sp>
      <p:sp>
        <p:nvSpPr>
          <p:cNvPr id="12" name="Text 6"/>
          <p:cNvSpPr/>
          <p:nvPr/>
        </p:nvSpPr>
        <p:spPr>
          <a:xfrm>
            <a:off x="992237" y="3890591"/>
            <a:ext cx="422664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81"/>
              </a:lnSpc>
            </a:pPr>
            <a:r>
              <a:rPr lang="en-US" sz="1400" kern="0" spc="-23" dirty="0">
                <a:latin typeface="Inter" pitchFamily="34" charset="0"/>
                <a:ea typeface="Inter" pitchFamily="34" charset="-122"/>
                <a:cs typeface="Inter" pitchFamily="34" charset="-120"/>
              </a:rPr>
              <a:t>Призматичний ефект перетворення світла</a:t>
            </a:r>
            <a:r>
              <a:rPr lang="en-US" kern="0" spc="-23" dirty="0"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dirty="0"/>
          </a:p>
        </p:txBody>
      </p:sp>
      <p:sp>
        <p:nvSpPr>
          <p:cNvPr id="13" name="Text 7"/>
          <p:cNvSpPr/>
          <p:nvPr/>
        </p:nvSpPr>
        <p:spPr>
          <a:xfrm>
            <a:off x="212141" y="4276874"/>
            <a:ext cx="514258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81"/>
              </a:lnSpc>
            </a:pPr>
            <a:r>
              <a:rPr lang="uk-UA" sz="1400" dirty="0"/>
              <a:t>Гало виникає, коли тонкий шар хмар містить крижані кристали, які заломлюють місячне світло під кутом 22°, утворюючи світле кільце</a:t>
            </a:r>
            <a:r>
              <a:rPr lang="en-US" sz="1400" kern="0" spc="-23" dirty="0">
                <a:ea typeface="Inter" pitchFamily="34" charset="-122"/>
                <a:cs typeface="Inter" pitchFamily="34" charset="-120"/>
              </a:rPr>
              <a:t>.</a:t>
            </a:r>
            <a:endParaRPr lang="en-US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10643" y="545280"/>
            <a:ext cx="53766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Місячне гало — це атмосферне оптичне явище у вигляді кільця навколо Місяця, спричинене заломленням світла у кристаликах льоду в перистих хмарах на висоті понад 5 км.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070" y="61730"/>
            <a:ext cx="5502859" cy="66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531"/>
              </a:lnSpc>
            </a:pPr>
            <a:r>
              <a:rPr lang="en-US" sz="2800" b="1" kern="0" spc="-57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Частота спостережень в Україні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372169" y="507362"/>
            <a:ext cx="2678269" cy="433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406"/>
              </a:lnSpc>
            </a:pPr>
            <a:r>
              <a:rPr lang="uk-UA" sz="1600" b="1" kern="0" spc="-68" dirty="0"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r>
              <a:rPr lang="en-US" sz="1600" b="1" kern="0" spc="-68" dirty="0"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0-20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2146902" y="637346"/>
            <a:ext cx="1807071" cy="225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750"/>
              </a:lnSpc>
            </a:pPr>
            <a:r>
              <a:rPr lang="uk-UA" sz="1600" b="1" kern="0" spc="-29" dirty="0"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яскравих гало </a:t>
            </a:r>
            <a:r>
              <a:rPr lang="en-US" sz="1600" b="1" kern="0" spc="-29" dirty="0" err="1"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</a:t>
            </a:r>
            <a:r>
              <a:rPr lang="en-US" sz="1600" b="1" kern="0" spc="-29" dirty="0"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рік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06071" y="942522"/>
            <a:ext cx="5402276" cy="420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25"/>
              </a:lnSpc>
            </a:pPr>
            <a:r>
              <a:rPr lang="en-US" sz="1600" b="1" kern="0" spc="-21" dirty="0">
                <a:ea typeface="Inter" pitchFamily="34" charset="-122"/>
                <a:cs typeface="Inter" pitchFamily="34" charset="-120"/>
              </a:rPr>
              <a:t>В Україні гало найчастіше спостерігаються восени та взимку. Вони можуть бути досить частим явищем, але яскраве гало - рідкість.</a:t>
            </a:r>
            <a:endParaRPr lang="en-US" sz="1600" b="1" dirty="0"/>
          </a:p>
        </p:txBody>
      </p:sp>
      <p:sp>
        <p:nvSpPr>
          <p:cNvPr id="11" name="Text 7"/>
          <p:cNvSpPr/>
          <p:nvPr/>
        </p:nvSpPr>
        <p:spPr>
          <a:xfrm>
            <a:off x="106070" y="1783770"/>
            <a:ext cx="5402276" cy="420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25"/>
              </a:lnSpc>
            </a:pPr>
            <a:r>
              <a:rPr lang="uk-UA" sz="2800" b="1" kern="0" spc="-21" dirty="0">
                <a:solidFill>
                  <a:srgbClr val="F95F88"/>
                </a:solidFill>
                <a:ea typeface="Inter" pitchFamily="34" charset="-122"/>
                <a:cs typeface="Inter" pitchFamily="34" charset="-120"/>
              </a:rPr>
              <a:t>Проведення дослідження</a:t>
            </a:r>
            <a:endParaRPr lang="en-US" sz="2800" b="1" dirty="0">
              <a:solidFill>
                <a:srgbClr val="F95F88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1906" y="2114966"/>
            <a:ext cx="52779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/>
              <a:t>Було здійснено дослідження появи місячного гало в Україні  з відкритих джерел. Обрано 10 випадків появи гало на території України протягом  останніх років. </a:t>
            </a:r>
          </a:p>
          <a:p>
            <a:r>
              <a:rPr lang="uk-UA" sz="1600" b="1" u="sng" dirty="0"/>
              <a:t>Для кожного випадку: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uk-UA" sz="1600" dirty="0"/>
              <a:t>знайдено повідомлення про спостереження явища у мережі Інтернет та фотографію;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uk-UA" sz="1600" dirty="0"/>
              <a:t>зафіксовано дату та місце спостереження місячного гало;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uk-UA" sz="1600" dirty="0"/>
              <a:t>за допомогою архівних даних визначено погодні зміни упродовж трьох днів після появи місячного гало;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2141" y="3218689"/>
            <a:ext cx="4285247" cy="1821484"/>
          </a:xfrm>
        </p:spPr>
        <p:txBody>
          <a:bodyPr>
            <a:normAutofit fontScale="47500" lnSpcReduction="20000"/>
          </a:bodyPr>
          <a:lstStyle/>
          <a:p>
            <a:r>
              <a:rPr lang="uk-UA" sz="2800" dirty="0">
                <a:solidFill>
                  <a:srgbClr val="F95F88"/>
                </a:solidFill>
              </a:rPr>
              <a:t>Хмельницький — 9 березня 2025 року</a:t>
            </a:r>
          </a:p>
          <a:p>
            <a:r>
              <a:rPr lang="uk-UA" sz="2800" dirty="0">
                <a:solidFill>
                  <a:schemeClr val="tx1"/>
                </a:solidFill>
              </a:rPr>
              <a:t>Погодні зміни упродовж 3 днів:</a:t>
            </a:r>
          </a:p>
          <a:p>
            <a:pPr lvl="0"/>
            <a:r>
              <a:rPr lang="uk-UA" sz="2800" dirty="0">
                <a:solidFill>
                  <a:schemeClr val="tx1"/>
                </a:solidFill>
              </a:rPr>
              <a:t>10 березня — тепло, без опадів;</a:t>
            </a:r>
          </a:p>
          <a:p>
            <a:pPr lvl="0"/>
            <a:r>
              <a:rPr lang="uk-UA" sz="2800" dirty="0">
                <a:solidFill>
                  <a:schemeClr val="tx1"/>
                </a:solidFill>
              </a:rPr>
              <a:t>11 березня — незначне погіршення: місцями дощ, сильні пориви вітру;</a:t>
            </a:r>
          </a:p>
          <a:p>
            <a:pPr lvl="0"/>
            <a:r>
              <a:rPr lang="uk-UA" sz="2800" dirty="0">
                <a:solidFill>
                  <a:schemeClr val="tx1"/>
                </a:solidFill>
              </a:rPr>
              <a:t>12 березня — дощі.</a:t>
            </a:r>
            <a:br>
              <a:rPr lang="uk-UA" sz="2800" dirty="0">
                <a:solidFill>
                  <a:schemeClr val="tx1"/>
                </a:solidFill>
              </a:rPr>
            </a:br>
            <a:r>
              <a:rPr lang="uk-UA" sz="2800" dirty="0">
                <a:solidFill>
                  <a:srgbClr val="F95F88"/>
                </a:solidFill>
              </a:rPr>
              <a:t>Висновок: </a:t>
            </a:r>
            <a:r>
              <a:rPr lang="uk-UA" sz="2800" dirty="0">
                <a:solidFill>
                  <a:schemeClr val="tx1"/>
                </a:solidFill>
              </a:rPr>
              <a:t>Впродовж трьох днів після гало спостерігалося підвищення температури, посилення вітру та опади — </a:t>
            </a:r>
            <a:r>
              <a:rPr lang="uk-UA" sz="2800" dirty="0">
                <a:solidFill>
                  <a:srgbClr val="F95F88"/>
                </a:solidFill>
              </a:rPr>
              <a:t>ознаки зміни погоди.</a:t>
            </a:r>
          </a:p>
          <a:p>
            <a:endParaRPr lang="uk-UA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8" b="5668"/>
          <a:stretch/>
        </p:blipFill>
        <p:spPr>
          <a:xfrm>
            <a:off x="1126198" y="175565"/>
            <a:ext cx="2077860" cy="2955341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703548" y="3218689"/>
            <a:ext cx="4041775" cy="1495958"/>
          </a:xfrm>
        </p:spPr>
        <p:txBody>
          <a:bodyPr>
            <a:normAutofit fontScale="77500" lnSpcReduction="20000"/>
          </a:bodyPr>
          <a:lstStyle/>
          <a:p>
            <a:r>
              <a:rPr lang="uk-UA" sz="1800" dirty="0">
                <a:solidFill>
                  <a:srgbClr val="F95F88"/>
                </a:solidFill>
              </a:rPr>
              <a:t>Ужгород — 7 лютого 2025 року</a:t>
            </a:r>
          </a:p>
          <a:p>
            <a:r>
              <a:rPr lang="uk-UA" sz="1800" dirty="0">
                <a:solidFill>
                  <a:schemeClr val="tx1"/>
                </a:solidFill>
              </a:rPr>
              <a:t>Погодні зміни упродовж 3 днів:</a:t>
            </a:r>
          </a:p>
          <a:p>
            <a:pPr lvl="0"/>
            <a:r>
              <a:rPr lang="uk-UA" sz="1800" dirty="0">
                <a:solidFill>
                  <a:schemeClr val="tx1"/>
                </a:solidFill>
              </a:rPr>
              <a:t>8–10 лютого — без опадів, ясна або хмарна погода, незначне потепління.</a:t>
            </a:r>
            <a:br>
              <a:rPr lang="uk-UA" sz="1800" dirty="0">
                <a:solidFill>
                  <a:schemeClr val="tx1"/>
                </a:solidFill>
              </a:rPr>
            </a:br>
            <a:r>
              <a:rPr lang="uk-UA" sz="1800" dirty="0">
                <a:solidFill>
                  <a:srgbClr val="F95F88"/>
                </a:solidFill>
              </a:rPr>
              <a:t>Висновок: </a:t>
            </a:r>
            <a:r>
              <a:rPr lang="uk-UA" sz="1800" dirty="0">
                <a:solidFill>
                  <a:schemeClr val="tx1"/>
                </a:solidFill>
              </a:rPr>
              <a:t>Погода залишалася стабільною, лише з незначним підвищенням температури. </a:t>
            </a:r>
            <a:r>
              <a:rPr lang="uk-UA" sz="1800" dirty="0">
                <a:solidFill>
                  <a:srgbClr val="F95F88"/>
                </a:solidFill>
              </a:rPr>
              <a:t>Зміни — незначні.</a:t>
            </a:r>
          </a:p>
          <a:p>
            <a:endParaRPr lang="uk-UA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179" y="176213"/>
            <a:ext cx="2216943" cy="2955925"/>
          </a:xfrm>
        </p:spPr>
      </p:pic>
    </p:spTree>
    <p:extLst>
      <p:ext uri="{BB962C8B-B14F-4D97-AF65-F5344CB8AC3E}">
        <p14:creationId xmlns:p14="http://schemas.microsoft.com/office/powerpoint/2010/main" val="2952613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2141" y="3218689"/>
            <a:ext cx="4285247" cy="1821484"/>
          </a:xfrm>
        </p:spPr>
        <p:txBody>
          <a:bodyPr>
            <a:normAutofit lnSpcReduction="10000"/>
          </a:bodyPr>
          <a:lstStyle/>
          <a:p>
            <a:r>
              <a:rPr lang="uk-UA" sz="1200" dirty="0">
                <a:solidFill>
                  <a:srgbClr val="F95F88"/>
                </a:solidFill>
              </a:rPr>
              <a:t>Тернопіль — 12 березня 2025 року</a:t>
            </a:r>
          </a:p>
          <a:p>
            <a:r>
              <a:rPr lang="uk-UA" sz="1200" dirty="0">
                <a:solidFill>
                  <a:schemeClr val="tx1"/>
                </a:solidFill>
              </a:rPr>
              <a:t>Погодні зміни упродовж 3 днів:</a:t>
            </a:r>
          </a:p>
          <a:p>
            <a:pPr lvl="0"/>
            <a:r>
              <a:rPr lang="uk-UA" sz="1200" dirty="0">
                <a:solidFill>
                  <a:schemeClr val="tx1"/>
                </a:solidFill>
              </a:rPr>
              <a:t>13 березня — дощ, тепла погода;</a:t>
            </a:r>
          </a:p>
          <a:p>
            <a:pPr lvl="0"/>
            <a:r>
              <a:rPr lang="uk-UA" sz="1200" dirty="0">
                <a:solidFill>
                  <a:schemeClr val="tx1"/>
                </a:solidFill>
              </a:rPr>
              <a:t>14 березня — хмарно, сухо;</a:t>
            </a:r>
          </a:p>
          <a:p>
            <a:pPr lvl="0"/>
            <a:r>
              <a:rPr lang="uk-UA" sz="1200" dirty="0">
                <a:solidFill>
                  <a:schemeClr val="tx1"/>
                </a:solidFill>
              </a:rPr>
              <a:t>15 березня — дощ із переходом у мокрий сніг, похолодання.</a:t>
            </a:r>
            <a:br>
              <a:rPr lang="uk-UA" sz="1200" dirty="0">
                <a:solidFill>
                  <a:schemeClr val="tx1"/>
                </a:solidFill>
              </a:rPr>
            </a:br>
            <a:r>
              <a:rPr lang="uk-UA" sz="1200" dirty="0">
                <a:solidFill>
                  <a:srgbClr val="F95F88"/>
                </a:solidFill>
              </a:rPr>
              <a:t>Висновок: </a:t>
            </a:r>
            <a:r>
              <a:rPr lang="uk-UA" sz="1200" dirty="0">
                <a:solidFill>
                  <a:schemeClr val="tx1"/>
                </a:solidFill>
              </a:rPr>
              <a:t>Після гало спостерігається погіршення погодних умов та зниження температури — </a:t>
            </a:r>
            <a:r>
              <a:rPr lang="uk-UA" sz="1200" dirty="0">
                <a:solidFill>
                  <a:srgbClr val="F95F88"/>
                </a:solidFill>
              </a:rPr>
              <a:t>типовий сценарій після утворення гало.</a:t>
            </a:r>
          </a:p>
          <a:p>
            <a:endParaRPr lang="uk-UA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99" y="288822"/>
            <a:ext cx="3709149" cy="2781862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703548" y="3218689"/>
            <a:ext cx="4177105" cy="1821484"/>
          </a:xfrm>
        </p:spPr>
        <p:txBody>
          <a:bodyPr>
            <a:normAutofit fontScale="92500"/>
          </a:bodyPr>
          <a:lstStyle/>
          <a:p>
            <a:r>
              <a:rPr lang="uk-UA" sz="1200" dirty="0" err="1">
                <a:solidFill>
                  <a:srgbClr val="F95F88"/>
                </a:solidFill>
              </a:rPr>
              <a:t>Сколівщина</a:t>
            </a:r>
            <a:r>
              <a:rPr lang="uk-UA" sz="1200" dirty="0">
                <a:solidFill>
                  <a:srgbClr val="F95F88"/>
                </a:solidFill>
              </a:rPr>
              <a:t> (Львівська область) — 16 березня 2025 року</a:t>
            </a:r>
          </a:p>
          <a:p>
            <a:r>
              <a:rPr lang="uk-UA" sz="1200" dirty="0">
                <a:solidFill>
                  <a:schemeClr val="tx1"/>
                </a:solidFill>
              </a:rPr>
              <a:t>Погодні зміни упродовж 3 днів:</a:t>
            </a:r>
          </a:p>
          <a:p>
            <a:pPr lvl="0"/>
            <a:r>
              <a:rPr lang="uk-UA" sz="1200" dirty="0">
                <a:solidFill>
                  <a:schemeClr val="tx1"/>
                </a:solidFill>
              </a:rPr>
              <a:t>17 березня: Хмарно, дощ. Температура близько +8°C.​</a:t>
            </a:r>
          </a:p>
          <a:p>
            <a:pPr lvl="0"/>
            <a:r>
              <a:rPr lang="uk-UA" sz="1200" dirty="0">
                <a:solidFill>
                  <a:schemeClr val="tx1"/>
                </a:solidFill>
              </a:rPr>
              <a:t>18 березня: Хмарно, дощ. Температура близько +7°C.​</a:t>
            </a:r>
          </a:p>
          <a:p>
            <a:pPr lvl="0"/>
            <a:r>
              <a:rPr lang="uk-UA" sz="1200" dirty="0">
                <a:solidFill>
                  <a:schemeClr val="tx1"/>
                </a:solidFill>
              </a:rPr>
              <a:t>19 березня: Хмарно, без опадів. Температура близько +9°C.​</a:t>
            </a:r>
          </a:p>
          <a:p>
            <a:r>
              <a:rPr lang="uk-UA" sz="1200" dirty="0">
                <a:solidFill>
                  <a:srgbClr val="F95F88"/>
                </a:solidFill>
              </a:rPr>
              <a:t>Висновок: </a:t>
            </a:r>
            <a:r>
              <a:rPr lang="uk-UA" sz="1200" dirty="0">
                <a:solidFill>
                  <a:schemeClr val="tx1"/>
                </a:solidFill>
              </a:rPr>
              <a:t>Після спостереження гало відбулося </a:t>
            </a:r>
            <a:r>
              <a:rPr lang="uk-UA" sz="1200" dirty="0">
                <a:solidFill>
                  <a:srgbClr val="F95F88"/>
                </a:solidFill>
              </a:rPr>
              <a:t>погіршення погодних умов: </a:t>
            </a:r>
            <a:r>
              <a:rPr lang="uk-UA" sz="1200" dirty="0">
                <a:solidFill>
                  <a:schemeClr val="tx1"/>
                </a:solidFill>
              </a:rPr>
              <a:t>опади у вигляді дощу та незначне зниження </a:t>
            </a:r>
            <a:r>
              <a:rPr lang="uk-UA" sz="1200" dirty="0" err="1">
                <a:solidFill>
                  <a:schemeClr val="tx1"/>
                </a:solidFill>
              </a:rPr>
              <a:t>температури.​</a:t>
            </a:r>
            <a:endParaRPr lang="uk-UA" sz="1200" dirty="0">
              <a:solidFill>
                <a:schemeClr val="tx1"/>
              </a:solidFill>
            </a:endParaRPr>
          </a:p>
          <a:p>
            <a:endParaRPr lang="uk-UA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9" r="13059"/>
          <a:stretch/>
        </p:blipFill>
        <p:spPr>
          <a:xfrm>
            <a:off x="4886090" y="288822"/>
            <a:ext cx="3833628" cy="2781862"/>
          </a:xfrm>
        </p:spPr>
      </p:pic>
    </p:spTree>
    <p:extLst>
      <p:ext uri="{BB962C8B-B14F-4D97-AF65-F5344CB8AC3E}">
        <p14:creationId xmlns:p14="http://schemas.microsoft.com/office/powerpoint/2010/main" val="1875775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2141" y="3087014"/>
            <a:ext cx="4285247" cy="1953159"/>
          </a:xfrm>
        </p:spPr>
        <p:txBody>
          <a:bodyPr>
            <a:normAutofit fontScale="92500"/>
          </a:bodyPr>
          <a:lstStyle/>
          <a:p>
            <a:r>
              <a:rPr lang="uk-UA" sz="1200" dirty="0">
                <a:solidFill>
                  <a:srgbClr val="F95F88"/>
                </a:solidFill>
              </a:rPr>
              <a:t>Кременчук — 21 березня 2024 року</a:t>
            </a:r>
          </a:p>
          <a:p>
            <a:r>
              <a:rPr lang="uk-UA" sz="1200" dirty="0">
                <a:solidFill>
                  <a:schemeClr val="tx1"/>
                </a:solidFill>
              </a:rPr>
              <a:t>Погодні умови:</a:t>
            </a:r>
          </a:p>
          <a:p>
            <a:pPr lvl="0"/>
            <a:r>
              <a:rPr lang="uk-UA" sz="1200" dirty="0">
                <a:solidFill>
                  <a:schemeClr val="tx1"/>
                </a:solidFill>
              </a:rPr>
              <a:t>22 березня: Хмарно, дощ. Температура близько +10°C.​</a:t>
            </a:r>
          </a:p>
          <a:p>
            <a:pPr lvl="0"/>
            <a:r>
              <a:rPr lang="uk-UA" sz="1200" dirty="0">
                <a:solidFill>
                  <a:schemeClr val="tx1"/>
                </a:solidFill>
              </a:rPr>
              <a:t>23 березня: Хмарно, без опадів. Температура близько +12°C.​</a:t>
            </a:r>
          </a:p>
          <a:p>
            <a:pPr lvl="0"/>
            <a:r>
              <a:rPr lang="uk-UA" sz="1200" dirty="0">
                <a:solidFill>
                  <a:schemeClr val="tx1"/>
                </a:solidFill>
              </a:rPr>
              <a:t>24 березня: Мінлива хмарність, без опадів. Температура близько +14°C.​</a:t>
            </a:r>
          </a:p>
          <a:p>
            <a:r>
              <a:rPr lang="uk-UA" sz="1200" dirty="0">
                <a:solidFill>
                  <a:srgbClr val="F95F88"/>
                </a:solidFill>
              </a:rPr>
              <a:t>Висновок: </a:t>
            </a:r>
            <a:r>
              <a:rPr lang="uk-UA" sz="1200" dirty="0">
                <a:solidFill>
                  <a:schemeClr val="tx1"/>
                </a:solidFill>
              </a:rPr>
              <a:t>Після спостереження гало відбулися опади у вигляді дощу, але з поступовим </a:t>
            </a:r>
            <a:r>
              <a:rPr lang="uk-UA" sz="1200" dirty="0">
                <a:solidFill>
                  <a:srgbClr val="F95F88"/>
                </a:solidFill>
              </a:rPr>
              <a:t>покращенням погодних умов</a:t>
            </a:r>
            <a:r>
              <a:rPr lang="uk-UA" sz="1200" dirty="0">
                <a:solidFill>
                  <a:schemeClr val="tx1"/>
                </a:solidFill>
              </a:rPr>
              <a:t> та підвищенням </a:t>
            </a:r>
            <a:r>
              <a:rPr lang="uk-UA" sz="1200" dirty="0" err="1">
                <a:solidFill>
                  <a:schemeClr val="tx1"/>
                </a:solidFill>
              </a:rPr>
              <a:t>температури.​</a:t>
            </a:r>
            <a:endParaRPr lang="uk-UA" sz="1200" dirty="0">
              <a:solidFill>
                <a:schemeClr val="tx1"/>
              </a:solidFill>
            </a:endParaRPr>
          </a:p>
          <a:p>
            <a:endParaRPr lang="uk-UA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35" y="269625"/>
            <a:ext cx="4022079" cy="2429684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703548" y="3087014"/>
            <a:ext cx="4177105" cy="1953159"/>
          </a:xfrm>
        </p:spPr>
        <p:txBody>
          <a:bodyPr>
            <a:normAutofit lnSpcReduction="10000"/>
          </a:bodyPr>
          <a:lstStyle/>
          <a:p>
            <a:r>
              <a:rPr lang="uk-UA" sz="1100" dirty="0">
                <a:solidFill>
                  <a:srgbClr val="F95F88"/>
                </a:solidFill>
              </a:rPr>
              <a:t>Нікопольський район (Дніпропетровська область) — 19 листопада 2024 року</a:t>
            </a:r>
          </a:p>
          <a:p>
            <a:r>
              <a:rPr lang="uk-UA" sz="1100" dirty="0">
                <a:solidFill>
                  <a:schemeClr val="tx1"/>
                </a:solidFill>
              </a:rPr>
              <a:t>Погодні умови:</a:t>
            </a:r>
          </a:p>
          <a:p>
            <a:pPr lvl="0"/>
            <a:r>
              <a:rPr lang="uk-UA" sz="1100" dirty="0">
                <a:solidFill>
                  <a:schemeClr val="tx1"/>
                </a:solidFill>
              </a:rPr>
              <a:t>19 листопада: Хмарно, дощ. Температура близько +5°C.​</a:t>
            </a:r>
          </a:p>
          <a:p>
            <a:pPr lvl="0"/>
            <a:r>
              <a:rPr lang="uk-UA" sz="1100" dirty="0">
                <a:solidFill>
                  <a:schemeClr val="tx1"/>
                </a:solidFill>
              </a:rPr>
              <a:t>20 листопада: Хмарно, без опадів. Температура близько +7°C.​</a:t>
            </a:r>
          </a:p>
          <a:p>
            <a:pPr lvl="0"/>
            <a:r>
              <a:rPr lang="uk-UA" sz="1100" dirty="0">
                <a:solidFill>
                  <a:schemeClr val="tx1"/>
                </a:solidFill>
              </a:rPr>
              <a:t>21 листопада: Мінлива хмарність, без опадів. Температура близько +9°C.​</a:t>
            </a:r>
          </a:p>
          <a:p>
            <a:r>
              <a:rPr lang="uk-UA" sz="1100" dirty="0">
                <a:solidFill>
                  <a:srgbClr val="F95F88"/>
                </a:solidFill>
              </a:rPr>
              <a:t>Висновок: </a:t>
            </a:r>
            <a:r>
              <a:rPr lang="uk-UA" sz="1100" dirty="0">
                <a:solidFill>
                  <a:schemeClr val="tx1"/>
                </a:solidFill>
              </a:rPr>
              <a:t>Після спостереження гало відбулися опади у вигляді дощу, з подальшим </a:t>
            </a:r>
            <a:r>
              <a:rPr lang="uk-UA" sz="1100" dirty="0">
                <a:solidFill>
                  <a:srgbClr val="F95F88"/>
                </a:solidFill>
              </a:rPr>
              <a:t>покращенням погодних умов </a:t>
            </a:r>
            <a:r>
              <a:rPr lang="uk-UA" sz="1100" dirty="0">
                <a:solidFill>
                  <a:schemeClr val="tx1"/>
                </a:solidFill>
              </a:rPr>
              <a:t>та підвищенням </a:t>
            </a:r>
            <a:r>
              <a:rPr lang="uk-UA" sz="1100" dirty="0" err="1">
                <a:solidFill>
                  <a:schemeClr val="tx1"/>
                </a:solidFill>
              </a:rPr>
              <a:t>температури.​</a:t>
            </a:r>
            <a:endParaRPr lang="uk-UA" sz="1100" dirty="0">
              <a:solidFill>
                <a:schemeClr val="tx1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388" y="269625"/>
            <a:ext cx="3354255" cy="2678975"/>
          </a:xfrm>
        </p:spPr>
      </p:pic>
    </p:spTree>
    <p:extLst>
      <p:ext uri="{BB962C8B-B14F-4D97-AF65-F5344CB8AC3E}">
        <p14:creationId xmlns:p14="http://schemas.microsoft.com/office/powerpoint/2010/main" val="1936115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2141" y="3218689"/>
            <a:ext cx="4285247" cy="1821484"/>
          </a:xfrm>
        </p:spPr>
        <p:txBody>
          <a:bodyPr>
            <a:normAutofit fontScale="85000" lnSpcReduction="10000"/>
          </a:bodyPr>
          <a:lstStyle/>
          <a:p>
            <a:r>
              <a:rPr lang="uk-UA" sz="1300" dirty="0">
                <a:solidFill>
                  <a:srgbClr val="F95F88"/>
                </a:solidFill>
              </a:rPr>
              <a:t>Київ — 4 лютого 2023 року</a:t>
            </a:r>
          </a:p>
          <a:p>
            <a:r>
              <a:rPr lang="uk-UA" sz="1300" dirty="0">
                <a:solidFill>
                  <a:schemeClr val="tx1"/>
                </a:solidFill>
              </a:rPr>
              <a:t>Погодні умови:</a:t>
            </a:r>
          </a:p>
          <a:p>
            <a:pPr lvl="0"/>
            <a:r>
              <a:rPr lang="uk-UA" sz="1300" dirty="0">
                <a:solidFill>
                  <a:schemeClr val="tx1"/>
                </a:solidFill>
              </a:rPr>
              <a:t>5 лютого: Хмарно, без опадів. Температура близько 0°C.​</a:t>
            </a:r>
          </a:p>
          <a:p>
            <a:pPr lvl="0"/>
            <a:r>
              <a:rPr lang="uk-UA" sz="1300" dirty="0">
                <a:solidFill>
                  <a:schemeClr val="tx1"/>
                </a:solidFill>
              </a:rPr>
              <a:t>6 лютого: Хмарно, невеликий сніг. Температура близько -2°C.​</a:t>
            </a:r>
          </a:p>
          <a:p>
            <a:pPr lvl="0"/>
            <a:r>
              <a:rPr lang="uk-UA" sz="1300" dirty="0">
                <a:solidFill>
                  <a:schemeClr val="tx1"/>
                </a:solidFill>
              </a:rPr>
              <a:t>7 лютого: Хмарно, сніг. Температура близько -3°C.​</a:t>
            </a:r>
          </a:p>
          <a:p>
            <a:r>
              <a:rPr lang="uk-UA" sz="1300" dirty="0">
                <a:solidFill>
                  <a:srgbClr val="F95F88"/>
                </a:solidFill>
              </a:rPr>
              <a:t>Висновок: </a:t>
            </a:r>
            <a:r>
              <a:rPr lang="uk-UA" sz="1300" dirty="0">
                <a:solidFill>
                  <a:schemeClr val="tx1"/>
                </a:solidFill>
              </a:rPr>
              <a:t>Після спостереження гало відбулося </a:t>
            </a:r>
            <a:r>
              <a:rPr lang="uk-UA" sz="1300" dirty="0">
                <a:solidFill>
                  <a:srgbClr val="F95F88"/>
                </a:solidFill>
              </a:rPr>
              <a:t>погіршення погодних умов: </a:t>
            </a:r>
            <a:r>
              <a:rPr lang="uk-UA" sz="1300" dirty="0">
                <a:solidFill>
                  <a:schemeClr val="tx1"/>
                </a:solidFill>
              </a:rPr>
              <a:t>зниження температури та опади у вигляді снігу.</a:t>
            </a:r>
          </a:p>
          <a:p>
            <a:r>
              <a:rPr lang="uk-UA" sz="1200" dirty="0"/>
              <a:t>​</a:t>
            </a:r>
          </a:p>
          <a:p>
            <a:endParaRPr lang="uk-UA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167211"/>
            <a:ext cx="3006547" cy="3002307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703548" y="3218689"/>
            <a:ext cx="4177105" cy="1821484"/>
          </a:xfrm>
        </p:spPr>
        <p:txBody>
          <a:bodyPr>
            <a:normAutofit/>
          </a:bodyPr>
          <a:lstStyle/>
          <a:p>
            <a:r>
              <a:rPr lang="uk-UA" sz="1100" dirty="0">
                <a:solidFill>
                  <a:srgbClr val="F95F88"/>
                </a:solidFill>
              </a:rPr>
              <a:t>Тернопіль — 4 січня 2023 року</a:t>
            </a:r>
          </a:p>
          <a:p>
            <a:r>
              <a:rPr lang="uk-UA" sz="1100" dirty="0">
                <a:solidFill>
                  <a:schemeClr val="tx1"/>
                </a:solidFill>
              </a:rPr>
              <a:t>Погодні умови:</a:t>
            </a:r>
          </a:p>
          <a:p>
            <a:pPr lvl="0"/>
            <a:r>
              <a:rPr lang="uk-UA" sz="1100" dirty="0">
                <a:solidFill>
                  <a:schemeClr val="tx1"/>
                </a:solidFill>
              </a:rPr>
              <a:t>5 січня: Хмарно, сніг. Температура близько -2°C.​</a:t>
            </a:r>
          </a:p>
          <a:p>
            <a:pPr lvl="0"/>
            <a:r>
              <a:rPr lang="uk-UA" sz="1100" dirty="0">
                <a:solidFill>
                  <a:schemeClr val="tx1"/>
                </a:solidFill>
              </a:rPr>
              <a:t>6 січня: Хмарно, без опадів. Температура близько -3°C.​</a:t>
            </a:r>
          </a:p>
          <a:p>
            <a:pPr lvl="0"/>
            <a:r>
              <a:rPr lang="uk-UA" sz="1100" dirty="0">
                <a:solidFill>
                  <a:schemeClr val="tx1"/>
                </a:solidFill>
              </a:rPr>
              <a:t>7 січня: Мінлива хмарність, без опадів. Температура близько -1°C.​</a:t>
            </a:r>
          </a:p>
          <a:p>
            <a:r>
              <a:rPr lang="uk-UA" sz="1100" dirty="0">
                <a:solidFill>
                  <a:srgbClr val="F95F88"/>
                </a:solidFill>
              </a:rPr>
              <a:t>Висновок: </a:t>
            </a:r>
            <a:r>
              <a:rPr lang="uk-UA" sz="1100" dirty="0">
                <a:solidFill>
                  <a:schemeClr val="tx1"/>
                </a:solidFill>
              </a:rPr>
              <a:t>Після спостереження гало відбулися опади у вигляді снігу, з подальшим </a:t>
            </a:r>
            <a:r>
              <a:rPr lang="uk-UA" sz="1100" dirty="0">
                <a:solidFill>
                  <a:srgbClr val="F95F88"/>
                </a:solidFill>
              </a:rPr>
              <a:t>покращенням погодних умов </a:t>
            </a:r>
            <a:r>
              <a:rPr lang="uk-UA" sz="1100" dirty="0">
                <a:solidFill>
                  <a:schemeClr val="tx1"/>
                </a:solidFill>
              </a:rPr>
              <a:t>та незначним підвищенням </a:t>
            </a:r>
            <a:r>
              <a:rPr lang="uk-UA" sz="1100" dirty="0" err="1">
                <a:solidFill>
                  <a:schemeClr val="tx1"/>
                </a:solidFill>
              </a:rPr>
              <a:t>температури.​</a:t>
            </a:r>
            <a:endParaRPr lang="uk-UA" sz="1100" dirty="0">
              <a:solidFill>
                <a:schemeClr val="tx1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44"/>
          <a:stretch/>
        </p:blipFill>
        <p:spPr>
          <a:xfrm>
            <a:off x="5230368" y="269625"/>
            <a:ext cx="2443763" cy="2901763"/>
          </a:xfrm>
        </p:spPr>
      </p:pic>
    </p:spTree>
    <p:extLst>
      <p:ext uri="{BB962C8B-B14F-4D97-AF65-F5344CB8AC3E}">
        <p14:creationId xmlns:p14="http://schemas.microsoft.com/office/powerpoint/2010/main" val="3098886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2141" y="3218689"/>
            <a:ext cx="4285247" cy="1821484"/>
          </a:xfrm>
        </p:spPr>
        <p:txBody>
          <a:bodyPr>
            <a:normAutofit fontScale="92500" lnSpcReduction="20000"/>
          </a:bodyPr>
          <a:lstStyle/>
          <a:p>
            <a:r>
              <a:rPr lang="uk-UA" sz="1200" dirty="0">
                <a:solidFill>
                  <a:srgbClr val="F95F88"/>
                </a:solidFill>
              </a:rPr>
              <a:t>20</a:t>
            </a:r>
            <a:r>
              <a:rPr lang="uk-UA" sz="1100" dirty="0">
                <a:solidFill>
                  <a:srgbClr val="F95F88"/>
                </a:solidFill>
              </a:rPr>
              <a:t> </a:t>
            </a:r>
            <a:r>
              <a:rPr lang="uk-UA" sz="1200" dirty="0">
                <a:solidFill>
                  <a:srgbClr val="F95F88"/>
                </a:solidFill>
              </a:rPr>
              <a:t>лютого 2024 року, Хмельницький</a:t>
            </a:r>
          </a:p>
          <a:p>
            <a:r>
              <a:rPr lang="uk-UA" sz="1200" dirty="0">
                <a:solidFill>
                  <a:schemeClr val="tx1"/>
                </a:solidFill>
              </a:rPr>
              <a:t>Погодні умови:</a:t>
            </a:r>
          </a:p>
          <a:p>
            <a:pPr lvl="0"/>
            <a:r>
              <a:rPr lang="uk-UA" sz="1200" dirty="0">
                <a:solidFill>
                  <a:schemeClr val="tx1"/>
                </a:solidFill>
              </a:rPr>
              <a:t>21 лютого: Мінлива хмарність, без опадів. Температура вдень близько +5°C.​</a:t>
            </a:r>
          </a:p>
          <a:p>
            <a:pPr lvl="0"/>
            <a:r>
              <a:rPr lang="uk-UA" sz="1200" dirty="0">
                <a:solidFill>
                  <a:schemeClr val="tx1"/>
                </a:solidFill>
              </a:rPr>
              <a:t>22 лютого: Хмарно, невеликий сніг у другій половині дня. Температура вдень близько +2°C.​</a:t>
            </a:r>
          </a:p>
          <a:p>
            <a:pPr lvl="0"/>
            <a:r>
              <a:rPr lang="uk-UA" sz="1200" dirty="0">
                <a:solidFill>
                  <a:schemeClr val="tx1"/>
                </a:solidFill>
              </a:rPr>
              <a:t>23 лютого: Хмарно, сніг. Температура вдень близько 0°C.​</a:t>
            </a:r>
          </a:p>
          <a:p>
            <a:r>
              <a:rPr lang="uk-UA" sz="1200" dirty="0">
                <a:solidFill>
                  <a:srgbClr val="F95F88"/>
                </a:solidFill>
              </a:rPr>
              <a:t>Висновок: </a:t>
            </a:r>
            <a:r>
              <a:rPr lang="uk-UA" sz="1200" dirty="0">
                <a:solidFill>
                  <a:schemeClr val="tx1"/>
                </a:solidFill>
              </a:rPr>
              <a:t>Після спостереження гало відбулося </a:t>
            </a:r>
            <a:r>
              <a:rPr lang="uk-UA" sz="1200" dirty="0">
                <a:solidFill>
                  <a:srgbClr val="F95F88"/>
                </a:solidFill>
              </a:rPr>
              <a:t>погіршення погодних умов: </a:t>
            </a:r>
            <a:r>
              <a:rPr lang="uk-UA" sz="1200" dirty="0">
                <a:solidFill>
                  <a:schemeClr val="tx1"/>
                </a:solidFill>
              </a:rPr>
              <a:t>зниження температури та опади у вигляді снігу</a:t>
            </a:r>
            <a:r>
              <a:rPr lang="uk-UA" sz="1100" dirty="0"/>
              <a:t>.</a:t>
            </a:r>
          </a:p>
          <a:p>
            <a:r>
              <a:rPr lang="uk-UA" sz="1200" dirty="0"/>
              <a:t>​</a:t>
            </a:r>
          </a:p>
          <a:p>
            <a:endParaRPr lang="uk-UA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15" y="167211"/>
            <a:ext cx="2251357" cy="3002307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703548" y="3149609"/>
            <a:ext cx="4177105" cy="1821484"/>
          </a:xfrm>
        </p:spPr>
        <p:txBody>
          <a:bodyPr>
            <a:noAutofit/>
          </a:bodyPr>
          <a:lstStyle/>
          <a:p>
            <a:r>
              <a:rPr lang="uk-UA" sz="1100" dirty="0">
                <a:solidFill>
                  <a:srgbClr val="F95F88"/>
                </a:solidFill>
              </a:rPr>
              <a:t>30 квітня 2018 року, Ужгород</a:t>
            </a:r>
          </a:p>
          <a:p>
            <a:r>
              <a:rPr lang="uk-UA" sz="1100" dirty="0">
                <a:solidFill>
                  <a:schemeClr val="tx1"/>
                </a:solidFill>
              </a:rPr>
              <a:t>Погодні умови:</a:t>
            </a:r>
          </a:p>
          <a:p>
            <a:pPr lvl="0"/>
            <a:r>
              <a:rPr lang="uk-UA" sz="1100" dirty="0">
                <a:solidFill>
                  <a:schemeClr val="tx1"/>
                </a:solidFill>
              </a:rPr>
              <a:t>1 травня: Сонячно, без опадів. Температура вдень близько +22°C.​</a:t>
            </a:r>
          </a:p>
          <a:p>
            <a:pPr lvl="0"/>
            <a:r>
              <a:rPr lang="uk-UA" sz="1100" dirty="0">
                <a:solidFill>
                  <a:schemeClr val="tx1"/>
                </a:solidFill>
              </a:rPr>
              <a:t>2 травня: Мінлива хмарність, без опадів. Температура вдень близько +24°C.​</a:t>
            </a:r>
          </a:p>
          <a:p>
            <a:pPr lvl="0"/>
            <a:r>
              <a:rPr lang="uk-UA" sz="1100" dirty="0">
                <a:solidFill>
                  <a:schemeClr val="tx1"/>
                </a:solidFill>
              </a:rPr>
              <a:t>3 травня: Хмарно, ввечері невеликий дощ. Температура вдень близько +23°C.​</a:t>
            </a:r>
          </a:p>
          <a:p>
            <a:r>
              <a:rPr lang="uk-UA" sz="1100" dirty="0">
                <a:solidFill>
                  <a:srgbClr val="F95F88"/>
                </a:solidFill>
              </a:rPr>
              <a:t>Висновок: </a:t>
            </a:r>
            <a:r>
              <a:rPr lang="uk-UA" sz="1100" dirty="0">
                <a:solidFill>
                  <a:schemeClr val="tx1"/>
                </a:solidFill>
              </a:rPr>
              <a:t>Погода </a:t>
            </a:r>
            <a:r>
              <a:rPr lang="uk-UA" sz="1100" dirty="0">
                <a:solidFill>
                  <a:srgbClr val="F95F88"/>
                </a:solidFill>
              </a:rPr>
              <a:t>залишалася стабільною </a:t>
            </a:r>
            <a:r>
              <a:rPr lang="uk-UA" sz="1100" dirty="0">
                <a:solidFill>
                  <a:schemeClr val="tx1"/>
                </a:solidFill>
              </a:rPr>
              <a:t>з незначними опадами на третій день після гало.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16"/>
          <a:stretch/>
        </p:blipFill>
        <p:spPr>
          <a:xfrm>
            <a:off x="5334826" y="167211"/>
            <a:ext cx="2580219" cy="2889274"/>
          </a:xfrm>
        </p:spPr>
      </p:pic>
    </p:spTree>
    <p:extLst>
      <p:ext uri="{BB962C8B-B14F-4D97-AF65-F5344CB8AC3E}">
        <p14:creationId xmlns:p14="http://schemas.microsoft.com/office/powerpoint/2010/main" val="2692001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44"/>
            <a:ext cx="9144000" cy="177202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5457" y="76311"/>
            <a:ext cx="6781651" cy="487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813"/>
              </a:lnSpc>
            </a:pPr>
            <a:r>
              <a:rPr lang="en-US" sz="3200" b="1" kern="0" spc="-61" dirty="0" err="1">
                <a:solidFill>
                  <a:srgbClr val="F95F88"/>
                </a:solidFill>
                <a:ea typeface="Petrona Bold" pitchFamily="34" charset="-122"/>
                <a:cs typeface="Petrona Bold" pitchFamily="34" charset="-120"/>
              </a:rPr>
              <a:t>Висновк</a:t>
            </a:r>
            <a:r>
              <a:rPr lang="uk-UA" sz="3200" b="1" kern="0" spc="-61" dirty="0">
                <a:solidFill>
                  <a:srgbClr val="F95F88"/>
                </a:solidFill>
                <a:ea typeface="Petrona Bold" pitchFamily="34" charset="-122"/>
                <a:cs typeface="Petrona Bold" pitchFamily="34" charset="-120"/>
              </a:rPr>
              <a:t>и</a:t>
            </a:r>
            <a:endParaRPr lang="en-US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0699" y="2022483"/>
            <a:ext cx="892088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/>
              <a:t>Проведене дослідження підтвердило, що місячне гало є достовірним індикатором майбутніх змін у погоді, зокрема наближення атмосферних фронтів, опадів або підвищення вологості. У більшості зафіксованих випадків після появи гало спостерігалося погіршення погодних умов — випадання опадів, зниження температури або посилення хмарності. Отже місячне гало можна вважати природним провісником змін у погоді, ефективність якого підтверджується як народними прикметами, так і сучасним науковим аналізом. </a:t>
            </a:r>
          </a:p>
          <a:p>
            <a:pPr algn="just"/>
            <a:r>
              <a:rPr lang="uk-UA" sz="2000" dirty="0"/>
              <a:t>Створено фотогалерею </a:t>
            </a:r>
            <a:r>
              <a:rPr lang="uk-UA" sz="2000" dirty="0" err="1"/>
              <a:t>місячнмх</a:t>
            </a:r>
            <a:r>
              <a:rPr lang="uk-UA" sz="2000" dirty="0"/>
              <a:t> гало в різних регіонах України, що є візуальним підтвердженням проведених досліджень.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44"/>
            <a:ext cx="9144000" cy="177202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5457" y="76311"/>
            <a:ext cx="6781651" cy="487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813"/>
              </a:lnSpc>
            </a:pPr>
            <a:r>
              <a:rPr lang="en-US" sz="3200" b="1" kern="0" spc="-61" dirty="0" err="1">
                <a:solidFill>
                  <a:srgbClr val="F95F88"/>
                </a:solidFill>
                <a:ea typeface="Petrona Bold" pitchFamily="34" charset="-122"/>
                <a:cs typeface="Petrona Bold" pitchFamily="34" charset="-120"/>
              </a:rPr>
              <a:t>Висновк</a:t>
            </a:r>
            <a:r>
              <a:rPr lang="uk-UA" sz="3200" b="1" kern="0" spc="-61" dirty="0">
                <a:solidFill>
                  <a:srgbClr val="F95F88"/>
                </a:solidFill>
                <a:ea typeface="Petrona Bold" pitchFamily="34" charset="-122"/>
                <a:cs typeface="Petrona Bold" pitchFamily="34" charset="-120"/>
              </a:rPr>
              <a:t>и</a:t>
            </a:r>
            <a:endParaRPr lang="en-US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5447" y="1885432"/>
            <a:ext cx="883310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Фізична природа гало чітко пояснюється законами оптики — це явище виникає внаслідок заломлення та відбиття світла в кристаликах льоду у верхніх шарах атмосфери. Його поява, як правило, свідчить про наявність перистих хмар, що є типовими передвісниками зміни погоди. Таким чином, гало можна розглядати не лише як мальовниче оптичне явище, а й як реальний інструмент для короткострокового прогнозування погоди, що має під собою наукове обґрунтування.</a:t>
            </a:r>
          </a:p>
          <a:p>
            <a:r>
              <a:rPr lang="uk-UA" sz="2000" dirty="0"/>
              <a:t>Результати дослідження мають як пізнавальну, так і прикладну цінність, можуть бути використані для популяризації природничих наук, розвитку навичок спостереження в учнів, а також як приклад вдалого синтезу між традиційною та академічною наукою.</a:t>
            </a:r>
          </a:p>
        </p:txBody>
      </p:sp>
    </p:spTree>
    <p:extLst>
      <p:ext uri="{BB962C8B-B14F-4D97-AF65-F5344CB8AC3E}">
        <p14:creationId xmlns:p14="http://schemas.microsoft.com/office/powerpoint/2010/main" val="1855491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53619" y="157820"/>
            <a:ext cx="848563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F95F88"/>
                </a:solidFill>
              </a:rPr>
              <a:t>Список використаних джерел:</a:t>
            </a:r>
          </a:p>
          <a:p>
            <a:r>
              <a:rPr lang="uk-UA" sz="1200" dirty="0"/>
              <a:t>1.Біленко І. А. </a:t>
            </a:r>
            <a:r>
              <a:rPr lang="uk-UA" sz="1200" i="1" dirty="0"/>
              <a:t>Оптика атмосфери : підручник для старшокласників</a:t>
            </a:r>
            <a:r>
              <a:rPr lang="uk-UA" sz="1200" dirty="0"/>
              <a:t> / І. А. </a:t>
            </a:r>
            <a:r>
              <a:rPr lang="uk-UA" sz="1200" dirty="0" err="1"/>
              <a:t>Біленко</a:t>
            </a:r>
            <a:r>
              <a:rPr lang="uk-UA" sz="1200" dirty="0"/>
              <a:t>. — К. : Наукова думка, 2018. — 212 с.</a:t>
            </a:r>
          </a:p>
          <a:p>
            <a:r>
              <a:rPr lang="uk-UA" sz="1200" dirty="0"/>
              <a:t>2.Мусієнко І. І. </a:t>
            </a:r>
            <a:r>
              <a:rPr lang="uk-UA" sz="1200" i="1" dirty="0"/>
              <a:t>Фізичні явища в природі : </a:t>
            </a:r>
            <a:r>
              <a:rPr lang="uk-UA" sz="1200" i="1" dirty="0" err="1"/>
              <a:t>навч</a:t>
            </a:r>
            <a:r>
              <a:rPr lang="uk-UA" sz="1200" i="1" dirty="0"/>
              <a:t>. посібник</a:t>
            </a:r>
            <a:r>
              <a:rPr lang="uk-UA" sz="1200" dirty="0"/>
              <a:t> / І. І. Мусієнко. — Харків : Основа, 2020. — 175 с.</a:t>
            </a:r>
          </a:p>
          <a:p>
            <a:r>
              <a:rPr lang="uk-UA" sz="1200" dirty="0"/>
              <a:t>3.Ковальчук Г. П. </a:t>
            </a:r>
            <a:r>
              <a:rPr lang="uk-UA" sz="1200" i="1" dirty="0"/>
              <a:t>Народна метеорологія: прикмети та реальні спостереження</a:t>
            </a:r>
            <a:r>
              <a:rPr lang="uk-UA" sz="1200" dirty="0"/>
              <a:t> / Г. П. Ковальчук. — Львів : Світ, 2015. — 128 с.</a:t>
            </a:r>
          </a:p>
          <a:p>
            <a:r>
              <a:rPr lang="uk-UA" sz="1200" dirty="0"/>
              <a:t>4.</a:t>
            </a:r>
            <a:r>
              <a:rPr lang="en-US" sz="1200" dirty="0"/>
              <a:t>Halos: Science, Types and Weather Association [</a:t>
            </a:r>
            <a:r>
              <a:rPr lang="uk-UA" sz="1200" dirty="0"/>
              <a:t>Електронний ресурс] // </a:t>
            </a:r>
            <a:r>
              <a:rPr lang="en-US" sz="1200" dirty="0"/>
              <a:t>Atmospheric Optics. — </a:t>
            </a:r>
            <a:r>
              <a:rPr lang="uk-UA" sz="1200" dirty="0"/>
              <a:t>Режим доступу: </a:t>
            </a:r>
            <a:r>
              <a:rPr lang="en-US" sz="1200" dirty="0">
                <a:hlinkClick r:id="rId3"/>
              </a:rPr>
              <a:t>https://www.atoptics.co.uk</a:t>
            </a:r>
            <a:r>
              <a:rPr lang="en-US" sz="1200" dirty="0"/>
              <a:t> (</a:t>
            </a:r>
            <a:r>
              <a:rPr lang="uk-UA" sz="1200" dirty="0"/>
              <a:t>дата звернення: 03.04.2025).</a:t>
            </a:r>
          </a:p>
          <a:p>
            <a:r>
              <a:rPr lang="uk-UA" sz="1200" dirty="0"/>
              <a:t>5.</a:t>
            </a:r>
            <a:r>
              <a:rPr lang="en-US" sz="1200" dirty="0"/>
              <a:t>National Weather Service (USA). Halo Phenomena and Weather Forecasting [</a:t>
            </a:r>
            <a:r>
              <a:rPr lang="uk-UA" sz="1200" dirty="0"/>
              <a:t>Електронний ресурс]. — Режим доступу: </a:t>
            </a:r>
            <a:r>
              <a:rPr lang="en-US" sz="1200" dirty="0">
                <a:hlinkClick r:id="rId4"/>
              </a:rPr>
              <a:t>https://www.weather.gov</a:t>
            </a:r>
            <a:r>
              <a:rPr lang="en-US" sz="1200" dirty="0"/>
              <a:t> (</a:t>
            </a:r>
            <a:r>
              <a:rPr lang="uk-UA" sz="1200" dirty="0"/>
              <a:t>дата звернення: 03.04.2025).</a:t>
            </a:r>
          </a:p>
          <a:p>
            <a:r>
              <a:rPr lang="uk-UA" sz="1200" dirty="0"/>
              <a:t>6.Архів погодних умов для України [Електронний ресурс] // </a:t>
            </a:r>
            <a:r>
              <a:rPr lang="en-US" sz="1200" dirty="0" err="1"/>
              <a:t>Ventusky</a:t>
            </a:r>
            <a:r>
              <a:rPr lang="en-US" sz="1200" dirty="0"/>
              <a:t>, </a:t>
            </a:r>
            <a:r>
              <a:rPr lang="en-US" sz="1200" dirty="0" err="1"/>
              <a:t>Meteoblue</a:t>
            </a:r>
            <a:r>
              <a:rPr lang="en-US" sz="1200" dirty="0"/>
              <a:t>, </a:t>
            </a:r>
            <a:r>
              <a:rPr lang="en-US" sz="1200" dirty="0" err="1"/>
              <a:t>Gismeteo</a:t>
            </a:r>
            <a:r>
              <a:rPr lang="en-US" sz="1200" dirty="0"/>
              <a:t>, </a:t>
            </a:r>
            <a:r>
              <a:rPr lang="en-US" sz="1200" dirty="0" err="1"/>
              <a:t>Sinoptik</a:t>
            </a:r>
            <a:r>
              <a:rPr lang="en-US" sz="1200" dirty="0"/>
              <a:t>, Weather.com. — </a:t>
            </a:r>
            <a:r>
              <a:rPr lang="uk-UA" sz="1200" dirty="0"/>
              <a:t>Режим доступу:</a:t>
            </a:r>
            <a:br>
              <a:rPr lang="uk-UA" sz="1200" dirty="0"/>
            </a:br>
            <a:r>
              <a:rPr lang="uk-UA" sz="1200" dirty="0"/>
              <a:t>– </a:t>
            </a:r>
            <a:r>
              <a:rPr lang="en-US" sz="1200" dirty="0">
                <a:hlinkClick r:id="rId5"/>
              </a:rPr>
              <a:t>https://www.ventusky.com</a:t>
            </a:r>
            <a:br>
              <a:rPr lang="en-US" sz="1200" dirty="0"/>
            </a:br>
            <a:r>
              <a:rPr lang="en-US" sz="1200" dirty="0"/>
              <a:t>– </a:t>
            </a:r>
            <a:r>
              <a:rPr lang="en-US" sz="1200" dirty="0">
                <a:hlinkClick r:id="rId6"/>
              </a:rPr>
              <a:t>https://www.meteoblue.com</a:t>
            </a:r>
            <a:br>
              <a:rPr lang="en-US" sz="1200" dirty="0"/>
            </a:br>
            <a:r>
              <a:rPr lang="en-US" sz="1200" dirty="0"/>
              <a:t>– </a:t>
            </a:r>
            <a:r>
              <a:rPr lang="en-US" sz="1200" dirty="0">
                <a:hlinkClick r:id="rId7"/>
              </a:rPr>
              <a:t>https://www.gismeteo.ua</a:t>
            </a:r>
            <a:br>
              <a:rPr lang="en-US" sz="1200" dirty="0"/>
            </a:br>
            <a:r>
              <a:rPr lang="en-US" sz="1200" dirty="0"/>
              <a:t>– </a:t>
            </a:r>
            <a:r>
              <a:rPr lang="en-US" sz="1200" dirty="0">
                <a:hlinkClick r:id="rId8"/>
              </a:rPr>
              <a:t>https://www.sinoptik.ua</a:t>
            </a:r>
            <a:br>
              <a:rPr lang="en-US" sz="1200" dirty="0"/>
            </a:br>
            <a:r>
              <a:rPr lang="en-US" sz="1200" dirty="0"/>
              <a:t>– </a:t>
            </a:r>
            <a:r>
              <a:rPr lang="en-US" sz="1200" dirty="0">
                <a:hlinkClick r:id="rId9"/>
              </a:rPr>
              <a:t>https://www.weather.com</a:t>
            </a:r>
            <a:br>
              <a:rPr lang="en-US" sz="1200" dirty="0"/>
            </a:br>
            <a:r>
              <a:rPr lang="en-US" sz="1200" dirty="0"/>
              <a:t>(</a:t>
            </a:r>
            <a:r>
              <a:rPr lang="uk-UA" sz="1200" dirty="0"/>
              <a:t>дата звернення: 03.04.2025).</a:t>
            </a:r>
          </a:p>
          <a:p>
            <a:r>
              <a:rPr lang="uk-UA" sz="1200" dirty="0"/>
              <a:t>7.Публікації в українських ЗМІ про спостереження гало [Електронний ресурс]. — Режим доступу:</a:t>
            </a:r>
            <a:br>
              <a:rPr lang="uk-UA" sz="1200" dirty="0"/>
            </a:br>
            <a:r>
              <a:rPr lang="uk-UA" sz="1200" dirty="0"/>
              <a:t>– </a:t>
            </a:r>
            <a:r>
              <a:rPr lang="en-US" sz="1200" dirty="0">
                <a:hlinkClick r:id="rId10"/>
              </a:rPr>
              <a:t>https://24tv.ua</a:t>
            </a:r>
            <a:br>
              <a:rPr lang="en-US" sz="1200" dirty="0"/>
            </a:br>
            <a:r>
              <a:rPr lang="en-US" sz="1200" dirty="0"/>
              <a:t>– </a:t>
            </a:r>
            <a:r>
              <a:rPr lang="en-US" sz="1200" dirty="0">
                <a:hlinkClick r:id="rId11"/>
              </a:rPr>
              <a:t>https://dnepr.info</a:t>
            </a:r>
            <a:br>
              <a:rPr lang="en-US" sz="1200" dirty="0"/>
            </a:br>
            <a:r>
              <a:rPr lang="en-US" sz="1200" dirty="0"/>
              <a:t>– </a:t>
            </a:r>
            <a:r>
              <a:rPr lang="en-US" sz="1200" dirty="0">
                <a:hlinkClick r:id="rId12"/>
              </a:rPr>
              <a:t>https://lviv.media</a:t>
            </a:r>
            <a:br>
              <a:rPr lang="en-US" sz="1200" dirty="0"/>
            </a:br>
            <a:r>
              <a:rPr lang="en-US" sz="1200" dirty="0"/>
              <a:t>– </a:t>
            </a:r>
            <a:r>
              <a:rPr lang="en-US" sz="1200" dirty="0">
                <a:hlinkClick r:id="rId13"/>
              </a:rPr>
              <a:t>https://kremen.today</a:t>
            </a:r>
            <a:br>
              <a:rPr lang="en-US" sz="1200" dirty="0"/>
            </a:br>
            <a:r>
              <a:rPr lang="uk-UA" sz="1200" dirty="0"/>
              <a:t>8.</a:t>
            </a:r>
            <a:r>
              <a:rPr lang="en-US" sz="1200" dirty="0"/>
              <a:t>(</a:t>
            </a:r>
            <a:r>
              <a:rPr lang="uk-UA" sz="1200" dirty="0"/>
              <a:t>Особистий архів автора. </a:t>
            </a:r>
            <a:r>
              <a:rPr lang="uk-UA" sz="1200" i="1" dirty="0" err="1"/>
              <a:t>Фото-</a:t>
            </a:r>
            <a:r>
              <a:rPr lang="uk-UA" sz="1200" i="1" dirty="0"/>
              <a:t> та текстова фіксація місячного гало з аналізом погодних умов</a:t>
            </a:r>
            <a:r>
              <a:rPr lang="uk-UA" sz="1200" dirty="0"/>
              <a:t> (2023–2025 рр.).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1428</TotalTime>
  <Words>1549</Words>
  <Application>Microsoft Office PowerPoint</Application>
  <PresentationFormat>Екран (16:9)</PresentationFormat>
  <Paragraphs>111</Paragraphs>
  <Slides>12</Slides>
  <Notes>7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9" baseType="lpstr">
      <vt:lpstr>Calibri</vt:lpstr>
      <vt:lpstr>Franklin Gothic Book</vt:lpstr>
      <vt:lpstr>Inter</vt:lpstr>
      <vt:lpstr>Wingdings 2</vt:lpstr>
      <vt:lpstr>Petrona Bold</vt:lpstr>
      <vt:lpstr>Arial</vt:lpstr>
      <vt:lpstr>Техническая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22</cp:revision>
  <dcterms:created xsi:type="dcterms:W3CDTF">2025-04-05T08:44:24Z</dcterms:created>
  <dcterms:modified xsi:type="dcterms:W3CDTF">2025-04-11T13:58:54Z</dcterms:modified>
</cp:coreProperties>
</file>