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73" r:id="rId7"/>
    <p:sldId id="272" r:id="rId8"/>
    <p:sldId id="271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D0105-65B8-9D1C-D4DC-0DF17F3BD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12FF099-D32E-53AA-34ED-EE1BC7448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14E698A-5F64-B312-D8C0-49BD95525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0EC1E8A-489F-F57A-69DA-43BE080F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4AEEDEE-DAAC-02CB-7593-1AE603AD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1131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42927-00D2-C688-A0F1-67F5C933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64F9451-F6B9-3E41-993A-CFE60FB96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E7664ED-1BC2-A064-C8D7-3F1E373D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1853521-3EE9-24AB-F100-EAEA7A42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025BF6C-5BB9-B138-2893-B84F299D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752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13BA4-0F92-0E35-C2FC-4DA476CD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EB8E736-E7BF-8EBE-C29F-83884EED7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08CA4A2-D72D-C98A-ADDD-F27BDB481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8BA7846-887C-58B7-FB60-0E929C80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1497CF1-ADC3-835E-5CC4-DAE76FD04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6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C878A-F5B0-0932-41D0-E99D5B58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B38EF58-9E08-CF7B-58C0-A0B4B5F6B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6DEE6E4-61E1-5C83-5973-336D3C73D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5BE55DB-204F-650D-8835-307A95A5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7EBC07D-3102-0DFC-414F-64F7DCFA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5A231CA-50E1-BF0B-8D26-323DBD61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7779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61F63-49D7-A604-6DD1-E40BEBBB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0FC9325-82C9-D552-91C2-832F313BC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5F87975-29F6-41E7-90DB-5BE9016E9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CC37DA8-B309-641C-4E74-BF3322B9E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38522D4-8F9F-98FA-3709-C727A368B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AC9B3A0-FBCC-67AF-DA23-9F336EEE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E323DE9-0264-A2E5-41F4-625F2384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32A5B32F-188C-9E86-FC37-8AB50AD2E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31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2BCD0-4C7F-5F60-0E79-85432446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114C033-DBF6-768B-BAFE-5D079E26F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B311889-2A34-04D9-5B13-D55D7127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EF93506-8984-E18E-7834-D177B718E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144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A030A66-5CA5-90EB-088F-0F62C64D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66086B8-1AB4-0DD9-1617-A8A0EC8A2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EFE9BB3-F4A6-198F-1AA3-C66C7CDD5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109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ED275-0228-9495-DAC6-4846E640F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3904298-A642-4129-E3E2-CB60ADF4A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9AC6562-C5B0-0777-F58C-681B4E1D1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628758C-48F2-7876-F89F-9941CE73B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7A96DA7-F54A-0129-3D79-7983A4C06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B5E98A0-C536-464E-8A8C-D80A211D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5808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A9E34-9468-1C8F-2D2E-D993FF5D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96658485-F8FC-2CE4-F7DE-235628C86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D446430-56C7-748B-D976-ACED30050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6070634-AACA-D3E9-601B-EEF03A33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0399BFE-72C1-6704-A251-7EDF9CD24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2FEA404-EC79-BE59-5E00-DB3834CF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350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93085-35FF-5DAB-67CA-807463A2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B8AF91BA-398B-F5DD-EF3B-174C663DE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70607A5-95C5-786F-0E9B-CC10CE1DF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9F60C8F-8C2B-BECE-56C9-22B11A88B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0928E3C-7C9E-6D42-FCB0-1B70DE68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064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57E0213A-60CC-BE11-C099-5D6C23F3E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76C47FD-BF2B-2680-DC67-867358002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D7C9F90-ECF5-0C7A-ED49-24360CC3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513F82B-D75D-C387-A231-1870FF135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5984B1E-DAD7-BF69-3618-6A45D66A6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4342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D731E5C-DA9A-049E-476C-FB33422FE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4688D2C-3FC7-CF36-A0D9-54F79DA4F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2F19201-96CF-46D7-8B28-BFE4AD52A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0D5E8-63F7-4570-AC77-083F7FDBD457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FF90B8F-73D5-0D9C-A152-C12494DFA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15A4C01-4B61-A04F-E716-33207BB8D9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C4219-216C-4679-BEA4-7AF321FC25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327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2177CF-C40E-9F2E-2A22-159B692F9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572D836-A553-373E-B733-86273B2A20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Скажіть ,навіщо людству розум ,</a:t>
            </a: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щоб так цей </a:t>
            </a:r>
            <a:r>
              <a:rPr lang="uk-UA" sz="5300" i="1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грунт</a:t>
            </a: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занапастить ? </a:t>
            </a:r>
            <a:r>
              <a:rPr lang="uk-UA" sz="20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(Ліна Костенко )</a:t>
            </a: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                           </a:t>
            </a:r>
          </a:p>
        </p:txBody>
      </p:sp>
      <p:sp>
        <p:nvSpPr>
          <p:cNvPr id="6" name="Підзаголовок 5">
            <a:extLst>
              <a:ext uri="{FF2B5EF4-FFF2-40B4-BE49-F238E27FC236}">
                <a16:creationId xmlns:a16="http://schemas.microsoft.com/office/drawing/2014/main" id="{3F56754E-29B1-3200-F671-F91357C7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r">
              <a:lnSpc>
                <a:spcPct val="150000"/>
              </a:lnSpc>
              <a:buNone/>
            </a:pPr>
            <a:r>
              <a:rPr lang="uk-UA" sz="8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Васюхник</a:t>
            </a: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Софія Сергіївна</a:t>
            </a:r>
            <a:endParaRPr lang="uk-UA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None/>
            </a:pP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учениця 7 класу</a:t>
            </a:r>
            <a:endParaRPr lang="uk-UA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None/>
            </a:pPr>
            <a:r>
              <a:rPr lang="uk-UA" sz="8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Старосільської</a:t>
            </a: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гімназії – філії </a:t>
            </a:r>
            <a:endParaRPr lang="uk-UA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None/>
            </a:pP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Опорного закладу «</a:t>
            </a:r>
            <a:r>
              <a:rPr lang="uk-UA" sz="8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Колківський</a:t>
            </a: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ліцей»</a:t>
            </a:r>
            <a:endParaRPr lang="uk-UA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buNone/>
            </a:pP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</a:t>
            </a:r>
            <a:r>
              <a:rPr lang="uk-UA" sz="8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Підопригора</a:t>
            </a: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М.Л.</a:t>
            </a:r>
            <a:endParaRPr lang="uk-UA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uk-UA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вчитель біології та хімії</a:t>
            </a:r>
            <a:endParaRPr lang="uk-UA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021D25-B85F-5BE5-EBE7-B7A619113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213" y="2663648"/>
            <a:ext cx="2954258" cy="39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72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282B8-28DA-C6FB-EE86-BC3B72C41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CC3CB3-96F3-F2D7-042A-9F0A25ABA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1A17ED8-4F52-6D2F-7F99-3881DD82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Місце для зображення 7">
            <a:extLst>
              <a:ext uri="{FF2B5EF4-FFF2-40B4-BE49-F238E27FC236}">
                <a16:creationId xmlns:a16="http://schemas.microsoft.com/office/drawing/2014/main" id="{FC123578-8AFC-C5AF-6BAD-AF9B4CD96C4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390" b="20390"/>
          <a:stretch/>
        </p:blipFill>
        <p:spPr>
          <a:xfrm>
            <a:off x="4879132" y="111177"/>
            <a:ext cx="5081689" cy="5757811"/>
          </a:xfrm>
        </p:spPr>
      </p:pic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51C57C1-797D-A1FD-75B5-E1B6B7376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57200"/>
            <a:ext cx="3932237" cy="5411788"/>
          </a:xfrm>
        </p:spPr>
        <p:txBody>
          <a:bodyPr/>
          <a:lstStyle/>
          <a:p>
            <a:r>
              <a:rPr lang="uk-UA" sz="2000" dirty="0">
                <a:latin typeface="Arial Black" panose="020B0A04020102020204" pitchFamily="34" charset="0"/>
              </a:rPr>
              <a:t>     Краса природи –це одне з джерел , що живить доброту, сердечність і любов      </a:t>
            </a:r>
            <a:r>
              <a:rPr lang="uk-UA" sz="1400" dirty="0">
                <a:latin typeface="Arial Black" panose="020B0A04020102020204" pitchFamily="34" charset="0"/>
              </a:rPr>
              <a:t>(</a:t>
            </a:r>
            <a:r>
              <a:rPr lang="uk-UA" sz="1400" dirty="0" err="1">
                <a:latin typeface="Arial Black" panose="020B0A04020102020204" pitchFamily="34" charset="0"/>
              </a:rPr>
              <a:t>В.Сухомлинський</a:t>
            </a:r>
            <a:r>
              <a:rPr lang="uk-UA" sz="1400" dirty="0">
                <a:latin typeface="Arial Black" panose="020B0A04020102020204" pitchFamily="34" charset="0"/>
              </a:rPr>
              <a:t> )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r>
              <a:rPr lang="uk-UA" sz="2000" dirty="0">
                <a:latin typeface="Arial Black" panose="020B0A04020102020204" pitchFamily="34" charset="0"/>
              </a:rPr>
              <a:t>Природа так про все подбала , що всюди ми знаходимо чому навчитись.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(Леонардо да Вінчі )</a:t>
            </a:r>
          </a:p>
        </p:txBody>
      </p:sp>
    </p:spTree>
    <p:extLst>
      <p:ext uri="{BB962C8B-B14F-4D97-AF65-F5344CB8AC3E}">
        <p14:creationId xmlns:p14="http://schemas.microsoft.com/office/powerpoint/2010/main" val="3152364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E38F6-7EAD-E3CE-1750-C5C87969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5DC6ED-E03F-4A44-D0DD-622EC05A6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941BC23-7C31-886D-9275-092A1D32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56E243A-AFE5-4042-50B2-B28AC4500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 fontScale="92500"/>
          </a:bodyPr>
          <a:lstStyle/>
          <a:p>
            <a:pPr indent="450215" algn="just">
              <a:lnSpc>
                <a:spcPct val="150000"/>
              </a:lnSpc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привернути увагу землеробів до раціонального використання земельних ресурсів, повернути органічні речовини назад у ґрунт, аналіз ефективності визначення стану екологічної безпеки на основі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фітоіндикаційних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методів з використанням чагарникових рослин для моніторингу.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Завдання: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урізноманітнити сівозміни та включити до них бобові та багаторічні трави; поєднувати рослинництво та тваринництво; вивчити стан ґрунтів та пошуки нових методів екологічного моніторингу; дослідження стану ґрунтів села та власної присадибної ділянки. 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21" name="Місце для зображення 20">
            <a:extLst>
              <a:ext uri="{FF2B5EF4-FFF2-40B4-BE49-F238E27FC236}">
                <a16:creationId xmlns:a16="http://schemas.microsoft.com/office/drawing/2014/main" id="{CB45936C-F0FA-B62B-1FE4-29D7D2D700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390" b="20390"/>
          <a:stretch/>
        </p:blipFill>
        <p:spPr/>
      </p:pic>
    </p:spTree>
    <p:extLst>
      <p:ext uri="{BB962C8B-B14F-4D97-AF65-F5344CB8AC3E}">
        <p14:creationId xmlns:p14="http://schemas.microsoft.com/office/powerpoint/2010/main" val="376811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44F40-16B8-6915-55D5-F2CFCC47C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FF5660-E637-7EBF-2983-362AABF59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4195490-423C-D006-6140-E48F0FEB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Місце для зображення 25">
            <a:extLst>
              <a:ext uri="{FF2B5EF4-FFF2-40B4-BE49-F238E27FC236}">
                <a16:creationId xmlns:a16="http://schemas.microsoft.com/office/drawing/2014/main" id="{ACE81257-D54E-31F5-062B-9797734DC13A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B904BDD-4549-4C79-E2F1-7FDE9BBCB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2C55F7A-0556-D5AD-4A34-2F17C7BC4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812" y="457201"/>
            <a:ext cx="4815297" cy="54038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79D4D5-ACB4-E522-FF01-15C016006BBA}"/>
              </a:ext>
            </a:extLst>
          </p:cNvPr>
          <p:cNvSpPr txBox="1"/>
          <p:nvPr/>
        </p:nvSpPr>
        <p:spPr>
          <a:xfrm>
            <a:off x="206477" y="353961"/>
            <a:ext cx="4976711" cy="5033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ВСТУП</a:t>
            </a:r>
          </a:p>
          <a:p>
            <a:pPr indent="450215" algn="just">
              <a:lnSpc>
                <a:spcPct val="150000"/>
              </a:lnSpc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спонукало обрати саме цю тему для мого проекту? Мабуть те, що я проживаю в сільській місцевості і для кожного жителя потрібно знати якість ґрунту – це має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життєво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важливе значення не тільки в теперішній час, але і для прогнозу змін у майбутньому. Важлива роль у вирішенні цього питання відводиться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 зернинка потрапляє у якісний ґрунт,  то вона дасть швидкі і міцні сходи нового організму.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108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1B46F-70F1-6632-9AA4-364FB74FA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DC29C2-B3DE-441E-7E93-71CF25702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95CBA61-FE80-D627-B7A0-0029148AD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E10B9E5-43D8-4946-B6FD-FDDB4A00A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uk-UA" sz="1400" dirty="0" err="1">
                <a:latin typeface="Arial Black" panose="020B0A04020102020204" pitchFamily="34" charset="0"/>
                <a:cs typeface="Lucida Sans Unicode" panose="020B0602030504020204" pitchFamily="34" charset="0"/>
              </a:rPr>
              <a:t>Фітоіндикація</a:t>
            </a:r>
            <a:r>
              <a:rPr lang="uk-UA" sz="1400" dirty="0">
                <a:latin typeface="Arial Black" panose="020B0A04020102020204" pitchFamily="34" charset="0"/>
                <a:cs typeface="Lucida Sans Unicode" panose="020B0602030504020204" pitchFamily="34" charset="0"/>
              </a:rPr>
              <a:t> забруднення ґрунтів.</a:t>
            </a:r>
          </a:p>
          <a:p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Під забрудненням ґрунтів розуміють накопичення в них токсичних речовин, що негативно впливають на екосистеми, включаючи соціальні.</a:t>
            </a:r>
          </a:p>
          <a:p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Найчастіше ґрунт забруднюють промислові викиди, у тому числі важкими металами, нафтопродуктами, пестицидами, добривами, засобами захисту рослин. </a:t>
            </a:r>
          </a:p>
          <a:p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Діагностику й оцінювання токсичності ґрунтів, які забруднені нафтою, зазвичай здійснюють визначенням наступних параметрів: висота рослин, ширина і довжина листків, рясність цвітіння, довжина черешків, розміри квіток і плодів. </a:t>
            </a:r>
          </a:p>
          <a:p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Для отримання інформації стосовно </a:t>
            </a:r>
            <a:r>
              <a:rPr lang="uk-UA" sz="14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фітотоксичності</a:t>
            </a:r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забрудненого нафтопродуктами ґрунту я проводила такий дослід : висіяла насіння помідорів у дві посудини із різним складом ґрунту. Спостерігаючи за проростанням насіння і появою перших сходів з’ясувала, що показники були різні: схожість насіння, динаміка його проростання, довжина головного і бічних коренів,  висота </a:t>
            </a:r>
            <a:r>
              <a:rPr lang="uk-UA" sz="14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пагона</a:t>
            </a:r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 На основі отриманих даних визначаю фітотоксичну дію ґрунту. </a:t>
            </a:r>
          </a:p>
          <a:p>
            <a:r>
              <a:rPr lang="uk-UA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Забруднення ґрунтів важкими металами викликає занепокоєння не тільки тому, що може помітно знизити продуктивність рослин (в першу чергу сільськогосподарських) необхідні для живлення людини і годівлі тварин, але й тому, що може порушити природні фітоценози. Тут знову можна використати тест – культури: редис, салат, горох, квасолю, капусту.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sp>
        <p:nvSpPr>
          <p:cNvPr id="6" name="Місце для зображення 5">
            <a:extLst>
              <a:ext uri="{FF2B5EF4-FFF2-40B4-BE49-F238E27FC236}">
                <a16:creationId xmlns:a16="http://schemas.microsoft.com/office/drawing/2014/main" id="{76148BDB-A9AB-09B3-409F-0CC64E63416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0C33ED-A75D-8F70-D19C-B35B40284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341" y="212776"/>
            <a:ext cx="4181117" cy="557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9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90E04-2A97-64C8-664F-E578795BD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CF7959-6A09-9246-42FA-DB6A3DB0F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469FF3E-8596-1FD1-5950-C32249BA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003F50D-29B5-7674-7DB3-5C8C81E3A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/>
          </a:bodyPr>
          <a:lstStyle/>
          <a:p>
            <a:pPr algn="ctr"/>
            <a:r>
              <a:rPr lang="uk-UA" sz="1400" dirty="0">
                <a:latin typeface="Arial Black" panose="020B0A04020102020204" pitchFamily="34" charset="0"/>
              </a:rPr>
              <a:t>Кислотність ґрунту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 ґрунту вимірюється наявністю іонів водню. Кислотність ґрунту істотно впливає на врожайність. Для того, щоб зрозуміти, який зв'язок між врожайністю і кислотністю ґрунту, потрібно розібратися на які процеси впливає кислотність. Перш за все, від кислотності ґрунту залежить прояв властивостей кислот, які надходять, утворюються і перетворюються в ґрунті – саме від них залежить розвиток рослин. Підвищена кислотність пригнічує корисну мікрофлору у ґрунті, мінеральні добрива не переходять у доступну форму, коренева система розвивається дуже слабо, відповідно рослини погано засвоюють поживні речовини</a:t>
            </a:r>
          </a:p>
          <a:p>
            <a:pPr algn="ctr"/>
            <a:r>
              <a:rPr lang="uk-UA" sz="1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Як визначити кислотність ґрунту?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точного визначення можна скористатися лакмусовим папером або спеціальним приладом. Ще один перевірений мною спосіб визначення кислотності – це наявність рослин – індикаторів.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 – індикатори, які надають перевагу кислому ґрунту: хвощ польовий, м’ята, подорожник, щавель.</a:t>
            </a:r>
          </a:p>
          <a:p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Слабокислому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конюшина, волошка, польова берізка.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Лужний : дикий мак, польова гірчиця.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sp>
        <p:nvSpPr>
          <p:cNvPr id="6" name="Місце для зображення 5">
            <a:extLst>
              <a:ext uri="{FF2B5EF4-FFF2-40B4-BE49-F238E27FC236}">
                <a16:creationId xmlns:a16="http://schemas.microsoft.com/office/drawing/2014/main" id="{F4AB8991-AB3E-FC77-8F83-36E2858D208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458979-5331-2618-D3D5-03BF13B86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7" y="419867"/>
            <a:ext cx="4506554" cy="600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8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E0359-D1C8-395B-7FD4-AB9B1A2D5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0C8C2F-7CA8-3649-BE45-D019C0136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F1C58CE-F26A-684C-1500-C6F7CBD0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A65AF08-3054-8604-7598-996E54059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/>
          </a:bodyPr>
          <a:lstStyle/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  <a:p>
            <a:pPr algn="ctr"/>
            <a:r>
              <a:rPr lang="uk-UA" sz="1400" dirty="0">
                <a:latin typeface="Arial Black" panose="020B0A04020102020204" pitchFamily="34" charset="0"/>
              </a:rPr>
              <a:t>Як змінити кислотність ґрунту?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Для зменшення кислотності </a:t>
            </a:r>
            <a:r>
              <a:rPr lang="uk-UA" sz="1400" dirty="0" err="1">
                <a:latin typeface="Arial Black" panose="020B0A04020102020204" pitchFamily="34" charset="0"/>
              </a:rPr>
              <a:t>внести</a:t>
            </a:r>
            <a:r>
              <a:rPr lang="uk-UA" sz="1400" dirty="0">
                <a:latin typeface="Arial Black" panose="020B0A04020102020204" pitchFamily="34" charset="0"/>
              </a:rPr>
              <a:t> в ґрунт вапно (восени). Посів люпину зменшує кислотність ґрунту.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При зміні кислотності ґрунту головне правило – створити комфортні умови для росту і розвитку рослин. Потрібно пам’ятати, що одні рослини добре ростуть і розвиваються на кислих ґрунтах, наприклад: лохина, хвойні рослини. Тому не можна змінити кислотність на всіх присадибних ділянках, це потрібно робити лише тоді, коли ми вже знаємо, де які рослини будем висаджувати.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sp>
        <p:nvSpPr>
          <p:cNvPr id="6" name="Місце для зображення 5">
            <a:extLst>
              <a:ext uri="{FF2B5EF4-FFF2-40B4-BE49-F238E27FC236}">
                <a16:creationId xmlns:a16="http://schemas.microsoft.com/office/drawing/2014/main" id="{7435204A-FDE7-92C2-560E-209B522AA90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E58655-7495-B528-6525-E314610BF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7" y="400817"/>
            <a:ext cx="4554025" cy="604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94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0EB3F-5AAA-08C5-231E-E58FC5F80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1E5BA-F0E6-DBE6-165D-15420D2C1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5B4A809-E838-8579-3C37-999392B1D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DBF26B8-5CA2-2692-2D62-C4017FC0B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 fontScale="92500" lnSpcReduction="10000"/>
          </a:bodyPr>
          <a:lstStyle/>
          <a:p>
            <a:r>
              <a:rPr lang="uk-UA" sz="1400" dirty="0">
                <a:latin typeface="Arial Black" panose="020B0A04020102020204" pitchFamily="34" charset="0"/>
              </a:rPr>
              <a:t>Фітонциди, їх значення.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Як працює ця «хімічна зброя»? Дія фітонцидів була досліджена ще в тридцятих роках минулого століття вченим </a:t>
            </a:r>
            <a:r>
              <a:rPr lang="uk-UA" sz="1400" dirty="0" err="1">
                <a:latin typeface="Arial Black" panose="020B0A04020102020204" pitchFamily="34" charset="0"/>
              </a:rPr>
              <a:t>Токіним</a:t>
            </a:r>
            <a:r>
              <a:rPr lang="uk-UA" sz="1400" dirty="0">
                <a:latin typeface="Arial Black" panose="020B0A04020102020204" pitchFamily="34" charset="0"/>
              </a:rPr>
              <a:t>. Він проводив багато різних експериментів з ґрунтом. Один із експериментів провела я також. Для цього потрібно шматок ґрунту з лісу. Його розчинила у воді і кілька крапель такої суміші нанесла на скло. З рослини принесеної з лісової зони, вичавила сік і нанесла в центр земляного розчину на склі. Спостереження через мікроскоп показали, що вже через півгодини велика кількість живих організмів, що знаходилися у розчині ґрунту, загинула. Так само фітонциди розправляються з усіма найпростішими мікроорганізмами(інфузорія, амебами).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Різні види рослин мають різні потреби в поживних речовинах. Вирощування різних культур дозволяє більш ефективне використання наявні в </a:t>
            </a:r>
            <a:r>
              <a:rPr lang="uk-UA" sz="1400" dirty="0" err="1">
                <a:latin typeface="Arial Black" panose="020B0A04020102020204" pitchFamily="34" charset="0"/>
              </a:rPr>
              <a:t>грунті</a:t>
            </a:r>
            <a:r>
              <a:rPr lang="uk-UA" sz="1400" dirty="0">
                <a:latin typeface="Arial Black" panose="020B0A04020102020204" pitchFamily="34" charset="0"/>
              </a:rPr>
              <a:t> ресурси та запобігає виснаженню ґрунту. Деякі рослини, такі як бобові, здатні фіксувати атмосферний  азот завдяки симбіозу з </a:t>
            </a:r>
            <a:r>
              <a:rPr lang="uk-UA" sz="1400" dirty="0" err="1">
                <a:latin typeface="Arial Black" panose="020B0A04020102020204" pitchFamily="34" charset="0"/>
              </a:rPr>
              <a:t>азотофіксуючими</a:t>
            </a:r>
            <a:r>
              <a:rPr lang="uk-UA" sz="1400" dirty="0">
                <a:latin typeface="Arial Black" panose="020B0A04020102020204" pitchFamily="34" charset="0"/>
              </a:rPr>
              <a:t> бактеріями. Це збагачує ґрунт азотом – важливим елементом живлення рослин, тому потрібно проводити сівозміну на присадибних ділянках.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Деякі рослини виділяють речовини, які пригнічують розвиток мікроорганізмів в ґрунті. Рослини реагують на збільшення доз мінеральних добрив в ґрунті.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9" name="Місце для зображення 8">
            <a:extLst>
              <a:ext uri="{FF2B5EF4-FFF2-40B4-BE49-F238E27FC236}">
                <a16:creationId xmlns:a16="http://schemas.microsoft.com/office/drawing/2014/main" id="{5C4FBE47-144D-0BD2-FEDA-92D1EF2A55F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266" b="20266"/>
          <a:stretch/>
        </p:blipFill>
        <p:spPr>
          <a:xfrm>
            <a:off x="4917717" y="191012"/>
            <a:ext cx="3400373" cy="268496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CAFB9F-50D9-919A-C301-35B7B2C38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497" y="3066989"/>
            <a:ext cx="2588527" cy="34370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1CD9D9-01F7-406D-F8AC-91C0D7945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3781" y="191013"/>
            <a:ext cx="2588527" cy="343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85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30B4D-318E-6177-11B5-32875F81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479DDC-50B8-0394-7486-6452E2A22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E144281-C42D-F0D9-4DEF-411D3BFFB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C3CFE56-5F67-DD0B-6762-082894314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/>
          </a:bodyPr>
          <a:lstStyle/>
          <a:p>
            <a:pPr algn="ctr"/>
            <a:r>
              <a:rPr lang="uk-UA" sz="1400" dirty="0">
                <a:latin typeface="Arial Black" panose="020B0A04020102020204" pitchFamily="34" charset="0"/>
              </a:rPr>
              <a:t>ІІ Експериментальна частина</a:t>
            </a:r>
          </a:p>
          <a:p>
            <a:pPr algn="ctr"/>
            <a:endParaRPr lang="uk-UA" sz="1400" dirty="0">
              <a:latin typeface="Arial Black" panose="020B0A04020102020204" pitchFamily="34" charset="0"/>
            </a:endParaRPr>
          </a:p>
          <a:p>
            <a:r>
              <a:rPr lang="uk-UA" sz="1400" dirty="0">
                <a:latin typeface="Arial Black" panose="020B0A04020102020204" pitchFamily="34" charset="0"/>
              </a:rPr>
              <a:t>Досліди на визначення складу ґрунту.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  <a:p>
            <a:r>
              <a:rPr lang="uk-UA" sz="1400" dirty="0">
                <a:latin typeface="Arial Black" panose="020B0A04020102020204" pitchFamily="34" charset="0"/>
              </a:rPr>
              <a:t>Дослід 1.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 «Склад ґрунту» Взяти проби різних ґрунтів. За допомогою збільшувального скла їх розглянути. Виявила наявність піщинок, камінців, залишки рослин і комах. Висновок: ґрунт має різний склад, який має пряме значення на його родючість.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03FA8B-60C0-4727-F6C9-0DF973A0D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56" y="3333450"/>
            <a:ext cx="2012984" cy="26855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AF20B2-71B8-70D2-41D9-972F9894D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79" y="3480618"/>
            <a:ext cx="2286198" cy="30482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D135318-4563-E62A-302F-DC3EE6189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9475" y="51618"/>
            <a:ext cx="4918138" cy="6557517"/>
          </a:xfrm>
          <a:prstGeom prst="rect">
            <a:avLst/>
          </a:prstGeom>
        </p:spPr>
      </p:pic>
      <p:sp>
        <p:nvSpPr>
          <p:cNvPr id="16" name="Місце для зображення 15">
            <a:extLst>
              <a:ext uri="{FF2B5EF4-FFF2-40B4-BE49-F238E27FC236}">
                <a16:creationId xmlns:a16="http://schemas.microsoft.com/office/drawing/2014/main" id="{B29E9CCB-0877-7550-B355-680B737DA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4194" y="1043805"/>
            <a:ext cx="6172200" cy="4873625"/>
          </a:xfrm>
        </p:spPr>
      </p:sp>
    </p:spTree>
    <p:extLst>
      <p:ext uri="{BB962C8B-B14F-4D97-AF65-F5344CB8AC3E}">
        <p14:creationId xmlns:p14="http://schemas.microsoft.com/office/powerpoint/2010/main" val="3339596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99C55-AFEB-5896-1127-5BBFF79B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зображення 5">
            <a:extLst>
              <a:ext uri="{FF2B5EF4-FFF2-40B4-BE49-F238E27FC236}">
                <a16:creationId xmlns:a16="http://schemas.microsoft.com/office/drawing/2014/main" id="{E285FE44-1046-A7AB-E963-B43A86C97C26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98E079-8838-C02D-495E-2CDB03008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EAA464F-369B-1904-BCD6-A23F6BED9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1FF8704-B72E-1EF0-D071-97E7E4790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/>
          </a:bodyPr>
          <a:lstStyle/>
          <a:p>
            <a:r>
              <a:rPr lang="uk-UA" sz="1400" dirty="0">
                <a:latin typeface="Arial Black" panose="020B0A04020102020204" pitchFamily="34" charset="0"/>
              </a:rPr>
              <a:t>Дослід 2.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 «Виявлення гумусу у ґрунті» Взяла грудочку ґрунту і прожарила на вогні. З’явився специфічний запах і легкий дим. Вони свідчать про наявність гумусу. Після прожарювання він зник і ґрунт став світлим.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  <a:p>
            <a:r>
              <a:rPr lang="uk-UA" sz="1400" dirty="0">
                <a:latin typeface="Arial Black" panose="020B0A04020102020204" pitchFamily="34" charset="0"/>
              </a:rPr>
              <a:t>Дослід 3. </a:t>
            </a:r>
          </a:p>
          <a:p>
            <a:r>
              <a:rPr lang="uk-UA" sz="1400" dirty="0">
                <a:latin typeface="Arial Black" panose="020B0A04020102020204" pitchFamily="34" charset="0"/>
              </a:rPr>
              <a:t>Коли ґрунт залити водою, розмішати і дати відстоятись, то на дні склянки осів пісок і глина.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FFD64D-4E31-6EAE-E40C-939504035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890" y="0"/>
            <a:ext cx="4156638" cy="31174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35C4F2-47EC-BD85-A66F-1D51B499C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98" y="3628103"/>
            <a:ext cx="2514137" cy="28759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AFC71C-A15E-8080-0CC5-5017BBF41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048" y="2382049"/>
            <a:ext cx="3091492" cy="41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32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AEA5-9165-9FE7-8621-1E7B8E9B6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E1FADB-FFC0-555C-DE87-733EDAF3B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B0A2D77-3FAF-5ED6-0A8F-724124C73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1C4A3EC-8942-E8E0-2689-31BB5BAB2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/>
          </a:bodyPr>
          <a:lstStyle/>
          <a:p>
            <a:pPr algn="ctr"/>
            <a:r>
              <a:rPr lang="uk-UA" sz="1800" dirty="0">
                <a:latin typeface="Arial Black" panose="020B0A04020102020204" pitchFamily="34" charset="0"/>
              </a:rPr>
              <a:t>Висновки</a:t>
            </a:r>
          </a:p>
          <a:p>
            <a:pPr algn="ctr"/>
            <a:endParaRPr lang="uk-UA" sz="1400" dirty="0">
              <a:latin typeface="Arial Black" panose="020B0A04020102020204" pitchFamily="34" charset="0"/>
            </a:endParaRPr>
          </a:p>
          <a:p>
            <a:r>
              <a:rPr lang="uk-UA" dirty="0">
                <a:latin typeface="Arial Black" panose="020B0A04020102020204" pitchFamily="34" charset="0"/>
              </a:rPr>
              <a:t>Кругообіг речовин у рослині – важлива ланка кореневого живлення. Цей кругообіг тісно пов'язаний як з поглинанням, так і з виділенням функції кореня. Проблема забруднення ґрунту надзвичайно важлива, оскільки ґрунт є не поновлюваним ресурсом. Забруднення ґрунтів небезпечне для нашого здоров’я, негативно впливає на продовольчу безпеку. Органічні забруднювачі ґрунту розкладаються за дії фізико – хімічних чинників, а також внаслідок життєдіяльності мікроорганізмів.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9" name="Місце для зображення 8">
            <a:extLst>
              <a:ext uri="{FF2B5EF4-FFF2-40B4-BE49-F238E27FC236}">
                <a16:creationId xmlns:a16="http://schemas.microsoft.com/office/drawing/2014/main" id="{29D1C550-2F4B-626E-1F3F-2D8AEA626D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266" b="20266"/>
          <a:stretch/>
        </p:blipFill>
        <p:spPr>
          <a:xfrm>
            <a:off x="4679788" y="589936"/>
            <a:ext cx="3932238" cy="447360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68E209-39A1-0FAF-F6E8-3DDEEDD8D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323" y="-9525"/>
            <a:ext cx="3355205" cy="44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80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F7F1E-0ABF-F009-30E9-F35B1BA81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0D357E-216F-48D5-B5BB-1310C226C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9C0D87D-E78F-AB14-F93D-92F5DB96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uk-UA" sz="5300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uk-UA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D642A7B-66C8-F447-B533-FCDFAEDA8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472" y="457199"/>
            <a:ext cx="4506554" cy="6046839"/>
          </a:xfrm>
        </p:spPr>
        <p:txBody>
          <a:bodyPr>
            <a:normAutofit/>
          </a:bodyPr>
          <a:lstStyle/>
          <a:p>
            <a:pPr algn="ctr"/>
            <a:r>
              <a:rPr lang="uk-UA" sz="2000" dirty="0">
                <a:latin typeface="Arial Black" panose="020B0A04020102020204" pitchFamily="34" charset="0"/>
              </a:rPr>
              <a:t>Література</a:t>
            </a:r>
          </a:p>
          <a:p>
            <a:pPr algn="ctr"/>
            <a:endParaRPr lang="uk-UA" sz="2000" dirty="0">
              <a:latin typeface="Arial Black" panose="020B0A04020102020204" pitchFamily="34" charset="0"/>
            </a:endParaRPr>
          </a:p>
          <a:p>
            <a:r>
              <a:rPr lang="uk-UA" sz="1400" dirty="0" err="1">
                <a:latin typeface="Arial Black" panose="020B0A04020102020204" pitchFamily="34" charset="0"/>
              </a:rPr>
              <a:t>Біоіндикація</a:t>
            </a:r>
            <a:r>
              <a:rPr lang="uk-UA" sz="1400" dirty="0">
                <a:latin typeface="Arial Black" panose="020B0A04020102020204" pitchFamily="34" charset="0"/>
              </a:rPr>
              <a:t> стану ґрунтів.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  <a:p>
            <a:r>
              <a:rPr lang="uk-UA" sz="1400" dirty="0">
                <a:latin typeface="Arial Black" panose="020B0A04020102020204" pitchFamily="34" charset="0"/>
              </a:rPr>
              <a:t>Гамкало. </a:t>
            </a:r>
            <a:r>
              <a:rPr lang="uk-UA" sz="1400" dirty="0" err="1">
                <a:latin typeface="Arial Black" panose="020B0A04020102020204" pitchFamily="34" charset="0"/>
              </a:rPr>
              <a:t>Фітоіндикація</a:t>
            </a:r>
            <a:r>
              <a:rPr lang="uk-UA" sz="1400" dirty="0">
                <a:latin typeface="Arial Black" panose="020B0A04020102020204" pitchFamily="34" charset="0"/>
              </a:rPr>
              <a:t> якості ґрунтів </a:t>
            </a:r>
            <a:r>
              <a:rPr lang="uk-UA" sz="1400" dirty="0" err="1">
                <a:latin typeface="Arial Black" panose="020B0A04020102020204" pitchFamily="34" charset="0"/>
              </a:rPr>
              <a:t>гемеробних</a:t>
            </a:r>
            <a:r>
              <a:rPr lang="uk-UA" sz="1400" dirty="0">
                <a:latin typeface="Arial Black" panose="020B0A04020102020204" pitchFamily="34" charset="0"/>
              </a:rPr>
              <a:t> систем.</a:t>
            </a:r>
          </a:p>
          <a:p>
            <a:endParaRPr lang="uk-UA" sz="1400" dirty="0">
              <a:latin typeface="Arial Black" panose="020B0A04020102020204" pitchFamily="34" charset="0"/>
            </a:endParaRPr>
          </a:p>
          <a:p>
            <a:r>
              <a:rPr lang="uk-UA" sz="1400" dirty="0">
                <a:latin typeface="Arial Black" panose="020B0A04020102020204" pitchFamily="34" charset="0"/>
              </a:rPr>
              <a:t>П.А. </a:t>
            </a:r>
            <a:r>
              <a:rPr lang="uk-UA" sz="1400" dirty="0" err="1">
                <a:latin typeface="Arial Black" panose="020B0A04020102020204" pitchFamily="34" charset="0"/>
              </a:rPr>
              <a:t>Никитюк</a:t>
            </a:r>
            <a:r>
              <a:rPr lang="uk-UA" sz="1400" dirty="0">
                <a:latin typeface="Arial Black" panose="020B0A04020102020204" pitchFamily="34" charset="0"/>
              </a:rPr>
              <a:t> . Екологічна оцінка агрохімічної якості </a:t>
            </a:r>
            <a:r>
              <a:rPr lang="uk-UA" sz="1400" dirty="0" err="1">
                <a:latin typeface="Arial Black" panose="020B0A04020102020204" pitchFamily="34" charset="0"/>
              </a:rPr>
              <a:t>ґґрунтів</a:t>
            </a:r>
            <a:r>
              <a:rPr lang="uk-UA" sz="1400" dirty="0">
                <a:latin typeface="Arial Black" panose="020B0A04020102020204" pitchFamily="34" charset="0"/>
              </a:rPr>
              <a:t> методом </a:t>
            </a:r>
            <a:r>
              <a:rPr lang="uk-UA" sz="1400" dirty="0" err="1">
                <a:latin typeface="Arial Black" panose="020B0A04020102020204" pitchFamily="34" charset="0"/>
              </a:rPr>
              <a:t>фітоіндикації</a:t>
            </a:r>
            <a:r>
              <a:rPr lang="uk-UA" sz="1400" dirty="0">
                <a:latin typeface="Arial Black" panose="020B0A04020102020204" pitchFamily="34" charset="0"/>
              </a:rPr>
              <a:t>.</a:t>
            </a:r>
          </a:p>
          <a:p>
            <a:pPr algn="ctr"/>
            <a:endParaRPr lang="uk-UA" sz="1400" dirty="0">
              <a:latin typeface="Arial Black" panose="020B0A04020102020204" pitchFamily="34" charset="0"/>
            </a:endParaRPr>
          </a:p>
        </p:txBody>
      </p:sp>
      <p:pic>
        <p:nvPicPr>
          <p:cNvPr id="7" name="Місце для зображення 6">
            <a:extLst>
              <a:ext uri="{FF2B5EF4-FFF2-40B4-BE49-F238E27FC236}">
                <a16:creationId xmlns:a16="http://schemas.microsoft.com/office/drawing/2014/main" id="{B192211D-A80B-8818-A341-E156F3CE63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266" b="20266"/>
          <a:stretch/>
        </p:blipFill>
        <p:spPr>
          <a:xfrm>
            <a:off x="4735822" y="634182"/>
            <a:ext cx="6133739" cy="4843256"/>
          </a:xfrm>
        </p:spPr>
      </p:pic>
    </p:spTree>
    <p:extLst>
      <p:ext uri="{BB962C8B-B14F-4D97-AF65-F5344CB8AC3E}">
        <p14:creationId xmlns:p14="http://schemas.microsoft.com/office/powerpoint/2010/main" val="1461988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1160</Words>
  <Application>Microsoft Office PowerPoint</Application>
  <PresentationFormat>Широкий екран</PresentationFormat>
  <Paragraphs>79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Lucida Sans Unicode</vt:lpstr>
      <vt:lpstr>Times New Roman</vt:lpstr>
      <vt:lpstr>Тема Office</vt:lpstr>
      <vt:lpstr>       Скажіть ,навіщо людству розум , щоб так цей грунт занапастить ? (Ліна Костенко )                         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Роман Колоненко</dc:creator>
  <cp:lastModifiedBy>Роман Колоненко</cp:lastModifiedBy>
  <cp:revision>3</cp:revision>
  <dcterms:created xsi:type="dcterms:W3CDTF">2025-04-13T16:52:30Z</dcterms:created>
  <dcterms:modified xsi:type="dcterms:W3CDTF">2025-04-13T17:50:55Z</dcterms:modified>
</cp:coreProperties>
</file>