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334" r:id="rId4"/>
    <p:sldId id="306" r:id="rId5"/>
    <p:sldId id="339" r:id="rId6"/>
    <p:sldId id="308" r:id="rId7"/>
    <p:sldId id="318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78630" autoAdjust="0"/>
  </p:normalViewPr>
  <p:slideViewPr>
    <p:cSldViewPr snapToGrid="0" showGuides="1">
      <p:cViewPr varScale="1">
        <p:scale>
          <a:sx n="54" d="100"/>
          <a:sy n="54" d="100"/>
        </p:scale>
        <p:origin x="112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FA153-3B41-4814-BA5D-F2FA4E6F9D14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5DC42-37B0-4B82-97D9-C35F725F26F1}" type="slidenum">
              <a:rPr lang="fr-FR" smtClean="0"/>
              <a:t>‹№›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недостатня кількість опадів влітку (140 мм за травень-вересень 2024 р.) призводять до передчасного висихання рослин.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DC42-37B0-4B82-97D9-C35F725F26F1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Очере́т звича́йний (Phragmites 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DC42-37B0-4B82-97D9-C35F725F26F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136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5DC42-37B0-4B82-97D9-C35F725F26F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70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6432E-086F-4B77-80F3-EB5C26CAF085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5C81DB-576E-4618-835D-F1C18C607581}" type="slidenum">
              <a:rPr lang="fr-FR" smtClean="0"/>
              <a:t>‹№›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5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emf"/><Relationship Id="rId7" Type="http://schemas.openxmlformats.org/officeDocument/2006/relationships/image" Target="../media/image42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dentify.plantnet.org/uk" TargetMode="External"/><Relationship Id="rId2" Type="http://schemas.openxmlformats.org/officeDocument/2006/relationships/hyperlink" Target="https://moodle.znu.edu.ua/pluginfile.php/1159289/mod_resource/content/0/Roslyny_Ukrainy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eragronom.com/karty/karta-gruntiv-ukrainy#win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50158" y="1397814"/>
            <a:ext cx="6769098" cy="1171977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Біоіндикація грунтів урбанізованих 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 на прикладі міста Житомир</a:t>
            </a:r>
            <a:endParaRPr lang="fr-FR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50158" y="3547069"/>
            <a:ext cx="6769098" cy="2836572"/>
          </a:xfrm>
        </p:spPr>
        <p:txBody>
          <a:bodyPr>
            <a:no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Васильєв Володимир Андрійович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учен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7-А класу Кремінського ліцею №5 Кремінської міської ради Луганської області</a:t>
            </a:r>
          </a:p>
          <a:p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слухач секції «Основи наукових досліджень» комунального закладу «Луганська обласна мала академія наук учнівської молоді»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роботи:Назаренко Олен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Семенівн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кандидат хімічних наук,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секці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«Екологія» комунального закладу «Луганська обласна мала академія наук учнівської молоді»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50" y="3547069"/>
            <a:ext cx="2500313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824" y="46762"/>
            <a:ext cx="2369791" cy="151695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" y="175907"/>
            <a:ext cx="1537833" cy="151695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4824" y="2221917"/>
            <a:ext cx="2560542" cy="27434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0667" y="580091"/>
            <a:ext cx="10515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Урбанізація значно впливає на ґрунтовий покрив. Метод біоіндикації ґрунтів </a:t>
            </a: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призначений для оцінки екологічної обстановки на різних територіях, виявлення зон екологічного неблагополуччя для подальшої розробки варіантів покращення ситуації.</a:t>
            </a:r>
          </a:p>
          <a:p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Метою роботи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є дослідження ґрунтів у різних антропогенно забруднених зонах міста Житомира методом  фітоіндикації трав'янистими рослинами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Завдання роботи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визначити види трав, які ростуть на закладених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пробних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площах</a:t>
            </a:r>
            <a:r>
              <a:rPr lang="fi-FI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 даними аналізу рослинності  встановити тип, механічний склад, кислотність або лужність, особливість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зволоження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ґрунтів</a:t>
            </a:r>
            <a:r>
              <a:rPr lang="fi-FI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цінити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зміни рослинності внаслідок антропогенного впливу.</a:t>
            </a:r>
          </a:p>
          <a:p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Об’єкт дослідження: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ґрунти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м. Житомир та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його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передмісць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Предмет дослідження: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визначення стану та якості ґрунтів біологічним методом за видами  рослинності.</a:t>
            </a:r>
          </a:p>
          <a:p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Методи дослідження: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картографічний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(сервіс </a:t>
            </a: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Google Earth Pro );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польові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спостереження</a:t>
            </a:r>
            <a:r>
              <a:rPr lang="fi-FI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геоботанічні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описи</a:t>
            </a:r>
            <a:r>
              <a:rPr lang="fi-FI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польової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діагностики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ґрунтів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метод біоіндикації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ru-RU" sz="2000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4078941" y="-71701"/>
            <a:ext cx="403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720" y="80328"/>
            <a:ext cx="10515600" cy="979170"/>
          </a:xfrm>
        </p:spPr>
        <p:txBody>
          <a:bodyPr>
            <a:normAutofit/>
          </a:bodyPr>
          <a:lstStyle/>
          <a:p>
            <a:pPr algn="ctr"/>
            <a:r>
              <a:rPr lang="en-US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Дослідна</a:t>
            </a:r>
            <a:r>
              <a:rPr lang="en-US" altLang="ru-RU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ділянка</a:t>
            </a:r>
            <a:r>
              <a:rPr lang="en-US" altLang="ru-RU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 1.</a:t>
            </a:r>
            <a:r>
              <a:rPr lang="en-US" altLang="ru-RU" sz="24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Мікрорайон</a:t>
            </a:r>
            <a:r>
              <a:rPr lang="en-US" altLang="ru-RU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Східний</a:t>
            </a:r>
            <a:r>
              <a:rPr lang="en-US" altLang="ru-RU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м</a:t>
            </a:r>
            <a:r>
              <a:rPr lang="en-US" altLang="ru-RU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. </a:t>
            </a:r>
            <a:r>
              <a:rPr lang="en-US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Житомир</a:t>
            </a:r>
            <a:endParaRPr lang="ru-RU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459" y="623086"/>
            <a:ext cx="2514600" cy="213296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79482" y="3490440"/>
            <a:ext cx="3138359" cy="4826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Дослідна ділянка з координатами 50 ° 14'26 "</a:t>
            </a:r>
            <a:r>
              <a:rPr lang="en-US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 28 ° 42'31" E </a:t>
            </a:r>
            <a:r>
              <a:rPr lang="ru-RU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розташована у південній частині мікрорайону Східний</a:t>
            </a:r>
            <a:r>
              <a:rPr lang="en-US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</a:t>
            </a:r>
            <a:r>
              <a:rPr lang="en-US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абс</a:t>
            </a:r>
            <a:r>
              <a:rPr lang="en-US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r>
              <a:rPr lang="en-US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відм</a:t>
            </a:r>
            <a:r>
              <a:rPr lang="en-US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119 </a:t>
            </a:r>
            <a:r>
              <a:rPr lang="en-US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</a:t>
            </a:r>
            <a:r>
              <a:rPr lang="en-US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). </a:t>
            </a:r>
            <a:r>
              <a:rPr lang="ru-RU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Це бездоглядна прибудинкова територія між десятиповерховими будинками</a:t>
            </a:r>
            <a:r>
              <a:rPr lang="en-US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</a:t>
            </a:r>
            <a:r>
              <a:rPr lang="uk-UA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рис.1</a:t>
            </a:r>
            <a:r>
              <a:rPr lang="en-US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).</a:t>
            </a:r>
            <a:r>
              <a:rPr lang="uk-UA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kumimoji="0" lang="en-US" alt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en-US" sz="2000" b="1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sym typeface="+mn-ea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76859" y="2787255"/>
            <a:ext cx="3194547" cy="2889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uk-UA" altLang="en-US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Рис.1</a:t>
            </a:r>
            <a:r>
              <a:rPr lang="uk-UA" alt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</a:t>
            </a:r>
            <a:r>
              <a:rPr lang="uk-UA" altLang="en-US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Супутниковий знімок дослідної ділянки №1</a:t>
            </a:r>
            <a:endParaRPr lang="en-US" altLang="ru-RU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5" name="Текстовое поле 24"/>
          <p:cNvSpPr txBox="1"/>
          <p:nvPr/>
        </p:nvSpPr>
        <p:spPr>
          <a:xfrm>
            <a:off x="2796325" y="5092863"/>
            <a:ext cx="4126002" cy="810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ru-RU" sz="1200" noProof="0" dirty="0">
              <a:ln>
                <a:noFill/>
              </a:ln>
              <a:effectLst/>
              <a:uLnTx/>
              <a:uFillTx/>
              <a:latin typeface="Calibri" panose="020F0502020204030204"/>
              <a:sym typeface="+mn-ea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678" y="675272"/>
            <a:ext cx="2690365" cy="335715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873" y="675272"/>
            <a:ext cx="2777374" cy="3705027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3952037" y="4153208"/>
            <a:ext cx="33527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Рис. 2 - Фото газону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19.09.2024 р, трава -тонконіг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687326" y="4468633"/>
            <a:ext cx="4221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Рис.3</a:t>
            </a: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Вид трав'яної рослинності на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досліджуваній пробній площі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ПП.1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989091" y="5114964"/>
            <a:ext cx="78416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першій  дослідній ділянці  місцеві ґрунти зазнали максимальної трансформації, яка відбувалася в процесі будівництва житлового масиву. Щільна забудова багатоповерховими  будинками підвищує температуру ґрунту (до 41 градуса у липні). Газонна трава у спекотні літні місяці вигоряє, поверхня ґрунту не повністю вкрита (рис.2). Поширюється місцева рослинність (рис.3)</a:t>
            </a: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4520" y="2840916"/>
            <a:ext cx="31854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Кульбаба лікарська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fr-FR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Taraxacum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officinale </a:t>
            </a:r>
            <a:r>
              <a:rPr kumimoji="0" lang="fr-FR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Wigg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127400" y="2742953"/>
            <a:ext cx="29051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Лопух дібровний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fr-FR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Arctium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nemorosum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09" y="3691778"/>
            <a:ext cx="2307042" cy="198161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364669" y="5785608"/>
            <a:ext cx="290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Жовтий осот городній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Sonchus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oleraceus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656" y="3829374"/>
            <a:ext cx="2263235" cy="1785672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9462905" y="5687942"/>
            <a:ext cx="24627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Конюшиина лучна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Trifolium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pratense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;)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519" y="3676243"/>
            <a:ext cx="1972881" cy="2091934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5792080" y="5860681"/>
            <a:ext cx="34496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Деревій звичайний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Achillea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millefolium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L.)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7400" y="785649"/>
            <a:ext cx="2462260" cy="1864800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5831353" y="2687270"/>
            <a:ext cx="33290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Перстач випрямлений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Potentilla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erecta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(L.)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Hampe)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3426420" y="2840916"/>
            <a:ext cx="23070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Тонконіг лучний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Poa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pratensis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791306"/>
            <a:ext cx="2067213" cy="189596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041222" y="200967"/>
            <a:ext cx="5580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Рослини дослідженої пробної площі ПП.1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2098" y="785649"/>
            <a:ext cx="1629715" cy="198161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306" y="685258"/>
            <a:ext cx="2640916" cy="198161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0389" y="3583739"/>
            <a:ext cx="1972881" cy="2276942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3323308" y="5957173"/>
            <a:ext cx="2307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Кропива жалка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Urtica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urens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L.)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933872"/>
              </p:ext>
            </p:extLst>
          </p:nvPr>
        </p:nvGraphicFramePr>
        <p:xfrm>
          <a:off x="315810" y="518512"/>
          <a:ext cx="8462430" cy="6339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5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3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5583">
                <a:tc>
                  <a:txBody>
                    <a:bodyPr/>
                    <a:lstStyle/>
                    <a:p>
                      <a:r>
                        <a:rPr lang="uk-UA" dirty="0"/>
                        <a:t>Назва рослини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Ґрунтові умови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рН ґрунту, одиниці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583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Перстач випрямлений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лісах, на лісових галявинах і суходільних луках.Світлолюбна рослина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5,5- 7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908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Тонконіг лучний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Будь який, бідні на поживні речовини ґрунти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5,5 - 6,5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705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Кульбаба лікарська 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Добре дреновані ґрунти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</a:t>
                      </a:r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908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Лопух дібровний</a:t>
                      </a:r>
                    </a:p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лісах, на </a:t>
                      </a:r>
                      <a:r>
                        <a:rPr lang="ru-RU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лісових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галявинах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5,5 - 7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908">
                <a:tc>
                  <a:txBody>
                    <a:bodyPr/>
                    <a:lstStyle/>
                    <a:p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Кропива жалка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Легкі суглинки або супіщані ґрунти, помірно вологі 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6–7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908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Конюшина лучна</a:t>
                      </a:r>
                    </a:p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Ґрунти на суходольних луках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5,5 -7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75583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Жовтий осот городній </a:t>
                      </a:r>
                    </a:p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Помірно вологі ґрунти, росте на полях, луках, у містах, уздовж доріг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5,1 - 6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2908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Деревій звичайний</a:t>
                      </a:r>
                    </a:p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сонячні і сухі місця на луках, на узліссях, галявинах, біля доріг 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5,5-7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8944111" y="730463"/>
            <a:ext cx="293207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Висновки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 пробній площі  ПП.1 ростуть  рослини сухих та  помірно вологих місць, середовище ґрунту – слабо кисле –нейтральне (рН 5,5 - 7 од.).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створення стійкого в умовах району газону доцільно використовувати :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Перстач випрямлений,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Конюшину лучну,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Деревій звичайний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474720" y="73518"/>
            <a:ext cx="2334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Рослини на  ПП1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164" y="714840"/>
            <a:ext cx="6145530" cy="548259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842635" y="5992262"/>
            <a:ext cx="11334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uk-UA" sz="2000" dirty="0">
                <a:solidFill>
                  <a:prstClr val="black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kumimoji="0" lang="uk-UA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303982" y="519898"/>
            <a:ext cx="5785604" cy="23224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Силікатний кар’єр - колишній гранітний кар’єр, який після закриття заповнений 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підземними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водами (рис.4) (</a:t>
            </a:r>
            <a:r>
              <a:rPr kumimoji="0" lang="en-US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0" lang="en-US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kumimoji="0" lang="en-US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13'41.23"</a:t>
            </a:r>
            <a:r>
              <a:rPr lang="en-US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N</a:t>
            </a:r>
            <a:r>
              <a:rPr kumimoji="0" lang="uk-UA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kumimoji="0" lang="en-US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kumimoji="0" lang="en-US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44'25.35"</a:t>
            </a:r>
            <a:r>
              <a:rPr lang="en-US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E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). Ділянка розташована на схилі від вулиці Промислова (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абс. відм.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 до урізу води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абс. відм.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183 м)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нахил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схилу </a:t>
            </a:r>
            <a:r>
              <a:rPr kumimoji="0" lang="ru-RU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kumimoji="0" lang="ru-RU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uk-UA" altLang="ru-RU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Рослинність вивчали на двох пробних 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площах</a:t>
            </a:r>
            <a:r>
              <a:rPr kumimoji="0" lang="fi-FI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ПП.2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у верхній частині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схилу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altLang="ru-RU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ПП.3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у нижній.</a:t>
            </a:r>
            <a:r>
              <a:rPr kumimoji="0" lang="uk-UA" alt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0" y="5656162"/>
            <a:ext cx="1210945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</a:t>
            </a:r>
            <a:r>
              <a:rPr lang="uk-UA" sz="2000" dirty="0">
                <a:solidFill>
                  <a:prstClr val="black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</a:t>
            </a:r>
            <a:r>
              <a:rPr lang="uk-UA" altLang="ru-RU" sz="200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.2</a:t>
            </a: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811726" y="119788"/>
            <a:ext cx="993394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2000" b="1" noProof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</a:t>
            </a:r>
            <a:r>
              <a:rPr lang="uk-UA" altLang="en-US" sz="2000" b="1" noProof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ослідна д</a:t>
            </a:r>
            <a:r>
              <a:rPr lang="ru-RU" sz="2000" b="1" noProof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ілянка 2. </a:t>
            </a:r>
            <a:r>
              <a:rPr lang="ru-RU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Район Силікатного кар’єру</a:t>
            </a:r>
            <a:endParaRPr lang="ru-RU" altLang="en-US" sz="2000" b="1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329" y="2662073"/>
            <a:ext cx="2122257" cy="3203694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6735820" y="5656162"/>
            <a:ext cx="33375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Рис.5 -  Дослідна ділянка 2. Фото порушеного схилу в районі дослідження, березень 2025 р.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095366" y="4072221"/>
            <a:ext cx="2729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Рис. 4 - Супутниковий знімок району дослідження, сервіс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Google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Pro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8700AD-48A0-457C-8389-EFD32B138328}"/>
              </a:ext>
            </a:extLst>
          </p:cNvPr>
          <p:cNvSpPr txBox="1"/>
          <p:nvPr/>
        </p:nvSpPr>
        <p:spPr>
          <a:xfrm>
            <a:off x="346132" y="6347697"/>
            <a:ext cx="2203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(абс. відм. 189 м)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A549A61-3BC7-405B-963E-F63C5871C9E5}"/>
              </a:ext>
            </a:extLst>
          </p:cNvPr>
          <p:cNvSpPr txBox="1"/>
          <p:nvPr/>
        </p:nvSpPr>
        <p:spPr>
          <a:xfrm>
            <a:off x="3240742" y="6304043"/>
            <a:ext cx="2215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абс. відм. 185 м)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39" y="460093"/>
            <a:ext cx="5785605" cy="2188654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370691" y="2715421"/>
            <a:ext cx="424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Рис.6- Вигляд пробної площі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</a:t>
            </a:r>
            <a:r>
              <a:rPr lang="uk-UA" alt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</a:t>
            </a: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r>
              <a:rPr lang="uk-UA" alt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921" y="135392"/>
            <a:ext cx="2871798" cy="3033437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8493844" y="4004032"/>
            <a:ext cx="34759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Ближче до сосен (рис.7) ростуть: Полин гіркий, Дивина борошниста, Куничник наземний.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Всі ці рослини на час проведення дослідження 23.08.2024р. були майже у висохлому стані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8341209" y="3168829"/>
            <a:ext cx="353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Рис.7- Вигдяд рослинності на частині ПП.2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7521" y="3273143"/>
            <a:ext cx="1469263" cy="20484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163" y="3336136"/>
            <a:ext cx="1402202" cy="18655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8121" y="3268678"/>
            <a:ext cx="1371719" cy="200045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5111824" y="5360008"/>
            <a:ext cx="15968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Полин гіркий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Artemisia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absinthium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740471" y="5377255"/>
            <a:ext cx="1526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Дивина борошниста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Verbascum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lychnitis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1524" y="3287941"/>
            <a:ext cx="1784755" cy="1870253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043482" y="5360734"/>
            <a:ext cx="2021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Грижник гладкий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Herniária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glábra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581310">
            <a:off x="1702013" y="1847645"/>
            <a:ext cx="1482706" cy="14987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E1B3A67-0224-4BF3-9DF9-9BCBD703F29B}"/>
              </a:ext>
            </a:extLst>
          </p:cNvPr>
          <p:cNvSpPr txBox="1"/>
          <p:nvPr/>
        </p:nvSpPr>
        <p:spPr>
          <a:xfrm>
            <a:off x="3096440" y="5387681"/>
            <a:ext cx="18131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Куничник наземний</a:t>
            </a:r>
          </a:p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Calamagrostis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epigejos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Roth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052224"/>
              </p:ext>
            </p:extLst>
          </p:nvPr>
        </p:nvGraphicFramePr>
        <p:xfrm>
          <a:off x="530711" y="602483"/>
          <a:ext cx="6547821" cy="5834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6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9911">
                <a:tc>
                  <a:txBody>
                    <a:bodyPr/>
                    <a:lstStyle/>
                    <a:p>
                      <a:r>
                        <a:rPr lang="uk-UA" dirty="0"/>
                        <a:t>Назва рослини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Ґрунтові умови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Вологість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рН ґрунту, одиниці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099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Грижник гладкий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Переважно піщані грунти, повне сонце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сухі піщані місця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6 - 7,5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06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Куничник наземний</a:t>
                      </a:r>
                    </a:p>
                    <a:p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пісках, піщанистих ґрунтах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Ксеромезофіт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6,8 - 8,0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899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Полин гіркий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alt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Ґ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рунти, багаті на  мінеральні речовини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помірно зволожені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6,5 - 8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2099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Дивина борошниста</a:t>
                      </a:r>
                    </a:p>
                    <a:p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лісових галявинах, відкритих схилах, уздовж доріг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Ксеромезофіт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6,5 - 8</a:t>
                      </a:r>
                    </a:p>
                    <a:p>
                      <a:endParaRPr lang="fr-FR" sz="18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640" y="3814353"/>
            <a:ext cx="1975275" cy="1950889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8044212" y="5966535"/>
            <a:ext cx="2800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Рис.8 - Вигляд ґрунту з уламками граніту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355925" y="130060"/>
            <a:ext cx="3216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Рослини на  ПП.2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519595" y="398033"/>
            <a:ext cx="41416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u="sng" dirty="0">
                <a:latin typeface="Arial" panose="020B0604020202020204" pitchFamily="34" charset="0"/>
                <a:cs typeface="Arial" panose="020B0604020202020204" pitchFamily="34" charset="0"/>
              </a:rPr>
              <a:t>Висновки</a:t>
            </a:r>
            <a:r>
              <a:rPr lang="uk-UA" u="sng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На пробній площі 2 ростуть рослини сухих місць, середовище ґрунту нейтральне –слабко лужне (рН 6,5-8 одиниць).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Площадка вкрита пісками (рис. 8), рослиний покрив  пошкоджено стежками, високі температури і недостатня кількість опадів влітку (140 мм за травень-серпень 2024 року) призводять до передчасного висихання рослин.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2877" y="22987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Пробн</a:t>
            </a:r>
            <a:r>
              <a:rPr lang="uk-U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 площа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</a:t>
            </a:r>
            <a:r>
              <a:rPr lang="uk-U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r>
              <a:rPr lang="uk-UA" altLang="ru-RU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 (абс. відм.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185 ), затінена деревами, має більшу вологість грунту. Знайдено рослини:</a:t>
            </a:r>
            <a:endParaRPr lang="ru-RU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492" y="1269793"/>
            <a:ext cx="4493906" cy="212274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877" y="1216218"/>
            <a:ext cx="1560711" cy="207282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9473" y="3586611"/>
            <a:ext cx="1420491" cy="1896020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10495851" y="5499378"/>
            <a:ext cx="15762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Нетреба звичайна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Xanthium)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2282" y="3693238"/>
            <a:ext cx="1360305" cy="1800000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8292974" y="5493238"/>
            <a:ext cx="21315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Амброзія полиннолистова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Ambrósia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artemisiifólia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63" y="3586611"/>
            <a:ext cx="1816765" cy="1798476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1022203" y="5419063"/>
            <a:ext cx="22263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Злинка однорічна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Erigeron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annuus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2677067" y="3842166"/>
            <a:ext cx="2769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Золотарник звичайний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Solidago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virgaurea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495212">
            <a:off x="1655229" y="2317891"/>
            <a:ext cx="1458290" cy="147405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895193">
            <a:off x="9183063" y="2602762"/>
            <a:ext cx="1810669" cy="1798476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091319">
            <a:off x="6870172" y="2529762"/>
            <a:ext cx="1810669" cy="1798476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0881" y="3745656"/>
            <a:ext cx="1542606" cy="2059200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5192480" y="5909301"/>
            <a:ext cx="2835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Полин гіркий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Artemisia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absinthium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L</a:t>
            </a:r>
            <a:r>
              <a:rPr lang="fr-FR" dirty="0"/>
              <a:t>.) 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10424479" y="2671224"/>
            <a:ext cx="16100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Очерет звичайний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Phragmites </a:t>
            </a:r>
            <a:r>
              <a:rPr lang="fr-FR" dirty="0"/>
              <a:t>)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9969788">
            <a:off x="8655972" y="675173"/>
            <a:ext cx="2213040" cy="221304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09203" y="1168464"/>
            <a:ext cx="1306418" cy="146573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32745" y="1269793"/>
            <a:ext cx="1714499" cy="2275098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992832">
            <a:off x="2730749" y="1918532"/>
            <a:ext cx="1804572" cy="179847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98450" y="2272809"/>
            <a:ext cx="2213040" cy="221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12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/>
          <p:cNvGraphicFramePr>
            <a:graphicFrameLocks noGrp="1"/>
          </p:cNvGraphicFramePr>
          <p:nvPr>
            <p:ph idx="1"/>
            <p:extLst/>
          </p:nvPr>
        </p:nvGraphicFramePr>
        <p:xfrm>
          <a:off x="437683" y="457200"/>
          <a:ext cx="7942524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1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3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6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8807">
                <a:tc>
                  <a:txBody>
                    <a:bodyPr/>
                    <a:lstStyle/>
                    <a:p>
                      <a:r>
                        <a:rPr lang="uk-UA" dirty="0"/>
                        <a:t>Назва рослини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Ґрунтові умови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Вологість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рН ґрунту, одиниці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999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Нетреба звичайна </a:t>
                      </a:r>
                    </a:p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Інвазівний вид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піщані та супіщані ґрунти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вологі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6-7,5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807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Золотарник звичайний</a:t>
                      </a:r>
                    </a:p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Інвазівний вид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порівняно важкі та багаті </a:t>
                      </a:r>
                      <a:r>
                        <a:rPr lang="fi-FI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поживні речовини ґрунти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Середня зволоженість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5449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Злинка однорічна</a:t>
                      </a:r>
                    </a:p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Інвазівний вид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Суглинисті, не перенасичені поживними речовинами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помірно зволожені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7,7-8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807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Амброзія полиннолистова Інвазівний вид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ґрунти, багаті на поживні речовини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помірно сухі місця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8807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Поли́н гірки́й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Ґрунти, збагачені мінеральними речовинами 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помірно зволожені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6,5 - 8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8807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Очерет звичайний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Пісок, легкий суглинок </a:t>
                      </a:r>
                    </a:p>
                    <a:p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умовах підвищеної вологості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6,5 - 8</a:t>
                      </a:r>
                    </a:p>
                    <a:p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883049" y="0"/>
            <a:ext cx="3851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Рослини на пробній площі ПП.3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638393" y="498424"/>
            <a:ext cx="344244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Висновки.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Умови зростання рослин: ґрунт середньої вологості, рН 6 - 8 од.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Розповсюдження очерету по склону закріплює ґрунт.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результаті промислової та рекреаційної діяльності на ПП.3 з'явилися чотири види інвазівних рослин.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Виявлено зміну аборигенних видів травянистої рослинності на інвазівні види, які становлять значну загрозу для флори. Амброзія є сильним алергеном.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731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794" y="1169585"/>
            <a:ext cx="1519343" cy="156165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9711" y="1122111"/>
            <a:ext cx="1613916" cy="16123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1201" y="1097727"/>
            <a:ext cx="1667256" cy="163677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32882" y="2323066"/>
            <a:ext cx="52686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Рис.9 Структура ґрунту дрібнозерниста. Не скочується, але ліпиться в неміцні кульки, можна побачити зачатки шнура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067350" y="3471979"/>
            <a:ext cx="5017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Рис.11 а, б – Ґрунт утворює неміцну кульку (а), шнур дробиться при  згортанні (б).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9711" y="2953167"/>
            <a:ext cx="3499407" cy="43285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7268047" y="4230688"/>
            <a:ext cx="501707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 морфологічними ознаками ґрунт розсипчастий, бурого забарвлення, має дрібнозернисту структуру (рис.10), тонкошпарувате складення,  включення (рештки рослин, каміння). За механічним складом – легкий суглинок (рис.11,б).  Ґрунт відноситься до дерново-підзолистих суглинкових.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355966" y="79707"/>
            <a:ext cx="749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Визначення механічного складу ґрунту в польових умовах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357955" y="449039"/>
            <a:ext cx="3055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Пробна площа 3 </a:t>
            </a:r>
            <a:r>
              <a:rPr lang="uk-UA" b="1" dirty="0"/>
              <a:t>(ПП.3)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993994" y="449039"/>
            <a:ext cx="3055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Пробна площа 2 (ПП.2)</a:t>
            </a:r>
            <a:endParaRPr lang="fr-FR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02" y="1191013"/>
            <a:ext cx="2188654" cy="103641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7872" y="1097727"/>
            <a:ext cx="1774090" cy="1176630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501985" y="3471979"/>
            <a:ext cx="431941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 морфологічними ознаками ґрунт має брудно-коричневе забарвлення, дрібнозернисту структуру, шпарувате складення,  включення (рештки рослин, уламки гірських порід). За гранулометричним складом – супісок. Грунт відноситься до дерново-прихованих підзолистих супіщаних на давньоалювіальних відкладах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7683" y="3339079"/>
            <a:ext cx="1356468" cy="1800000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4821400" y="5462766"/>
            <a:ext cx="23080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Рис.10- Вигляд проби ґрунту на </a:t>
            </a:r>
            <a:r>
              <a:rPr lang="ru-RU" sz="16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ПП.3</a:t>
            </a:r>
          </a:p>
        </p:txBody>
      </p:sp>
    </p:spTree>
    <p:extLst>
      <p:ext uri="{BB962C8B-B14F-4D97-AF65-F5344CB8AC3E}">
        <p14:creationId xmlns:p14="http://schemas.microsoft.com/office/powerpoint/2010/main" val="49669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904535" y="209550"/>
            <a:ext cx="10121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Ділянка №3 (ПП.4, </a:t>
            </a:r>
            <a:r>
              <a:rPr lang="uk-UA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абс</a:t>
            </a:r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відм</a:t>
            </a:r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. 226 м)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 координатами  50°17'52.69"</a:t>
            </a:r>
            <a:r>
              <a:rPr lang="en-US" altLang="en-US" sz="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28°28'50.95"Е) </a:t>
            </a:r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розташована за 0,6 км від с. Березівка на узліссі мішаного лісу 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634" y="1125022"/>
            <a:ext cx="3865199" cy="513327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5626250" y="4157560"/>
            <a:ext cx="61022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 морфологічними ознаками ґрунт має буре забарвлення, горіхувату структуру (рис.13), шпарувате складення, включення (велика  кількість  рослинних решток); структура  змінена процесами ґрунтоутворення.  За гранулометричним складом – суглинок. Ґрунт відноситься до темно сірих опідзолених.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265" y="1389672"/>
            <a:ext cx="2824903" cy="212729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698304" y="3709236"/>
            <a:ext cx="340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Рис.13 – Вигляд проби ґрунту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821289" y="6158108"/>
            <a:ext cx="3865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Рис.12 -Рослинність пробної площі 4 </a:t>
            </a:r>
            <a:r>
              <a:rPr lang="uk-UA" sz="1600" b="1" dirty="0">
                <a:latin typeface="Arial" panose="020B0604020202020204" pitchFamily="34" charset="0"/>
                <a:cs typeface="Arial" panose="020B0604020202020204" pitchFamily="34" charset="0"/>
              </a:rPr>
              <a:t>ПП.4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фото  23.09.2024 р. 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844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991" y="349522"/>
            <a:ext cx="3223089" cy="242519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5318991" y="2763299"/>
            <a:ext cx="2912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Копитень європейський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Ásarum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europaéum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130" y="203082"/>
            <a:ext cx="1496552" cy="2656800"/>
          </a:xfrm>
          <a:prstGeom prst="rect">
            <a:avLst/>
          </a:prstGeom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8682583" y="2873237"/>
            <a:ext cx="20099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Фіалка рогата (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Viola </a:t>
            </a:r>
            <a:r>
              <a:rPr kumimoji="0" lang="fr-FR" alt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cornuta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uk-UA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734" y="3510417"/>
            <a:ext cx="1897997" cy="2523594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2485193" y="5938154"/>
            <a:ext cx="28371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Будра плющевидна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(лат. Glechóma hederácea)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6789" y="3642757"/>
            <a:ext cx="1702095" cy="2258914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8231154" y="5811994"/>
            <a:ext cx="319720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Дрібний пелюстник канадський або коніза канадська (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Erígeron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canadénsis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25" y="750099"/>
            <a:ext cx="1700931" cy="1438781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2767431" y="2506544"/>
            <a:ext cx="20099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Підмаренник справжній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Galium verum)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8486" y="727997"/>
            <a:ext cx="2328874" cy="1725318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262036" y="2327564"/>
            <a:ext cx="20983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Зірочник гайовий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Stellaria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nemorum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L.) 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5553343" y="5999014"/>
            <a:ext cx="21351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Осока волосиста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Carex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pilosa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9415" y="3994606"/>
            <a:ext cx="2409544" cy="1853495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400244" y="80641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Рослини дослідженої пробної площі ПП4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641" y="3389578"/>
            <a:ext cx="1979746" cy="2330325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515515" y="5860514"/>
            <a:ext cx="18979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Ожина сиза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Rubus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caesius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L.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7121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/>
          <p:cNvGraphicFramePr>
            <a:graphicFrameLocks noGrp="1"/>
          </p:cNvGraphicFramePr>
          <p:nvPr>
            <p:ph idx="1"/>
            <p:extLst/>
          </p:nvPr>
        </p:nvGraphicFramePr>
        <p:xfrm>
          <a:off x="418074" y="972559"/>
          <a:ext cx="6595911" cy="558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8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Назва рослини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Ґрунтові умови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рН ґрунту, одиниці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Зірочник гайовий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Вологий ґрунт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Підмаренник справжній 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суглинкових і глинистих ґрунтах, багатих на гумус у  вологих місцях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Копитень європейський 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вологий пухкий ґрунт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байдужий до рН ґрунтового середовища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Осока волосиста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Вологий ґрунт, у лісах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5 - 6,7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Будра плющевидна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суміш піску, мулу та глини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6,5 - 8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Коніза</a:t>
                      </a:r>
                    </a:p>
                    <a:p>
                      <a:r>
                        <a:rPr lang="uk-UA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канадська, інвазівний вид</a:t>
                      </a:r>
                    </a:p>
                    <a:p>
                      <a:endParaRPr lang="uk-UA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вимоглива до ґрунтів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7251081" y="165735"/>
            <a:ext cx="3967046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Висновки.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Умови зростання рослин: вологий ґрунт с  рН 5,0-7- 8  од. За ознаками ґрунт має буре забарвлення, горіхувату структуру. За механічним складом – суглинок. Грунт відноситься до темно сірих опідзолених.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Ґрунти цієї ділянки зазнали мінімального антропогенного впливу, сформовані під змішаними лісами з великим  вмістом гумусу та запасів вологи.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створення газонів у затінених місцях  на вологих ґрунтах можливо використовувати Осоку волосисту, Копитень європейський.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4FC3B0-8F5C-4B38-8A5C-72E2F596C33E}"/>
              </a:ext>
            </a:extLst>
          </p:cNvPr>
          <p:cNvSpPr txBox="1"/>
          <p:nvPr/>
        </p:nvSpPr>
        <p:spPr>
          <a:xfrm>
            <a:off x="2464376" y="112775"/>
            <a:ext cx="3069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Рослини на ПП.4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005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4817" y="270075"/>
            <a:ext cx="8911687" cy="624827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Висновки</a:t>
            </a:r>
            <a:endParaRPr lang="fr-F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83909" y="699854"/>
            <a:ext cx="1001978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результаті дослідження визначено види трав, які ростуть на закладених пробних площах.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 даними аналізу встановлено, що на всій території міста розповсюджені дерново-підзолисті ґрунти збіднілі на гумус.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Надано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оцінку зміни рослинності внаслідок антропогенного впливу.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Отримані дані можна використовувати для планування природоохоронних заходів.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Зазначено, що через високі літні температури та відсутність опадів (газонні трави - суміш злакових) висихають. Для створення стійкого трав'яного покриву в місті рекомендовано висаджувати на газонах, прибудинкових територіях стійкі трави: конюшину, кульбабу, деревій, подорожник, перестач блискучий. У затінених місцях  на вологих ґрунтах для створення газонів можливо використовувати осоку волосисту, копитень європейський.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009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Список літератури</a:t>
            </a:r>
            <a:endParaRPr lang="ru-RU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38200" y="1550035"/>
            <a:ext cx="10515600" cy="4627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1.Дідух Я. П. Основи біоіндикації: монографія. Київ: Наукова думка, 2012. 344 с.</a:t>
            </a:r>
          </a:p>
          <a:p>
            <a:pPr marL="0" indent="0">
              <a:buNone/>
            </a:pP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2.Рослини України / за ред. канд. біол. наук О. М. Утєвської. - </a:t>
            </a:r>
            <a:r>
              <a:rPr lang="fr-FR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X.: </a:t>
            </a: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Фактор, 2011. - 208с.</a:t>
            </a:r>
          </a:p>
          <a:p>
            <a:pPr marL="0" indent="0">
              <a:buNone/>
            </a:pPr>
            <a:r>
              <a:rPr lang="fr-FR" altLang="en-US" sz="19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URL:https://moodle.znu.edu.ua/pluginfile.php/1159289/mod_resource/content/0/Roslyny_Ukrainy.pdf</a:t>
            </a:r>
            <a:endParaRPr lang="fr-FR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fr-FR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Pl@ntNet</a:t>
            </a:r>
            <a:r>
              <a:rPr lang="fr-FR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—</a:t>
            </a: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інструмент, що допомагає ідентифікувати рослини за їхніми фото.</a:t>
            </a:r>
          </a:p>
          <a:p>
            <a:pPr marL="0" indent="0">
              <a:buNone/>
            </a:pP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en-US" sz="19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URL:https://identify.plantnet.org/uk</a:t>
            </a:r>
            <a:endParaRPr lang="fr-FR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Інтерактивна карта грунтов України. Житомирська область. </a:t>
            </a:r>
          </a:p>
          <a:p>
            <a:pPr marL="0" indent="0">
              <a:buNone/>
            </a:pPr>
            <a:r>
              <a:rPr lang="fr-FR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URL </a:t>
            </a:r>
            <a:r>
              <a:rPr lang="fr-FR" altLang="en-US" sz="19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https://superagronom.com/karty/karta-gruntiv-ukrainy#win5</a:t>
            </a:r>
            <a:endParaRPr lang="uk-UA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Крикунов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Кравченко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Криворучко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Крикунова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абораторний практикум по ґрунтознавству.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ілоцерковський національний аграрний університет.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Біла</a:t>
            </a:r>
            <a:r>
              <a:rPr lang="en-US" alt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Церква</a:t>
            </a:r>
            <a:r>
              <a:rPr lang="uk-UA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.- 2003. С.166</a:t>
            </a:r>
          </a:p>
          <a:p>
            <a:pPr marL="0" indent="0">
              <a:buNone/>
            </a:pPr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558559698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</TotalTime>
  <Words>1785</Words>
  <Application>Microsoft Office PowerPoint</Application>
  <PresentationFormat>Широкий екран</PresentationFormat>
  <Paragraphs>238</Paragraphs>
  <Slides>16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Brin</vt:lpstr>
      <vt:lpstr>Біоіндикація грунтів урбанізованих  територій на прикладі міста Житомир</vt:lpstr>
      <vt:lpstr>Презентація PowerPoint</vt:lpstr>
      <vt:lpstr>Дослідна ділянка 1. Мікрорайон Східний м. Житомир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Пробна площа ПП.3 (абс. відм.185 ), затінена деревами, має більшу вологість грунту. Знайдено рослини: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Висновки</vt:lpstr>
      <vt:lpstr>Список літератури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Біоіндикація урбанізованих територій на прикладі м. Житомир</dc:title>
  <dc:creator>Елена</dc:creator>
  <cp:lastModifiedBy>ukrstudent</cp:lastModifiedBy>
  <cp:revision>192</cp:revision>
  <dcterms:created xsi:type="dcterms:W3CDTF">2024-09-18T13:59:00Z</dcterms:created>
  <dcterms:modified xsi:type="dcterms:W3CDTF">2025-04-22T06:34:06Z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3DEFC7BE44014BDE868886B242A4AE2C_12</vt:lpwstr>
  </property>
  <property fmtid="{D5CDD505-2E9C-101B-9397-08002B2CF9AE}" pid="3" name="KSOProductBuildVer">
    <vt:lpwstr>1049-12.2.0.20795</vt:lpwstr>
  </property>
</Properties>
</file>