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Bryndan Write" charset="1" panose="02000503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9.png" Type="http://schemas.openxmlformats.org/officeDocument/2006/relationships/image"/><Relationship Id="rId8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6.png" Type="http://schemas.openxmlformats.org/officeDocument/2006/relationships/image"/><Relationship Id="rId6" Target="../media/image9.png" Type="http://schemas.openxmlformats.org/officeDocument/2006/relationships/image"/><Relationship Id="rId7" Target="../media/image11.png" Type="http://schemas.openxmlformats.org/officeDocument/2006/relationships/image"/><Relationship Id="rId8" Target="../media/image8.png" Type="http://schemas.openxmlformats.org/officeDocument/2006/relationships/image"/><Relationship Id="rId9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8.png" Type="http://schemas.openxmlformats.org/officeDocument/2006/relationships/image"/><Relationship Id="rId8" Target="../media/image13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9.png" Type="http://schemas.openxmlformats.org/officeDocument/2006/relationships/image"/><Relationship Id="rId6" Target="../media/image8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opendatabot.ua/c/24430716" TargetMode="External" Type="http://schemas.openxmlformats.org/officeDocument/2006/relationships/hyperlink"/><Relationship Id="rId11" Target="../media/image6.png" Type="http://schemas.openxmlformats.org/officeDocument/2006/relationships/image"/><Relationship Id="rId12" Target="../media/image5.png" Type="http://schemas.openxmlformats.org/officeDocument/2006/relationships/image"/><Relationship Id="rId13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9.png" Type="http://schemas.openxmlformats.org/officeDocument/2006/relationships/image"/><Relationship Id="rId6" Target="https://nvk33.dp.ua/%D1%96%D1%81%D1%82%D0%BE%D1%80%D1%96%D1%8F-%D0%BD%D0%B2%D0%BA-%E2%84%9633/" TargetMode="External" Type="http://schemas.openxmlformats.org/officeDocument/2006/relationships/hyperlink"/><Relationship Id="rId7" Target="https://www.dnu.dp.ua/view/history" TargetMode="External" Type="http://schemas.openxmlformats.org/officeDocument/2006/relationships/hyperlink"/><Relationship Id="rId8" Target="https://uk.wikipedia.org/wiki/%D0%94%D0%BD%D1%96%D0%BF%D1%80%D0%BE%D0%B2%D1%81%D1%8C%D0%BA%D0%B8%D0%B9_%D0%BD%D0%B0%D1%86%D1%96%D0%BE%D0%BD%D0%B0%D0%BB%D1%8C%D0%BD%D0%B8%D0%B9_%D1%83%D0%BD%D1%96%D0%B2%D0%B5%D1%80%D1%81%D0%B8%D1%82%D0%B5%D1%82_%D1%96%D0%BC%D0%B5%D0%BD%D1%96_%D0%9E%D0%BB%D0%B5%D1%81%D1%8F_%D0%93%D0%BE%D0%BD%D1%87%D0%B0%D1%80%D0%B0" TargetMode="External" Type="http://schemas.openxmlformats.org/officeDocument/2006/relationships/hyperlink"/><Relationship Id="rId9" Target="https://school120.dp.ua/istoriya-shkoli/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17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2" t="-34913" r="-21673" b="-12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0617">
            <a:off x="-1733090" y="3237436"/>
            <a:ext cx="3466180" cy="5292177"/>
          </a:xfrm>
          <a:custGeom>
            <a:avLst/>
            <a:gdLst/>
            <a:ahLst/>
            <a:cxnLst/>
            <a:rect r="r" b="b" t="t" l="l"/>
            <a:pathLst>
              <a:path h="5292177" w="3466180">
                <a:moveTo>
                  <a:pt x="0" y="0"/>
                </a:moveTo>
                <a:lnTo>
                  <a:pt x="3466180" y="0"/>
                </a:lnTo>
                <a:lnTo>
                  <a:pt x="3466180" y="5292178"/>
                </a:lnTo>
                <a:lnTo>
                  <a:pt x="0" y="5292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6905">
            <a:off x="-555740" y="7817630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0"/>
                </a:moveTo>
                <a:lnTo>
                  <a:pt x="16230600" y="0"/>
                </a:lnTo>
                <a:lnTo>
                  <a:pt x="16230600" y="4938740"/>
                </a:lnTo>
                <a:lnTo>
                  <a:pt x="0" y="4938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423686">
            <a:off x="16370999" y="3773139"/>
            <a:ext cx="3466180" cy="5292177"/>
          </a:xfrm>
          <a:custGeom>
            <a:avLst/>
            <a:gdLst/>
            <a:ahLst/>
            <a:cxnLst/>
            <a:rect r="r" b="b" t="t" l="l"/>
            <a:pathLst>
              <a:path h="5292177" w="3466180">
                <a:moveTo>
                  <a:pt x="0" y="0"/>
                </a:moveTo>
                <a:lnTo>
                  <a:pt x="3466180" y="0"/>
                </a:lnTo>
                <a:lnTo>
                  <a:pt x="3466180" y="5292177"/>
                </a:lnTo>
                <a:lnTo>
                  <a:pt x="0" y="52921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5470">
            <a:off x="-989105" y="7781257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5" y="0"/>
                </a:lnTo>
                <a:lnTo>
                  <a:pt x="20815745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231273">
            <a:off x="2561399" y="-3141582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4938740"/>
                </a:moveTo>
                <a:lnTo>
                  <a:pt x="16230600" y="4938740"/>
                </a:lnTo>
                <a:lnTo>
                  <a:pt x="16230600" y="0"/>
                </a:lnTo>
                <a:lnTo>
                  <a:pt x="0" y="0"/>
                </a:lnTo>
                <a:lnTo>
                  <a:pt x="0" y="493874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245470">
            <a:off x="-1263872" y="-5893500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4" y="0"/>
                </a:lnTo>
                <a:lnTo>
                  <a:pt x="20815744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368334" y="-1522679"/>
            <a:ext cx="2934963" cy="3045357"/>
          </a:xfrm>
          <a:custGeom>
            <a:avLst/>
            <a:gdLst/>
            <a:ahLst/>
            <a:cxnLst/>
            <a:rect r="r" b="b" t="t" l="l"/>
            <a:pathLst>
              <a:path h="3045357" w="2934963">
                <a:moveTo>
                  <a:pt x="0" y="0"/>
                </a:moveTo>
                <a:lnTo>
                  <a:pt x="2934963" y="0"/>
                </a:lnTo>
                <a:lnTo>
                  <a:pt x="2934963" y="3045358"/>
                </a:lnTo>
                <a:lnTo>
                  <a:pt x="0" y="30453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60463">
            <a:off x="17138194" y="-263001"/>
            <a:ext cx="1931789" cy="2684593"/>
          </a:xfrm>
          <a:custGeom>
            <a:avLst/>
            <a:gdLst/>
            <a:ahLst/>
            <a:cxnLst/>
            <a:rect r="r" b="b" t="t" l="l"/>
            <a:pathLst>
              <a:path h="2684593" w="1931789">
                <a:moveTo>
                  <a:pt x="0" y="0"/>
                </a:moveTo>
                <a:lnTo>
                  <a:pt x="1931789" y="0"/>
                </a:lnTo>
                <a:lnTo>
                  <a:pt x="1931789" y="2684594"/>
                </a:lnTo>
                <a:lnTo>
                  <a:pt x="0" y="26845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244794" y="7057384"/>
            <a:ext cx="4426179" cy="3540944"/>
          </a:xfrm>
          <a:custGeom>
            <a:avLst/>
            <a:gdLst/>
            <a:ahLst/>
            <a:cxnLst/>
            <a:rect r="r" b="b" t="t" l="l"/>
            <a:pathLst>
              <a:path h="3540944" w="4426179">
                <a:moveTo>
                  <a:pt x="0" y="0"/>
                </a:moveTo>
                <a:lnTo>
                  <a:pt x="4426180" y="0"/>
                </a:lnTo>
                <a:lnTo>
                  <a:pt x="4426180" y="3540943"/>
                </a:lnTo>
                <a:lnTo>
                  <a:pt x="0" y="35409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843659" y="2576890"/>
            <a:ext cx="12600682" cy="3661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19"/>
              </a:lnSpc>
            </a:pPr>
            <a:r>
              <a:rPr lang="en-US" sz="12000">
                <a:solidFill>
                  <a:srgbClr val="542D0A"/>
                </a:solidFill>
                <a:latin typeface="Bryndan Write"/>
                <a:ea typeface="Bryndan Write"/>
                <a:cs typeface="Bryndan Write"/>
                <a:sym typeface="Bryndan Write"/>
              </a:rPr>
              <a:t>Освітній потенціал </a:t>
            </a:r>
          </a:p>
          <a:p>
            <a:pPr algn="ctr">
              <a:lnSpc>
                <a:spcPts val="13919"/>
              </a:lnSpc>
            </a:pPr>
            <a:r>
              <a:rPr lang="en-US" sz="12000">
                <a:solidFill>
                  <a:srgbClr val="542D0A"/>
                </a:solidFill>
                <a:latin typeface="Bryndan Write"/>
                <a:ea typeface="Bryndan Write"/>
                <a:cs typeface="Bryndan Write"/>
                <a:sym typeface="Bryndan Write"/>
              </a:rPr>
              <a:t>Дніпра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6419227"/>
            <a:ext cx="5257094" cy="3867773"/>
            <a:chOff x="0" y="0"/>
            <a:chExt cx="1384584" cy="101867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84584" cy="1018673"/>
            </a:xfrm>
            <a:custGeom>
              <a:avLst/>
              <a:gdLst/>
              <a:ahLst/>
              <a:cxnLst/>
              <a:rect r="r" b="b" t="t" l="l"/>
              <a:pathLst>
                <a:path h="1018673" w="1384584">
                  <a:moveTo>
                    <a:pt x="75106" y="0"/>
                  </a:moveTo>
                  <a:lnTo>
                    <a:pt x="1309479" y="0"/>
                  </a:lnTo>
                  <a:cubicBezTo>
                    <a:pt x="1350958" y="0"/>
                    <a:pt x="1384584" y="33626"/>
                    <a:pt x="1384584" y="75106"/>
                  </a:cubicBezTo>
                  <a:lnTo>
                    <a:pt x="1384584" y="943567"/>
                  </a:lnTo>
                  <a:cubicBezTo>
                    <a:pt x="1384584" y="985047"/>
                    <a:pt x="1350958" y="1018673"/>
                    <a:pt x="1309479" y="1018673"/>
                  </a:cubicBezTo>
                  <a:lnTo>
                    <a:pt x="75106" y="1018673"/>
                  </a:lnTo>
                  <a:cubicBezTo>
                    <a:pt x="33626" y="1018673"/>
                    <a:pt x="0" y="985047"/>
                    <a:pt x="0" y="943567"/>
                  </a:cubicBezTo>
                  <a:lnTo>
                    <a:pt x="0" y="75106"/>
                  </a:lnTo>
                  <a:cubicBezTo>
                    <a:pt x="0" y="33626"/>
                    <a:pt x="33626" y="0"/>
                    <a:pt x="75106" y="0"/>
                  </a:cubicBezTo>
                  <a:close/>
                </a:path>
              </a:pathLst>
            </a:custGeom>
            <a:solidFill>
              <a:srgbClr val="FFE9D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1384584" cy="1085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АВТОР:</a:t>
              </a:r>
              <a:r>
                <a:rPr lang="en-US" sz="21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БІНДЮГІНА ПОЛІНА ДМИТРІВНА,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учениця 10-мі класу Дніпровського ліцею № 31 «Пріоритет» Дніпровської міської ради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КЕРІВНИК: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ПЕТРУШИНА НАТАЛІЯ МИХАЙЛІВНА,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учитель історії Дніпровського ліцею № 31 «Пріоритет»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Дніпровської міської ради </a:t>
              </a:r>
            </a:p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3097568" y="1012621"/>
            <a:ext cx="11147227" cy="138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0"/>
              </a:lnSpc>
            </a:pPr>
            <a:r>
              <a:rPr lang="en-US" sz="1957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КОМУНАЛЬНИЙ ПОЗАШКІЛЬНИЙ НАВЧАЛЬНИЙ ЗАКЛАД «МАЛА АКАДЕМІЯ НАУК УЧНІВСЬКОЇ МОЛОДІ» </a:t>
            </a:r>
          </a:p>
          <a:p>
            <a:pPr algn="ctr">
              <a:lnSpc>
                <a:spcPts val="2740"/>
              </a:lnSpc>
            </a:pPr>
            <a:r>
              <a:rPr lang="en-US" sz="1957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ДНІПРОПЕТРОВСЬКОЇ ОБЛАСНОЇ РАДИ»</a:t>
            </a:r>
          </a:p>
          <a:p>
            <a:pPr algn="ctr">
              <a:lnSpc>
                <a:spcPts val="2740"/>
              </a:lnSpc>
            </a:pPr>
            <a:r>
              <a:rPr lang="en-US" sz="1957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ВСЕУКРАЇНСЬКИЙ ІНТЕРАКТИВНИЙ КОНКУРС «МАН-ЮНІОР ДОСЛІДНИК»</a:t>
            </a:r>
          </a:p>
          <a:p>
            <a:pPr algn="ctr">
              <a:lnSpc>
                <a:spcPts val="274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2" t="-34913" r="-21673" b="-12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5306">
            <a:off x="-914408" y="8210961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0"/>
                </a:moveTo>
                <a:lnTo>
                  <a:pt x="16230600" y="0"/>
                </a:lnTo>
                <a:lnTo>
                  <a:pt x="16230600" y="4938740"/>
                </a:lnTo>
                <a:lnTo>
                  <a:pt x="0" y="4938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5470">
            <a:off x="-989105" y="7781257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5" y="0"/>
                </a:lnTo>
                <a:lnTo>
                  <a:pt x="20815745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231273">
            <a:off x="2561399" y="-3141582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4938740"/>
                </a:moveTo>
                <a:lnTo>
                  <a:pt x="16230600" y="4938740"/>
                </a:lnTo>
                <a:lnTo>
                  <a:pt x="16230600" y="0"/>
                </a:lnTo>
                <a:lnTo>
                  <a:pt x="0" y="0"/>
                </a:lnTo>
                <a:lnTo>
                  <a:pt x="0" y="493874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5470">
            <a:off x="-1263872" y="-5893500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4" y="0"/>
                </a:lnTo>
                <a:lnTo>
                  <a:pt x="20815744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68334" y="-1522679"/>
            <a:ext cx="2934963" cy="3045357"/>
          </a:xfrm>
          <a:custGeom>
            <a:avLst/>
            <a:gdLst/>
            <a:ahLst/>
            <a:cxnLst/>
            <a:rect r="r" b="b" t="t" l="l"/>
            <a:pathLst>
              <a:path h="3045357" w="2934963">
                <a:moveTo>
                  <a:pt x="0" y="0"/>
                </a:moveTo>
                <a:lnTo>
                  <a:pt x="2934963" y="0"/>
                </a:lnTo>
                <a:lnTo>
                  <a:pt x="2934963" y="3045358"/>
                </a:lnTo>
                <a:lnTo>
                  <a:pt x="0" y="3045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60463">
            <a:off x="17138194" y="-263001"/>
            <a:ext cx="1931789" cy="2684593"/>
          </a:xfrm>
          <a:custGeom>
            <a:avLst/>
            <a:gdLst/>
            <a:ahLst/>
            <a:cxnLst/>
            <a:rect r="r" b="b" t="t" l="l"/>
            <a:pathLst>
              <a:path h="2684593" w="1931789">
                <a:moveTo>
                  <a:pt x="0" y="0"/>
                </a:moveTo>
                <a:lnTo>
                  <a:pt x="1931789" y="0"/>
                </a:lnTo>
                <a:lnTo>
                  <a:pt x="1931789" y="2684594"/>
                </a:lnTo>
                <a:lnTo>
                  <a:pt x="0" y="26845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75277" y="7325626"/>
            <a:ext cx="4257624" cy="3865348"/>
          </a:xfrm>
          <a:custGeom>
            <a:avLst/>
            <a:gdLst/>
            <a:ahLst/>
            <a:cxnLst/>
            <a:rect r="r" b="b" t="t" l="l"/>
            <a:pathLst>
              <a:path h="3865348" w="4257624">
                <a:moveTo>
                  <a:pt x="0" y="0"/>
                </a:moveTo>
                <a:lnTo>
                  <a:pt x="4257624" y="0"/>
                </a:lnTo>
                <a:lnTo>
                  <a:pt x="4257624" y="3865348"/>
                </a:lnTo>
                <a:lnTo>
                  <a:pt x="0" y="38653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809610">
            <a:off x="77012" y="7758938"/>
            <a:ext cx="2070708" cy="2525254"/>
          </a:xfrm>
          <a:custGeom>
            <a:avLst/>
            <a:gdLst/>
            <a:ahLst/>
            <a:cxnLst/>
            <a:rect r="r" b="b" t="t" l="l"/>
            <a:pathLst>
              <a:path h="2525254" w="2070708">
                <a:moveTo>
                  <a:pt x="2070708" y="0"/>
                </a:moveTo>
                <a:lnTo>
                  <a:pt x="0" y="0"/>
                </a:lnTo>
                <a:lnTo>
                  <a:pt x="0" y="2525253"/>
                </a:lnTo>
                <a:lnTo>
                  <a:pt x="2070708" y="2525253"/>
                </a:lnTo>
                <a:lnTo>
                  <a:pt x="2070708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446590" y="1522679"/>
            <a:ext cx="15389225" cy="6602152"/>
            <a:chOff x="0" y="0"/>
            <a:chExt cx="4053129" cy="173883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53129" cy="1738838"/>
            </a:xfrm>
            <a:custGeom>
              <a:avLst/>
              <a:gdLst/>
              <a:ahLst/>
              <a:cxnLst/>
              <a:rect r="r" b="b" t="t" l="l"/>
              <a:pathLst>
                <a:path h="1738838" w="4053129">
                  <a:moveTo>
                    <a:pt x="25657" y="0"/>
                  </a:moveTo>
                  <a:lnTo>
                    <a:pt x="4027472" y="0"/>
                  </a:lnTo>
                  <a:cubicBezTo>
                    <a:pt x="4034277" y="0"/>
                    <a:pt x="4040803" y="2703"/>
                    <a:pt x="4045615" y="7515"/>
                  </a:cubicBezTo>
                  <a:cubicBezTo>
                    <a:pt x="4050426" y="12326"/>
                    <a:pt x="4053129" y="18852"/>
                    <a:pt x="4053129" y="25657"/>
                  </a:cubicBezTo>
                  <a:lnTo>
                    <a:pt x="4053129" y="1713182"/>
                  </a:lnTo>
                  <a:cubicBezTo>
                    <a:pt x="4053129" y="1727352"/>
                    <a:pt x="4041642" y="1738838"/>
                    <a:pt x="4027472" y="1738838"/>
                  </a:cubicBezTo>
                  <a:lnTo>
                    <a:pt x="25657" y="1738838"/>
                  </a:lnTo>
                  <a:cubicBezTo>
                    <a:pt x="18852" y="1738838"/>
                    <a:pt x="12326" y="1736135"/>
                    <a:pt x="7515" y="1731324"/>
                  </a:cubicBezTo>
                  <a:cubicBezTo>
                    <a:pt x="2703" y="1726512"/>
                    <a:pt x="0" y="1719986"/>
                    <a:pt x="0" y="1713182"/>
                  </a:cubicBezTo>
                  <a:lnTo>
                    <a:pt x="0" y="25657"/>
                  </a:lnTo>
                  <a:cubicBezTo>
                    <a:pt x="0" y="18852"/>
                    <a:pt x="2703" y="12326"/>
                    <a:pt x="7515" y="7515"/>
                  </a:cubicBezTo>
                  <a:cubicBezTo>
                    <a:pt x="12326" y="2703"/>
                    <a:pt x="18852" y="0"/>
                    <a:pt x="25657" y="0"/>
                  </a:cubicBezTo>
                  <a:close/>
                </a:path>
              </a:pathLst>
            </a:custGeom>
            <a:solidFill>
              <a:srgbClr val="FFE9D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0"/>
              <a:ext cx="4053129" cy="1834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39"/>
                </a:lnSpc>
              </a:pPr>
              <a:r>
                <a:rPr lang="en-US" sz="30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Актуальність творчої роботи:</a:t>
              </a:r>
            </a:p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Місто Дніпро має багаті традиції у сфері загальносередньої освіти, а його провідні школи демонструють високі результати навчання протягом десятиліть. Дослідження історії кращих шкіл Дніпра дозволяє не лише зберегти культурно-освітню спадщину, але й виявити чинники, що сприяють успішності шкільної освіти сьогодні. Це особливо актуально у контексті реформи Нової української школи та пошуку моделей якісної освіти.</a:t>
              </a:r>
            </a:p>
            <a:p>
              <a:pPr algn="ctr">
                <a:lnSpc>
                  <a:spcPts val="4339"/>
                </a:lnSpc>
              </a:pPr>
              <a:r>
                <a:rPr lang="en-US" sz="30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Мета дослідження:</a:t>
              </a:r>
            </a:p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Дослідити історичний розвиток найкращих загальноосвітніх шкіл міста Дніпра, визначити основні чинники їхнього успіху та впливу на освітній простір міста.</a:t>
              </a:r>
            </a:p>
            <a:p>
              <a:pPr algn="ctr">
                <a:lnSpc>
                  <a:spcPts val="4339"/>
                </a:lnSpc>
              </a:pPr>
              <a:r>
                <a:rPr lang="en-US" sz="30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Предмет дослідження:</a:t>
              </a:r>
            </a:p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Історія становлення та розвитку провідних загальноосвітніх шкіл Дніпра, а також фактори, які сприяли їхньому успіху в освітній діяльності.</a:t>
              </a:r>
            </a:p>
            <a:p>
              <a:pPr algn="ctr">
                <a:lnSpc>
                  <a:spcPts val="3920"/>
                </a:lnSpc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777" r="0" b="-1177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5306">
            <a:off x="-914408" y="8210961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0"/>
                </a:moveTo>
                <a:lnTo>
                  <a:pt x="16230600" y="0"/>
                </a:lnTo>
                <a:lnTo>
                  <a:pt x="16230600" y="4938740"/>
                </a:lnTo>
                <a:lnTo>
                  <a:pt x="0" y="4938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5470">
            <a:off x="-989105" y="7781257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5" y="0"/>
                </a:lnTo>
                <a:lnTo>
                  <a:pt x="20815745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231273">
            <a:off x="2561399" y="-3141582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4938740"/>
                </a:moveTo>
                <a:lnTo>
                  <a:pt x="16230600" y="4938740"/>
                </a:lnTo>
                <a:lnTo>
                  <a:pt x="16230600" y="0"/>
                </a:lnTo>
                <a:lnTo>
                  <a:pt x="0" y="0"/>
                </a:lnTo>
                <a:lnTo>
                  <a:pt x="0" y="493874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5470">
            <a:off x="-1263872" y="-5893500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4" y="0"/>
                </a:lnTo>
                <a:lnTo>
                  <a:pt x="20815744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467481" y="4506849"/>
            <a:ext cx="2934963" cy="3045357"/>
          </a:xfrm>
          <a:custGeom>
            <a:avLst/>
            <a:gdLst/>
            <a:ahLst/>
            <a:cxnLst/>
            <a:rect r="r" b="b" t="t" l="l"/>
            <a:pathLst>
              <a:path h="3045357" w="2934963">
                <a:moveTo>
                  <a:pt x="0" y="0"/>
                </a:moveTo>
                <a:lnTo>
                  <a:pt x="2934962" y="0"/>
                </a:lnTo>
                <a:lnTo>
                  <a:pt x="2934962" y="3045357"/>
                </a:lnTo>
                <a:lnTo>
                  <a:pt x="0" y="30453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60463">
            <a:off x="-149681" y="-993251"/>
            <a:ext cx="1931789" cy="2684593"/>
          </a:xfrm>
          <a:custGeom>
            <a:avLst/>
            <a:gdLst/>
            <a:ahLst/>
            <a:cxnLst/>
            <a:rect r="r" b="b" t="t" l="l"/>
            <a:pathLst>
              <a:path h="2684593" w="1931789">
                <a:moveTo>
                  <a:pt x="0" y="0"/>
                </a:moveTo>
                <a:lnTo>
                  <a:pt x="1931789" y="0"/>
                </a:lnTo>
                <a:lnTo>
                  <a:pt x="1931789" y="2684594"/>
                </a:lnTo>
                <a:lnTo>
                  <a:pt x="0" y="26845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809610">
            <a:off x="77012" y="7758938"/>
            <a:ext cx="2070708" cy="2525254"/>
          </a:xfrm>
          <a:custGeom>
            <a:avLst/>
            <a:gdLst/>
            <a:ahLst/>
            <a:cxnLst/>
            <a:rect r="r" b="b" t="t" l="l"/>
            <a:pathLst>
              <a:path h="2525254" w="2070708">
                <a:moveTo>
                  <a:pt x="2070708" y="0"/>
                </a:moveTo>
                <a:lnTo>
                  <a:pt x="0" y="0"/>
                </a:lnTo>
                <a:lnTo>
                  <a:pt x="0" y="2525253"/>
                </a:lnTo>
                <a:lnTo>
                  <a:pt x="2070708" y="2525253"/>
                </a:lnTo>
                <a:lnTo>
                  <a:pt x="2070708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286222" y="491578"/>
            <a:ext cx="7560453" cy="8529987"/>
            <a:chOff x="0" y="0"/>
            <a:chExt cx="1991230" cy="224658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91230" cy="2246581"/>
            </a:xfrm>
            <a:custGeom>
              <a:avLst/>
              <a:gdLst/>
              <a:ahLst/>
              <a:cxnLst/>
              <a:rect r="r" b="b" t="t" l="l"/>
              <a:pathLst>
                <a:path h="2246581" w="1991230">
                  <a:moveTo>
                    <a:pt x="52224" y="0"/>
                  </a:moveTo>
                  <a:lnTo>
                    <a:pt x="1939006" y="0"/>
                  </a:lnTo>
                  <a:cubicBezTo>
                    <a:pt x="1952857" y="0"/>
                    <a:pt x="1966140" y="5502"/>
                    <a:pt x="1975934" y="15296"/>
                  </a:cubicBezTo>
                  <a:cubicBezTo>
                    <a:pt x="1985728" y="25090"/>
                    <a:pt x="1991230" y="38373"/>
                    <a:pt x="1991230" y="52224"/>
                  </a:cubicBezTo>
                  <a:lnTo>
                    <a:pt x="1991230" y="2194357"/>
                  </a:lnTo>
                  <a:cubicBezTo>
                    <a:pt x="1991230" y="2208207"/>
                    <a:pt x="1985728" y="2221491"/>
                    <a:pt x="1975934" y="2231285"/>
                  </a:cubicBezTo>
                  <a:cubicBezTo>
                    <a:pt x="1966140" y="2241079"/>
                    <a:pt x="1952857" y="2246581"/>
                    <a:pt x="1939006" y="2246581"/>
                  </a:cubicBezTo>
                  <a:lnTo>
                    <a:pt x="52224" y="2246581"/>
                  </a:lnTo>
                  <a:cubicBezTo>
                    <a:pt x="38373" y="2246581"/>
                    <a:pt x="25090" y="2241079"/>
                    <a:pt x="15296" y="2231285"/>
                  </a:cubicBezTo>
                  <a:cubicBezTo>
                    <a:pt x="5502" y="2221491"/>
                    <a:pt x="0" y="2208207"/>
                    <a:pt x="0" y="2194357"/>
                  </a:cubicBezTo>
                  <a:lnTo>
                    <a:pt x="0" y="52224"/>
                  </a:lnTo>
                  <a:cubicBezTo>
                    <a:pt x="0" y="38373"/>
                    <a:pt x="5502" y="25090"/>
                    <a:pt x="15296" y="15296"/>
                  </a:cubicBezTo>
                  <a:cubicBezTo>
                    <a:pt x="25090" y="5502"/>
                    <a:pt x="38373" y="0"/>
                    <a:pt x="52224" y="0"/>
                  </a:cubicBezTo>
                  <a:close/>
                </a:path>
              </a:pathLst>
            </a:custGeom>
            <a:solidFill>
              <a:srgbClr val="FFE9D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991230" cy="23513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619"/>
                </a:lnSpc>
              </a:pPr>
              <a:r>
                <a:rPr lang="en-US" sz="32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Освіта в Дніпрі: вчора і сьогодні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Місто Дніпро (раніше Катеринослав) почало активно розвивати освіту ще у XIX столітті. Тоді з’явилися перші гімназії, де навчали переважно дітей заможних родин.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З початку ХХ століття в місті відкривалися реальні училища, жіночі гімназії, церковно-парафіяльні школи. У радянський період з’явились середні загальноосвітні школи з єдиною програмою, а також школи з профілем — наприклад, математичні чи технічні.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Сьогодні в Дніпрі також є школи з поглибленим вивченням предметів, але навчання стало більш гнучким і сучасним. Активно впроваджуються технології, проєктна робота, критичне мислення, учні мають більше свободи у виборі напрямку освіти.</a:t>
              </a:r>
            </a:p>
            <a:p>
              <a:pPr algn="ctr">
                <a:lnSpc>
                  <a:spcPts val="364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975277" y="7325626"/>
            <a:ext cx="4257624" cy="3865348"/>
          </a:xfrm>
          <a:custGeom>
            <a:avLst/>
            <a:gdLst/>
            <a:ahLst/>
            <a:cxnLst/>
            <a:rect r="r" b="b" t="t" l="l"/>
            <a:pathLst>
              <a:path h="3865348" w="4257624">
                <a:moveTo>
                  <a:pt x="0" y="0"/>
                </a:moveTo>
                <a:lnTo>
                  <a:pt x="4257624" y="0"/>
                </a:lnTo>
                <a:lnTo>
                  <a:pt x="4257624" y="3865348"/>
                </a:lnTo>
                <a:lnTo>
                  <a:pt x="0" y="3865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2" t="-34913" r="-21673" b="-12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5306">
            <a:off x="-914408" y="8210961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0"/>
                </a:moveTo>
                <a:lnTo>
                  <a:pt x="16230600" y="0"/>
                </a:lnTo>
                <a:lnTo>
                  <a:pt x="16230600" y="4938740"/>
                </a:lnTo>
                <a:lnTo>
                  <a:pt x="0" y="4938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5470">
            <a:off x="-989105" y="7781257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5" y="0"/>
                </a:lnTo>
                <a:lnTo>
                  <a:pt x="20815745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231273">
            <a:off x="2561399" y="-3141582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4938740"/>
                </a:moveTo>
                <a:lnTo>
                  <a:pt x="16230600" y="4938740"/>
                </a:lnTo>
                <a:lnTo>
                  <a:pt x="16230600" y="0"/>
                </a:lnTo>
                <a:lnTo>
                  <a:pt x="0" y="0"/>
                </a:lnTo>
                <a:lnTo>
                  <a:pt x="0" y="493874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5470">
            <a:off x="-1263872" y="-5893500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4" y="0"/>
                </a:lnTo>
                <a:lnTo>
                  <a:pt x="20815744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860463">
            <a:off x="17138194" y="-263001"/>
            <a:ext cx="1931789" cy="2684593"/>
          </a:xfrm>
          <a:custGeom>
            <a:avLst/>
            <a:gdLst/>
            <a:ahLst/>
            <a:cxnLst/>
            <a:rect r="r" b="b" t="t" l="l"/>
            <a:pathLst>
              <a:path h="2684593" w="1931789">
                <a:moveTo>
                  <a:pt x="0" y="0"/>
                </a:moveTo>
                <a:lnTo>
                  <a:pt x="1931789" y="0"/>
                </a:lnTo>
                <a:lnTo>
                  <a:pt x="1931789" y="2684594"/>
                </a:lnTo>
                <a:lnTo>
                  <a:pt x="0" y="26845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809610">
            <a:off x="77012" y="7758938"/>
            <a:ext cx="2070708" cy="2525254"/>
          </a:xfrm>
          <a:custGeom>
            <a:avLst/>
            <a:gdLst/>
            <a:ahLst/>
            <a:cxnLst/>
            <a:rect r="r" b="b" t="t" l="l"/>
            <a:pathLst>
              <a:path h="2525254" w="2070708">
                <a:moveTo>
                  <a:pt x="2070708" y="0"/>
                </a:moveTo>
                <a:lnTo>
                  <a:pt x="0" y="0"/>
                </a:lnTo>
                <a:lnTo>
                  <a:pt x="0" y="2525253"/>
                </a:lnTo>
                <a:lnTo>
                  <a:pt x="2070708" y="2525253"/>
                </a:lnTo>
                <a:lnTo>
                  <a:pt x="2070708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18616" y="0"/>
            <a:ext cx="7373916" cy="5523319"/>
          </a:xfrm>
          <a:custGeom>
            <a:avLst/>
            <a:gdLst/>
            <a:ahLst/>
            <a:cxnLst/>
            <a:rect r="r" b="b" t="t" l="l"/>
            <a:pathLst>
              <a:path h="5523319" w="7373916">
                <a:moveTo>
                  <a:pt x="0" y="0"/>
                </a:moveTo>
                <a:lnTo>
                  <a:pt x="7373916" y="0"/>
                </a:lnTo>
                <a:lnTo>
                  <a:pt x="7373916" y="5523319"/>
                </a:lnTo>
                <a:lnTo>
                  <a:pt x="0" y="55233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w="142875" cap="rnd">
            <a:solidFill>
              <a:srgbClr val="695B54"/>
            </a:solidFill>
            <a:prstDash val="solid"/>
            <a:round/>
          </a:ln>
        </p:spPr>
      </p:sp>
      <p:grpSp>
        <p:nvGrpSpPr>
          <p:cNvPr name="Group 10" id="10"/>
          <p:cNvGrpSpPr/>
          <p:nvPr/>
        </p:nvGrpSpPr>
        <p:grpSpPr>
          <a:xfrm rot="0">
            <a:off x="9837473" y="155575"/>
            <a:ext cx="7564702" cy="8998267"/>
            <a:chOff x="0" y="0"/>
            <a:chExt cx="1992350" cy="236991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92350" cy="2369914"/>
            </a:xfrm>
            <a:custGeom>
              <a:avLst/>
              <a:gdLst/>
              <a:ahLst/>
              <a:cxnLst/>
              <a:rect r="r" b="b" t="t" l="l"/>
              <a:pathLst>
                <a:path h="2369914" w="1992350">
                  <a:moveTo>
                    <a:pt x="52195" y="0"/>
                  </a:moveTo>
                  <a:lnTo>
                    <a:pt x="1940155" y="0"/>
                  </a:lnTo>
                  <a:cubicBezTo>
                    <a:pt x="1968981" y="0"/>
                    <a:pt x="1992350" y="23368"/>
                    <a:pt x="1992350" y="52195"/>
                  </a:cubicBezTo>
                  <a:lnTo>
                    <a:pt x="1992350" y="2317719"/>
                  </a:lnTo>
                  <a:cubicBezTo>
                    <a:pt x="1992350" y="2346546"/>
                    <a:pt x="1968981" y="2369914"/>
                    <a:pt x="1940155" y="2369914"/>
                  </a:cubicBezTo>
                  <a:lnTo>
                    <a:pt x="52195" y="2369914"/>
                  </a:lnTo>
                  <a:cubicBezTo>
                    <a:pt x="23368" y="2369914"/>
                    <a:pt x="0" y="2346546"/>
                    <a:pt x="0" y="2317719"/>
                  </a:cubicBezTo>
                  <a:lnTo>
                    <a:pt x="0" y="52195"/>
                  </a:lnTo>
                  <a:cubicBezTo>
                    <a:pt x="0" y="23368"/>
                    <a:pt x="23368" y="0"/>
                    <a:pt x="52195" y="0"/>
                  </a:cubicBezTo>
                  <a:close/>
                </a:path>
              </a:pathLst>
            </a:custGeom>
            <a:solidFill>
              <a:srgbClr val="FFE9D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992350" cy="2474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619"/>
                </a:lnSpc>
              </a:pPr>
            </a:p>
            <a:p>
              <a:pPr algn="ctr">
                <a:lnSpc>
                  <a:spcPts val="4619"/>
                </a:lnSpc>
              </a:pPr>
              <a:r>
                <a:rPr lang="en-US" sz="32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Гімназія № 33 (раніше Катеринославська жіноча гімназія)</a:t>
              </a:r>
            </a:p>
            <a:p>
              <a:pPr algn="ctr">
                <a:lnSpc>
                  <a:spcPts val="4060"/>
                </a:lnSpc>
              </a:pPr>
              <a:r>
                <a:rPr lang="en-US" sz="29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Гімназія бере початок з другої половини XIX століття як одна з перших жіночих гімназій у Катеринославі. Вона давала дівчатам класичну гуманітарну освіту — з мовами, літературою, етикетом, історією, музикою. У роки Другої світової війни заклад був евакуйований, але після повернення до Дніпра відновив роботу.</a:t>
              </a:r>
            </a:p>
            <a:p>
              <a:pPr algn="ctr">
                <a:lnSpc>
                  <a:spcPts val="4060"/>
                </a:lnSpc>
              </a:pPr>
              <a:r>
                <a:rPr lang="en-US" sz="29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Сьогодні — багатопрофільна гімназія з поглибленим вивченням іноземних мов, зберігає класичні традиції освіти.</a:t>
              </a:r>
            </a:p>
            <a:p>
              <a:pPr algn="ctr">
                <a:lnSpc>
                  <a:spcPts val="406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975277" y="7325626"/>
            <a:ext cx="4257624" cy="3865348"/>
          </a:xfrm>
          <a:custGeom>
            <a:avLst/>
            <a:gdLst/>
            <a:ahLst/>
            <a:cxnLst/>
            <a:rect r="r" b="b" t="t" l="l"/>
            <a:pathLst>
              <a:path h="3865348" w="4257624">
                <a:moveTo>
                  <a:pt x="0" y="0"/>
                </a:moveTo>
                <a:lnTo>
                  <a:pt x="4257624" y="0"/>
                </a:lnTo>
                <a:lnTo>
                  <a:pt x="4257624" y="3865348"/>
                </a:lnTo>
                <a:lnTo>
                  <a:pt x="0" y="3865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368334" y="-1522679"/>
            <a:ext cx="2934963" cy="3045357"/>
          </a:xfrm>
          <a:custGeom>
            <a:avLst/>
            <a:gdLst/>
            <a:ahLst/>
            <a:cxnLst/>
            <a:rect r="r" b="b" t="t" l="l"/>
            <a:pathLst>
              <a:path h="3045357" w="2934963">
                <a:moveTo>
                  <a:pt x="0" y="0"/>
                </a:moveTo>
                <a:lnTo>
                  <a:pt x="2934963" y="0"/>
                </a:lnTo>
                <a:lnTo>
                  <a:pt x="2934963" y="3045358"/>
                </a:lnTo>
                <a:lnTo>
                  <a:pt x="0" y="30453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463557" y="4096559"/>
            <a:ext cx="7373916" cy="5161741"/>
          </a:xfrm>
          <a:custGeom>
            <a:avLst/>
            <a:gdLst/>
            <a:ahLst/>
            <a:cxnLst/>
            <a:rect r="r" b="b" t="t" l="l"/>
            <a:pathLst>
              <a:path h="5161741" w="7373916">
                <a:moveTo>
                  <a:pt x="0" y="0"/>
                </a:moveTo>
                <a:lnTo>
                  <a:pt x="7373916" y="0"/>
                </a:lnTo>
                <a:lnTo>
                  <a:pt x="7373916" y="5161741"/>
                </a:lnTo>
                <a:lnTo>
                  <a:pt x="0" y="51617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142875" cap="rnd">
            <a:solidFill>
              <a:srgbClr val="695B54"/>
            </a:solidFill>
            <a:prstDash val="solid"/>
            <a:round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2" t="-34913" r="-21673" b="-12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5306">
            <a:off x="-914408" y="8210961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0"/>
                </a:moveTo>
                <a:lnTo>
                  <a:pt x="16230600" y="0"/>
                </a:lnTo>
                <a:lnTo>
                  <a:pt x="16230600" y="4938740"/>
                </a:lnTo>
                <a:lnTo>
                  <a:pt x="0" y="4938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5470">
            <a:off x="-989105" y="7781257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5" y="0"/>
                </a:lnTo>
                <a:lnTo>
                  <a:pt x="20815745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231273">
            <a:off x="2561399" y="-3141582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4938740"/>
                </a:moveTo>
                <a:lnTo>
                  <a:pt x="16230600" y="4938740"/>
                </a:lnTo>
                <a:lnTo>
                  <a:pt x="16230600" y="0"/>
                </a:lnTo>
                <a:lnTo>
                  <a:pt x="0" y="0"/>
                </a:lnTo>
                <a:lnTo>
                  <a:pt x="0" y="493874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5470">
            <a:off x="-1263872" y="-5893500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4" y="0"/>
                </a:lnTo>
                <a:lnTo>
                  <a:pt x="20815744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68334" y="-1522679"/>
            <a:ext cx="2934963" cy="3045357"/>
          </a:xfrm>
          <a:custGeom>
            <a:avLst/>
            <a:gdLst/>
            <a:ahLst/>
            <a:cxnLst/>
            <a:rect r="r" b="b" t="t" l="l"/>
            <a:pathLst>
              <a:path h="3045357" w="2934963">
                <a:moveTo>
                  <a:pt x="0" y="0"/>
                </a:moveTo>
                <a:lnTo>
                  <a:pt x="2934963" y="0"/>
                </a:lnTo>
                <a:lnTo>
                  <a:pt x="2934963" y="3045358"/>
                </a:lnTo>
                <a:lnTo>
                  <a:pt x="0" y="3045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60463">
            <a:off x="17138194" y="-263001"/>
            <a:ext cx="1931789" cy="2684593"/>
          </a:xfrm>
          <a:custGeom>
            <a:avLst/>
            <a:gdLst/>
            <a:ahLst/>
            <a:cxnLst/>
            <a:rect r="r" b="b" t="t" l="l"/>
            <a:pathLst>
              <a:path h="2684593" w="1931789">
                <a:moveTo>
                  <a:pt x="0" y="0"/>
                </a:moveTo>
                <a:lnTo>
                  <a:pt x="1931789" y="0"/>
                </a:lnTo>
                <a:lnTo>
                  <a:pt x="1931789" y="2684594"/>
                </a:lnTo>
                <a:lnTo>
                  <a:pt x="0" y="26845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75277" y="7325626"/>
            <a:ext cx="4257624" cy="3865348"/>
          </a:xfrm>
          <a:custGeom>
            <a:avLst/>
            <a:gdLst/>
            <a:ahLst/>
            <a:cxnLst/>
            <a:rect r="r" b="b" t="t" l="l"/>
            <a:pathLst>
              <a:path h="3865348" w="4257624">
                <a:moveTo>
                  <a:pt x="0" y="0"/>
                </a:moveTo>
                <a:lnTo>
                  <a:pt x="4257624" y="0"/>
                </a:lnTo>
                <a:lnTo>
                  <a:pt x="4257624" y="3865348"/>
                </a:lnTo>
                <a:lnTo>
                  <a:pt x="0" y="38653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112366" y="1079296"/>
            <a:ext cx="7721600" cy="7979156"/>
            <a:chOff x="0" y="0"/>
            <a:chExt cx="2033672" cy="210150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33672" cy="2101506"/>
            </a:xfrm>
            <a:custGeom>
              <a:avLst/>
              <a:gdLst/>
              <a:ahLst/>
              <a:cxnLst/>
              <a:rect r="r" b="b" t="t" l="l"/>
              <a:pathLst>
                <a:path h="2101506" w="2033672">
                  <a:moveTo>
                    <a:pt x="51134" y="0"/>
                  </a:moveTo>
                  <a:lnTo>
                    <a:pt x="1982538" y="0"/>
                  </a:lnTo>
                  <a:cubicBezTo>
                    <a:pt x="2010779" y="0"/>
                    <a:pt x="2033672" y="22894"/>
                    <a:pt x="2033672" y="51134"/>
                  </a:cubicBezTo>
                  <a:lnTo>
                    <a:pt x="2033672" y="2050372"/>
                  </a:lnTo>
                  <a:cubicBezTo>
                    <a:pt x="2033672" y="2078612"/>
                    <a:pt x="2010779" y="2101506"/>
                    <a:pt x="1982538" y="2101506"/>
                  </a:cubicBezTo>
                  <a:lnTo>
                    <a:pt x="51134" y="2101506"/>
                  </a:lnTo>
                  <a:cubicBezTo>
                    <a:pt x="22894" y="2101506"/>
                    <a:pt x="0" y="2078612"/>
                    <a:pt x="0" y="2050372"/>
                  </a:cubicBezTo>
                  <a:lnTo>
                    <a:pt x="0" y="51134"/>
                  </a:lnTo>
                  <a:cubicBezTo>
                    <a:pt x="0" y="22894"/>
                    <a:pt x="22894" y="0"/>
                    <a:pt x="51134" y="0"/>
                  </a:cubicBezTo>
                  <a:close/>
                </a:path>
              </a:pathLst>
            </a:custGeom>
            <a:solidFill>
              <a:srgbClr val="FFE9D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0"/>
              <a:ext cx="2033672" cy="21967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</a:p>
            <a:p>
              <a:pPr algn="ctr">
                <a:lnSpc>
                  <a:spcPts val="4479"/>
                </a:lnSpc>
              </a:pPr>
              <a:r>
                <a:rPr lang="en-US" sz="31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Ліцей інформаційних технологій при ДНУ (ЛІТ)</a:t>
              </a:r>
            </a:p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ЛІТ був створений у 1990-х роках як відповідь на нові виклики епохи комп’ютеризації. Він став першим навчальним закладом у місті з профілем, орієнтованим на ІТ, програмування, моделювання. Унікальність полягала в тому, що діти вивчали інформатику на високому рівні ще тоді, коли в більшості шкіл комп’ютерів майже не було.</a:t>
              </a:r>
            </a:p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Сьогодні — інноваційний ліцей, де учні вже зі школи готуються до ІТ-спеціальностей та стартапів.</a:t>
              </a:r>
            </a:p>
            <a:p>
              <a:pPr algn="ctr">
                <a:lnSpc>
                  <a:spcPts val="392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971976">
            <a:off x="-372266" y="-256348"/>
            <a:ext cx="2308350" cy="2810776"/>
          </a:xfrm>
          <a:custGeom>
            <a:avLst/>
            <a:gdLst/>
            <a:ahLst/>
            <a:cxnLst/>
            <a:rect r="r" b="b" t="t" l="l"/>
            <a:pathLst>
              <a:path h="2810776" w="2308350">
                <a:moveTo>
                  <a:pt x="0" y="0"/>
                </a:moveTo>
                <a:lnTo>
                  <a:pt x="2308349" y="0"/>
                </a:lnTo>
                <a:lnTo>
                  <a:pt x="2308349" y="2810775"/>
                </a:lnTo>
                <a:lnTo>
                  <a:pt x="0" y="28107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809610">
            <a:off x="77012" y="7758938"/>
            <a:ext cx="2070708" cy="2525254"/>
          </a:xfrm>
          <a:custGeom>
            <a:avLst/>
            <a:gdLst/>
            <a:ahLst/>
            <a:cxnLst/>
            <a:rect r="r" b="b" t="t" l="l"/>
            <a:pathLst>
              <a:path h="2525254" w="2070708">
                <a:moveTo>
                  <a:pt x="2070708" y="0"/>
                </a:moveTo>
                <a:lnTo>
                  <a:pt x="0" y="0"/>
                </a:lnTo>
                <a:lnTo>
                  <a:pt x="0" y="2525253"/>
                </a:lnTo>
                <a:lnTo>
                  <a:pt x="2070708" y="2525253"/>
                </a:lnTo>
                <a:lnTo>
                  <a:pt x="2070708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044406" y="1792902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142875" cap="rnd">
            <a:solidFill>
              <a:srgbClr val="695B54"/>
            </a:solidFill>
            <a:prstDash val="solid"/>
            <a:round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2" t="-34913" r="-21673" b="-12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5306">
            <a:off x="-914408" y="8210961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0"/>
                </a:moveTo>
                <a:lnTo>
                  <a:pt x="16230600" y="0"/>
                </a:lnTo>
                <a:lnTo>
                  <a:pt x="16230600" y="4938740"/>
                </a:lnTo>
                <a:lnTo>
                  <a:pt x="0" y="4938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5470">
            <a:off x="-989105" y="7781257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5" y="0"/>
                </a:lnTo>
                <a:lnTo>
                  <a:pt x="20815745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231273">
            <a:off x="2561399" y="-3141582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4938740"/>
                </a:moveTo>
                <a:lnTo>
                  <a:pt x="16230600" y="4938740"/>
                </a:lnTo>
                <a:lnTo>
                  <a:pt x="16230600" y="0"/>
                </a:lnTo>
                <a:lnTo>
                  <a:pt x="0" y="0"/>
                </a:lnTo>
                <a:lnTo>
                  <a:pt x="0" y="493874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5470">
            <a:off x="-1263872" y="-5893500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4" y="0"/>
                </a:lnTo>
                <a:lnTo>
                  <a:pt x="20815744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809610">
            <a:off x="77012" y="7758938"/>
            <a:ext cx="2070708" cy="2525254"/>
          </a:xfrm>
          <a:custGeom>
            <a:avLst/>
            <a:gdLst/>
            <a:ahLst/>
            <a:cxnLst/>
            <a:rect r="r" b="b" t="t" l="l"/>
            <a:pathLst>
              <a:path h="2525254" w="2070708">
                <a:moveTo>
                  <a:pt x="2070708" y="0"/>
                </a:moveTo>
                <a:lnTo>
                  <a:pt x="0" y="0"/>
                </a:lnTo>
                <a:lnTo>
                  <a:pt x="0" y="2525253"/>
                </a:lnTo>
                <a:lnTo>
                  <a:pt x="2070708" y="2525253"/>
                </a:lnTo>
                <a:lnTo>
                  <a:pt x="2070708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529893" y="505834"/>
            <a:ext cx="7912618" cy="8515731"/>
            <a:chOff x="0" y="0"/>
            <a:chExt cx="2083982" cy="224282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83982" cy="2242826"/>
            </a:xfrm>
            <a:custGeom>
              <a:avLst/>
              <a:gdLst/>
              <a:ahLst/>
              <a:cxnLst/>
              <a:rect r="r" b="b" t="t" l="l"/>
              <a:pathLst>
                <a:path h="2242826" w="2083982">
                  <a:moveTo>
                    <a:pt x="49900" y="0"/>
                  </a:moveTo>
                  <a:lnTo>
                    <a:pt x="2034082" y="0"/>
                  </a:lnTo>
                  <a:cubicBezTo>
                    <a:pt x="2047316" y="0"/>
                    <a:pt x="2060008" y="5257"/>
                    <a:pt x="2069366" y="14615"/>
                  </a:cubicBezTo>
                  <a:cubicBezTo>
                    <a:pt x="2078724" y="23973"/>
                    <a:pt x="2083982" y="36666"/>
                    <a:pt x="2083982" y="49900"/>
                  </a:cubicBezTo>
                  <a:lnTo>
                    <a:pt x="2083982" y="2192926"/>
                  </a:lnTo>
                  <a:cubicBezTo>
                    <a:pt x="2083982" y="2206161"/>
                    <a:pt x="2078724" y="2218853"/>
                    <a:pt x="2069366" y="2228211"/>
                  </a:cubicBezTo>
                  <a:cubicBezTo>
                    <a:pt x="2060008" y="2237569"/>
                    <a:pt x="2047316" y="2242826"/>
                    <a:pt x="2034082" y="2242826"/>
                  </a:cubicBezTo>
                  <a:lnTo>
                    <a:pt x="49900" y="2242826"/>
                  </a:lnTo>
                  <a:cubicBezTo>
                    <a:pt x="36666" y="2242826"/>
                    <a:pt x="23973" y="2237569"/>
                    <a:pt x="14615" y="2228211"/>
                  </a:cubicBezTo>
                  <a:cubicBezTo>
                    <a:pt x="5257" y="2218853"/>
                    <a:pt x="0" y="2206161"/>
                    <a:pt x="0" y="2192926"/>
                  </a:cubicBezTo>
                  <a:lnTo>
                    <a:pt x="0" y="49900"/>
                  </a:lnTo>
                  <a:cubicBezTo>
                    <a:pt x="0" y="36666"/>
                    <a:pt x="5257" y="23973"/>
                    <a:pt x="14615" y="14615"/>
                  </a:cubicBezTo>
                  <a:cubicBezTo>
                    <a:pt x="23973" y="5257"/>
                    <a:pt x="36666" y="0"/>
                    <a:pt x="49900" y="0"/>
                  </a:cubicBezTo>
                  <a:close/>
                </a:path>
              </a:pathLst>
            </a:custGeom>
            <a:solidFill>
              <a:srgbClr val="FFE9D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04775"/>
              <a:ext cx="2083982" cy="23476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619"/>
                </a:lnSpc>
              </a:pPr>
              <a:r>
                <a:rPr lang="en-US" sz="32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Фізико-математичний ліцей при ДНУ </a:t>
              </a:r>
            </a:p>
            <a:p>
              <a:pPr algn="ctr">
                <a:lnSpc>
                  <a:spcPts val="4619"/>
                </a:lnSpc>
              </a:pPr>
              <a:r>
                <a:rPr lang="en-US" sz="32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(ФМЛ № 23)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ФМЛ № 23 має свої витоки ще з 1960-х років, коли в місті створювались спеціалізовані класи при університетах для підготовки майбутніх науковців та інженерів. Школа була тісно пов’язана з Дніпровським національним університетом ім. Олеся Гончара. Тут викладали викладачі вишу, і учні мали доступ до лабораторій та наукових гуртків.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Сьогодні — один з найсильніших ліцеїв України з акцентом на математику, фізику, ІТ.</a:t>
              </a:r>
            </a:p>
            <a:p>
              <a:pPr algn="ctr">
                <a:lnSpc>
                  <a:spcPts val="378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5975277" y="7325626"/>
            <a:ext cx="4257624" cy="3865348"/>
          </a:xfrm>
          <a:custGeom>
            <a:avLst/>
            <a:gdLst/>
            <a:ahLst/>
            <a:cxnLst/>
            <a:rect r="r" b="b" t="t" l="l"/>
            <a:pathLst>
              <a:path h="3865348" w="4257624">
                <a:moveTo>
                  <a:pt x="0" y="0"/>
                </a:moveTo>
                <a:lnTo>
                  <a:pt x="4257624" y="0"/>
                </a:lnTo>
                <a:lnTo>
                  <a:pt x="4257624" y="3865348"/>
                </a:lnTo>
                <a:lnTo>
                  <a:pt x="0" y="3865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368334" y="-1522679"/>
            <a:ext cx="2934963" cy="3045357"/>
          </a:xfrm>
          <a:custGeom>
            <a:avLst/>
            <a:gdLst/>
            <a:ahLst/>
            <a:cxnLst/>
            <a:rect r="r" b="b" t="t" l="l"/>
            <a:pathLst>
              <a:path h="3045357" w="2934963">
                <a:moveTo>
                  <a:pt x="0" y="0"/>
                </a:moveTo>
                <a:lnTo>
                  <a:pt x="2934963" y="0"/>
                </a:lnTo>
                <a:lnTo>
                  <a:pt x="2934963" y="3045358"/>
                </a:lnTo>
                <a:lnTo>
                  <a:pt x="0" y="30453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860463">
            <a:off x="17138194" y="-263001"/>
            <a:ext cx="1931789" cy="2684593"/>
          </a:xfrm>
          <a:custGeom>
            <a:avLst/>
            <a:gdLst/>
            <a:ahLst/>
            <a:cxnLst/>
            <a:rect r="r" b="b" t="t" l="l"/>
            <a:pathLst>
              <a:path h="2684593" w="1931789">
                <a:moveTo>
                  <a:pt x="0" y="0"/>
                </a:moveTo>
                <a:lnTo>
                  <a:pt x="1931789" y="0"/>
                </a:lnTo>
                <a:lnTo>
                  <a:pt x="1931789" y="2684594"/>
                </a:lnTo>
                <a:lnTo>
                  <a:pt x="0" y="26845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1698998"/>
            <a:ext cx="7893451" cy="5746003"/>
          </a:xfrm>
          <a:custGeom>
            <a:avLst/>
            <a:gdLst/>
            <a:ahLst/>
            <a:cxnLst/>
            <a:rect r="r" b="b" t="t" l="l"/>
            <a:pathLst>
              <a:path h="5746003" w="7893451">
                <a:moveTo>
                  <a:pt x="0" y="0"/>
                </a:moveTo>
                <a:lnTo>
                  <a:pt x="7893451" y="0"/>
                </a:lnTo>
                <a:lnTo>
                  <a:pt x="7893451" y="5746004"/>
                </a:lnTo>
                <a:lnTo>
                  <a:pt x="0" y="57460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854" t="0" r="-7084" b="0"/>
            </a:stretch>
          </a:blipFill>
          <a:ln w="142875" cap="rnd">
            <a:solidFill>
              <a:srgbClr val="4B4B4B"/>
            </a:solidFill>
            <a:prstDash val="solid"/>
            <a:round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2" t="-34913" r="-21673" b="-12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5306">
            <a:off x="-914408" y="8210961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0"/>
                </a:moveTo>
                <a:lnTo>
                  <a:pt x="16230600" y="0"/>
                </a:lnTo>
                <a:lnTo>
                  <a:pt x="16230600" y="4938740"/>
                </a:lnTo>
                <a:lnTo>
                  <a:pt x="0" y="4938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5470">
            <a:off x="-989105" y="7781257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5" y="0"/>
                </a:lnTo>
                <a:lnTo>
                  <a:pt x="20815745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231273">
            <a:off x="2561399" y="-3141582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4938740"/>
                </a:moveTo>
                <a:lnTo>
                  <a:pt x="16230600" y="4938740"/>
                </a:lnTo>
                <a:lnTo>
                  <a:pt x="16230600" y="0"/>
                </a:lnTo>
                <a:lnTo>
                  <a:pt x="0" y="0"/>
                </a:lnTo>
                <a:lnTo>
                  <a:pt x="0" y="493874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5470">
            <a:off x="-1263872" y="-5893500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4" y="0"/>
                </a:lnTo>
                <a:lnTo>
                  <a:pt x="20815744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68334" y="-1522679"/>
            <a:ext cx="2934963" cy="3045357"/>
          </a:xfrm>
          <a:custGeom>
            <a:avLst/>
            <a:gdLst/>
            <a:ahLst/>
            <a:cxnLst/>
            <a:rect r="r" b="b" t="t" l="l"/>
            <a:pathLst>
              <a:path h="3045357" w="2934963">
                <a:moveTo>
                  <a:pt x="0" y="0"/>
                </a:moveTo>
                <a:lnTo>
                  <a:pt x="2934963" y="0"/>
                </a:lnTo>
                <a:lnTo>
                  <a:pt x="2934963" y="3045358"/>
                </a:lnTo>
                <a:lnTo>
                  <a:pt x="0" y="3045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60463">
            <a:off x="17138194" y="-263001"/>
            <a:ext cx="1931789" cy="2684593"/>
          </a:xfrm>
          <a:custGeom>
            <a:avLst/>
            <a:gdLst/>
            <a:ahLst/>
            <a:cxnLst/>
            <a:rect r="r" b="b" t="t" l="l"/>
            <a:pathLst>
              <a:path h="2684593" w="1931789">
                <a:moveTo>
                  <a:pt x="0" y="0"/>
                </a:moveTo>
                <a:lnTo>
                  <a:pt x="1931789" y="0"/>
                </a:lnTo>
                <a:lnTo>
                  <a:pt x="1931789" y="2684594"/>
                </a:lnTo>
                <a:lnTo>
                  <a:pt x="0" y="26845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75277" y="7325626"/>
            <a:ext cx="4257624" cy="3865348"/>
          </a:xfrm>
          <a:custGeom>
            <a:avLst/>
            <a:gdLst/>
            <a:ahLst/>
            <a:cxnLst/>
            <a:rect r="r" b="b" t="t" l="l"/>
            <a:pathLst>
              <a:path h="3865348" w="4257624">
                <a:moveTo>
                  <a:pt x="0" y="0"/>
                </a:moveTo>
                <a:lnTo>
                  <a:pt x="4257624" y="0"/>
                </a:lnTo>
                <a:lnTo>
                  <a:pt x="4257624" y="3865348"/>
                </a:lnTo>
                <a:lnTo>
                  <a:pt x="0" y="38653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42950" y="1079296"/>
            <a:ext cx="7861300" cy="7289634"/>
            <a:chOff x="0" y="0"/>
            <a:chExt cx="2070466" cy="19199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70466" cy="1919904"/>
            </a:xfrm>
            <a:custGeom>
              <a:avLst/>
              <a:gdLst/>
              <a:ahLst/>
              <a:cxnLst/>
              <a:rect r="r" b="b" t="t" l="l"/>
              <a:pathLst>
                <a:path h="1919904" w="2070466">
                  <a:moveTo>
                    <a:pt x="50226" y="0"/>
                  </a:moveTo>
                  <a:lnTo>
                    <a:pt x="2020240" y="0"/>
                  </a:lnTo>
                  <a:cubicBezTo>
                    <a:pt x="2047979" y="0"/>
                    <a:pt x="2070466" y="22487"/>
                    <a:pt x="2070466" y="50226"/>
                  </a:cubicBezTo>
                  <a:lnTo>
                    <a:pt x="2070466" y="1869678"/>
                  </a:lnTo>
                  <a:cubicBezTo>
                    <a:pt x="2070466" y="1882999"/>
                    <a:pt x="2065174" y="1895774"/>
                    <a:pt x="2055755" y="1905193"/>
                  </a:cubicBezTo>
                  <a:cubicBezTo>
                    <a:pt x="2046336" y="1914612"/>
                    <a:pt x="2033561" y="1919904"/>
                    <a:pt x="2020240" y="1919904"/>
                  </a:cubicBezTo>
                  <a:lnTo>
                    <a:pt x="50226" y="1919904"/>
                  </a:lnTo>
                  <a:cubicBezTo>
                    <a:pt x="36905" y="1919904"/>
                    <a:pt x="24130" y="1914612"/>
                    <a:pt x="14711" y="1905193"/>
                  </a:cubicBezTo>
                  <a:cubicBezTo>
                    <a:pt x="5292" y="1895774"/>
                    <a:pt x="0" y="1882999"/>
                    <a:pt x="0" y="1869678"/>
                  </a:cubicBezTo>
                  <a:lnTo>
                    <a:pt x="0" y="50226"/>
                  </a:lnTo>
                  <a:cubicBezTo>
                    <a:pt x="0" y="36905"/>
                    <a:pt x="5292" y="24130"/>
                    <a:pt x="14711" y="14711"/>
                  </a:cubicBezTo>
                  <a:cubicBezTo>
                    <a:pt x="24130" y="5292"/>
                    <a:pt x="36905" y="0"/>
                    <a:pt x="50226" y="0"/>
                  </a:cubicBezTo>
                  <a:close/>
                </a:path>
              </a:pathLst>
            </a:custGeom>
            <a:solidFill>
              <a:srgbClr val="FFE9D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0"/>
              <a:ext cx="2070466" cy="20151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Середня школа № 134 (колишня Катеринославська чоловіча гімназія)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Школа має понад 100 років історії. У ХІХ столітті тут діяла Катеринославська чоловіча гімназія — одна з найпрестижніших у місті. Учнів навчали латині, грецькій, риториці, математиці та історії. Це був елітний навчальний заклад для підготовки інтелігенції.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Сьогодні — сучасна школа з поглибленим вивченням англійської та німецької мов, яка бере участь у міжнародних освітніх проєктах і зберігає архітектурну спадщину міста.</a:t>
              </a:r>
            </a:p>
            <a:p>
              <a:pPr algn="ctr">
                <a:lnSpc>
                  <a:spcPts val="34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true" flipV="false" rot="809610">
            <a:off x="77012" y="7758938"/>
            <a:ext cx="2070708" cy="2525254"/>
          </a:xfrm>
          <a:custGeom>
            <a:avLst/>
            <a:gdLst/>
            <a:ahLst/>
            <a:cxnLst/>
            <a:rect r="r" b="b" t="t" l="l"/>
            <a:pathLst>
              <a:path h="2525254" w="2070708">
                <a:moveTo>
                  <a:pt x="2070708" y="0"/>
                </a:moveTo>
                <a:lnTo>
                  <a:pt x="0" y="0"/>
                </a:lnTo>
                <a:lnTo>
                  <a:pt x="0" y="2525253"/>
                </a:lnTo>
                <a:lnTo>
                  <a:pt x="2070708" y="2525253"/>
                </a:lnTo>
                <a:lnTo>
                  <a:pt x="2070708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144000" y="1812307"/>
            <a:ext cx="7998014" cy="5931860"/>
          </a:xfrm>
          <a:custGeom>
            <a:avLst/>
            <a:gdLst/>
            <a:ahLst/>
            <a:cxnLst/>
            <a:rect r="r" b="b" t="t" l="l"/>
            <a:pathLst>
              <a:path h="5931860" w="7998014">
                <a:moveTo>
                  <a:pt x="0" y="0"/>
                </a:moveTo>
                <a:lnTo>
                  <a:pt x="7998014" y="0"/>
                </a:lnTo>
                <a:lnTo>
                  <a:pt x="7998014" y="5931860"/>
                </a:lnTo>
                <a:lnTo>
                  <a:pt x="0" y="59318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w="142875" cap="rnd">
            <a:solidFill>
              <a:srgbClr val="4B4B4B"/>
            </a:solidFill>
            <a:prstDash val="solid"/>
            <a:round/>
          </a:ln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2" t="-34913" r="-21673" b="-12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5306">
            <a:off x="-914408" y="8210961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0"/>
                </a:moveTo>
                <a:lnTo>
                  <a:pt x="16230600" y="0"/>
                </a:lnTo>
                <a:lnTo>
                  <a:pt x="16230600" y="4938740"/>
                </a:lnTo>
                <a:lnTo>
                  <a:pt x="0" y="4938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5470">
            <a:off x="-989105" y="7781257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5" y="0"/>
                </a:lnTo>
                <a:lnTo>
                  <a:pt x="20815745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231273">
            <a:off x="2561399" y="-3141582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4938740"/>
                </a:moveTo>
                <a:lnTo>
                  <a:pt x="16230600" y="4938740"/>
                </a:lnTo>
                <a:lnTo>
                  <a:pt x="16230600" y="0"/>
                </a:lnTo>
                <a:lnTo>
                  <a:pt x="0" y="0"/>
                </a:lnTo>
                <a:lnTo>
                  <a:pt x="0" y="493874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5470">
            <a:off x="-1263872" y="-5893500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4" y="0"/>
                </a:lnTo>
                <a:lnTo>
                  <a:pt x="20815744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822325" y="1028700"/>
            <a:ext cx="7861300" cy="7968076"/>
            <a:chOff x="0" y="0"/>
            <a:chExt cx="2070466" cy="209858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70466" cy="2098588"/>
            </a:xfrm>
            <a:custGeom>
              <a:avLst/>
              <a:gdLst/>
              <a:ahLst/>
              <a:cxnLst/>
              <a:rect r="r" b="b" t="t" l="l"/>
              <a:pathLst>
                <a:path h="2098588" w="2070466">
                  <a:moveTo>
                    <a:pt x="50226" y="0"/>
                  </a:moveTo>
                  <a:lnTo>
                    <a:pt x="2020240" y="0"/>
                  </a:lnTo>
                  <a:cubicBezTo>
                    <a:pt x="2047979" y="0"/>
                    <a:pt x="2070466" y="22487"/>
                    <a:pt x="2070466" y="50226"/>
                  </a:cubicBezTo>
                  <a:lnTo>
                    <a:pt x="2070466" y="2048363"/>
                  </a:lnTo>
                  <a:cubicBezTo>
                    <a:pt x="2070466" y="2061683"/>
                    <a:pt x="2065174" y="2074458"/>
                    <a:pt x="2055755" y="2083877"/>
                  </a:cubicBezTo>
                  <a:cubicBezTo>
                    <a:pt x="2046336" y="2093296"/>
                    <a:pt x="2033561" y="2098588"/>
                    <a:pt x="2020240" y="2098588"/>
                  </a:cubicBezTo>
                  <a:lnTo>
                    <a:pt x="50226" y="2098588"/>
                  </a:lnTo>
                  <a:cubicBezTo>
                    <a:pt x="36905" y="2098588"/>
                    <a:pt x="24130" y="2093296"/>
                    <a:pt x="14711" y="2083877"/>
                  </a:cubicBezTo>
                  <a:cubicBezTo>
                    <a:pt x="5292" y="2074458"/>
                    <a:pt x="0" y="2061683"/>
                    <a:pt x="0" y="2048363"/>
                  </a:cubicBezTo>
                  <a:lnTo>
                    <a:pt x="0" y="50226"/>
                  </a:lnTo>
                  <a:cubicBezTo>
                    <a:pt x="0" y="36905"/>
                    <a:pt x="5292" y="24130"/>
                    <a:pt x="14711" y="14711"/>
                  </a:cubicBezTo>
                  <a:cubicBezTo>
                    <a:pt x="24130" y="5292"/>
                    <a:pt x="36905" y="0"/>
                    <a:pt x="50226" y="0"/>
                  </a:cubicBezTo>
                  <a:close/>
                </a:path>
              </a:pathLst>
            </a:custGeom>
            <a:solidFill>
              <a:srgbClr val="FFE9D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14300"/>
              <a:ext cx="2070466" cy="22128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99"/>
                </a:lnSpc>
              </a:pPr>
              <a:r>
                <a:rPr lang="en-US" sz="34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Висновок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Історія освіти в Дніпрі відображає етапи розвитку міста та країни. Від перших гімназій XIX століття до сучасних ліцеїв і гімназій, освітні заклади міста завжди були важливими для культурного та інтелектуального розвитку. Багато шкіл зберегли традиції високої якості навчання і продовжують бути лідерами в освіті сьогодні. Паралелі між минулим і сьогоденням показують зміни в підходах до навчання, але головна мета — підготовка висококваліфікованих і відповідальних громадян — залишилась незмінною.</a:t>
              </a:r>
            </a:p>
            <a:p>
              <a:pPr algn="ctr">
                <a:lnSpc>
                  <a:spcPts val="41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809610">
            <a:off x="77012" y="7758938"/>
            <a:ext cx="2070708" cy="2525254"/>
          </a:xfrm>
          <a:custGeom>
            <a:avLst/>
            <a:gdLst/>
            <a:ahLst/>
            <a:cxnLst/>
            <a:rect r="r" b="b" t="t" l="l"/>
            <a:pathLst>
              <a:path h="2525254" w="2070708">
                <a:moveTo>
                  <a:pt x="2070708" y="0"/>
                </a:moveTo>
                <a:lnTo>
                  <a:pt x="0" y="0"/>
                </a:lnTo>
                <a:lnTo>
                  <a:pt x="0" y="2525253"/>
                </a:lnTo>
                <a:lnTo>
                  <a:pt x="2070708" y="2525253"/>
                </a:lnTo>
                <a:lnTo>
                  <a:pt x="2070708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418768" y="1079296"/>
            <a:ext cx="8056767" cy="7917480"/>
            <a:chOff x="0" y="0"/>
            <a:chExt cx="2121947" cy="208526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21947" cy="2085262"/>
            </a:xfrm>
            <a:custGeom>
              <a:avLst/>
              <a:gdLst/>
              <a:ahLst/>
              <a:cxnLst/>
              <a:rect r="r" b="b" t="t" l="l"/>
              <a:pathLst>
                <a:path h="2085262" w="2121947">
                  <a:moveTo>
                    <a:pt x="49007" y="0"/>
                  </a:moveTo>
                  <a:lnTo>
                    <a:pt x="2072940" y="0"/>
                  </a:lnTo>
                  <a:cubicBezTo>
                    <a:pt x="2085938" y="0"/>
                    <a:pt x="2098403" y="5163"/>
                    <a:pt x="2107593" y="14354"/>
                  </a:cubicBezTo>
                  <a:cubicBezTo>
                    <a:pt x="2116784" y="23544"/>
                    <a:pt x="2121947" y="36010"/>
                    <a:pt x="2121947" y="49007"/>
                  </a:cubicBezTo>
                  <a:lnTo>
                    <a:pt x="2121947" y="2036255"/>
                  </a:lnTo>
                  <a:cubicBezTo>
                    <a:pt x="2121947" y="2063321"/>
                    <a:pt x="2100006" y="2085262"/>
                    <a:pt x="2072940" y="2085262"/>
                  </a:cubicBezTo>
                  <a:lnTo>
                    <a:pt x="49007" y="2085262"/>
                  </a:lnTo>
                  <a:cubicBezTo>
                    <a:pt x="21941" y="2085262"/>
                    <a:pt x="0" y="2063321"/>
                    <a:pt x="0" y="2036255"/>
                  </a:cubicBezTo>
                  <a:lnTo>
                    <a:pt x="0" y="49007"/>
                  </a:lnTo>
                  <a:cubicBezTo>
                    <a:pt x="0" y="21941"/>
                    <a:pt x="21941" y="0"/>
                    <a:pt x="49007" y="0"/>
                  </a:cubicBezTo>
                  <a:close/>
                </a:path>
              </a:pathLst>
            </a:custGeom>
            <a:solidFill>
              <a:srgbClr val="FFE9D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14300"/>
              <a:ext cx="2121947" cy="21995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99"/>
                </a:lnSpc>
              </a:pPr>
              <a:r>
                <a:rPr lang="en-US" sz="3499" u="sng">
                  <a:solidFill>
                    <a:srgbClr val="542D0A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Список викорастаних джерел:</a:t>
              </a:r>
            </a:p>
            <a:p>
              <a:pPr algn="ctr" marL="647694" indent="-323847" lvl="1">
                <a:lnSpc>
                  <a:spcPts val="4199"/>
                </a:lnSpc>
                <a:buFont typeface="Arial"/>
                <a:buChar char="•"/>
              </a:pPr>
              <a:r>
                <a:rPr lang="en-US" sz="2999" u="sng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  <a:hlinkClick r:id="rId6" tooltip="https://nvk33.dp.ua/%D1%96%D1%81%D1%82%D0%BE%D1%80%D1%96%D1%8F-%D0%BD%D0%B2%D0%BA-%E2%84%9633/"/>
                </a:rPr>
                <a:t>https://nvk33.dp.ua/%D1%96%D1%81%D1%82%D0%BE%D1%80%D1%96%D1%8F-%D0%BD%D0%B2%D0%BA-%E2%84%9633/</a:t>
              </a:r>
            </a:p>
            <a:p>
              <a:pPr algn="ctr" marL="647694" indent="-323847" lvl="1">
                <a:lnSpc>
                  <a:spcPts val="4199"/>
                </a:lnSpc>
                <a:buFont typeface="Arial"/>
                <a:buChar char="•"/>
              </a:pPr>
              <a:r>
                <a:rPr lang="en-US" sz="2999" u="sng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  <a:hlinkClick r:id="rId7" tooltip="https://www.dnu.dp.ua/view/history"/>
                </a:rPr>
                <a:t>https://www.dnu.dp.ua/view/history</a:t>
              </a:r>
            </a:p>
            <a:p>
              <a:pPr algn="ctr" marL="647694" indent="-323847" lvl="1">
                <a:lnSpc>
                  <a:spcPts val="4199"/>
                </a:lnSpc>
                <a:buFont typeface="Arial"/>
                <a:buChar char="•"/>
              </a:pPr>
              <a:r>
                <a:rPr lang="en-US" sz="299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http://nz.ua/school/wall?id=3677</a:t>
              </a:r>
            </a:p>
            <a:p>
              <a:pPr algn="ctr" marL="647694" indent="-323847" lvl="1">
                <a:lnSpc>
                  <a:spcPts val="4199"/>
                </a:lnSpc>
                <a:buFont typeface="Arial"/>
                <a:buChar char="•"/>
              </a:pPr>
              <a:r>
                <a:rPr lang="en-US" sz="2999" u="sng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  <a:hlinkClick r:id="rId8" tooltip="https://uk.wikipedia.org/wiki/%D0%94%D0%BD%D1%96%D0%BF%D1%80%D0%BE%D0%B2%D1%81%D1%8C%D0%BA%D0%B8%D0%B9_%D0%BD%D0%B0%D1%86%D1%96%D0%BE%D0%BD%D0%B0%D0%BB%D1%8C%D0%BD%D0%B8%D0%B9_%D1%83%D0%BD%D1%96%D0%B2%D0%B5%D1%80%D1%81%D0%B8%D1%82%D0%B5%D1%82_%D1%96%D0%BC%D0%B5%D0%BD%D1%96_%D0%9E%D0%BB%D0%B5%D1%81%D1%8F_%D0%93%D0%BE%D0%BD%D1%87%D0%B0%D1%80%D0%B0"/>
                </a:rPr>
                <a:t>https://uk.wikipedia.org/wiki/Дніпровський_національний_університет_імені_Олеся_Гончара</a:t>
              </a:r>
            </a:p>
            <a:p>
              <a:pPr algn="ctr" marL="647694" indent="-323847" lvl="1">
                <a:lnSpc>
                  <a:spcPts val="4199"/>
                </a:lnSpc>
                <a:buFont typeface="Arial"/>
                <a:buChar char="•"/>
              </a:pPr>
              <a:r>
                <a:rPr lang="en-US" sz="2999" u="sng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  <a:hlinkClick r:id="rId9" tooltip="https://school120.dp.ua/istoriya-shkoli/"/>
                </a:rPr>
                <a:t>https://school120.dp.ua/istoriya-shkoli/</a:t>
              </a:r>
            </a:p>
            <a:p>
              <a:pPr algn="ctr" marL="647694" indent="-323847" lvl="1">
                <a:lnSpc>
                  <a:spcPts val="41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999" u="sng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  <a:hlinkClick r:id="rId10" tooltip="https://opendatabot.ua/c/24430716"/>
                </a:rPr>
                <a:t>https://opendatabot.ua/c/24430716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860463">
            <a:off x="17138194" y="-263001"/>
            <a:ext cx="1931789" cy="2684593"/>
          </a:xfrm>
          <a:custGeom>
            <a:avLst/>
            <a:gdLst/>
            <a:ahLst/>
            <a:cxnLst/>
            <a:rect r="r" b="b" t="t" l="l"/>
            <a:pathLst>
              <a:path h="2684593" w="1931789">
                <a:moveTo>
                  <a:pt x="0" y="0"/>
                </a:moveTo>
                <a:lnTo>
                  <a:pt x="1931789" y="0"/>
                </a:lnTo>
                <a:lnTo>
                  <a:pt x="1931789" y="2684594"/>
                </a:lnTo>
                <a:lnTo>
                  <a:pt x="0" y="26845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368334" y="-1522679"/>
            <a:ext cx="2934963" cy="3045357"/>
          </a:xfrm>
          <a:custGeom>
            <a:avLst/>
            <a:gdLst/>
            <a:ahLst/>
            <a:cxnLst/>
            <a:rect r="r" b="b" t="t" l="l"/>
            <a:pathLst>
              <a:path h="3045357" w="2934963">
                <a:moveTo>
                  <a:pt x="0" y="0"/>
                </a:moveTo>
                <a:lnTo>
                  <a:pt x="2934963" y="0"/>
                </a:lnTo>
                <a:lnTo>
                  <a:pt x="2934963" y="3045358"/>
                </a:lnTo>
                <a:lnTo>
                  <a:pt x="0" y="30453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975277" y="7325626"/>
            <a:ext cx="4257624" cy="3865348"/>
          </a:xfrm>
          <a:custGeom>
            <a:avLst/>
            <a:gdLst/>
            <a:ahLst/>
            <a:cxnLst/>
            <a:rect r="r" b="b" t="t" l="l"/>
            <a:pathLst>
              <a:path h="3865348" w="4257624">
                <a:moveTo>
                  <a:pt x="0" y="0"/>
                </a:moveTo>
                <a:lnTo>
                  <a:pt x="4257624" y="0"/>
                </a:lnTo>
                <a:lnTo>
                  <a:pt x="4257624" y="3865348"/>
                </a:lnTo>
                <a:lnTo>
                  <a:pt x="0" y="3865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82" t="-34913" r="-21673" b="-12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0617">
            <a:off x="-1733090" y="3237436"/>
            <a:ext cx="3466180" cy="5292177"/>
          </a:xfrm>
          <a:custGeom>
            <a:avLst/>
            <a:gdLst/>
            <a:ahLst/>
            <a:cxnLst/>
            <a:rect r="r" b="b" t="t" l="l"/>
            <a:pathLst>
              <a:path h="5292177" w="3466180">
                <a:moveTo>
                  <a:pt x="0" y="0"/>
                </a:moveTo>
                <a:lnTo>
                  <a:pt x="3466180" y="0"/>
                </a:lnTo>
                <a:lnTo>
                  <a:pt x="3466180" y="5292178"/>
                </a:lnTo>
                <a:lnTo>
                  <a:pt x="0" y="5292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6905">
            <a:off x="-555740" y="7817630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0"/>
                </a:moveTo>
                <a:lnTo>
                  <a:pt x="16230600" y="0"/>
                </a:lnTo>
                <a:lnTo>
                  <a:pt x="16230600" y="4938740"/>
                </a:lnTo>
                <a:lnTo>
                  <a:pt x="0" y="4938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423686">
            <a:off x="16370999" y="3773139"/>
            <a:ext cx="3466180" cy="5292177"/>
          </a:xfrm>
          <a:custGeom>
            <a:avLst/>
            <a:gdLst/>
            <a:ahLst/>
            <a:cxnLst/>
            <a:rect r="r" b="b" t="t" l="l"/>
            <a:pathLst>
              <a:path h="5292177" w="3466180">
                <a:moveTo>
                  <a:pt x="0" y="0"/>
                </a:moveTo>
                <a:lnTo>
                  <a:pt x="3466180" y="0"/>
                </a:lnTo>
                <a:lnTo>
                  <a:pt x="3466180" y="5292177"/>
                </a:lnTo>
                <a:lnTo>
                  <a:pt x="0" y="52921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5470">
            <a:off x="-989105" y="7781257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5" y="0"/>
                </a:lnTo>
                <a:lnTo>
                  <a:pt x="20815745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231273">
            <a:off x="2561399" y="-3141582"/>
            <a:ext cx="16230600" cy="4938740"/>
          </a:xfrm>
          <a:custGeom>
            <a:avLst/>
            <a:gdLst/>
            <a:ahLst/>
            <a:cxnLst/>
            <a:rect r="r" b="b" t="t" l="l"/>
            <a:pathLst>
              <a:path h="4938740" w="16230600">
                <a:moveTo>
                  <a:pt x="0" y="4938740"/>
                </a:moveTo>
                <a:lnTo>
                  <a:pt x="16230600" y="4938740"/>
                </a:lnTo>
                <a:lnTo>
                  <a:pt x="16230600" y="0"/>
                </a:lnTo>
                <a:lnTo>
                  <a:pt x="0" y="0"/>
                </a:lnTo>
                <a:lnTo>
                  <a:pt x="0" y="493874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245470">
            <a:off x="-1263872" y="-5893500"/>
            <a:ext cx="20815744" cy="7779884"/>
          </a:xfrm>
          <a:custGeom>
            <a:avLst/>
            <a:gdLst/>
            <a:ahLst/>
            <a:cxnLst/>
            <a:rect r="r" b="b" t="t" l="l"/>
            <a:pathLst>
              <a:path h="7779884" w="20815744">
                <a:moveTo>
                  <a:pt x="0" y="0"/>
                </a:moveTo>
                <a:lnTo>
                  <a:pt x="20815744" y="0"/>
                </a:lnTo>
                <a:lnTo>
                  <a:pt x="20815744" y="7779884"/>
                </a:lnTo>
                <a:lnTo>
                  <a:pt x="0" y="77798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64007" y="7368711"/>
            <a:ext cx="4315400" cy="2918289"/>
          </a:xfrm>
          <a:custGeom>
            <a:avLst/>
            <a:gdLst/>
            <a:ahLst/>
            <a:cxnLst/>
            <a:rect r="r" b="b" t="t" l="l"/>
            <a:pathLst>
              <a:path h="2918289" w="4315400">
                <a:moveTo>
                  <a:pt x="0" y="0"/>
                </a:moveTo>
                <a:lnTo>
                  <a:pt x="4315399" y="0"/>
                </a:lnTo>
                <a:lnTo>
                  <a:pt x="4315399" y="2918289"/>
                </a:lnTo>
                <a:lnTo>
                  <a:pt x="0" y="29182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368334" y="-1522679"/>
            <a:ext cx="2934963" cy="3045357"/>
          </a:xfrm>
          <a:custGeom>
            <a:avLst/>
            <a:gdLst/>
            <a:ahLst/>
            <a:cxnLst/>
            <a:rect r="r" b="b" t="t" l="l"/>
            <a:pathLst>
              <a:path h="3045357" w="2934963">
                <a:moveTo>
                  <a:pt x="0" y="0"/>
                </a:moveTo>
                <a:lnTo>
                  <a:pt x="2934963" y="0"/>
                </a:lnTo>
                <a:lnTo>
                  <a:pt x="2934963" y="3045358"/>
                </a:lnTo>
                <a:lnTo>
                  <a:pt x="0" y="30453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860463">
            <a:off x="17138194" y="-263001"/>
            <a:ext cx="1931789" cy="2684593"/>
          </a:xfrm>
          <a:custGeom>
            <a:avLst/>
            <a:gdLst/>
            <a:ahLst/>
            <a:cxnLst/>
            <a:rect r="r" b="b" t="t" l="l"/>
            <a:pathLst>
              <a:path h="2684593" w="1931789">
                <a:moveTo>
                  <a:pt x="0" y="0"/>
                </a:moveTo>
                <a:lnTo>
                  <a:pt x="1931789" y="0"/>
                </a:lnTo>
                <a:lnTo>
                  <a:pt x="1931789" y="2684594"/>
                </a:lnTo>
                <a:lnTo>
                  <a:pt x="0" y="26845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244794" y="7057384"/>
            <a:ext cx="4426179" cy="3540944"/>
          </a:xfrm>
          <a:custGeom>
            <a:avLst/>
            <a:gdLst/>
            <a:ahLst/>
            <a:cxnLst/>
            <a:rect r="r" b="b" t="t" l="l"/>
            <a:pathLst>
              <a:path h="3540944" w="4426179">
                <a:moveTo>
                  <a:pt x="0" y="0"/>
                </a:moveTo>
                <a:lnTo>
                  <a:pt x="4426180" y="0"/>
                </a:lnTo>
                <a:lnTo>
                  <a:pt x="4426180" y="3540943"/>
                </a:lnTo>
                <a:lnTo>
                  <a:pt x="0" y="35409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233405" y="2560665"/>
            <a:ext cx="13821189" cy="5165670"/>
          </a:xfrm>
          <a:custGeom>
            <a:avLst/>
            <a:gdLst/>
            <a:ahLst/>
            <a:cxnLst/>
            <a:rect r="r" b="b" t="t" l="l"/>
            <a:pathLst>
              <a:path h="5165670" w="13821189">
                <a:moveTo>
                  <a:pt x="0" y="0"/>
                </a:moveTo>
                <a:lnTo>
                  <a:pt x="13821190" y="0"/>
                </a:lnTo>
                <a:lnTo>
                  <a:pt x="13821190" y="5165670"/>
                </a:lnTo>
                <a:lnTo>
                  <a:pt x="0" y="51656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347965" y="3015939"/>
            <a:ext cx="7592070" cy="4178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34"/>
              </a:lnSpc>
            </a:pPr>
            <a:r>
              <a:rPr lang="en-US" sz="13736">
                <a:solidFill>
                  <a:srgbClr val="542D0A"/>
                </a:solidFill>
                <a:latin typeface="Bryndan Write"/>
                <a:ea typeface="Bryndan Write"/>
                <a:cs typeface="Bryndan Write"/>
                <a:sym typeface="Bryndan Write"/>
              </a:rPr>
              <a:t>Дякую за </a:t>
            </a:r>
          </a:p>
          <a:p>
            <a:pPr algn="ctr">
              <a:lnSpc>
                <a:spcPts val="15934"/>
              </a:lnSpc>
            </a:pPr>
            <a:r>
              <a:rPr lang="en-US" sz="13736">
                <a:solidFill>
                  <a:srgbClr val="542D0A"/>
                </a:solidFill>
                <a:latin typeface="Bryndan Write"/>
                <a:ea typeface="Bryndan Write"/>
                <a:cs typeface="Bryndan Write"/>
                <a:sym typeface="Bryndan Write"/>
              </a:rPr>
              <a:t>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DAGko3OosNc</dc:identifier>
  <dcterms:modified xsi:type="dcterms:W3CDTF">2011-08-01T06:04:30Z</dcterms:modified>
  <cp:revision>1</cp:revision>
  <dc:title>Brown Gray Vintage Antique Project History Presentation</dc:title>
</cp:coreProperties>
</file>