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Economica"/>
      <p:regular r:id="rId20"/>
      <p:bold r:id="rId21"/>
      <p:italic r:id="rId22"/>
      <p:boldItalic r:id="rId23"/>
    </p:embeddedFont>
    <p:embeddedFont>
      <p:font typeface="Lobster"/>
      <p:regular r:id="rId24"/>
    </p:embeddedFont>
    <p:embeddedFont>
      <p:font typeface="Open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conomica-regular.fntdata"/><Relationship Id="rId22" Type="http://schemas.openxmlformats.org/officeDocument/2006/relationships/font" Target="fonts/Economica-italic.fntdata"/><Relationship Id="rId21" Type="http://schemas.openxmlformats.org/officeDocument/2006/relationships/font" Target="fonts/Economica-bold.fntdata"/><Relationship Id="rId24" Type="http://schemas.openxmlformats.org/officeDocument/2006/relationships/font" Target="fonts/Lobster-regular.fntdata"/><Relationship Id="rId23" Type="http://schemas.openxmlformats.org/officeDocument/2006/relationships/font" Target="fonts/Economica-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bold.fntdata"/><Relationship Id="rId25" Type="http://schemas.openxmlformats.org/officeDocument/2006/relationships/font" Target="fonts/OpenSans-regular.fntdata"/><Relationship Id="rId28" Type="http://schemas.openxmlformats.org/officeDocument/2006/relationships/font" Target="fonts/OpenSans-boldItalic.fntdata"/><Relationship Id="rId27"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4c5b3f0582_0_20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4c5b3f0582_0_2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494c98f5d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494c98f5d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4c5b3f0582_0_2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4c5b3f0582_0_2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4c5b3f0582_0_20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4c5b3f0582_0_2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4c6adbba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4c6adbba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4c6adbbae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4c6adbbae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4c6adbbae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4c6adbbae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4c6adbbae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4c6adbbae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c6adbbae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c6adbbae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521320e77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521320e77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521320e77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521320e77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521320e77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521320e77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4bac3e3a5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4bac3e3a5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20.png"/><Relationship Id="rId5"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26.png"/><Relationship Id="rId5"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2852600" y="887750"/>
            <a:ext cx="3555300" cy="326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uk" sz="3280">
                <a:solidFill>
                  <a:srgbClr val="BF9000"/>
                </a:solidFill>
                <a:latin typeface="Lobster"/>
                <a:ea typeface="Lobster"/>
                <a:cs typeface="Lobster"/>
                <a:sym typeface="Lobster"/>
              </a:rPr>
              <a:t>Пам'ять, збережена у назвах. Мандрівка історичними районами села Крюківщина.</a:t>
            </a:r>
            <a:endParaRPr b="1" sz="3280">
              <a:solidFill>
                <a:srgbClr val="BF9000"/>
              </a:solidFill>
              <a:latin typeface="Lobster"/>
              <a:ea typeface="Lobster"/>
              <a:cs typeface="Lobster"/>
              <a:sym typeface="Lobster"/>
            </a:endParaRPr>
          </a:p>
        </p:txBody>
      </p:sp>
      <p:sp>
        <p:nvSpPr>
          <p:cNvPr id="63" name="Google Shape;63;p13"/>
          <p:cNvSpPr txBox="1"/>
          <p:nvPr>
            <p:ph idx="1" type="subTitle"/>
          </p:nvPr>
        </p:nvSpPr>
        <p:spPr>
          <a:xfrm>
            <a:off x="86250" y="3151325"/>
            <a:ext cx="2535000" cy="1849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Clr>
                <a:schemeClr val="dk1"/>
              </a:buClr>
              <a:buSzPts val="1600"/>
              <a:buFont typeface="Arial"/>
              <a:buNone/>
            </a:pPr>
            <a:r>
              <a:rPr b="1" lang="uk" sz="1600">
                <a:solidFill>
                  <a:srgbClr val="7F6000"/>
                </a:solidFill>
                <a:latin typeface="Times New Roman"/>
                <a:ea typeface="Times New Roman"/>
                <a:cs typeface="Times New Roman"/>
                <a:sym typeface="Times New Roman"/>
              </a:rPr>
              <a:t>Автор:</a:t>
            </a:r>
            <a:r>
              <a:rPr lang="uk" sz="1600">
                <a:solidFill>
                  <a:srgbClr val="7F6000"/>
                </a:solidFill>
                <a:latin typeface="Times New Roman"/>
                <a:ea typeface="Times New Roman"/>
                <a:cs typeface="Times New Roman"/>
                <a:sym typeface="Times New Roman"/>
              </a:rPr>
              <a:t> Білецька Влада Михайлівна,</a:t>
            </a:r>
            <a:endParaRPr sz="1600">
              <a:solidFill>
                <a:srgbClr val="7F6000"/>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600"/>
              <a:buFont typeface="Arial"/>
              <a:buNone/>
            </a:pPr>
            <a:r>
              <a:rPr lang="uk" sz="1600">
                <a:solidFill>
                  <a:srgbClr val="7F6000"/>
                </a:solidFill>
                <a:latin typeface="Times New Roman"/>
                <a:ea typeface="Times New Roman"/>
                <a:cs typeface="Times New Roman"/>
                <a:sym typeface="Times New Roman"/>
              </a:rPr>
              <a:t>учениця 9-В класу</a:t>
            </a:r>
            <a:endParaRPr sz="1600">
              <a:solidFill>
                <a:srgbClr val="7F6000"/>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600"/>
              <a:buFont typeface="Arial"/>
              <a:buNone/>
            </a:pPr>
            <a:r>
              <a:rPr lang="uk" sz="1600">
                <a:solidFill>
                  <a:srgbClr val="7F6000"/>
                </a:solidFill>
                <a:latin typeface="Times New Roman"/>
                <a:ea typeface="Times New Roman"/>
                <a:cs typeface="Times New Roman"/>
                <a:sym typeface="Times New Roman"/>
              </a:rPr>
              <a:t>Крюківщинського ліцею “Лідер”</a:t>
            </a:r>
            <a:endParaRPr sz="1600">
              <a:solidFill>
                <a:srgbClr val="7F6000"/>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600"/>
              <a:buFont typeface="Arial"/>
              <a:buNone/>
            </a:pPr>
            <a:r>
              <a:rPr lang="uk" sz="1600">
                <a:solidFill>
                  <a:srgbClr val="7F6000"/>
                </a:solidFill>
                <a:latin typeface="Times New Roman"/>
                <a:ea typeface="Times New Roman"/>
                <a:cs typeface="Times New Roman"/>
                <a:sym typeface="Times New Roman"/>
              </a:rPr>
              <a:t>Вишневої ТГ, Бучанського р-н, Київської обл.</a:t>
            </a:r>
            <a:endParaRPr sz="1600">
              <a:solidFill>
                <a:srgbClr val="7F6000"/>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600"/>
              <a:buFont typeface="Arial"/>
              <a:buNone/>
            </a:pPr>
            <a:r>
              <a:t/>
            </a:r>
            <a:endParaRPr/>
          </a:p>
        </p:txBody>
      </p:sp>
      <p:sp>
        <p:nvSpPr>
          <p:cNvPr id="64" name="Google Shape;64;p13"/>
          <p:cNvSpPr txBox="1"/>
          <p:nvPr/>
        </p:nvSpPr>
        <p:spPr>
          <a:xfrm>
            <a:off x="580625" y="0"/>
            <a:ext cx="8341200" cy="646500"/>
          </a:xfrm>
          <a:prstGeom prst="rect">
            <a:avLst/>
          </a:prstGeom>
          <a:noFill/>
          <a:ln>
            <a:noFill/>
          </a:ln>
        </p:spPr>
        <p:txBody>
          <a:bodyPr anchorCtr="0" anchor="t" bIns="91425" lIns="91425" spcFirstLastPara="1" rIns="91425" wrap="square" tIns="91425">
            <a:spAutoFit/>
          </a:bodyPr>
          <a:lstStyle/>
          <a:p>
            <a:pPr indent="269875" lvl="0" marL="0" rtl="0" algn="ctr">
              <a:lnSpc>
                <a:spcPct val="150000"/>
              </a:lnSpc>
              <a:spcBef>
                <a:spcPts val="0"/>
              </a:spcBef>
              <a:spcAft>
                <a:spcPts val="0"/>
              </a:spcAft>
              <a:buClr>
                <a:schemeClr val="dk1"/>
              </a:buClr>
              <a:buSzPts val="3027"/>
              <a:buFont typeface="Arial"/>
              <a:buNone/>
            </a:pPr>
            <a:r>
              <a:rPr b="1" lang="uk" sz="1200">
                <a:solidFill>
                  <a:srgbClr val="7F6000"/>
                </a:solidFill>
                <a:latin typeface="Times New Roman"/>
                <a:ea typeface="Times New Roman"/>
                <a:cs typeface="Times New Roman"/>
                <a:sym typeface="Times New Roman"/>
              </a:rPr>
              <a:t>Конкурс «МАН- Юніор Дослідник-2024» номінація «Історія»</a:t>
            </a:r>
            <a:endParaRPr b="1" sz="1200">
              <a:solidFill>
                <a:srgbClr val="7F6000"/>
              </a:solidFill>
              <a:latin typeface="Times New Roman"/>
              <a:ea typeface="Times New Roman"/>
              <a:cs typeface="Times New Roman"/>
              <a:sym typeface="Times New Roman"/>
            </a:endParaRPr>
          </a:p>
          <a:p>
            <a:pPr indent="269875" lvl="0" marL="0" rtl="0" algn="ctr">
              <a:lnSpc>
                <a:spcPct val="150000"/>
              </a:lnSpc>
              <a:spcBef>
                <a:spcPts val="0"/>
              </a:spcBef>
              <a:spcAft>
                <a:spcPts val="0"/>
              </a:spcAft>
              <a:buClr>
                <a:schemeClr val="dk1"/>
              </a:buClr>
              <a:buSzPts val="1100"/>
              <a:buFont typeface="Arial"/>
              <a:buNone/>
            </a:pPr>
            <a:r>
              <a:rPr b="1" lang="uk" sz="1200">
                <a:solidFill>
                  <a:srgbClr val="7F6000"/>
                </a:solidFill>
                <a:latin typeface="Times New Roman"/>
                <a:ea typeface="Times New Roman"/>
                <a:cs typeface="Times New Roman"/>
                <a:sym typeface="Times New Roman"/>
              </a:rPr>
              <a:t>Вишневе міське територіальне відділення Малої академії Наук України</a:t>
            </a:r>
            <a:endParaRPr sz="1600">
              <a:solidFill>
                <a:srgbClr val="7F6000"/>
              </a:solidFill>
            </a:endParaRPr>
          </a:p>
        </p:txBody>
      </p:sp>
      <p:sp>
        <p:nvSpPr>
          <p:cNvPr id="65" name="Google Shape;65;p13"/>
          <p:cNvSpPr txBox="1"/>
          <p:nvPr/>
        </p:nvSpPr>
        <p:spPr>
          <a:xfrm>
            <a:off x="6891650" y="3151325"/>
            <a:ext cx="20301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600"/>
              <a:buFont typeface="Arial"/>
              <a:buNone/>
            </a:pPr>
            <a:r>
              <a:rPr b="1" lang="uk" sz="1600">
                <a:solidFill>
                  <a:srgbClr val="7F6000"/>
                </a:solidFill>
                <a:latin typeface="Times New Roman"/>
                <a:ea typeface="Times New Roman"/>
                <a:cs typeface="Times New Roman"/>
                <a:sym typeface="Times New Roman"/>
              </a:rPr>
              <a:t>Керівник:</a:t>
            </a:r>
            <a:r>
              <a:rPr lang="uk" sz="1600">
                <a:solidFill>
                  <a:srgbClr val="7F6000"/>
                </a:solidFill>
                <a:latin typeface="Times New Roman"/>
                <a:ea typeface="Times New Roman"/>
                <a:cs typeface="Times New Roman"/>
                <a:sym typeface="Times New Roman"/>
              </a:rPr>
              <a:t> Трохимець Вікторія Олександрівна</a:t>
            </a:r>
            <a:endParaRPr sz="1600">
              <a:solidFill>
                <a:srgbClr val="7F6000"/>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600"/>
              <a:buFont typeface="Arial"/>
              <a:buNone/>
            </a:pPr>
            <a:r>
              <a:rPr lang="uk" sz="1600">
                <a:solidFill>
                  <a:srgbClr val="7F6000"/>
                </a:solidFill>
                <a:latin typeface="Times New Roman"/>
                <a:ea typeface="Times New Roman"/>
                <a:cs typeface="Times New Roman"/>
                <a:sym typeface="Times New Roman"/>
              </a:rPr>
              <a:t>вчителька історії Крюківщинського ліцею “Лідер”</a:t>
            </a:r>
            <a:endParaRPr sz="1800">
              <a:solidFill>
                <a:srgbClr val="7F6000"/>
              </a:solidFill>
              <a:latin typeface="Open Sans"/>
              <a:ea typeface="Open Sans"/>
              <a:cs typeface="Open Sans"/>
              <a:sym typeface="Open Sans"/>
            </a:endParaRPr>
          </a:p>
        </p:txBody>
      </p:sp>
      <p:pic>
        <p:nvPicPr>
          <p:cNvPr id="66" name="Google Shape;66;p13"/>
          <p:cNvPicPr preferRelativeResize="0"/>
          <p:nvPr/>
        </p:nvPicPr>
        <p:blipFill>
          <a:blip r:embed="rId3">
            <a:alphaModFix/>
          </a:blip>
          <a:stretch>
            <a:fillRect/>
          </a:stretch>
        </p:blipFill>
        <p:spPr>
          <a:xfrm>
            <a:off x="6891650" y="1082900"/>
            <a:ext cx="1876425" cy="1771650"/>
          </a:xfrm>
          <a:prstGeom prst="rect">
            <a:avLst/>
          </a:prstGeom>
          <a:noFill/>
          <a:ln>
            <a:noFill/>
          </a:ln>
        </p:spPr>
      </p:pic>
      <p:pic>
        <p:nvPicPr>
          <p:cNvPr id="67" name="Google Shape;67;p13"/>
          <p:cNvPicPr preferRelativeResize="0"/>
          <p:nvPr/>
        </p:nvPicPr>
        <p:blipFill>
          <a:blip r:embed="rId4">
            <a:alphaModFix/>
          </a:blip>
          <a:stretch>
            <a:fillRect/>
          </a:stretch>
        </p:blipFill>
        <p:spPr>
          <a:xfrm>
            <a:off x="153925" y="1254000"/>
            <a:ext cx="2399652" cy="1600549"/>
          </a:xfrm>
          <a:prstGeom prst="rect">
            <a:avLst/>
          </a:prstGeom>
          <a:noFill/>
          <a:ln>
            <a:noFill/>
          </a:ln>
          <a:effectLst>
            <a:outerShdw blurRad="685800" rotWithShape="0" algn="bl" dir="15720000" dist="85725">
              <a:srgbClr val="D9D9D9"/>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316675" y="124425"/>
            <a:ext cx="8558700" cy="64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uk" sz="1929">
                <a:solidFill>
                  <a:srgbClr val="BF9000"/>
                </a:solidFill>
                <a:latin typeface="Lobster"/>
                <a:ea typeface="Lobster"/>
                <a:cs typeface="Lobster"/>
                <a:sym typeface="Lobster"/>
              </a:rPr>
              <a:t>Мета дослідження:</a:t>
            </a:r>
            <a:r>
              <a:rPr b="1" lang="uk" sz="1829">
                <a:solidFill>
                  <a:srgbClr val="BF9000"/>
                </a:solidFill>
                <a:latin typeface="Lobster"/>
                <a:ea typeface="Lobster"/>
                <a:cs typeface="Lobster"/>
                <a:sym typeface="Lobster"/>
              </a:rPr>
              <a:t> </a:t>
            </a:r>
            <a:r>
              <a:rPr lang="uk" sz="1829">
                <a:solidFill>
                  <a:srgbClr val="7F6000"/>
                </a:solidFill>
                <a:latin typeface="Lobster"/>
                <a:ea typeface="Lobster"/>
                <a:cs typeface="Lobster"/>
                <a:sym typeface="Lobster"/>
              </a:rPr>
              <a:t>визначити походження назв районів села Крюківщина та скласти екскурсійний маршрут найцікавішими об’єктами.</a:t>
            </a:r>
            <a:endParaRPr sz="1829">
              <a:solidFill>
                <a:srgbClr val="7F6000"/>
              </a:solidFill>
              <a:latin typeface="Lobster"/>
              <a:ea typeface="Lobster"/>
              <a:cs typeface="Lobster"/>
              <a:sym typeface="Lobster"/>
            </a:endParaRPr>
          </a:p>
        </p:txBody>
      </p:sp>
      <p:sp>
        <p:nvSpPr>
          <p:cNvPr id="73" name="Google Shape;73;p14"/>
          <p:cNvSpPr txBox="1"/>
          <p:nvPr>
            <p:ph idx="1" type="body"/>
          </p:nvPr>
        </p:nvSpPr>
        <p:spPr>
          <a:xfrm>
            <a:off x="359725" y="866725"/>
            <a:ext cx="8472600" cy="373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uk" sz="1900">
                <a:solidFill>
                  <a:srgbClr val="BF9000"/>
                </a:solidFill>
                <a:latin typeface="Lobster"/>
                <a:ea typeface="Lobster"/>
                <a:cs typeface="Lobster"/>
                <a:sym typeface="Lobster"/>
              </a:rPr>
              <a:t>Завдання:</a:t>
            </a:r>
            <a:endParaRPr b="1" sz="1900">
              <a:solidFill>
                <a:srgbClr val="BF9000"/>
              </a:solidFill>
              <a:latin typeface="Lobster"/>
              <a:ea typeface="Lobster"/>
              <a:cs typeface="Lobster"/>
              <a:sym typeface="Lobster"/>
            </a:endParaRPr>
          </a:p>
          <a:p>
            <a:pPr indent="-342900" lvl="0" marL="457200" rtl="0" algn="l">
              <a:spcBef>
                <a:spcPts val="1200"/>
              </a:spcBef>
              <a:spcAft>
                <a:spcPts val="0"/>
              </a:spcAft>
              <a:buClr>
                <a:srgbClr val="7F6000"/>
              </a:buClr>
              <a:buSzPts val="1800"/>
              <a:buFont typeface="Lobster"/>
              <a:buChar char="-"/>
            </a:pPr>
            <a:r>
              <a:rPr lang="uk">
                <a:solidFill>
                  <a:srgbClr val="7F6000"/>
                </a:solidFill>
                <a:latin typeface="Lobster"/>
                <a:ea typeface="Lobster"/>
                <a:cs typeface="Lobster"/>
                <a:sym typeface="Lobster"/>
              </a:rPr>
              <a:t>дослідити історію Крюківщини за допомогою історичних джерел, збираючи інформацію серед місцевих жителів та використовуючи інтернет ресурс;</a:t>
            </a:r>
            <a:endParaRPr>
              <a:solidFill>
                <a:srgbClr val="7F6000"/>
              </a:solidFill>
              <a:latin typeface="Lobster"/>
              <a:ea typeface="Lobster"/>
              <a:cs typeface="Lobster"/>
              <a:sym typeface="Lobster"/>
            </a:endParaRPr>
          </a:p>
          <a:p>
            <a:pPr indent="-342900" lvl="0" marL="457200" rtl="0" algn="l">
              <a:spcBef>
                <a:spcPts val="0"/>
              </a:spcBef>
              <a:spcAft>
                <a:spcPts val="0"/>
              </a:spcAft>
              <a:buClr>
                <a:srgbClr val="7F6000"/>
              </a:buClr>
              <a:buSzPts val="1800"/>
              <a:buFont typeface="Lobster"/>
              <a:buChar char="-"/>
            </a:pPr>
            <a:r>
              <a:rPr lang="uk">
                <a:solidFill>
                  <a:srgbClr val="7F6000"/>
                </a:solidFill>
                <a:latin typeface="Lobster"/>
                <a:ea typeface="Lobster"/>
                <a:cs typeface="Lobster"/>
                <a:sym typeface="Lobster"/>
              </a:rPr>
              <a:t>на основі зібраної інформації визначити райони,  на які поділяється село та дослідити походження їх назв;</a:t>
            </a:r>
            <a:endParaRPr>
              <a:solidFill>
                <a:srgbClr val="7F6000"/>
              </a:solidFill>
              <a:latin typeface="Lobster"/>
              <a:ea typeface="Lobster"/>
              <a:cs typeface="Lobster"/>
              <a:sym typeface="Lobster"/>
            </a:endParaRPr>
          </a:p>
          <a:p>
            <a:pPr indent="-342900" lvl="0" marL="457200" rtl="0" algn="l">
              <a:spcBef>
                <a:spcPts val="0"/>
              </a:spcBef>
              <a:spcAft>
                <a:spcPts val="0"/>
              </a:spcAft>
              <a:buClr>
                <a:srgbClr val="7F6000"/>
              </a:buClr>
              <a:buSzPts val="1800"/>
              <a:buFont typeface="Lobster"/>
              <a:buChar char="-"/>
            </a:pPr>
            <a:r>
              <a:rPr lang="uk">
                <a:solidFill>
                  <a:srgbClr val="7F6000"/>
                </a:solidFill>
                <a:latin typeface="Lobster"/>
                <a:ea typeface="Lobster"/>
                <a:cs typeface="Lobster"/>
                <a:sym typeface="Lobster"/>
              </a:rPr>
              <a:t> за допомогою застосунка Google Maps побудувати екскурсійний маршрут;</a:t>
            </a:r>
            <a:endParaRPr>
              <a:solidFill>
                <a:srgbClr val="7F6000"/>
              </a:solidFill>
              <a:latin typeface="Lobster"/>
              <a:ea typeface="Lobster"/>
              <a:cs typeface="Lobster"/>
              <a:sym typeface="Lobster"/>
            </a:endParaRPr>
          </a:p>
          <a:p>
            <a:pPr indent="-342900" lvl="0" marL="457200" rtl="0" algn="l">
              <a:spcBef>
                <a:spcPts val="0"/>
              </a:spcBef>
              <a:spcAft>
                <a:spcPts val="0"/>
              </a:spcAft>
              <a:buClr>
                <a:srgbClr val="7F6000"/>
              </a:buClr>
              <a:buSzPts val="1800"/>
              <a:buFont typeface="Lobster"/>
              <a:buChar char="-"/>
            </a:pPr>
            <a:r>
              <a:rPr lang="uk">
                <a:solidFill>
                  <a:srgbClr val="7F6000"/>
                </a:solidFill>
                <a:latin typeface="Lobster"/>
                <a:ea typeface="Lobster"/>
                <a:cs typeface="Lobster"/>
                <a:sym typeface="Lobster"/>
              </a:rPr>
              <a:t>здійснити подорож складеним маршрутом.</a:t>
            </a:r>
            <a:endParaRPr>
              <a:solidFill>
                <a:srgbClr val="7F6000"/>
              </a:solidFill>
              <a:latin typeface="Lobster"/>
              <a:ea typeface="Lobster"/>
              <a:cs typeface="Lobster"/>
              <a:sym typeface="Lobster"/>
            </a:endParaRPr>
          </a:p>
          <a:p>
            <a:pPr indent="0" lvl="0" marL="0" rtl="0" algn="l">
              <a:spcBef>
                <a:spcPts val="1200"/>
              </a:spcBef>
              <a:spcAft>
                <a:spcPts val="0"/>
              </a:spcAft>
              <a:buNone/>
            </a:pPr>
            <a:r>
              <a:rPr b="1" lang="uk" sz="1900">
                <a:solidFill>
                  <a:srgbClr val="BF9000"/>
                </a:solidFill>
                <a:latin typeface="Lobster"/>
                <a:ea typeface="Lobster"/>
                <a:cs typeface="Lobster"/>
                <a:sym typeface="Lobster"/>
              </a:rPr>
              <a:t>Об’єкт дослідження: </a:t>
            </a:r>
            <a:r>
              <a:rPr lang="uk" sz="1900">
                <a:solidFill>
                  <a:srgbClr val="7F6000"/>
                </a:solidFill>
                <a:latin typeface="Lobster"/>
                <a:ea typeface="Lobster"/>
                <a:cs typeface="Lobster"/>
                <a:sym typeface="Lobster"/>
              </a:rPr>
              <a:t>село Крюківщина Бучанського району Київської області.</a:t>
            </a:r>
            <a:endParaRPr sz="1900">
              <a:solidFill>
                <a:srgbClr val="7F6000"/>
              </a:solidFill>
              <a:latin typeface="Lobster"/>
              <a:ea typeface="Lobster"/>
              <a:cs typeface="Lobster"/>
              <a:sym typeface="Lobster"/>
            </a:endParaRPr>
          </a:p>
          <a:p>
            <a:pPr indent="0" lvl="0" marL="0" rtl="0" algn="l">
              <a:spcBef>
                <a:spcPts val="1200"/>
              </a:spcBef>
              <a:spcAft>
                <a:spcPts val="1200"/>
              </a:spcAft>
              <a:buNone/>
            </a:pPr>
            <a:r>
              <a:rPr b="1" lang="uk" sz="1900">
                <a:solidFill>
                  <a:srgbClr val="BF9000"/>
                </a:solidFill>
                <a:latin typeface="Lobster"/>
                <a:ea typeface="Lobster"/>
                <a:cs typeface="Lobster"/>
                <a:sym typeface="Lobster"/>
              </a:rPr>
              <a:t>Предмет дослідження: </a:t>
            </a:r>
            <a:r>
              <a:rPr lang="uk" sz="1900">
                <a:solidFill>
                  <a:srgbClr val="7F6000"/>
                </a:solidFill>
                <a:latin typeface="Lobster"/>
                <a:ea typeface="Lobster"/>
                <a:cs typeface="Lobster"/>
                <a:sym typeface="Lobster"/>
              </a:rPr>
              <a:t>походження назв історичних районів Крюківщини.</a:t>
            </a:r>
            <a:endParaRPr sz="1900">
              <a:solidFill>
                <a:srgbClr val="7F6000"/>
              </a:solidFill>
              <a:latin typeface="Lobster"/>
              <a:ea typeface="Lobster"/>
              <a:cs typeface="Lobster"/>
              <a:sym typeface="Lobs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idx="1" type="body"/>
          </p:nvPr>
        </p:nvSpPr>
        <p:spPr>
          <a:xfrm>
            <a:off x="312150" y="109400"/>
            <a:ext cx="8519700" cy="44592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uk" sz="1500">
                <a:solidFill>
                  <a:srgbClr val="7F6000"/>
                </a:solidFill>
                <a:latin typeface="Lobster"/>
                <a:ea typeface="Lobster"/>
                <a:cs typeface="Lobster"/>
                <a:sym typeface="Lobster"/>
              </a:rPr>
              <a:t>Село Крюківщина розташоване в Бучанському районі на південь від Києва у мальовничій місцевості лісостепу при злитті невеликих річок Гатенки і Сіверки в річку Віту. Протягом свого існування поселення згадується під різними назвами. Наприкінці XVII ст. використовувалася назва Кривківщина, а на початку ХІХ ст. - Круковшина. Коли саме відбулася </a:t>
            </a:r>
            <a:r>
              <a:rPr lang="uk" sz="1500">
                <a:solidFill>
                  <a:srgbClr val="7F6000"/>
                </a:solidFill>
                <a:latin typeface="Lobster"/>
                <a:ea typeface="Lobster"/>
                <a:cs typeface="Lobster"/>
                <a:sym typeface="Lobster"/>
              </a:rPr>
              <a:t>трансформація назви в Крюківщину достеменно не відомо. У XIX на початку ХХ ст. вулиці села здебільшого не мали власних назв. Групи будівель називали “кутками” - з назвами, що мали свою історію походження і були пов’язані з топографічними особливостями місцевості, іменами та прізвиськами мешканців, відповідними господарськими чи громадськими спорудами. Наш маршрут буде побудований саме такими “кутками”. </a:t>
            </a:r>
            <a:endParaRPr sz="1500">
              <a:solidFill>
                <a:srgbClr val="7F6000"/>
              </a:solidFill>
              <a:latin typeface="Lobster"/>
              <a:ea typeface="Lobster"/>
              <a:cs typeface="Lobster"/>
              <a:sym typeface="Lobster"/>
            </a:endParaRPr>
          </a:p>
        </p:txBody>
      </p:sp>
      <p:pic>
        <p:nvPicPr>
          <p:cNvPr id="79" name="Google Shape;79;p15"/>
          <p:cNvPicPr preferRelativeResize="0"/>
          <p:nvPr/>
        </p:nvPicPr>
        <p:blipFill>
          <a:blip r:embed="rId3">
            <a:alphaModFix/>
          </a:blip>
          <a:stretch>
            <a:fillRect/>
          </a:stretch>
        </p:blipFill>
        <p:spPr>
          <a:xfrm>
            <a:off x="1043425" y="2683600"/>
            <a:ext cx="1818501" cy="2207449"/>
          </a:xfrm>
          <a:prstGeom prst="rect">
            <a:avLst/>
          </a:prstGeom>
          <a:noFill/>
          <a:ln>
            <a:noFill/>
          </a:ln>
          <a:effectLst>
            <a:outerShdw blurRad="57150" rotWithShape="0" algn="bl" dir="5400000" dist="19050">
              <a:srgbClr val="000000">
                <a:alpha val="50000"/>
              </a:srgbClr>
            </a:outerShdw>
          </a:effectLst>
        </p:spPr>
      </p:pic>
      <p:cxnSp>
        <p:nvCxnSpPr>
          <p:cNvPr id="80" name="Google Shape;80;p15"/>
          <p:cNvCxnSpPr/>
          <p:nvPr/>
        </p:nvCxnSpPr>
        <p:spPr>
          <a:xfrm flipH="1" rot="10800000">
            <a:off x="1595000" y="3601550"/>
            <a:ext cx="631200" cy="10500"/>
          </a:xfrm>
          <a:prstGeom prst="straightConnector1">
            <a:avLst/>
          </a:prstGeom>
          <a:noFill/>
          <a:ln cap="flat" cmpd="sng" w="9525">
            <a:solidFill>
              <a:schemeClr val="dk2"/>
            </a:solidFill>
            <a:prstDash val="solid"/>
            <a:round/>
            <a:headEnd len="med" w="med" type="none"/>
            <a:tailEnd len="med" w="med" type="none"/>
          </a:ln>
        </p:spPr>
      </p:cxnSp>
      <p:pic>
        <p:nvPicPr>
          <p:cNvPr id="81" name="Google Shape;81;p15"/>
          <p:cNvPicPr preferRelativeResize="0"/>
          <p:nvPr/>
        </p:nvPicPr>
        <p:blipFill>
          <a:blip r:embed="rId4">
            <a:alphaModFix/>
          </a:blip>
          <a:stretch>
            <a:fillRect/>
          </a:stretch>
        </p:blipFill>
        <p:spPr>
          <a:xfrm>
            <a:off x="5090200" y="2627675"/>
            <a:ext cx="3361828" cy="23192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311700" y="0"/>
            <a:ext cx="8520600" cy="6627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uk">
                <a:solidFill>
                  <a:srgbClr val="BF9000"/>
                </a:solidFill>
                <a:latin typeface="Lobster"/>
                <a:ea typeface="Lobster"/>
                <a:cs typeface="Lobster"/>
                <a:sym typeface="Lobster"/>
              </a:rPr>
              <a:t>Маршрут подорожі </a:t>
            </a:r>
            <a:endParaRPr>
              <a:solidFill>
                <a:srgbClr val="BF9000"/>
              </a:solidFill>
              <a:latin typeface="Lobster"/>
              <a:ea typeface="Lobster"/>
              <a:cs typeface="Lobster"/>
              <a:sym typeface="Lobster"/>
            </a:endParaRPr>
          </a:p>
        </p:txBody>
      </p:sp>
      <p:pic>
        <p:nvPicPr>
          <p:cNvPr id="87" name="Google Shape;87;p16"/>
          <p:cNvPicPr preferRelativeResize="0"/>
          <p:nvPr/>
        </p:nvPicPr>
        <p:blipFill>
          <a:blip r:embed="rId3">
            <a:alphaModFix/>
          </a:blip>
          <a:stretch>
            <a:fillRect/>
          </a:stretch>
        </p:blipFill>
        <p:spPr>
          <a:xfrm>
            <a:off x="701400" y="662700"/>
            <a:ext cx="7741194" cy="42145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311700" y="88350"/>
            <a:ext cx="8389200" cy="52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uk" sz="3480">
                <a:solidFill>
                  <a:srgbClr val="BF9000"/>
                </a:solidFill>
                <a:latin typeface="Lobster"/>
                <a:ea typeface="Lobster"/>
                <a:cs typeface="Lobster"/>
                <a:sym typeface="Lobster"/>
              </a:rPr>
              <a:t>Сахравщина</a:t>
            </a:r>
            <a:endParaRPr sz="3480">
              <a:solidFill>
                <a:srgbClr val="BF9000"/>
              </a:solidFill>
              <a:latin typeface="Lobster"/>
              <a:ea typeface="Lobster"/>
              <a:cs typeface="Lobster"/>
              <a:sym typeface="Lobster"/>
            </a:endParaRPr>
          </a:p>
        </p:txBody>
      </p:sp>
      <p:sp>
        <p:nvSpPr>
          <p:cNvPr id="93" name="Google Shape;93;p17"/>
          <p:cNvSpPr txBox="1"/>
          <p:nvPr>
            <p:ph idx="1" type="body"/>
          </p:nvPr>
        </p:nvSpPr>
        <p:spPr>
          <a:xfrm>
            <a:off x="150600" y="509100"/>
            <a:ext cx="8786400" cy="40701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uk" sz="1500">
                <a:solidFill>
                  <a:srgbClr val="7F6000"/>
                </a:solidFill>
                <a:latin typeface="Lobster"/>
                <a:ea typeface="Lobster"/>
                <a:cs typeface="Lobster"/>
                <a:sym typeface="Lobster"/>
              </a:rPr>
              <a:t>У 1983 році на південно-східній околиці Крюківщини було виявлено багатошарове поселення з матеріалами скіфського та давньоруського періодів, а також фрагменти посуду доби пізнього середньовіччя. Ця місцевість привертала увагу мешканців села ще в ХІХ ст..Одну з легенд переказує видатний український краєзнавець Лаврентій Похилевич “...на горі де тепер видно сліди якогось поселення, жив колись князь Шахрай, що володів </a:t>
            </a:r>
            <a:r>
              <a:rPr lang="uk" sz="1500">
                <a:solidFill>
                  <a:srgbClr val="7F6000"/>
                </a:solidFill>
                <a:latin typeface="Lobster"/>
                <a:ea typeface="Lobster"/>
                <a:cs typeface="Lobster"/>
                <a:sym typeface="Lobster"/>
              </a:rPr>
              <a:t>усіма</a:t>
            </a:r>
            <a:r>
              <a:rPr lang="uk" sz="1500">
                <a:solidFill>
                  <a:srgbClr val="7F6000"/>
                </a:solidFill>
                <a:latin typeface="Lobster"/>
                <a:ea typeface="Lobster"/>
                <a:cs typeface="Lobster"/>
                <a:sym typeface="Lobster"/>
              </a:rPr>
              <a:t> </a:t>
            </a:r>
            <a:r>
              <a:rPr lang="uk" sz="1500">
                <a:solidFill>
                  <a:srgbClr val="7F6000"/>
                </a:solidFill>
                <a:latin typeface="Lobster"/>
                <a:ea typeface="Lobster"/>
                <a:cs typeface="Lobster"/>
                <a:sym typeface="Lobster"/>
              </a:rPr>
              <a:t>навколишніми</a:t>
            </a:r>
            <a:r>
              <a:rPr lang="uk" sz="1500">
                <a:solidFill>
                  <a:srgbClr val="7F6000"/>
                </a:solidFill>
                <a:latin typeface="Lobster"/>
                <a:ea typeface="Lobster"/>
                <a:cs typeface="Lobster"/>
                <a:sym typeface="Lobster"/>
              </a:rPr>
              <a:t> селами”. </a:t>
            </a:r>
            <a:endParaRPr>
              <a:solidFill>
                <a:srgbClr val="7F6000"/>
              </a:solidFill>
              <a:latin typeface="Lobster"/>
              <a:ea typeface="Lobster"/>
              <a:cs typeface="Lobster"/>
              <a:sym typeface="Lobster"/>
            </a:endParaRPr>
          </a:p>
        </p:txBody>
      </p:sp>
      <p:pic>
        <p:nvPicPr>
          <p:cNvPr id="94" name="Google Shape;94;p17"/>
          <p:cNvPicPr preferRelativeResize="0"/>
          <p:nvPr/>
        </p:nvPicPr>
        <p:blipFill>
          <a:blip r:embed="rId3">
            <a:alphaModFix/>
          </a:blip>
          <a:stretch>
            <a:fillRect/>
          </a:stretch>
        </p:blipFill>
        <p:spPr>
          <a:xfrm>
            <a:off x="259125" y="2055275"/>
            <a:ext cx="2788884" cy="2523924"/>
          </a:xfrm>
          <a:prstGeom prst="rect">
            <a:avLst/>
          </a:prstGeom>
          <a:noFill/>
          <a:ln>
            <a:noFill/>
          </a:ln>
          <a:effectLst>
            <a:outerShdw blurRad="57150" rotWithShape="0" algn="bl" dir="5400000" dist="19050">
              <a:srgbClr val="000000">
                <a:alpha val="50000"/>
              </a:srgbClr>
            </a:outerShdw>
          </a:effectLst>
        </p:spPr>
      </p:pic>
      <p:pic>
        <p:nvPicPr>
          <p:cNvPr id="95" name="Google Shape;95;p17"/>
          <p:cNvPicPr preferRelativeResize="0"/>
          <p:nvPr/>
        </p:nvPicPr>
        <p:blipFill>
          <a:blip r:embed="rId4">
            <a:alphaModFix/>
          </a:blip>
          <a:stretch>
            <a:fillRect/>
          </a:stretch>
        </p:blipFill>
        <p:spPr>
          <a:xfrm>
            <a:off x="6825275" y="2055275"/>
            <a:ext cx="1892943" cy="2523924"/>
          </a:xfrm>
          <a:prstGeom prst="rect">
            <a:avLst/>
          </a:prstGeom>
          <a:noFill/>
          <a:ln>
            <a:noFill/>
          </a:ln>
          <a:effectLst>
            <a:outerShdw blurRad="57150" rotWithShape="0" algn="bl" dir="5400000" dist="19050">
              <a:srgbClr val="000000">
                <a:alpha val="50000"/>
              </a:srgbClr>
            </a:outerShdw>
          </a:effectLst>
        </p:spPr>
      </p:pic>
      <p:pic>
        <p:nvPicPr>
          <p:cNvPr id="96" name="Google Shape;96;p17"/>
          <p:cNvPicPr preferRelativeResize="0"/>
          <p:nvPr/>
        </p:nvPicPr>
        <p:blipFill>
          <a:blip r:embed="rId5">
            <a:alphaModFix/>
          </a:blip>
          <a:stretch>
            <a:fillRect/>
          </a:stretch>
        </p:blipFill>
        <p:spPr>
          <a:xfrm>
            <a:off x="4059500" y="2055275"/>
            <a:ext cx="2052601" cy="2523924"/>
          </a:xfrm>
          <a:prstGeom prst="rect">
            <a:avLst/>
          </a:prstGeom>
          <a:noFill/>
          <a:ln>
            <a:noFill/>
          </a:ln>
          <a:effectLst>
            <a:outerShdw blurRad="57150" rotWithShape="0" algn="bl" dir="5400000" dist="19050">
              <a:srgbClr val="000000">
                <a:alpha val="50000"/>
              </a:srgbClr>
            </a:outerShdw>
          </a:effectLst>
        </p:spPr>
      </p:pic>
      <p:sp>
        <p:nvSpPr>
          <p:cNvPr id="97" name="Google Shape;97;p17"/>
          <p:cNvSpPr txBox="1"/>
          <p:nvPr/>
        </p:nvSpPr>
        <p:spPr>
          <a:xfrm>
            <a:off x="259175" y="4579200"/>
            <a:ext cx="27888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000">
                <a:solidFill>
                  <a:schemeClr val="dk1"/>
                </a:solidFill>
                <a:latin typeface="Times New Roman"/>
                <a:ea typeface="Times New Roman"/>
                <a:cs typeface="Times New Roman"/>
                <a:sym typeface="Times New Roman"/>
              </a:rPr>
              <a:t>Розташування археологічних пам’яток на околиці Крюківщини в Сахравщині.</a:t>
            </a:r>
            <a:endParaRPr sz="1000">
              <a:solidFill>
                <a:schemeClr val="dk1"/>
              </a:solidFill>
              <a:latin typeface="Times New Roman"/>
              <a:ea typeface="Times New Roman"/>
              <a:cs typeface="Times New Roman"/>
              <a:sym typeface="Times New Roman"/>
            </a:endParaRPr>
          </a:p>
        </p:txBody>
      </p:sp>
      <p:sp>
        <p:nvSpPr>
          <p:cNvPr id="98" name="Google Shape;98;p17"/>
          <p:cNvSpPr txBox="1"/>
          <p:nvPr/>
        </p:nvSpPr>
        <p:spPr>
          <a:xfrm>
            <a:off x="4135825" y="4632300"/>
            <a:ext cx="45825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100">
                <a:solidFill>
                  <a:schemeClr val="dk1"/>
                </a:solidFill>
                <a:latin typeface="Times New Roman"/>
                <a:ea typeface="Times New Roman"/>
                <a:cs typeface="Times New Roman"/>
                <a:sym typeface="Times New Roman"/>
              </a:rPr>
              <a:t>Сучасний вигляд місцевості</a:t>
            </a:r>
            <a:endParaRPr sz="1100">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8"/>
          <p:cNvSpPr txBox="1"/>
          <p:nvPr>
            <p:ph type="title"/>
          </p:nvPr>
        </p:nvSpPr>
        <p:spPr>
          <a:xfrm>
            <a:off x="311700" y="109400"/>
            <a:ext cx="8589000" cy="610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lang="uk" sz="3432">
                <a:solidFill>
                  <a:srgbClr val="BF9000"/>
                </a:solidFill>
                <a:latin typeface="Lobster"/>
                <a:ea typeface="Lobster"/>
                <a:cs typeface="Lobster"/>
                <a:sym typeface="Lobster"/>
              </a:rPr>
              <a:t>Сахравщина</a:t>
            </a:r>
            <a:endParaRPr sz="4080"/>
          </a:p>
        </p:txBody>
      </p:sp>
      <p:sp>
        <p:nvSpPr>
          <p:cNvPr id="104" name="Google Shape;104;p18"/>
          <p:cNvSpPr txBox="1"/>
          <p:nvPr>
            <p:ph idx="1" type="body"/>
          </p:nvPr>
        </p:nvSpPr>
        <p:spPr>
          <a:xfrm>
            <a:off x="311700" y="593250"/>
            <a:ext cx="8662500" cy="39858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uk">
                <a:solidFill>
                  <a:srgbClr val="7F6000"/>
                </a:solidFill>
                <a:latin typeface="Lobster"/>
                <a:ea typeface="Lobster"/>
                <a:cs typeface="Lobster"/>
                <a:sym typeface="Lobster"/>
              </a:rPr>
              <a:t>Краєзнавець наводить таку легенду про виникнення цього населеного пункту: “Шахравщиною називається окрема частина села при річці Віті, заселена потомками молдавського вихідця Давида на початку минулого століття (XVIII ст.)”. В певний період часу назва Шахравщина змінилася на Сахравщину, а значна частина жителів цієї частини Крюківщини має прізвища Давиденко.</a:t>
            </a:r>
            <a:r>
              <a:rPr lang="uk"/>
              <a:t> </a:t>
            </a:r>
            <a:endParaRPr/>
          </a:p>
        </p:txBody>
      </p:sp>
      <p:pic>
        <p:nvPicPr>
          <p:cNvPr id="105" name="Google Shape;105;p18"/>
          <p:cNvPicPr preferRelativeResize="0"/>
          <p:nvPr/>
        </p:nvPicPr>
        <p:blipFill>
          <a:blip r:embed="rId3">
            <a:alphaModFix/>
          </a:blip>
          <a:stretch>
            <a:fillRect/>
          </a:stretch>
        </p:blipFill>
        <p:spPr>
          <a:xfrm>
            <a:off x="359725" y="2328800"/>
            <a:ext cx="3597799" cy="2204649"/>
          </a:xfrm>
          <a:prstGeom prst="rect">
            <a:avLst/>
          </a:prstGeom>
          <a:noFill/>
          <a:ln>
            <a:noFill/>
          </a:ln>
          <a:effectLst>
            <a:outerShdw blurRad="57150" rotWithShape="0" algn="bl" dir="5400000" dist="19050">
              <a:srgbClr val="000000">
                <a:alpha val="50000"/>
              </a:srgbClr>
            </a:outerShdw>
          </a:effectLst>
        </p:spPr>
      </p:pic>
      <p:sp>
        <p:nvSpPr>
          <p:cNvPr id="106" name="Google Shape;106;p18"/>
          <p:cNvSpPr txBox="1"/>
          <p:nvPr/>
        </p:nvSpPr>
        <p:spPr>
          <a:xfrm>
            <a:off x="359725" y="4533450"/>
            <a:ext cx="3597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000">
                <a:solidFill>
                  <a:schemeClr val="dk1"/>
                </a:solidFill>
                <a:latin typeface="Times New Roman"/>
                <a:ea typeface="Times New Roman"/>
                <a:cs typeface="Times New Roman"/>
                <a:sym typeface="Times New Roman"/>
              </a:rPr>
              <a:t>Хутір Шахравщина, малюнок з альбому Де ля Фліза, 1854 рік</a:t>
            </a:r>
            <a:endParaRPr sz="1000">
              <a:solidFill>
                <a:schemeClr val="dk1"/>
              </a:solidFill>
              <a:latin typeface="Times New Roman"/>
              <a:ea typeface="Times New Roman"/>
              <a:cs typeface="Times New Roman"/>
              <a:sym typeface="Times New Roman"/>
            </a:endParaRPr>
          </a:p>
        </p:txBody>
      </p:sp>
      <p:pic>
        <p:nvPicPr>
          <p:cNvPr id="107" name="Google Shape;107;p18"/>
          <p:cNvPicPr preferRelativeResize="0"/>
          <p:nvPr/>
        </p:nvPicPr>
        <p:blipFill>
          <a:blip r:embed="rId4">
            <a:alphaModFix/>
          </a:blip>
          <a:stretch>
            <a:fillRect/>
          </a:stretch>
        </p:blipFill>
        <p:spPr>
          <a:xfrm>
            <a:off x="4767475" y="2337913"/>
            <a:ext cx="1639848" cy="2186424"/>
          </a:xfrm>
          <a:prstGeom prst="rect">
            <a:avLst/>
          </a:prstGeom>
          <a:noFill/>
          <a:ln>
            <a:noFill/>
          </a:ln>
          <a:effectLst>
            <a:outerShdw blurRad="57150" rotWithShape="0" algn="bl" dir="5400000" dist="19050">
              <a:srgbClr val="000000">
                <a:alpha val="50000"/>
              </a:srgbClr>
            </a:outerShdw>
          </a:effectLst>
        </p:spPr>
      </p:pic>
      <p:pic>
        <p:nvPicPr>
          <p:cNvPr id="108" name="Google Shape;108;p18"/>
          <p:cNvPicPr preferRelativeResize="0"/>
          <p:nvPr/>
        </p:nvPicPr>
        <p:blipFill>
          <a:blip r:embed="rId5">
            <a:alphaModFix/>
          </a:blip>
          <a:stretch>
            <a:fillRect/>
          </a:stretch>
        </p:blipFill>
        <p:spPr>
          <a:xfrm>
            <a:off x="7082013" y="2328800"/>
            <a:ext cx="1639836" cy="2186448"/>
          </a:xfrm>
          <a:prstGeom prst="rect">
            <a:avLst/>
          </a:prstGeom>
          <a:noFill/>
          <a:ln>
            <a:noFill/>
          </a:ln>
          <a:effectLst>
            <a:outerShdw blurRad="57150" rotWithShape="0" algn="bl" dir="5400000" dist="19050">
              <a:srgbClr val="000000">
                <a:alpha val="50000"/>
              </a:srgbClr>
            </a:outerShdw>
          </a:effectLst>
        </p:spPr>
      </p:pic>
      <p:sp>
        <p:nvSpPr>
          <p:cNvPr id="109" name="Google Shape;109;p18"/>
          <p:cNvSpPr txBox="1"/>
          <p:nvPr/>
        </p:nvSpPr>
        <p:spPr>
          <a:xfrm>
            <a:off x="4767475" y="4515250"/>
            <a:ext cx="3880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200">
                <a:solidFill>
                  <a:schemeClr val="dk1"/>
                </a:solidFill>
                <a:latin typeface="Times New Roman"/>
                <a:ea typeface="Times New Roman"/>
                <a:cs typeface="Times New Roman"/>
                <a:sym typeface="Times New Roman"/>
              </a:rPr>
              <a:t>Сахравщина в наш час</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9"/>
          <p:cNvSpPr txBox="1"/>
          <p:nvPr>
            <p:ph type="title"/>
          </p:nvPr>
        </p:nvSpPr>
        <p:spPr>
          <a:xfrm>
            <a:off x="311700" y="46275"/>
            <a:ext cx="8557500" cy="55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uk" sz="3480">
                <a:solidFill>
                  <a:srgbClr val="BF9000"/>
                </a:solidFill>
                <a:latin typeface="Lobster"/>
                <a:ea typeface="Lobster"/>
                <a:cs typeface="Lobster"/>
                <a:sym typeface="Lobster"/>
              </a:rPr>
              <a:t>Найстаріша</a:t>
            </a:r>
            <a:r>
              <a:rPr lang="uk" sz="3480">
                <a:solidFill>
                  <a:srgbClr val="BF9000"/>
                </a:solidFill>
                <a:latin typeface="Lobster"/>
                <a:ea typeface="Lobster"/>
                <a:cs typeface="Lobster"/>
                <a:sym typeface="Lobster"/>
              </a:rPr>
              <a:t> частина села</a:t>
            </a:r>
            <a:endParaRPr sz="3480">
              <a:solidFill>
                <a:srgbClr val="BF9000"/>
              </a:solidFill>
              <a:latin typeface="Lobster"/>
              <a:ea typeface="Lobster"/>
              <a:cs typeface="Lobster"/>
              <a:sym typeface="Lobster"/>
            </a:endParaRPr>
          </a:p>
        </p:txBody>
      </p:sp>
      <p:sp>
        <p:nvSpPr>
          <p:cNvPr id="115" name="Google Shape;115;p19"/>
          <p:cNvSpPr txBox="1"/>
          <p:nvPr>
            <p:ph idx="1" type="body"/>
          </p:nvPr>
        </p:nvSpPr>
        <p:spPr>
          <a:xfrm>
            <a:off x="159875" y="433350"/>
            <a:ext cx="8814300" cy="44178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lang="uk">
                <a:solidFill>
                  <a:srgbClr val="7F6000"/>
                </a:solidFill>
                <a:latin typeface="Lobster"/>
                <a:ea typeface="Lobster"/>
                <a:cs typeface="Lobster"/>
                <a:sym typeface="Lobster"/>
              </a:rPr>
              <a:t>Т</a:t>
            </a:r>
            <a:r>
              <a:rPr lang="uk">
                <a:solidFill>
                  <a:srgbClr val="7F6000"/>
                </a:solidFill>
                <a:latin typeface="Lobster"/>
                <a:ea typeface="Lobster"/>
                <a:cs typeface="Lobster"/>
                <a:sym typeface="Lobster"/>
              </a:rPr>
              <a:t>ериторії навколо церкви, центральна частина села, були заселенні найдавніше. Перша письмова згадка з’являється в 1699 році в універсалі Івана Мазепи. Гетьман пожалував угіддя Михайлівському </a:t>
            </a:r>
            <a:r>
              <a:rPr lang="uk">
                <a:solidFill>
                  <a:srgbClr val="7F6000"/>
                </a:solidFill>
                <a:latin typeface="Lobster"/>
                <a:ea typeface="Lobster"/>
                <a:cs typeface="Lobster"/>
                <a:sym typeface="Lobster"/>
              </a:rPr>
              <a:t>Золотоверхому</a:t>
            </a:r>
            <a:r>
              <a:rPr lang="uk">
                <a:solidFill>
                  <a:srgbClr val="7F6000"/>
                </a:solidFill>
                <a:latin typeface="Lobster"/>
                <a:ea typeface="Lobster"/>
                <a:cs typeface="Lobster"/>
                <a:sym typeface="Lobster"/>
              </a:rPr>
              <a:t> монастирю: “Гатенкою на низ до греблі Шахравского, від греблі в гору річкою Кривковською до дороги, що веде через село Кривковщину.”</a:t>
            </a:r>
            <a:endParaRPr>
              <a:solidFill>
                <a:srgbClr val="7F6000"/>
              </a:solidFill>
              <a:latin typeface="Lobster"/>
              <a:ea typeface="Lobster"/>
              <a:cs typeface="Lobster"/>
              <a:sym typeface="Lobster"/>
            </a:endParaRPr>
          </a:p>
          <a:p>
            <a:pPr indent="0" lvl="0" marL="0" rtl="0" algn="just">
              <a:spcBef>
                <a:spcPts val="1200"/>
              </a:spcBef>
              <a:spcAft>
                <a:spcPts val="1200"/>
              </a:spcAft>
              <a:buNone/>
            </a:pPr>
            <a:r>
              <a:t/>
            </a:r>
            <a:endParaRPr>
              <a:solidFill>
                <a:srgbClr val="7F6000"/>
              </a:solidFill>
              <a:latin typeface="Lobster"/>
              <a:ea typeface="Lobster"/>
              <a:cs typeface="Lobster"/>
              <a:sym typeface="Lobster"/>
            </a:endParaRPr>
          </a:p>
        </p:txBody>
      </p:sp>
      <p:pic>
        <p:nvPicPr>
          <p:cNvPr id="116" name="Google Shape;116;p19"/>
          <p:cNvPicPr preferRelativeResize="0"/>
          <p:nvPr/>
        </p:nvPicPr>
        <p:blipFill>
          <a:blip r:embed="rId3">
            <a:alphaModFix/>
          </a:blip>
          <a:stretch>
            <a:fillRect/>
          </a:stretch>
        </p:blipFill>
        <p:spPr>
          <a:xfrm>
            <a:off x="311700" y="2136400"/>
            <a:ext cx="2575525" cy="2622123"/>
          </a:xfrm>
          <a:prstGeom prst="rect">
            <a:avLst/>
          </a:prstGeom>
          <a:noFill/>
          <a:ln>
            <a:noFill/>
          </a:ln>
        </p:spPr>
      </p:pic>
      <p:pic>
        <p:nvPicPr>
          <p:cNvPr id="117" name="Google Shape;117;p19"/>
          <p:cNvPicPr preferRelativeResize="0"/>
          <p:nvPr/>
        </p:nvPicPr>
        <p:blipFill>
          <a:blip r:embed="rId4">
            <a:alphaModFix/>
          </a:blip>
          <a:stretch>
            <a:fillRect/>
          </a:stretch>
        </p:blipFill>
        <p:spPr>
          <a:xfrm>
            <a:off x="3062950" y="2702025"/>
            <a:ext cx="3505424" cy="2056499"/>
          </a:xfrm>
          <a:prstGeom prst="rect">
            <a:avLst/>
          </a:prstGeom>
          <a:noFill/>
          <a:ln>
            <a:noFill/>
          </a:ln>
        </p:spPr>
      </p:pic>
      <p:pic>
        <p:nvPicPr>
          <p:cNvPr id="118" name="Google Shape;118;p19"/>
          <p:cNvPicPr preferRelativeResize="0"/>
          <p:nvPr/>
        </p:nvPicPr>
        <p:blipFill>
          <a:blip r:embed="rId5">
            <a:alphaModFix/>
          </a:blip>
          <a:stretch>
            <a:fillRect/>
          </a:stretch>
        </p:blipFill>
        <p:spPr>
          <a:xfrm>
            <a:off x="6849575" y="2065725"/>
            <a:ext cx="2019624" cy="2692800"/>
          </a:xfrm>
          <a:prstGeom prst="rect">
            <a:avLst/>
          </a:prstGeom>
          <a:noFill/>
          <a:ln>
            <a:noFill/>
          </a:ln>
        </p:spPr>
      </p:pic>
      <p:sp>
        <p:nvSpPr>
          <p:cNvPr id="119" name="Google Shape;119;p19"/>
          <p:cNvSpPr txBox="1"/>
          <p:nvPr/>
        </p:nvSpPr>
        <p:spPr>
          <a:xfrm>
            <a:off x="3062950" y="2389775"/>
            <a:ext cx="36408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100">
                <a:solidFill>
                  <a:schemeClr val="dk1"/>
                </a:solidFill>
                <a:latin typeface="Times New Roman"/>
                <a:ea typeface="Times New Roman"/>
                <a:cs typeface="Times New Roman"/>
                <a:sym typeface="Times New Roman"/>
              </a:rPr>
              <a:t>Село Крюківщина. Малюнок Де ля Фліза, 1854 рік.</a:t>
            </a:r>
            <a:endParaRPr sz="1100">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0"/>
          <p:cNvSpPr txBox="1"/>
          <p:nvPr>
            <p:ph type="title"/>
          </p:nvPr>
        </p:nvSpPr>
        <p:spPr>
          <a:xfrm>
            <a:off x="311700" y="-48375"/>
            <a:ext cx="8568000" cy="610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uk" sz="3500">
                <a:solidFill>
                  <a:srgbClr val="BF9000"/>
                </a:solidFill>
                <a:latin typeface="Lobster"/>
                <a:ea typeface="Lobster"/>
                <a:cs typeface="Lobster"/>
                <a:sym typeface="Lobster"/>
              </a:rPr>
              <a:t>Бессарабка</a:t>
            </a:r>
            <a:endParaRPr sz="3500">
              <a:solidFill>
                <a:srgbClr val="BF9000"/>
              </a:solidFill>
              <a:latin typeface="Lobster"/>
              <a:ea typeface="Lobster"/>
              <a:cs typeface="Lobster"/>
              <a:sym typeface="Lobster"/>
            </a:endParaRPr>
          </a:p>
        </p:txBody>
      </p:sp>
      <p:sp>
        <p:nvSpPr>
          <p:cNvPr id="125" name="Google Shape;125;p20"/>
          <p:cNvSpPr txBox="1"/>
          <p:nvPr>
            <p:ph idx="1" type="body"/>
          </p:nvPr>
        </p:nvSpPr>
        <p:spPr>
          <a:xfrm>
            <a:off x="311700" y="424950"/>
            <a:ext cx="8568000" cy="41544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lang="uk">
                <a:solidFill>
                  <a:srgbClr val="7F6000"/>
                </a:solidFill>
                <a:latin typeface="Lobster"/>
                <a:ea typeface="Lobster"/>
                <a:cs typeface="Lobster"/>
                <a:sym typeface="Lobster"/>
              </a:rPr>
              <a:t>Наш маршрут прямує до наступної зупинки. Групу будинків, що тут розміщені здавна називали Бессарабкою. Можливо, тому що мешканці цього кутка їздили до Бессарабії на заробітки. </a:t>
            </a:r>
            <a:endParaRPr>
              <a:solidFill>
                <a:srgbClr val="7F6000"/>
              </a:solidFill>
              <a:latin typeface="Lobster"/>
              <a:ea typeface="Lobster"/>
              <a:cs typeface="Lobster"/>
              <a:sym typeface="Lobster"/>
            </a:endParaRPr>
          </a:p>
          <a:p>
            <a:pPr indent="0" lvl="0" marL="0" rtl="0" algn="just">
              <a:spcBef>
                <a:spcPts val="1200"/>
              </a:spcBef>
              <a:spcAft>
                <a:spcPts val="1200"/>
              </a:spcAft>
              <a:buNone/>
            </a:pPr>
            <a:r>
              <a:t/>
            </a:r>
            <a:endParaRPr>
              <a:solidFill>
                <a:srgbClr val="7F6000"/>
              </a:solidFill>
              <a:latin typeface="Lobster"/>
              <a:ea typeface="Lobster"/>
              <a:cs typeface="Lobster"/>
              <a:sym typeface="Lobster"/>
            </a:endParaRPr>
          </a:p>
        </p:txBody>
      </p:sp>
      <p:pic>
        <p:nvPicPr>
          <p:cNvPr id="126" name="Google Shape;126;p20"/>
          <p:cNvPicPr preferRelativeResize="0"/>
          <p:nvPr/>
        </p:nvPicPr>
        <p:blipFill>
          <a:blip r:embed="rId3">
            <a:alphaModFix/>
          </a:blip>
          <a:stretch>
            <a:fillRect/>
          </a:stretch>
        </p:blipFill>
        <p:spPr>
          <a:xfrm>
            <a:off x="395850" y="1575450"/>
            <a:ext cx="2730224" cy="3147326"/>
          </a:xfrm>
          <a:prstGeom prst="rect">
            <a:avLst/>
          </a:prstGeom>
          <a:noFill/>
          <a:ln>
            <a:noFill/>
          </a:ln>
          <a:effectLst>
            <a:outerShdw blurRad="57150" rotWithShape="0" algn="bl" dir="5400000" dist="19050">
              <a:srgbClr val="000000">
                <a:alpha val="50000"/>
              </a:srgbClr>
            </a:outerShdw>
          </a:effectLst>
        </p:spPr>
      </p:pic>
      <p:pic>
        <p:nvPicPr>
          <p:cNvPr id="127" name="Google Shape;127;p20"/>
          <p:cNvPicPr preferRelativeResize="0"/>
          <p:nvPr/>
        </p:nvPicPr>
        <p:blipFill>
          <a:blip r:embed="rId4">
            <a:alphaModFix/>
          </a:blip>
          <a:stretch>
            <a:fillRect/>
          </a:stretch>
        </p:blipFill>
        <p:spPr>
          <a:xfrm>
            <a:off x="3304900" y="1594450"/>
            <a:ext cx="2969050" cy="1954622"/>
          </a:xfrm>
          <a:prstGeom prst="rect">
            <a:avLst/>
          </a:prstGeom>
          <a:noFill/>
          <a:ln>
            <a:noFill/>
          </a:ln>
          <a:effectLst>
            <a:outerShdw blurRad="57150" rotWithShape="0" algn="bl" dir="5400000" dist="19050">
              <a:srgbClr val="000000">
                <a:alpha val="50000"/>
              </a:srgbClr>
            </a:outerShdw>
          </a:effectLst>
        </p:spPr>
      </p:pic>
      <p:pic>
        <p:nvPicPr>
          <p:cNvPr id="128" name="Google Shape;128;p20"/>
          <p:cNvPicPr preferRelativeResize="0"/>
          <p:nvPr/>
        </p:nvPicPr>
        <p:blipFill rotWithShape="1">
          <a:blip r:embed="rId5">
            <a:alphaModFix/>
          </a:blip>
          <a:srcRect b="13360" l="0" r="0" t="12040"/>
          <a:stretch/>
        </p:blipFill>
        <p:spPr>
          <a:xfrm>
            <a:off x="6452775" y="2301175"/>
            <a:ext cx="2434500" cy="2421524"/>
          </a:xfrm>
          <a:prstGeom prst="rect">
            <a:avLst/>
          </a:prstGeom>
          <a:noFill/>
          <a:ln>
            <a:noFill/>
          </a:ln>
          <a:effectLst>
            <a:outerShdw blurRad="57150" rotWithShape="0" algn="bl" dir="5400000" dist="19050">
              <a:srgbClr val="000000">
                <a:alpha val="50000"/>
              </a:srgbClr>
            </a:outerShdw>
          </a:effectLst>
        </p:spPr>
      </p:pic>
      <p:sp>
        <p:nvSpPr>
          <p:cNvPr id="129" name="Google Shape;129;p20"/>
          <p:cNvSpPr txBox="1"/>
          <p:nvPr/>
        </p:nvSpPr>
        <p:spPr>
          <a:xfrm>
            <a:off x="3305025" y="3589075"/>
            <a:ext cx="296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000">
                <a:solidFill>
                  <a:schemeClr val="dk1"/>
                </a:solidFill>
                <a:latin typeface="Times New Roman"/>
                <a:ea typeface="Times New Roman"/>
                <a:cs typeface="Times New Roman"/>
                <a:sym typeface="Times New Roman"/>
              </a:rPr>
              <a:t>Магазин на Бессарабці, 1957 рік. Фото з сімейного архіву.</a:t>
            </a:r>
            <a:endParaRPr sz="1000">
              <a:solidFill>
                <a:schemeClr val="dk1"/>
              </a:solidFill>
              <a:latin typeface="Times New Roman"/>
              <a:ea typeface="Times New Roman"/>
              <a:cs typeface="Times New Roman"/>
              <a:sym typeface="Times New Roman"/>
            </a:endParaRPr>
          </a:p>
        </p:txBody>
      </p:sp>
      <p:sp>
        <p:nvSpPr>
          <p:cNvPr id="130" name="Google Shape;130;p20"/>
          <p:cNvSpPr txBox="1"/>
          <p:nvPr/>
        </p:nvSpPr>
        <p:spPr>
          <a:xfrm>
            <a:off x="6786475" y="2107900"/>
            <a:ext cx="2375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31" name="Google Shape;131;p20"/>
          <p:cNvSpPr txBox="1"/>
          <p:nvPr/>
        </p:nvSpPr>
        <p:spPr>
          <a:xfrm>
            <a:off x="6431200" y="1960625"/>
            <a:ext cx="2434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000">
                <a:solidFill>
                  <a:schemeClr val="dk1"/>
                </a:solidFill>
                <a:latin typeface="Times New Roman"/>
                <a:ea typeface="Times New Roman"/>
                <a:cs typeface="Times New Roman"/>
                <a:sym typeface="Times New Roman"/>
              </a:rPr>
              <a:t>Магазин на Бессарабці, сучасний вигляд.</a:t>
            </a:r>
            <a:endParaRPr sz="1000">
              <a:solidFill>
                <a:schemeClr val="dk1"/>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311700" y="0"/>
            <a:ext cx="8578500" cy="64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uk" sz="3480">
                <a:solidFill>
                  <a:srgbClr val="BF9000"/>
                </a:solidFill>
                <a:latin typeface="Lobster"/>
                <a:ea typeface="Lobster"/>
                <a:cs typeface="Lobster"/>
                <a:sym typeface="Lobster"/>
              </a:rPr>
              <a:t>Горби</a:t>
            </a:r>
            <a:endParaRPr sz="3480">
              <a:solidFill>
                <a:srgbClr val="BF9000"/>
              </a:solidFill>
              <a:latin typeface="Lobster"/>
              <a:ea typeface="Lobster"/>
              <a:cs typeface="Lobster"/>
              <a:sym typeface="Lobster"/>
            </a:endParaRPr>
          </a:p>
        </p:txBody>
      </p:sp>
      <p:sp>
        <p:nvSpPr>
          <p:cNvPr id="137" name="Google Shape;137;p21"/>
          <p:cNvSpPr txBox="1"/>
          <p:nvPr>
            <p:ph idx="1" type="body"/>
          </p:nvPr>
        </p:nvSpPr>
        <p:spPr>
          <a:xfrm>
            <a:off x="311700" y="406075"/>
            <a:ext cx="8578500" cy="22803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uk">
                <a:solidFill>
                  <a:srgbClr val="7F6000"/>
                </a:solidFill>
                <a:latin typeface="Lobster"/>
                <a:ea typeface="Lobster"/>
                <a:cs typeface="Lobster"/>
                <a:sym typeface="Lobster"/>
              </a:rPr>
              <a:t>Куток Горби отримав свою назву через те, що ця місцевість здавна була найвищою точкою села. Нині тут розташовані сільська рада та ресторан, а колись там була комора, старий клуб і криниця зі смачною джерельною водою. </a:t>
            </a:r>
            <a:endParaRPr>
              <a:solidFill>
                <a:srgbClr val="7F6000"/>
              </a:solidFill>
              <a:latin typeface="Lobster"/>
              <a:ea typeface="Lobster"/>
              <a:cs typeface="Lobster"/>
              <a:sym typeface="Lobster"/>
            </a:endParaRPr>
          </a:p>
        </p:txBody>
      </p:sp>
      <p:pic>
        <p:nvPicPr>
          <p:cNvPr id="138" name="Google Shape;138;p21"/>
          <p:cNvPicPr preferRelativeResize="0"/>
          <p:nvPr/>
        </p:nvPicPr>
        <p:blipFill rotWithShape="1">
          <a:blip r:embed="rId3">
            <a:alphaModFix/>
          </a:blip>
          <a:srcRect b="6717" l="0" r="0" t="23668"/>
          <a:stretch/>
        </p:blipFill>
        <p:spPr>
          <a:xfrm>
            <a:off x="5173575" y="1579150"/>
            <a:ext cx="3602898" cy="3344000"/>
          </a:xfrm>
          <a:prstGeom prst="rect">
            <a:avLst/>
          </a:prstGeom>
          <a:noFill/>
          <a:ln>
            <a:noFill/>
          </a:ln>
          <a:effectLst>
            <a:outerShdw blurRad="57150" rotWithShape="0" algn="bl" dir="5400000" dist="19050">
              <a:srgbClr val="000000">
                <a:alpha val="50000"/>
              </a:srgbClr>
            </a:outerShdw>
          </a:effectLst>
        </p:spPr>
      </p:pic>
      <p:pic>
        <p:nvPicPr>
          <p:cNvPr id="139" name="Google Shape;139;p21"/>
          <p:cNvPicPr preferRelativeResize="0"/>
          <p:nvPr/>
        </p:nvPicPr>
        <p:blipFill>
          <a:blip r:embed="rId4">
            <a:alphaModFix/>
          </a:blip>
          <a:stretch>
            <a:fillRect/>
          </a:stretch>
        </p:blipFill>
        <p:spPr>
          <a:xfrm>
            <a:off x="371875" y="1579149"/>
            <a:ext cx="2728426" cy="3344000"/>
          </a:xfrm>
          <a:prstGeom prst="rect">
            <a:avLst/>
          </a:prstGeom>
          <a:noFill/>
          <a:ln>
            <a:noFill/>
          </a:ln>
          <a:effectLst>
            <a:outerShdw blurRad="57150" rotWithShape="0" algn="bl" dir="5400000" dist="19050">
              <a:srgbClr val="000000">
                <a:alpha val="50000"/>
              </a:srgbClr>
            </a:outerShdw>
          </a:effectLst>
        </p:spPr>
      </p:pic>
      <p:sp>
        <p:nvSpPr>
          <p:cNvPr id="140" name="Google Shape;140;p21"/>
          <p:cNvSpPr txBox="1"/>
          <p:nvPr/>
        </p:nvSpPr>
        <p:spPr>
          <a:xfrm>
            <a:off x="3203938" y="3863975"/>
            <a:ext cx="1866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800">
                <a:solidFill>
                  <a:schemeClr val="dk1"/>
                </a:solidFill>
                <a:latin typeface="Times New Roman"/>
                <a:ea typeface="Times New Roman"/>
                <a:cs typeface="Times New Roman"/>
                <a:sym typeface="Times New Roman"/>
              </a:rPr>
              <a:t>Сучасний вигляд місцевості.</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2"/>
          <p:cNvSpPr txBox="1"/>
          <p:nvPr>
            <p:ph type="title"/>
          </p:nvPr>
        </p:nvSpPr>
        <p:spPr>
          <a:xfrm>
            <a:off x="256500" y="-65275"/>
            <a:ext cx="8631000" cy="646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uk" sz="3500">
                <a:solidFill>
                  <a:srgbClr val="BF9000"/>
                </a:solidFill>
                <a:latin typeface="Lobster"/>
                <a:ea typeface="Lobster"/>
                <a:cs typeface="Lobster"/>
                <a:sym typeface="Lobster"/>
              </a:rPr>
              <a:t>Кулаківщина</a:t>
            </a:r>
            <a:endParaRPr sz="3500">
              <a:solidFill>
                <a:srgbClr val="BF9000"/>
              </a:solidFill>
              <a:latin typeface="Lobster"/>
              <a:ea typeface="Lobster"/>
              <a:cs typeface="Lobster"/>
              <a:sym typeface="Lobster"/>
            </a:endParaRPr>
          </a:p>
        </p:txBody>
      </p:sp>
      <p:sp>
        <p:nvSpPr>
          <p:cNvPr id="146" name="Google Shape;146;p22"/>
          <p:cNvSpPr txBox="1"/>
          <p:nvPr>
            <p:ph idx="1" type="body"/>
          </p:nvPr>
        </p:nvSpPr>
        <p:spPr>
          <a:xfrm>
            <a:off x="311700" y="382275"/>
            <a:ext cx="8631000" cy="41124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uk" sz="1500">
                <a:solidFill>
                  <a:srgbClr val="7F6000"/>
                </a:solidFill>
                <a:latin typeface="Lobster"/>
                <a:ea typeface="Lobster"/>
                <a:cs typeface="Lobster"/>
                <a:sym typeface="Lobster"/>
              </a:rPr>
              <a:t>Наша подорож прямує до кутка з доволі промовистою назвою - Кулаківщина. З проголошенням в 1929 курсу на суцільну колективізацію всю худобу, засоби виробництва і землю селянам треба було звести в одне господарство і спільно працювати. Заможні селяни до вступу в колгосп ставилися обережно і не хотіли віддавати своє добро, нажите важкою працею. Хто чинив опір колективізації, то тих розкуркулювали або ж розкулачували (від російського слова “кулак” - куркуль). За частиною села, де жила переважна більшість заможних селян закріпилася назва Кулаківщина. В цьому кутку проживала сім’я мого дідуся Смаляного Михайла Івановича.</a:t>
            </a:r>
            <a:endParaRPr sz="1500">
              <a:solidFill>
                <a:srgbClr val="7F6000"/>
              </a:solidFill>
              <a:latin typeface="Lobster"/>
              <a:ea typeface="Lobster"/>
              <a:cs typeface="Lobster"/>
              <a:sym typeface="Lobster"/>
            </a:endParaRPr>
          </a:p>
        </p:txBody>
      </p:sp>
      <p:pic>
        <p:nvPicPr>
          <p:cNvPr id="147" name="Google Shape;147;p22"/>
          <p:cNvPicPr preferRelativeResize="0"/>
          <p:nvPr/>
        </p:nvPicPr>
        <p:blipFill>
          <a:blip r:embed="rId3">
            <a:alphaModFix/>
          </a:blip>
          <a:stretch>
            <a:fillRect/>
          </a:stretch>
        </p:blipFill>
        <p:spPr>
          <a:xfrm>
            <a:off x="390925" y="2446988"/>
            <a:ext cx="2730227" cy="2047677"/>
          </a:xfrm>
          <a:prstGeom prst="rect">
            <a:avLst/>
          </a:prstGeom>
          <a:noFill/>
          <a:ln>
            <a:noFill/>
          </a:ln>
          <a:effectLst>
            <a:outerShdw blurRad="57150" rotWithShape="0" algn="bl" dir="5400000" dist="19050">
              <a:srgbClr val="000000">
                <a:alpha val="50000"/>
              </a:srgbClr>
            </a:outerShdw>
          </a:effectLst>
        </p:spPr>
      </p:pic>
      <p:sp>
        <p:nvSpPr>
          <p:cNvPr id="148" name="Google Shape;148;p22"/>
          <p:cNvSpPr txBox="1"/>
          <p:nvPr/>
        </p:nvSpPr>
        <p:spPr>
          <a:xfrm>
            <a:off x="390888" y="4431500"/>
            <a:ext cx="2730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000">
                <a:solidFill>
                  <a:schemeClr val="dk1"/>
                </a:solidFill>
                <a:latin typeface="Times New Roman"/>
                <a:ea typeface="Times New Roman"/>
                <a:cs typeface="Times New Roman"/>
                <a:sym typeface="Times New Roman"/>
              </a:rPr>
              <a:t>Мій дідусь з матір’ю Смаляною Варварою Кирилівною, біля свого будинку на Кулаківщині, 1979 рік.</a:t>
            </a:r>
            <a:endParaRPr sz="1000">
              <a:solidFill>
                <a:schemeClr val="dk1"/>
              </a:solidFill>
              <a:latin typeface="Times New Roman"/>
              <a:ea typeface="Times New Roman"/>
              <a:cs typeface="Times New Roman"/>
              <a:sym typeface="Times New Roman"/>
            </a:endParaRPr>
          </a:p>
        </p:txBody>
      </p:sp>
      <p:pic>
        <p:nvPicPr>
          <p:cNvPr id="149" name="Google Shape;149;p22"/>
          <p:cNvPicPr preferRelativeResize="0"/>
          <p:nvPr/>
        </p:nvPicPr>
        <p:blipFill rotWithShape="1">
          <a:blip r:embed="rId4">
            <a:alphaModFix/>
          </a:blip>
          <a:srcRect b="0" l="22876" r="7948" t="0"/>
          <a:stretch/>
        </p:blipFill>
        <p:spPr>
          <a:xfrm rot="5400000">
            <a:off x="6757051" y="2361150"/>
            <a:ext cx="2046925" cy="2219374"/>
          </a:xfrm>
          <a:prstGeom prst="rect">
            <a:avLst/>
          </a:prstGeom>
          <a:noFill/>
          <a:ln>
            <a:noFill/>
          </a:ln>
          <a:effectLst>
            <a:outerShdw blurRad="57150" rotWithShape="0" algn="bl" dir="5400000" dist="19050">
              <a:srgbClr val="000000">
                <a:alpha val="50000"/>
              </a:srgbClr>
            </a:outerShdw>
          </a:effectLst>
        </p:spPr>
      </p:pic>
      <p:sp>
        <p:nvSpPr>
          <p:cNvPr id="150" name="Google Shape;150;p22"/>
          <p:cNvSpPr txBox="1"/>
          <p:nvPr/>
        </p:nvSpPr>
        <p:spPr>
          <a:xfrm>
            <a:off x="6630013" y="4494675"/>
            <a:ext cx="2301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200">
                <a:solidFill>
                  <a:schemeClr val="dk1"/>
                </a:solidFill>
                <a:latin typeface="Times New Roman"/>
                <a:ea typeface="Times New Roman"/>
                <a:cs typeface="Times New Roman"/>
                <a:sym typeface="Times New Roman"/>
              </a:rPr>
              <a:t>Кулаківщина. Сучасний вигляд.</a:t>
            </a:r>
            <a:endParaRPr sz="1200">
              <a:solidFill>
                <a:schemeClr val="dk1"/>
              </a:solidFill>
              <a:latin typeface="Times New Roman"/>
              <a:ea typeface="Times New Roman"/>
              <a:cs typeface="Times New Roman"/>
              <a:sym typeface="Times New Roman"/>
            </a:endParaRPr>
          </a:p>
        </p:txBody>
      </p:sp>
      <p:pic>
        <p:nvPicPr>
          <p:cNvPr id="151" name="Google Shape;151;p22"/>
          <p:cNvPicPr preferRelativeResize="0"/>
          <p:nvPr/>
        </p:nvPicPr>
        <p:blipFill>
          <a:blip r:embed="rId5">
            <a:alphaModFix/>
          </a:blip>
          <a:stretch>
            <a:fillRect/>
          </a:stretch>
        </p:blipFill>
        <p:spPr>
          <a:xfrm>
            <a:off x="4020375" y="2361825"/>
            <a:ext cx="1751251" cy="2218035"/>
          </a:xfrm>
          <a:prstGeom prst="rect">
            <a:avLst/>
          </a:prstGeom>
          <a:noFill/>
          <a:ln>
            <a:noFill/>
          </a:ln>
        </p:spPr>
      </p:pic>
      <p:sp>
        <p:nvSpPr>
          <p:cNvPr id="152" name="Google Shape;152;p22"/>
          <p:cNvSpPr txBox="1"/>
          <p:nvPr/>
        </p:nvSpPr>
        <p:spPr>
          <a:xfrm>
            <a:off x="3375613" y="4477700"/>
            <a:ext cx="3000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200">
                <a:latin typeface="Times New Roman"/>
                <a:ea typeface="Times New Roman"/>
                <a:cs typeface="Times New Roman"/>
                <a:sym typeface="Times New Roman"/>
              </a:rPr>
              <a:t>Родини з Кулаківщини. Сімʼї</a:t>
            </a:r>
            <a:r>
              <a:rPr lang="uk" sz="1200">
                <a:latin typeface="Times New Roman"/>
                <a:ea typeface="Times New Roman"/>
                <a:cs typeface="Times New Roman"/>
                <a:sym typeface="Times New Roman"/>
              </a:rPr>
              <a:t> Сизих та Смаляних, 1958р.</a:t>
            </a:r>
            <a:endParaRPr sz="1200">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3"/>
          <p:cNvSpPr txBox="1"/>
          <p:nvPr>
            <p:ph type="title"/>
          </p:nvPr>
        </p:nvSpPr>
        <p:spPr>
          <a:xfrm>
            <a:off x="399900" y="0"/>
            <a:ext cx="8520600" cy="752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uk" sz="3700">
                <a:solidFill>
                  <a:srgbClr val="BF9000"/>
                </a:solidFill>
                <a:latin typeface="Lobster"/>
                <a:ea typeface="Lobster"/>
                <a:cs typeface="Lobster"/>
                <a:sym typeface="Lobster"/>
              </a:rPr>
              <a:t>Турова долина</a:t>
            </a:r>
            <a:endParaRPr sz="3700">
              <a:solidFill>
                <a:srgbClr val="BF9000"/>
              </a:solidFill>
              <a:latin typeface="Lobster"/>
              <a:ea typeface="Lobster"/>
              <a:cs typeface="Lobster"/>
              <a:sym typeface="Lobster"/>
            </a:endParaRPr>
          </a:p>
        </p:txBody>
      </p:sp>
      <p:sp>
        <p:nvSpPr>
          <p:cNvPr id="158" name="Google Shape;158;p23"/>
          <p:cNvSpPr txBox="1"/>
          <p:nvPr>
            <p:ph idx="1" type="body"/>
          </p:nvPr>
        </p:nvSpPr>
        <p:spPr>
          <a:xfrm>
            <a:off x="311700" y="571525"/>
            <a:ext cx="8697000" cy="3782100"/>
          </a:xfrm>
          <a:prstGeom prst="rect">
            <a:avLst/>
          </a:prstGeom>
        </p:spPr>
        <p:txBody>
          <a:bodyPr anchorCtr="0" anchor="t" bIns="91425" lIns="91425" spcFirstLastPara="1" rIns="91425" wrap="square" tIns="91425">
            <a:normAutofit/>
          </a:bodyPr>
          <a:lstStyle/>
          <a:p>
            <a:pPr indent="0" lvl="0" marL="0" rtl="0" algn="just">
              <a:spcBef>
                <a:spcPts val="0"/>
              </a:spcBef>
              <a:spcAft>
                <a:spcPts val="1200"/>
              </a:spcAft>
              <a:buNone/>
            </a:pPr>
            <a:r>
              <a:rPr lang="uk" sz="1600">
                <a:solidFill>
                  <a:srgbClr val="7F6000"/>
                </a:solidFill>
                <a:latin typeface="Lobster"/>
                <a:ea typeface="Lobster"/>
                <a:cs typeface="Lobster"/>
                <a:sym typeface="Lobster"/>
              </a:rPr>
              <a:t>Місцевість під назвою “Турова долина” вперше згадується при описі меж Крюківщини в 1701 році. Дослідники пояснюють цю назву по-різному: від назви тварини тура (первісного бика), які водилися в цих краях за часів Русі-України і вимерли в XVII ст.; від власного імені Тур (можливо власника землі); від імені Тур - язичницького бога сонця і </a:t>
            </a:r>
            <a:r>
              <a:rPr lang="uk" sz="1600">
                <a:solidFill>
                  <a:srgbClr val="7F6000"/>
                </a:solidFill>
                <a:latin typeface="Lobster"/>
                <a:ea typeface="Lobster"/>
                <a:cs typeface="Lobster"/>
                <a:sym typeface="Lobster"/>
              </a:rPr>
              <a:t>родючості</a:t>
            </a:r>
            <a:r>
              <a:rPr lang="uk" sz="1600">
                <a:solidFill>
                  <a:srgbClr val="7F6000"/>
                </a:solidFill>
                <a:latin typeface="Lobster"/>
                <a:ea typeface="Lobster"/>
                <a:cs typeface="Lobster"/>
                <a:sym typeface="Lobster"/>
              </a:rPr>
              <a:t> або від язичницького капища, де приносили в жертву турів. </a:t>
            </a:r>
            <a:endParaRPr sz="1600">
              <a:solidFill>
                <a:srgbClr val="7F6000"/>
              </a:solidFill>
              <a:latin typeface="Lobster"/>
              <a:ea typeface="Lobster"/>
              <a:cs typeface="Lobster"/>
              <a:sym typeface="Lobster"/>
            </a:endParaRPr>
          </a:p>
        </p:txBody>
      </p:sp>
      <p:pic>
        <p:nvPicPr>
          <p:cNvPr id="159" name="Google Shape;159;p23"/>
          <p:cNvPicPr preferRelativeResize="0"/>
          <p:nvPr/>
        </p:nvPicPr>
        <p:blipFill>
          <a:blip r:embed="rId3">
            <a:alphaModFix/>
          </a:blip>
          <a:stretch>
            <a:fillRect/>
          </a:stretch>
        </p:blipFill>
        <p:spPr>
          <a:xfrm>
            <a:off x="399900" y="2180700"/>
            <a:ext cx="2792325" cy="2233850"/>
          </a:xfrm>
          <a:prstGeom prst="rect">
            <a:avLst/>
          </a:prstGeom>
          <a:noFill/>
          <a:ln>
            <a:noFill/>
          </a:ln>
          <a:effectLst>
            <a:outerShdw blurRad="57150" rotWithShape="0" algn="bl" dir="5400000" dist="19050">
              <a:srgbClr val="000000">
                <a:alpha val="50000"/>
              </a:srgbClr>
            </a:outerShdw>
          </a:effectLst>
        </p:spPr>
      </p:pic>
      <p:sp>
        <p:nvSpPr>
          <p:cNvPr id="160" name="Google Shape;160;p23"/>
          <p:cNvSpPr txBox="1"/>
          <p:nvPr/>
        </p:nvSpPr>
        <p:spPr>
          <a:xfrm>
            <a:off x="399900" y="4414550"/>
            <a:ext cx="2863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1200">
                <a:solidFill>
                  <a:schemeClr val="dk1"/>
                </a:solidFill>
                <a:latin typeface="Times New Roman"/>
                <a:ea typeface="Times New Roman"/>
                <a:cs typeface="Times New Roman"/>
                <a:sym typeface="Times New Roman"/>
              </a:rPr>
              <a:t>Вигляд, який мав тур за припущенням вчених.</a:t>
            </a:r>
            <a:endParaRPr sz="1200">
              <a:solidFill>
                <a:schemeClr val="dk1"/>
              </a:solidFill>
              <a:latin typeface="Times New Roman"/>
              <a:ea typeface="Times New Roman"/>
              <a:cs typeface="Times New Roman"/>
              <a:sym typeface="Times New Roman"/>
            </a:endParaRPr>
          </a:p>
        </p:txBody>
      </p:sp>
      <p:pic>
        <p:nvPicPr>
          <p:cNvPr id="161" name="Google Shape;161;p23"/>
          <p:cNvPicPr preferRelativeResize="0"/>
          <p:nvPr/>
        </p:nvPicPr>
        <p:blipFill>
          <a:blip r:embed="rId4">
            <a:alphaModFix/>
          </a:blip>
          <a:stretch>
            <a:fillRect/>
          </a:stretch>
        </p:blipFill>
        <p:spPr>
          <a:xfrm>
            <a:off x="6646325" y="1941263"/>
            <a:ext cx="2274152" cy="2712724"/>
          </a:xfrm>
          <a:prstGeom prst="rect">
            <a:avLst/>
          </a:prstGeom>
          <a:noFill/>
          <a:ln>
            <a:noFill/>
          </a:ln>
          <a:effectLst>
            <a:outerShdw blurRad="57150" rotWithShape="0" algn="bl" dir="5400000" dist="19050">
              <a:srgbClr val="000000">
                <a:alpha val="50000"/>
              </a:srgbClr>
            </a:outerShdw>
          </a:effectLst>
        </p:spPr>
      </p:pic>
      <p:pic>
        <p:nvPicPr>
          <p:cNvPr id="162" name="Google Shape;162;p23"/>
          <p:cNvPicPr preferRelativeResize="0"/>
          <p:nvPr/>
        </p:nvPicPr>
        <p:blipFill>
          <a:blip r:embed="rId5">
            <a:alphaModFix/>
          </a:blip>
          <a:stretch>
            <a:fillRect/>
          </a:stretch>
        </p:blipFill>
        <p:spPr>
          <a:xfrm>
            <a:off x="4004450" y="1941275"/>
            <a:ext cx="2176776" cy="2712700"/>
          </a:xfrm>
          <a:prstGeom prst="rect">
            <a:avLst/>
          </a:prstGeom>
          <a:noFill/>
          <a:ln>
            <a:noFill/>
          </a:ln>
          <a:effectLst>
            <a:outerShdw blurRad="57150" rotWithShape="0" algn="bl" dir="5400000" dist="19050">
              <a:srgbClr val="000000">
                <a:alpha val="50000"/>
              </a:srgbClr>
            </a:outerShdw>
          </a:effectLst>
        </p:spPr>
      </p:pic>
      <p:sp>
        <p:nvSpPr>
          <p:cNvPr id="163" name="Google Shape;163;p23"/>
          <p:cNvSpPr txBox="1"/>
          <p:nvPr/>
        </p:nvSpPr>
        <p:spPr>
          <a:xfrm>
            <a:off x="4032600" y="4653975"/>
            <a:ext cx="4887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200">
                <a:solidFill>
                  <a:schemeClr val="dk1"/>
                </a:solidFill>
                <a:latin typeface="Times New Roman"/>
                <a:ea typeface="Times New Roman"/>
                <a:cs typeface="Times New Roman"/>
                <a:sym typeface="Times New Roman"/>
              </a:rPr>
              <a:t>Турова долина. Сучасний вигляд.</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4"/>
          <p:cNvSpPr txBox="1"/>
          <p:nvPr>
            <p:ph type="title"/>
          </p:nvPr>
        </p:nvSpPr>
        <p:spPr>
          <a:xfrm>
            <a:off x="343850" y="0"/>
            <a:ext cx="8520600" cy="554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uk" sz="3600">
                <a:solidFill>
                  <a:srgbClr val="BF9000"/>
                </a:solidFill>
                <a:latin typeface="Lobster"/>
                <a:ea typeface="Lobster"/>
                <a:cs typeface="Lobster"/>
                <a:sym typeface="Lobster"/>
              </a:rPr>
              <a:t>Оришки</a:t>
            </a:r>
            <a:endParaRPr sz="3600">
              <a:solidFill>
                <a:srgbClr val="BF9000"/>
              </a:solidFill>
              <a:latin typeface="Lobster"/>
              <a:ea typeface="Lobster"/>
              <a:cs typeface="Lobster"/>
              <a:sym typeface="Lobster"/>
            </a:endParaRPr>
          </a:p>
        </p:txBody>
      </p:sp>
      <p:sp>
        <p:nvSpPr>
          <p:cNvPr id="169" name="Google Shape;169;p24"/>
          <p:cNvSpPr txBox="1"/>
          <p:nvPr>
            <p:ph idx="1" type="body"/>
          </p:nvPr>
        </p:nvSpPr>
        <p:spPr>
          <a:xfrm>
            <a:off x="386900" y="345900"/>
            <a:ext cx="8520600" cy="35535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Clr>
                <a:schemeClr val="dk1"/>
              </a:buClr>
              <a:buSzPts val="1100"/>
              <a:buFont typeface="Arial"/>
              <a:buNone/>
            </a:pPr>
            <a:r>
              <a:rPr lang="uk" sz="1600">
                <a:solidFill>
                  <a:srgbClr val="7F6000"/>
                </a:solidFill>
                <a:latin typeface="Lobster"/>
                <a:ea typeface="Lobster"/>
                <a:cs typeface="Lobster"/>
                <a:sym typeface="Lobster"/>
              </a:rPr>
              <a:t>Кінцева зупинка нашого екскурсійного маршруту - куток Оришки. Саме тут проходила лінія оборони Києва під час Другої Світової війни - перша смуга Київського укріпленого району. Ми можемо й нині побачити вцілілий малий кулеметний ДОТ, а місцеві жителі досі під час земляних робіт знаходять на городах залишки снарядів. Район заселений відносно недавно (в другій половині ХХ ст.). Так як стежка до нової частини села проходила повз хату жінки на ім’я  Оришка - така назва закріпилася за місцевістю. </a:t>
            </a:r>
            <a:endParaRPr sz="1600">
              <a:solidFill>
                <a:srgbClr val="7F6000"/>
              </a:solidFill>
              <a:latin typeface="Lobster"/>
              <a:ea typeface="Lobster"/>
              <a:cs typeface="Lobster"/>
              <a:sym typeface="Lobster"/>
            </a:endParaRPr>
          </a:p>
          <a:p>
            <a:pPr indent="0" lvl="0" marL="0" rtl="0" algn="just">
              <a:spcBef>
                <a:spcPts val="1200"/>
              </a:spcBef>
              <a:spcAft>
                <a:spcPts val="1200"/>
              </a:spcAft>
              <a:buNone/>
            </a:pPr>
            <a:r>
              <a:t/>
            </a:r>
            <a:endParaRPr>
              <a:solidFill>
                <a:srgbClr val="7F6000"/>
              </a:solidFill>
              <a:latin typeface="Lobster"/>
              <a:ea typeface="Lobster"/>
              <a:cs typeface="Lobster"/>
              <a:sym typeface="Lobster"/>
            </a:endParaRPr>
          </a:p>
        </p:txBody>
      </p:sp>
      <p:pic>
        <p:nvPicPr>
          <p:cNvPr id="170" name="Google Shape;170;p24"/>
          <p:cNvPicPr preferRelativeResize="0"/>
          <p:nvPr/>
        </p:nvPicPr>
        <p:blipFill rotWithShape="1">
          <a:blip r:embed="rId3">
            <a:alphaModFix/>
          </a:blip>
          <a:srcRect b="0" l="0" r="0" t="0"/>
          <a:stretch/>
        </p:blipFill>
        <p:spPr>
          <a:xfrm>
            <a:off x="533325" y="2331100"/>
            <a:ext cx="2887572" cy="2165676"/>
          </a:xfrm>
          <a:prstGeom prst="rect">
            <a:avLst/>
          </a:prstGeom>
          <a:noFill/>
          <a:ln>
            <a:noFill/>
          </a:ln>
          <a:effectLst>
            <a:outerShdw blurRad="57150" rotWithShape="0" algn="bl" dir="5400000" dist="19050">
              <a:srgbClr val="000000">
                <a:alpha val="50000"/>
              </a:srgbClr>
            </a:outerShdw>
          </a:effectLst>
        </p:spPr>
      </p:pic>
      <p:sp>
        <p:nvSpPr>
          <p:cNvPr id="171" name="Google Shape;171;p24"/>
          <p:cNvSpPr txBox="1"/>
          <p:nvPr/>
        </p:nvSpPr>
        <p:spPr>
          <a:xfrm>
            <a:off x="466225" y="4496775"/>
            <a:ext cx="3098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200">
                <a:solidFill>
                  <a:schemeClr val="dk1"/>
                </a:solidFill>
                <a:latin typeface="Times New Roman"/>
                <a:ea typeface="Times New Roman"/>
                <a:cs typeface="Times New Roman"/>
                <a:sym typeface="Times New Roman"/>
              </a:rPr>
              <a:t>Малий кулеметний одноамбразурний ДОТ в селі Крюківщина</a:t>
            </a:r>
            <a:endParaRPr/>
          </a:p>
        </p:txBody>
      </p:sp>
      <p:pic>
        <p:nvPicPr>
          <p:cNvPr id="172" name="Google Shape;172;p24"/>
          <p:cNvPicPr preferRelativeResize="0"/>
          <p:nvPr/>
        </p:nvPicPr>
        <p:blipFill>
          <a:blip r:embed="rId4">
            <a:alphaModFix/>
          </a:blip>
          <a:stretch>
            <a:fillRect/>
          </a:stretch>
        </p:blipFill>
        <p:spPr>
          <a:xfrm>
            <a:off x="4902850" y="1951250"/>
            <a:ext cx="2194026" cy="2925376"/>
          </a:xfrm>
          <a:prstGeom prst="rect">
            <a:avLst/>
          </a:prstGeom>
          <a:noFill/>
          <a:ln>
            <a:noFill/>
          </a:ln>
          <a:effectLst>
            <a:outerShdw blurRad="57150" rotWithShape="0" algn="bl" dir="5400000" dist="19050">
              <a:srgbClr val="000000">
                <a:alpha val="50000"/>
              </a:srgbClr>
            </a:outerShdw>
          </a:effectLst>
        </p:spPr>
      </p:pic>
      <p:sp>
        <p:nvSpPr>
          <p:cNvPr id="173" name="Google Shape;173;p24"/>
          <p:cNvSpPr txBox="1"/>
          <p:nvPr/>
        </p:nvSpPr>
        <p:spPr>
          <a:xfrm>
            <a:off x="7187125" y="4322525"/>
            <a:ext cx="1896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1200">
                <a:solidFill>
                  <a:schemeClr val="dk1"/>
                </a:solidFill>
                <a:latin typeface="Times New Roman"/>
                <a:ea typeface="Times New Roman"/>
                <a:cs typeface="Times New Roman"/>
                <a:sym typeface="Times New Roman"/>
              </a:rPr>
              <a:t>Дорога на Оришки. Сучасний вигляд.</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5"/>
          <p:cNvSpPr txBox="1"/>
          <p:nvPr>
            <p:ph type="title"/>
          </p:nvPr>
        </p:nvSpPr>
        <p:spPr>
          <a:xfrm>
            <a:off x="311700" y="140950"/>
            <a:ext cx="8462700" cy="22614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b="1" lang="uk" sz="2022">
                <a:solidFill>
                  <a:srgbClr val="BF9000"/>
                </a:solidFill>
                <a:latin typeface="Lobster"/>
                <a:ea typeface="Lobster"/>
                <a:cs typeface="Lobster"/>
                <a:sym typeface="Lobster"/>
              </a:rPr>
              <a:t>Результати дослідження:</a:t>
            </a:r>
            <a:endParaRPr b="1" sz="2022">
              <a:solidFill>
                <a:srgbClr val="BF9000"/>
              </a:solidFill>
              <a:latin typeface="Lobster"/>
              <a:ea typeface="Lobster"/>
              <a:cs typeface="Lobster"/>
              <a:sym typeface="Lobster"/>
            </a:endParaRPr>
          </a:p>
          <a:p>
            <a:pPr indent="0" lvl="0" marL="0" rtl="0" algn="l">
              <a:spcBef>
                <a:spcPts val="0"/>
              </a:spcBef>
              <a:spcAft>
                <a:spcPts val="0"/>
              </a:spcAft>
              <a:buNone/>
            </a:pPr>
            <a:r>
              <a:t/>
            </a:r>
            <a:endParaRPr b="1" sz="2022">
              <a:solidFill>
                <a:srgbClr val="BF9000"/>
              </a:solidFill>
              <a:latin typeface="Lobster"/>
              <a:ea typeface="Lobster"/>
              <a:cs typeface="Lobster"/>
              <a:sym typeface="Lobster"/>
            </a:endParaRPr>
          </a:p>
          <a:p>
            <a:pPr indent="-331470" lvl="0" marL="457200" rtl="0" algn="l">
              <a:lnSpc>
                <a:spcPct val="115000"/>
              </a:lnSpc>
              <a:spcBef>
                <a:spcPts val="0"/>
              </a:spcBef>
              <a:spcAft>
                <a:spcPts val="0"/>
              </a:spcAft>
              <a:buClr>
                <a:srgbClr val="BF9000"/>
              </a:buClr>
              <a:buSzPct val="100000"/>
              <a:buFont typeface="Lobster"/>
              <a:buChar char="-"/>
            </a:pPr>
            <a:r>
              <a:rPr lang="uk" sz="1800">
                <a:solidFill>
                  <a:srgbClr val="7F6000"/>
                </a:solidFill>
                <a:latin typeface="Lobster"/>
                <a:ea typeface="Lobster"/>
                <a:cs typeface="Lobster"/>
                <a:sym typeface="Lobster"/>
              </a:rPr>
              <a:t>за допомогою історичних джерел, збираючи інформацію серед місцевих мешканців та використовуючи інтернет ресурси вдалося дослідити історію села Крюківщина;</a:t>
            </a:r>
            <a:endParaRPr sz="1800">
              <a:solidFill>
                <a:srgbClr val="7F6000"/>
              </a:solidFill>
              <a:latin typeface="Lobster"/>
              <a:ea typeface="Lobster"/>
              <a:cs typeface="Lobster"/>
              <a:sym typeface="Lobster"/>
            </a:endParaRPr>
          </a:p>
          <a:p>
            <a:pPr indent="-331470" lvl="0" marL="457200" rtl="0" algn="l">
              <a:lnSpc>
                <a:spcPct val="115000"/>
              </a:lnSpc>
              <a:spcBef>
                <a:spcPts val="0"/>
              </a:spcBef>
              <a:spcAft>
                <a:spcPts val="0"/>
              </a:spcAft>
              <a:buClr>
                <a:srgbClr val="7F6000"/>
              </a:buClr>
              <a:buSzPct val="100000"/>
              <a:buFont typeface="Lobster"/>
              <a:buChar char="-"/>
            </a:pPr>
            <a:r>
              <a:rPr lang="uk" sz="1800">
                <a:solidFill>
                  <a:srgbClr val="7F6000"/>
                </a:solidFill>
                <a:latin typeface="Lobster"/>
                <a:ea typeface="Lobster"/>
                <a:cs typeface="Lobster"/>
                <a:sym typeface="Lobster"/>
              </a:rPr>
              <a:t>визначили райони на які поділяється село та дослідили історію походження їх назв;</a:t>
            </a:r>
            <a:endParaRPr sz="1800">
              <a:solidFill>
                <a:srgbClr val="7F6000"/>
              </a:solidFill>
              <a:latin typeface="Lobster"/>
              <a:ea typeface="Lobster"/>
              <a:cs typeface="Lobster"/>
              <a:sym typeface="Lobster"/>
            </a:endParaRPr>
          </a:p>
          <a:p>
            <a:pPr indent="-331470" lvl="0" marL="457200" rtl="0" algn="l">
              <a:lnSpc>
                <a:spcPct val="115000"/>
              </a:lnSpc>
              <a:spcBef>
                <a:spcPts val="0"/>
              </a:spcBef>
              <a:spcAft>
                <a:spcPts val="0"/>
              </a:spcAft>
              <a:buClr>
                <a:srgbClr val="7F6000"/>
              </a:buClr>
              <a:buSzPct val="100000"/>
              <a:buFont typeface="Lobster"/>
              <a:buChar char="-"/>
            </a:pPr>
            <a:r>
              <a:rPr lang="uk" sz="1800">
                <a:solidFill>
                  <a:srgbClr val="7F6000"/>
                </a:solidFill>
                <a:latin typeface="Lobster"/>
                <a:ea typeface="Lobster"/>
                <a:cs typeface="Lobster"/>
                <a:sym typeface="Lobster"/>
              </a:rPr>
              <a:t>побудували за допомогою застосунка Google Maps екскурсійний маршрут;</a:t>
            </a:r>
            <a:endParaRPr sz="1800">
              <a:solidFill>
                <a:srgbClr val="7F6000"/>
              </a:solidFill>
              <a:latin typeface="Lobster"/>
              <a:ea typeface="Lobster"/>
              <a:cs typeface="Lobster"/>
              <a:sym typeface="Lobster"/>
            </a:endParaRPr>
          </a:p>
          <a:p>
            <a:pPr indent="-331470" lvl="0" marL="457200" rtl="0" algn="l">
              <a:lnSpc>
                <a:spcPct val="115000"/>
              </a:lnSpc>
              <a:spcBef>
                <a:spcPts val="0"/>
              </a:spcBef>
              <a:spcAft>
                <a:spcPts val="0"/>
              </a:spcAft>
              <a:buClr>
                <a:srgbClr val="7F6000"/>
              </a:buClr>
              <a:buSzPct val="100000"/>
              <a:buFont typeface="Lobster"/>
              <a:buChar char="-"/>
            </a:pPr>
            <a:r>
              <a:rPr lang="uk" sz="1800">
                <a:solidFill>
                  <a:srgbClr val="7F6000"/>
                </a:solidFill>
                <a:latin typeface="Lobster"/>
                <a:ea typeface="Lobster"/>
                <a:cs typeface="Lobster"/>
                <a:sym typeface="Lobster"/>
              </a:rPr>
              <a:t>здійснили подорож об’єктами маршрута та сфотографували найцікавіші ділянки. </a:t>
            </a:r>
            <a:endParaRPr sz="1800">
              <a:solidFill>
                <a:srgbClr val="7F6000"/>
              </a:solidFill>
              <a:latin typeface="Lobster"/>
              <a:ea typeface="Lobster"/>
              <a:cs typeface="Lobster"/>
              <a:sym typeface="Lobster"/>
            </a:endParaRPr>
          </a:p>
        </p:txBody>
      </p:sp>
      <p:sp>
        <p:nvSpPr>
          <p:cNvPr id="179" name="Google Shape;179;p25"/>
          <p:cNvSpPr txBox="1"/>
          <p:nvPr>
            <p:ph idx="1" type="body"/>
          </p:nvPr>
        </p:nvSpPr>
        <p:spPr>
          <a:xfrm>
            <a:off x="311700" y="2622775"/>
            <a:ext cx="8610000" cy="195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uk">
                <a:solidFill>
                  <a:srgbClr val="BF9000"/>
                </a:solidFill>
                <a:latin typeface="Lobster"/>
                <a:ea typeface="Lobster"/>
                <a:cs typeface="Lobster"/>
                <a:sym typeface="Lobster"/>
              </a:rPr>
              <a:t>Наукова новизна дослідження: </a:t>
            </a:r>
            <a:endParaRPr b="1">
              <a:solidFill>
                <a:srgbClr val="BF9000"/>
              </a:solidFill>
              <a:latin typeface="Lobster"/>
              <a:ea typeface="Lobster"/>
              <a:cs typeface="Lobster"/>
              <a:sym typeface="Lobster"/>
            </a:endParaRPr>
          </a:p>
          <a:p>
            <a:pPr indent="0" lvl="0" marL="0" rtl="0" algn="l">
              <a:spcBef>
                <a:spcPts val="1200"/>
              </a:spcBef>
              <a:spcAft>
                <a:spcPts val="1200"/>
              </a:spcAft>
              <a:buNone/>
            </a:pPr>
            <a:r>
              <a:rPr lang="uk">
                <a:solidFill>
                  <a:srgbClr val="7F6000"/>
                </a:solidFill>
                <a:latin typeface="Lobster"/>
                <a:ea typeface="Lobster"/>
                <a:cs typeface="Lobster"/>
                <a:sym typeface="Lobster"/>
              </a:rPr>
              <a:t>о</a:t>
            </a:r>
            <a:r>
              <a:rPr lang="uk" sz="1600">
                <a:solidFill>
                  <a:srgbClr val="7F6000"/>
                </a:solidFill>
                <a:latin typeface="Lobster"/>
                <a:ea typeface="Lobster"/>
                <a:cs typeface="Lobster"/>
                <a:sym typeface="Lobster"/>
              </a:rPr>
              <a:t>працювавши історичні джерела вдалося визначити цікаву інформацію про історію села Крюківщина, яка раніше була </a:t>
            </a:r>
            <a:r>
              <a:rPr lang="uk" sz="1600">
                <a:solidFill>
                  <a:srgbClr val="7F6000"/>
                </a:solidFill>
                <a:latin typeface="Lobster"/>
                <a:ea typeface="Lobster"/>
                <a:cs typeface="Lobster"/>
                <a:sym typeface="Lobster"/>
              </a:rPr>
              <a:t>малодосліджена</a:t>
            </a:r>
            <a:r>
              <a:rPr lang="uk" sz="1600">
                <a:solidFill>
                  <a:srgbClr val="7F6000"/>
                </a:solidFill>
                <a:latin typeface="Lobster"/>
                <a:ea typeface="Lobster"/>
                <a:cs typeface="Lobster"/>
                <a:sym typeface="Lobster"/>
              </a:rPr>
              <a:t>, зокрема про походження назв місцевих районів.</a:t>
            </a:r>
            <a:endParaRPr sz="1600">
              <a:solidFill>
                <a:srgbClr val="7F6000"/>
              </a:solidFill>
              <a:latin typeface="Lobster"/>
              <a:ea typeface="Lobster"/>
              <a:cs typeface="Lobster"/>
              <a:sym typeface="Lobst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txBox="1"/>
          <p:nvPr>
            <p:ph type="title"/>
          </p:nvPr>
        </p:nvSpPr>
        <p:spPr>
          <a:xfrm>
            <a:off x="311700" y="151475"/>
            <a:ext cx="8568000" cy="8205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3111"/>
              <a:buFont typeface="Arial"/>
              <a:buNone/>
            </a:pPr>
            <a:r>
              <a:rPr b="1" lang="uk" sz="2800">
                <a:solidFill>
                  <a:srgbClr val="BF9000"/>
                </a:solidFill>
                <a:latin typeface="Lobster"/>
                <a:ea typeface="Lobster"/>
                <a:cs typeface="Lobster"/>
                <a:sym typeface="Lobster"/>
              </a:rPr>
              <a:t>Список використаних джерел та літератури:</a:t>
            </a:r>
            <a:endParaRPr b="1">
              <a:solidFill>
                <a:srgbClr val="BF9000"/>
              </a:solidFill>
              <a:latin typeface="Lobster"/>
              <a:ea typeface="Lobster"/>
              <a:cs typeface="Lobster"/>
              <a:sym typeface="Lobster"/>
            </a:endParaRPr>
          </a:p>
        </p:txBody>
      </p:sp>
      <p:sp>
        <p:nvSpPr>
          <p:cNvPr id="185" name="Google Shape;185;p26"/>
          <p:cNvSpPr txBox="1"/>
          <p:nvPr>
            <p:ph idx="1" type="body"/>
          </p:nvPr>
        </p:nvSpPr>
        <p:spPr>
          <a:xfrm>
            <a:off x="311700" y="1108650"/>
            <a:ext cx="8568000" cy="3470700"/>
          </a:xfrm>
          <a:prstGeom prst="rect">
            <a:avLst/>
          </a:prstGeom>
        </p:spPr>
        <p:txBody>
          <a:bodyPr anchorCtr="0" anchor="t" bIns="91425" lIns="91425" spcFirstLastPara="1" rIns="91425" wrap="square" tIns="91425">
            <a:normAutofit fontScale="62500" lnSpcReduction="20000"/>
          </a:bodyPr>
          <a:lstStyle/>
          <a:p>
            <a:pPr indent="-318164" lvl="0" marL="457200" rtl="0" algn="l">
              <a:spcBef>
                <a:spcPts val="0"/>
              </a:spcBef>
              <a:spcAft>
                <a:spcPts val="0"/>
              </a:spcAft>
              <a:buClr>
                <a:srgbClr val="7F6000"/>
              </a:buClr>
              <a:buSzPct val="100000"/>
              <a:buFont typeface="Lobster"/>
              <a:buAutoNum type="arabicPeriod"/>
            </a:pPr>
            <a:r>
              <a:rPr lang="uk" sz="2256">
                <a:solidFill>
                  <a:srgbClr val="7F6000"/>
                </a:solidFill>
                <a:latin typeface="Lobster"/>
                <a:ea typeface="Lobster"/>
                <a:cs typeface="Lobster"/>
                <a:sym typeface="Lobster"/>
              </a:rPr>
              <a:t>Бреяк О.В. Макаренко О.В. Історія села Крюківщина з найдавніших часів до початку ХХІ ст..Київ: Український видавничий консорціум, Українська конфедерація журналістів, 2011. 128 с.</a:t>
            </a:r>
            <a:endParaRPr sz="2256">
              <a:solidFill>
                <a:srgbClr val="7F6000"/>
              </a:solidFill>
              <a:latin typeface="Lobster"/>
              <a:ea typeface="Lobster"/>
              <a:cs typeface="Lobster"/>
              <a:sym typeface="Lobster"/>
            </a:endParaRPr>
          </a:p>
          <a:p>
            <a:pPr indent="-318164" lvl="0" marL="457200" rtl="0" algn="l">
              <a:spcBef>
                <a:spcPts val="0"/>
              </a:spcBef>
              <a:spcAft>
                <a:spcPts val="0"/>
              </a:spcAft>
              <a:buClr>
                <a:srgbClr val="7F6000"/>
              </a:buClr>
              <a:buSzPct val="100000"/>
              <a:buFont typeface="Lobster"/>
              <a:buAutoNum type="arabicPeriod"/>
            </a:pPr>
            <a:r>
              <a:rPr lang="uk" sz="2256">
                <a:solidFill>
                  <a:srgbClr val="7F6000"/>
                </a:solidFill>
                <a:highlight>
                  <a:schemeClr val="lt1"/>
                </a:highlight>
                <a:latin typeface="Lobster"/>
                <a:ea typeface="Lobster"/>
                <a:cs typeface="Lobster"/>
                <a:sym typeface="Lobster"/>
              </a:rPr>
              <a:t>Вишневе в старій фотографії: Науково популярне видання/ упорядник В.Г. Бухаров. - К.: Новий час, 2018. - 300 с.</a:t>
            </a:r>
            <a:endParaRPr sz="2256">
              <a:solidFill>
                <a:srgbClr val="7F6000"/>
              </a:solidFill>
              <a:latin typeface="Lobster"/>
              <a:ea typeface="Lobster"/>
              <a:cs typeface="Lobster"/>
              <a:sym typeface="Lobster"/>
            </a:endParaRPr>
          </a:p>
          <a:p>
            <a:pPr indent="-318164" lvl="0" marL="457200" rtl="0" algn="l">
              <a:spcBef>
                <a:spcPts val="0"/>
              </a:spcBef>
              <a:spcAft>
                <a:spcPts val="0"/>
              </a:spcAft>
              <a:buClr>
                <a:srgbClr val="7F6000"/>
              </a:buClr>
              <a:buSzPct val="100000"/>
              <a:buFont typeface="Lobster"/>
              <a:buAutoNum type="arabicPeriod"/>
            </a:pPr>
            <a:r>
              <a:rPr lang="uk" sz="2256">
                <a:solidFill>
                  <a:srgbClr val="7F6000"/>
                </a:solidFill>
                <a:highlight>
                  <a:schemeClr val="lt1"/>
                </a:highlight>
                <a:latin typeface="Lobster"/>
                <a:ea typeface="Lobster"/>
                <a:cs typeface="Lobster"/>
                <a:sym typeface="Lobster"/>
              </a:rPr>
              <a:t>Д. П. Де ля Фліз: Альбоми : в 2 т. Київ : Національна академія наук України, 1996–1999. Т.2. 687 с.</a:t>
            </a:r>
            <a:endParaRPr sz="2256">
              <a:solidFill>
                <a:srgbClr val="7F6000"/>
              </a:solidFill>
              <a:highlight>
                <a:schemeClr val="lt1"/>
              </a:highlight>
              <a:latin typeface="Lobster"/>
              <a:ea typeface="Lobster"/>
              <a:cs typeface="Lobster"/>
              <a:sym typeface="Lobster"/>
            </a:endParaRPr>
          </a:p>
          <a:p>
            <a:pPr indent="-318164" lvl="0" marL="457200" rtl="0" algn="l">
              <a:spcBef>
                <a:spcPts val="0"/>
              </a:spcBef>
              <a:spcAft>
                <a:spcPts val="0"/>
              </a:spcAft>
              <a:buClr>
                <a:srgbClr val="7F6000"/>
              </a:buClr>
              <a:buSzPct val="100000"/>
              <a:buFont typeface="Lobster"/>
              <a:buAutoNum type="arabicPeriod"/>
            </a:pPr>
            <a:r>
              <a:rPr lang="uk" sz="2256">
                <a:solidFill>
                  <a:srgbClr val="7F6000"/>
                </a:solidFill>
                <a:highlight>
                  <a:schemeClr val="lt1"/>
                </a:highlight>
                <a:latin typeface="Lobster"/>
                <a:ea typeface="Lobster"/>
                <a:cs typeface="Lobster"/>
                <a:sym typeface="Lobster"/>
              </a:rPr>
              <a:t>Землі ці Мазепу пам’ятають: За матеріалами краєзнавчого музею Крюківщинської ЗОШ. Новий день. 2006. №7. С.10.</a:t>
            </a:r>
            <a:endParaRPr sz="2256">
              <a:solidFill>
                <a:srgbClr val="7F6000"/>
              </a:solidFill>
              <a:highlight>
                <a:schemeClr val="lt1"/>
              </a:highlight>
              <a:latin typeface="Lobster"/>
              <a:ea typeface="Lobster"/>
              <a:cs typeface="Lobster"/>
              <a:sym typeface="Lobster"/>
            </a:endParaRPr>
          </a:p>
          <a:p>
            <a:pPr indent="-318164" lvl="0" marL="457200" rtl="0" algn="l">
              <a:spcBef>
                <a:spcPts val="0"/>
              </a:spcBef>
              <a:spcAft>
                <a:spcPts val="0"/>
              </a:spcAft>
              <a:buClr>
                <a:srgbClr val="7F6000"/>
              </a:buClr>
              <a:buSzPct val="100000"/>
              <a:buFont typeface="Lobster"/>
              <a:buAutoNum type="arabicPeriod"/>
            </a:pPr>
            <a:r>
              <a:rPr lang="uk" sz="2256">
                <a:solidFill>
                  <a:srgbClr val="7F6000"/>
                </a:solidFill>
                <a:highlight>
                  <a:schemeClr val="lt1"/>
                </a:highlight>
                <a:latin typeface="Lobster"/>
                <a:ea typeface="Lobster"/>
                <a:cs typeface="Lobster"/>
                <a:sym typeface="Lobster"/>
              </a:rPr>
              <a:t>Літопис Києво-Святошинського району/ голова редакційної ради О.В.Заєць. - К.:Українська конфедерація журналістів, 2011. 301 с.</a:t>
            </a:r>
            <a:endParaRPr sz="2256">
              <a:solidFill>
                <a:srgbClr val="7F6000"/>
              </a:solidFill>
              <a:highlight>
                <a:schemeClr val="lt1"/>
              </a:highlight>
              <a:latin typeface="Lobster"/>
              <a:ea typeface="Lobster"/>
              <a:cs typeface="Lobster"/>
              <a:sym typeface="Lobster"/>
            </a:endParaRPr>
          </a:p>
          <a:p>
            <a:pPr indent="-318164" lvl="0" marL="457200" rtl="0" algn="l">
              <a:spcBef>
                <a:spcPts val="0"/>
              </a:spcBef>
              <a:spcAft>
                <a:spcPts val="0"/>
              </a:spcAft>
              <a:buClr>
                <a:srgbClr val="7F6000"/>
              </a:buClr>
              <a:buSzPct val="100000"/>
              <a:buFont typeface="Lobster"/>
              <a:buAutoNum type="arabicPeriod"/>
            </a:pPr>
            <a:r>
              <a:rPr lang="uk" sz="2256">
                <a:solidFill>
                  <a:srgbClr val="7F6000"/>
                </a:solidFill>
                <a:highlight>
                  <a:schemeClr val="lt1"/>
                </a:highlight>
                <a:latin typeface="Lobster"/>
                <a:ea typeface="Lobster"/>
                <a:cs typeface="Lobster"/>
                <a:sym typeface="Lobster"/>
              </a:rPr>
              <a:t>На малюнках етнографа Де Ля Фліза є й Крюківщина: </a:t>
            </a:r>
            <a:r>
              <a:rPr lang="uk" sz="2256">
                <a:solidFill>
                  <a:srgbClr val="7F6000"/>
                </a:solidFill>
                <a:highlight>
                  <a:schemeClr val="lt1"/>
                </a:highlight>
                <a:latin typeface="Lobster"/>
                <a:ea typeface="Lobster"/>
                <a:cs typeface="Lobster"/>
                <a:sym typeface="Lobster"/>
              </a:rPr>
              <a:t>За матеріалами краєзнавчого музею Крюківщинської ЗОШ. Новий день. 2006. №2. С.14.</a:t>
            </a:r>
            <a:endParaRPr sz="2256">
              <a:solidFill>
                <a:srgbClr val="7F6000"/>
              </a:solidFill>
              <a:highlight>
                <a:schemeClr val="lt1"/>
              </a:highlight>
              <a:latin typeface="Lobster"/>
              <a:ea typeface="Lobster"/>
              <a:cs typeface="Lobster"/>
              <a:sym typeface="Lobster"/>
            </a:endParaRPr>
          </a:p>
          <a:p>
            <a:pPr indent="-318164" lvl="0" marL="457200" rtl="0" algn="l">
              <a:spcBef>
                <a:spcPts val="0"/>
              </a:spcBef>
              <a:spcAft>
                <a:spcPts val="0"/>
              </a:spcAft>
              <a:buClr>
                <a:srgbClr val="7F6000"/>
              </a:buClr>
              <a:buSzPct val="100000"/>
              <a:buFont typeface="Lobster"/>
              <a:buAutoNum type="arabicPeriod"/>
            </a:pPr>
            <a:r>
              <a:rPr lang="uk" sz="2256">
                <a:solidFill>
                  <a:srgbClr val="7F6000"/>
                </a:solidFill>
                <a:highlight>
                  <a:schemeClr val="lt1"/>
                </a:highlight>
                <a:latin typeface="Lobster"/>
                <a:ea typeface="Lobster"/>
                <a:cs typeface="Lobster"/>
                <a:sym typeface="Lobster"/>
              </a:rPr>
              <a:t>Похилевич Л.І. Сказания о населенных местностях Киевской губернии, Перевидання. Похилевич Л.І. Краєзнавчі праці. Біла Церква, 2005. 24 с.</a:t>
            </a:r>
            <a:endParaRPr sz="2256">
              <a:solidFill>
                <a:srgbClr val="7F6000"/>
              </a:solidFill>
              <a:highlight>
                <a:schemeClr val="lt1"/>
              </a:highlight>
              <a:latin typeface="Lobster"/>
              <a:ea typeface="Lobster"/>
              <a:cs typeface="Lobster"/>
              <a:sym typeface="Lobster"/>
            </a:endParaRPr>
          </a:p>
          <a:p>
            <a:pPr indent="-318164" lvl="0" marL="457200" rtl="0" algn="l">
              <a:spcBef>
                <a:spcPts val="0"/>
              </a:spcBef>
              <a:spcAft>
                <a:spcPts val="0"/>
              </a:spcAft>
              <a:buClr>
                <a:srgbClr val="7F6000"/>
              </a:buClr>
              <a:buSzPct val="100000"/>
              <a:buFont typeface="Lobster"/>
              <a:buAutoNum type="arabicPeriod"/>
            </a:pPr>
            <a:r>
              <a:rPr lang="uk" sz="2256">
                <a:solidFill>
                  <a:srgbClr val="7F6000"/>
                </a:solidFill>
                <a:highlight>
                  <a:schemeClr val="lt1"/>
                </a:highlight>
                <a:latin typeface="Lobster"/>
                <a:ea typeface="Lobster"/>
                <a:cs typeface="Lobster"/>
                <a:sym typeface="Lobster"/>
              </a:rPr>
              <a:t>Смаляний М.І. Пам’ять про рідне село: [</a:t>
            </a:r>
            <a:r>
              <a:rPr lang="uk" sz="2256">
                <a:solidFill>
                  <a:srgbClr val="7F6000"/>
                </a:solidFill>
                <a:highlight>
                  <a:schemeClr val="lt1"/>
                </a:highlight>
                <a:latin typeface="Lobster"/>
                <a:ea typeface="Lobster"/>
                <a:cs typeface="Lobster"/>
                <a:sym typeface="Lobster"/>
              </a:rPr>
              <a:t> </a:t>
            </a:r>
            <a:r>
              <a:rPr lang="uk" sz="2256">
                <a:solidFill>
                  <a:srgbClr val="7F6000"/>
                </a:solidFill>
                <a:highlight>
                  <a:schemeClr val="lt1"/>
                </a:highlight>
                <a:latin typeface="Lobster"/>
                <a:ea typeface="Lobster"/>
                <a:cs typeface="Lobster"/>
                <a:sym typeface="Lobster"/>
              </a:rPr>
              <a:t>інтерв’ю з жителем села Крюківщина] /Смаляний Михайло; інтерв’ю вела В.Білецька. 2025. </a:t>
            </a:r>
            <a:endParaRPr sz="2256">
              <a:solidFill>
                <a:srgbClr val="7F6000"/>
              </a:solidFill>
              <a:highlight>
                <a:schemeClr val="lt1"/>
              </a:highlight>
              <a:latin typeface="Lobster"/>
              <a:ea typeface="Lobster"/>
              <a:cs typeface="Lobster"/>
              <a:sym typeface="Lobster"/>
            </a:endParaRPr>
          </a:p>
          <a:p>
            <a:pPr indent="0" lvl="0" marL="914400" rtl="0" algn="l">
              <a:spcBef>
                <a:spcPts val="0"/>
              </a:spcBef>
              <a:spcAft>
                <a:spcPts val="0"/>
              </a:spcAft>
              <a:buNone/>
            </a:pPr>
            <a:r>
              <a:t/>
            </a:r>
            <a:endParaRPr sz="1400">
              <a:solidFill>
                <a:srgbClr val="7F6000"/>
              </a:solidFill>
              <a:highlight>
                <a:schemeClr val="lt1"/>
              </a:highlight>
              <a:latin typeface="Lobster"/>
              <a:ea typeface="Lobster"/>
              <a:cs typeface="Lobster"/>
              <a:sym typeface="Lobster"/>
            </a:endParaRPr>
          </a:p>
        </p:txBody>
      </p:sp>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