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x="18288000" cy="10287000"/>
  <p:notesSz cx="6858000" cy="9144000"/>
  <p:embeddedFontLst>
    <p:embeddedFont>
      <p:font typeface="Noto Sans" charset="1" panose="020B0502040504020204"/>
      <p:regular r:id="rId21"/>
    </p:embeddedFont>
    <p:embeddedFont>
      <p:font typeface="Noto Sans Bold" charset="1" panose="020B0802040504020204"/>
      <p:regular r:id="rId22"/>
    </p:embeddedFont>
    <p:embeddedFont>
      <p:font typeface="Times New Roman Bold" charset="1" panose="02030802070405020303"/>
      <p:regular r:id="rId23"/>
    </p:embeddedFont>
    <p:embeddedFont>
      <p:font typeface="Noto Sans Bold Italics" charset="1" panose="020B0802040504090204"/>
      <p:regular r:id="rId24"/>
    </p:embeddedFont>
    <p:embeddedFont>
      <p:font typeface="Times New Roman" charset="1" panose="02030502070405020303"/>
      <p:regular r:id="rId25"/>
    </p:embeddedFont>
    <p:embeddedFont>
      <p:font typeface="Open Sans Bold" charset="1" panose="020B0806030504020204"/>
      <p:regular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 Id="rId3" Target="../media/image9.png" Type="http://schemas.openxmlformats.org/officeDocument/2006/relationships/image"/><Relationship Id="rId4" Target="../media/image10.png" Type="http://schemas.openxmlformats.org/officeDocument/2006/relationships/image"/><Relationship Id="rId5" Target="../media/image11.png" Type="http://schemas.openxmlformats.org/officeDocument/2006/relationships/image"/><Relationship Id="rId6" Target="../media/image12.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jpeg" Type="http://schemas.openxmlformats.org/officeDocument/2006/relationships/image"/><Relationship Id="rId3" Target="../media/image14.png" Type="http://schemas.openxmlformats.org/officeDocument/2006/relationships/image"/><Relationship Id="rId4" Target="../media/image15.png" Type="http://schemas.openxmlformats.org/officeDocument/2006/relationships/image"/><Relationship Id="rId5" Target="../media/image16.png" Type="http://schemas.openxmlformats.org/officeDocument/2006/relationships/image"/><Relationship Id="rId6" Target="../media/image17.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png" Type="http://schemas.openxmlformats.org/officeDocument/2006/relationships/image"/><Relationship Id="rId3" Target="../media/image19.svg" Type="http://schemas.openxmlformats.org/officeDocument/2006/relationships/image"/><Relationship Id="rId4" Target="../media/image20.png" Type="http://schemas.openxmlformats.org/officeDocument/2006/relationships/image"/><Relationship Id="rId5" Target="../media/image21.svg" Type="http://schemas.openxmlformats.org/officeDocument/2006/relationships/image"/><Relationship Id="rId6" Target="../media/image22.png" Type="http://schemas.openxmlformats.org/officeDocument/2006/relationships/image"/><Relationship Id="rId7" Target="../media/image23.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4.png" Type="http://schemas.openxmlformats.org/officeDocument/2006/relationships/image"/><Relationship Id="rId3" Target="../media/image25.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6.png" Type="http://schemas.openxmlformats.org/officeDocument/2006/relationships/image"/><Relationship Id="rId3" Target="../media/image27.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8.png" Type="http://schemas.openxmlformats.org/officeDocument/2006/relationships/image"/><Relationship Id="rId3" Target="../media/image29.png" Type="http://schemas.openxmlformats.org/officeDocument/2006/relationships/image"/><Relationship Id="rId4" Target="../media/image30.png" Type="http://schemas.openxmlformats.org/officeDocument/2006/relationships/image"/><Relationship Id="rId5" Target="../media/image31.png" Type="http://schemas.openxmlformats.org/officeDocument/2006/relationships/image"/><Relationship Id="rId6" Target="../media/image32.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3.png" Type="http://schemas.openxmlformats.org/officeDocument/2006/relationships/image"/><Relationship Id="rId3" Target="../media/image34.png" Type="http://schemas.openxmlformats.org/officeDocument/2006/relationships/image"/><Relationship Id="rId4" Target="../media/image35.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slide1.xml><?xml version="1.0" encoding="utf-8"?>
<p:sld xmlns:p="http://schemas.openxmlformats.org/presentationml/2006/main" xmlns:a="http://schemas.openxmlformats.org/drawingml/2006/main">
  <p:cSld>
    <p:bg>
      <p:bgPr>
        <a:solidFill>
          <a:srgbClr val="DBE4D1"/>
        </a:solidFill>
      </p:bgPr>
    </p:bg>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63503" y="8496319"/>
            <a:ext cx="2883722" cy="1854175"/>
            <a:chOff x="0" y="0"/>
            <a:chExt cx="2883726" cy="1854175"/>
          </a:xfrm>
        </p:grpSpPr>
        <p:sp>
          <p:nvSpPr>
            <p:cNvPr name="Freeform 3" id="3"/>
            <p:cNvSpPr/>
            <p:nvPr/>
          </p:nvSpPr>
          <p:spPr>
            <a:xfrm flipH="false" flipV="false" rot="0">
              <a:off x="63500" y="762000"/>
              <a:ext cx="2756789" cy="1028700"/>
            </a:xfrm>
            <a:custGeom>
              <a:avLst/>
              <a:gdLst/>
              <a:ahLst/>
              <a:cxnLst/>
              <a:rect r="r" b="b" t="t" l="l"/>
              <a:pathLst>
                <a:path h="1028700" w="2756789">
                  <a:moveTo>
                    <a:pt x="0" y="0"/>
                  </a:moveTo>
                  <a:lnTo>
                    <a:pt x="0" y="1028700"/>
                  </a:lnTo>
                  <a:lnTo>
                    <a:pt x="2627122" y="1028700"/>
                  </a:lnTo>
                  <a:cubicBezTo>
                    <a:pt x="2711704" y="700278"/>
                    <a:pt x="2756662" y="355981"/>
                    <a:pt x="2756789" y="1270"/>
                  </a:cubicBezTo>
                  <a:lnTo>
                    <a:pt x="2756789" y="1270"/>
                  </a:lnTo>
                  <a:lnTo>
                    <a:pt x="2756789" y="0"/>
                  </a:lnTo>
                  <a:close/>
                </a:path>
              </a:pathLst>
            </a:custGeom>
            <a:solidFill>
              <a:srgbClr val="6AA839"/>
            </a:solidFill>
          </p:spPr>
        </p:sp>
        <p:sp>
          <p:nvSpPr>
            <p:cNvPr name="Freeform 4" id="4"/>
            <p:cNvSpPr/>
            <p:nvPr/>
          </p:nvSpPr>
          <p:spPr>
            <a:xfrm flipH="false" flipV="false" rot="0">
              <a:off x="63373" y="63500"/>
              <a:ext cx="1478026" cy="1727200"/>
            </a:xfrm>
            <a:custGeom>
              <a:avLst/>
              <a:gdLst/>
              <a:ahLst/>
              <a:cxnLst/>
              <a:rect r="r" b="b" t="t" l="l"/>
              <a:pathLst>
                <a:path h="1727200" w="1478026">
                  <a:moveTo>
                    <a:pt x="712851" y="0"/>
                  </a:moveTo>
                  <a:cubicBezTo>
                    <a:pt x="712978" y="43053"/>
                    <a:pt x="710946" y="85979"/>
                    <a:pt x="706882" y="128778"/>
                  </a:cubicBezTo>
                  <a:cubicBezTo>
                    <a:pt x="702818" y="171577"/>
                    <a:pt x="696468" y="214122"/>
                    <a:pt x="688213" y="256286"/>
                  </a:cubicBezTo>
                  <a:cubicBezTo>
                    <a:pt x="679958" y="298450"/>
                    <a:pt x="669417" y="340233"/>
                    <a:pt x="656971" y="381381"/>
                  </a:cubicBezTo>
                  <a:cubicBezTo>
                    <a:pt x="644525" y="422529"/>
                    <a:pt x="630047" y="463042"/>
                    <a:pt x="613537" y="502793"/>
                  </a:cubicBezTo>
                  <a:cubicBezTo>
                    <a:pt x="597027" y="542544"/>
                    <a:pt x="578739" y="581406"/>
                    <a:pt x="558419" y="619379"/>
                  </a:cubicBezTo>
                  <a:cubicBezTo>
                    <a:pt x="538099" y="657352"/>
                    <a:pt x="516001" y="694182"/>
                    <a:pt x="491998" y="729869"/>
                  </a:cubicBezTo>
                  <a:cubicBezTo>
                    <a:pt x="467995" y="765556"/>
                    <a:pt x="442341" y="800100"/>
                    <a:pt x="415036" y="833247"/>
                  </a:cubicBezTo>
                  <a:cubicBezTo>
                    <a:pt x="387731" y="866394"/>
                    <a:pt x="358775" y="898271"/>
                    <a:pt x="328168" y="928624"/>
                  </a:cubicBezTo>
                  <a:cubicBezTo>
                    <a:pt x="312928" y="943864"/>
                    <a:pt x="297434" y="958596"/>
                    <a:pt x="281432" y="973074"/>
                  </a:cubicBezTo>
                  <a:cubicBezTo>
                    <a:pt x="265430" y="987552"/>
                    <a:pt x="249174" y="1001522"/>
                    <a:pt x="232664" y="1015111"/>
                  </a:cubicBezTo>
                  <a:cubicBezTo>
                    <a:pt x="216154" y="1028700"/>
                    <a:pt x="199136" y="1041908"/>
                    <a:pt x="181864" y="1054735"/>
                  </a:cubicBezTo>
                  <a:cubicBezTo>
                    <a:pt x="164592" y="1067562"/>
                    <a:pt x="147066" y="1079881"/>
                    <a:pt x="129159" y="1091819"/>
                  </a:cubicBezTo>
                  <a:cubicBezTo>
                    <a:pt x="111252" y="1103757"/>
                    <a:pt x="93091" y="1115187"/>
                    <a:pt x="74676" y="1126236"/>
                  </a:cubicBezTo>
                  <a:cubicBezTo>
                    <a:pt x="56261" y="1137285"/>
                    <a:pt x="37592" y="1147826"/>
                    <a:pt x="18542" y="1157986"/>
                  </a:cubicBezTo>
                  <a:cubicBezTo>
                    <a:pt x="12446" y="1161288"/>
                    <a:pt x="6223" y="1164463"/>
                    <a:pt x="0" y="1167638"/>
                  </a:cubicBezTo>
                  <a:lnTo>
                    <a:pt x="0" y="1727200"/>
                  </a:lnTo>
                  <a:lnTo>
                    <a:pt x="556133" y="1727200"/>
                  </a:lnTo>
                  <a:cubicBezTo>
                    <a:pt x="557530" y="1726184"/>
                    <a:pt x="559054" y="1725295"/>
                    <a:pt x="560451" y="1724279"/>
                  </a:cubicBezTo>
                  <a:cubicBezTo>
                    <a:pt x="671576" y="1649349"/>
                    <a:pt x="774446" y="1564386"/>
                    <a:pt x="869061" y="1469517"/>
                  </a:cubicBezTo>
                  <a:cubicBezTo>
                    <a:pt x="963930" y="1374902"/>
                    <a:pt x="1048766" y="1272032"/>
                    <a:pt x="1123696" y="1160907"/>
                  </a:cubicBezTo>
                  <a:cubicBezTo>
                    <a:pt x="1198626" y="1049782"/>
                    <a:pt x="1262126" y="932561"/>
                    <a:pt x="1314323" y="809117"/>
                  </a:cubicBezTo>
                  <a:cubicBezTo>
                    <a:pt x="1368552" y="681101"/>
                    <a:pt x="1409319" y="549021"/>
                    <a:pt x="1436878" y="412877"/>
                  </a:cubicBezTo>
                  <a:cubicBezTo>
                    <a:pt x="1464437" y="276733"/>
                    <a:pt x="1478026" y="139065"/>
                    <a:pt x="1477772" y="127"/>
                  </a:cubicBezTo>
                  <a:close/>
                </a:path>
              </a:pathLst>
            </a:custGeom>
            <a:solidFill>
              <a:srgbClr val="DBE4D1"/>
            </a:solidFill>
          </p:spPr>
        </p:sp>
        <p:sp>
          <p:nvSpPr>
            <p:cNvPr name="Freeform 5" id="5"/>
            <p:cNvSpPr/>
            <p:nvPr/>
          </p:nvSpPr>
          <p:spPr>
            <a:xfrm flipH="false" flipV="false" rot="0">
              <a:off x="63500" y="63500"/>
              <a:ext cx="1480185" cy="1727200"/>
            </a:xfrm>
            <a:custGeom>
              <a:avLst/>
              <a:gdLst/>
              <a:ahLst/>
              <a:cxnLst/>
              <a:rect r="r" b="b" t="t" l="l"/>
              <a:pathLst>
                <a:path h="1727200" w="1480185">
                  <a:moveTo>
                    <a:pt x="0" y="0"/>
                  </a:moveTo>
                  <a:lnTo>
                    <a:pt x="0" y="1727200"/>
                  </a:lnTo>
                  <a:lnTo>
                    <a:pt x="1480185" y="1727200"/>
                  </a:lnTo>
                  <a:lnTo>
                    <a:pt x="1480185" y="0"/>
                  </a:lnTo>
                  <a:close/>
                </a:path>
              </a:pathLst>
            </a:custGeom>
            <a:solidFill>
              <a:srgbClr val="000000">
                <a:alpha val="0"/>
              </a:srgbClr>
            </a:solidFill>
          </p:spPr>
        </p:sp>
        <p:sp>
          <p:nvSpPr>
            <p:cNvPr name="Freeform 6" id="6"/>
            <p:cNvSpPr/>
            <p:nvPr/>
          </p:nvSpPr>
          <p:spPr>
            <a:xfrm flipH="false" flipV="false" rot="0">
              <a:off x="63500" y="762000"/>
              <a:ext cx="2756662" cy="1028700"/>
            </a:xfrm>
            <a:custGeom>
              <a:avLst/>
              <a:gdLst/>
              <a:ahLst/>
              <a:cxnLst/>
              <a:rect r="r" b="b" t="t" l="l"/>
              <a:pathLst>
                <a:path h="1028700" w="2756662">
                  <a:moveTo>
                    <a:pt x="0" y="0"/>
                  </a:moveTo>
                  <a:lnTo>
                    <a:pt x="0" y="1028700"/>
                  </a:lnTo>
                  <a:lnTo>
                    <a:pt x="2756662" y="1028700"/>
                  </a:lnTo>
                  <a:lnTo>
                    <a:pt x="2756662" y="0"/>
                  </a:lnTo>
                  <a:close/>
                </a:path>
              </a:pathLst>
            </a:custGeom>
            <a:solidFill>
              <a:srgbClr val="000000">
                <a:alpha val="0"/>
              </a:srgbClr>
            </a:solidFill>
          </p:spPr>
        </p:sp>
      </p:grpSp>
      <p:grpSp>
        <p:nvGrpSpPr>
          <p:cNvPr name="Group 7" id="7"/>
          <p:cNvGrpSpPr>
            <a:grpSpLocks noChangeAspect="true"/>
          </p:cNvGrpSpPr>
          <p:nvPr/>
        </p:nvGrpSpPr>
        <p:grpSpPr>
          <a:xfrm rot="0">
            <a:off x="-63503" y="-63503"/>
            <a:ext cx="4601451" cy="2818190"/>
            <a:chOff x="0" y="0"/>
            <a:chExt cx="4601451" cy="2818194"/>
          </a:xfrm>
        </p:grpSpPr>
        <p:sp>
          <p:nvSpPr>
            <p:cNvPr name="Freeform 8" id="8"/>
            <p:cNvSpPr/>
            <p:nvPr/>
          </p:nvSpPr>
          <p:spPr>
            <a:xfrm flipH="false" flipV="false" rot="0">
              <a:off x="63500" y="63500"/>
              <a:ext cx="2750947" cy="2651760"/>
            </a:xfrm>
            <a:custGeom>
              <a:avLst/>
              <a:gdLst/>
              <a:ahLst/>
              <a:cxnLst/>
              <a:rect r="r" b="b" t="t" l="l"/>
              <a:pathLst>
                <a:path h="2651760" w="2750947">
                  <a:moveTo>
                    <a:pt x="0" y="0"/>
                  </a:moveTo>
                  <a:lnTo>
                    <a:pt x="0" y="2651760"/>
                  </a:lnTo>
                  <a:cubicBezTo>
                    <a:pt x="1384681" y="2437003"/>
                    <a:pt x="2486914" y="1367790"/>
                    <a:pt x="2750947" y="0"/>
                  </a:cubicBezTo>
                  <a:close/>
                </a:path>
              </a:pathLst>
            </a:custGeom>
            <a:solidFill>
              <a:srgbClr val="6AA839"/>
            </a:solidFill>
          </p:spPr>
        </p:sp>
        <p:sp>
          <p:nvSpPr>
            <p:cNvPr name="Freeform 9" id="9"/>
            <p:cNvSpPr/>
            <p:nvPr/>
          </p:nvSpPr>
          <p:spPr>
            <a:xfrm flipH="false" flipV="false" rot="0">
              <a:off x="985774" y="1150493"/>
              <a:ext cx="81026" cy="81026"/>
            </a:xfrm>
            <a:custGeom>
              <a:avLst/>
              <a:gdLst/>
              <a:ahLst/>
              <a:cxnLst/>
              <a:rect r="r" b="b" t="t" l="l"/>
              <a:pathLst>
                <a:path h="81026" w="81026">
                  <a:moveTo>
                    <a:pt x="39751" y="41275"/>
                  </a:moveTo>
                  <a:cubicBezTo>
                    <a:pt x="54102" y="55626"/>
                    <a:pt x="66802" y="68326"/>
                    <a:pt x="81026" y="81026"/>
                  </a:cubicBezTo>
                  <a:lnTo>
                    <a:pt x="0" y="0"/>
                  </a:lnTo>
                  <a:cubicBezTo>
                    <a:pt x="12700" y="14351"/>
                    <a:pt x="27051" y="28575"/>
                    <a:pt x="39751" y="41275"/>
                  </a:cubicBezTo>
                  <a:close/>
                </a:path>
              </a:pathLst>
            </a:custGeom>
            <a:solidFill>
              <a:srgbClr val="DBE4D1"/>
            </a:solidFill>
          </p:spPr>
        </p:sp>
        <p:sp>
          <p:nvSpPr>
            <p:cNvPr name="Freeform 10" id="10"/>
            <p:cNvSpPr/>
            <p:nvPr/>
          </p:nvSpPr>
          <p:spPr>
            <a:xfrm flipH="false" flipV="false" rot="0">
              <a:off x="4479290" y="63500"/>
              <a:ext cx="31623" cy="26924"/>
            </a:xfrm>
            <a:custGeom>
              <a:avLst/>
              <a:gdLst/>
              <a:ahLst/>
              <a:cxnLst/>
              <a:rect r="r" b="b" t="t" l="l"/>
              <a:pathLst>
                <a:path h="26924" w="31623">
                  <a:moveTo>
                    <a:pt x="0" y="0"/>
                  </a:moveTo>
                  <a:lnTo>
                    <a:pt x="26924" y="26924"/>
                  </a:lnTo>
                  <a:cubicBezTo>
                    <a:pt x="28575" y="18034"/>
                    <a:pt x="30226" y="9017"/>
                    <a:pt x="31623" y="0"/>
                  </a:cubicBezTo>
                  <a:close/>
                </a:path>
              </a:pathLst>
            </a:custGeom>
            <a:solidFill>
              <a:srgbClr val="DBE4D1"/>
            </a:solidFill>
          </p:spPr>
        </p:sp>
        <p:sp>
          <p:nvSpPr>
            <p:cNvPr name="Freeform 11" id="11"/>
            <p:cNvSpPr/>
            <p:nvPr/>
          </p:nvSpPr>
          <p:spPr>
            <a:xfrm flipH="false" flipV="false" rot="0">
              <a:off x="4128008" y="63500"/>
              <a:ext cx="347980" cy="308229"/>
            </a:xfrm>
            <a:custGeom>
              <a:avLst/>
              <a:gdLst/>
              <a:ahLst/>
              <a:cxnLst/>
              <a:rect r="r" b="b" t="t" l="l"/>
              <a:pathLst>
                <a:path h="308229" w="347980">
                  <a:moveTo>
                    <a:pt x="0" y="0"/>
                  </a:moveTo>
                  <a:lnTo>
                    <a:pt x="308229" y="308229"/>
                  </a:lnTo>
                  <a:cubicBezTo>
                    <a:pt x="322580" y="262128"/>
                    <a:pt x="335280" y="217678"/>
                    <a:pt x="347980" y="171577"/>
                  </a:cubicBezTo>
                  <a:lnTo>
                    <a:pt x="176276" y="0"/>
                  </a:lnTo>
                  <a:close/>
                </a:path>
              </a:pathLst>
            </a:custGeom>
            <a:solidFill>
              <a:srgbClr val="DBE4D1"/>
            </a:solidFill>
          </p:spPr>
        </p:sp>
        <p:sp>
          <p:nvSpPr>
            <p:cNvPr name="Freeform 12" id="12"/>
            <p:cNvSpPr/>
            <p:nvPr/>
          </p:nvSpPr>
          <p:spPr>
            <a:xfrm flipH="false" flipV="false" rot="0">
              <a:off x="3773551" y="63500"/>
              <a:ext cx="614934" cy="560959"/>
            </a:xfrm>
            <a:custGeom>
              <a:avLst/>
              <a:gdLst/>
              <a:ahLst/>
              <a:cxnLst/>
              <a:rect r="r" b="b" t="t" l="l"/>
              <a:pathLst>
                <a:path h="560959" w="614934">
                  <a:moveTo>
                    <a:pt x="0" y="0"/>
                  </a:moveTo>
                  <a:lnTo>
                    <a:pt x="560959" y="560959"/>
                  </a:lnTo>
                  <a:cubicBezTo>
                    <a:pt x="580009" y="521208"/>
                    <a:pt x="597535" y="479933"/>
                    <a:pt x="614934" y="438531"/>
                  </a:cubicBezTo>
                  <a:lnTo>
                    <a:pt x="176530" y="0"/>
                  </a:lnTo>
                  <a:close/>
                </a:path>
              </a:pathLst>
            </a:custGeom>
            <a:solidFill>
              <a:srgbClr val="DBE4D1"/>
            </a:solidFill>
          </p:spPr>
        </p:sp>
        <p:sp>
          <p:nvSpPr>
            <p:cNvPr name="Freeform 13" id="13"/>
            <p:cNvSpPr/>
            <p:nvPr/>
          </p:nvSpPr>
          <p:spPr>
            <a:xfrm flipH="false" flipV="false" rot="0">
              <a:off x="3422396" y="63500"/>
              <a:ext cx="853440" cy="786638"/>
            </a:xfrm>
            <a:custGeom>
              <a:avLst/>
              <a:gdLst/>
              <a:ahLst/>
              <a:cxnLst/>
              <a:rect r="r" b="b" t="t" l="l"/>
              <a:pathLst>
                <a:path h="786638" w="853440">
                  <a:moveTo>
                    <a:pt x="0" y="0"/>
                  </a:moveTo>
                  <a:lnTo>
                    <a:pt x="786638" y="786638"/>
                  </a:lnTo>
                  <a:cubicBezTo>
                    <a:pt x="810514" y="750062"/>
                    <a:pt x="832739" y="713486"/>
                    <a:pt x="853440" y="676910"/>
                  </a:cubicBezTo>
                  <a:lnTo>
                    <a:pt x="176403" y="0"/>
                  </a:lnTo>
                  <a:close/>
                </a:path>
              </a:pathLst>
            </a:custGeom>
            <a:solidFill>
              <a:srgbClr val="DBE4D1"/>
            </a:solidFill>
          </p:spPr>
        </p:sp>
        <p:sp>
          <p:nvSpPr>
            <p:cNvPr name="Freeform 14" id="14"/>
            <p:cNvSpPr/>
            <p:nvPr/>
          </p:nvSpPr>
          <p:spPr>
            <a:xfrm flipH="false" flipV="false" rot="0">
              <a:off x="3069590" y="63500"/>
              <a:ext cx="1067943" cy="990092"/>
            </a:xfrm>
            <a:custGeom>
              <a:avLst/>
              <a:gdLst/>
              <a:ahLst/>
              <a:cxnLst/>
              <a:rect r="r" b="b" t="t" l="l"/>
              <a:pathLst>
                <a:path h="990092" w="1067943">
                  <a:moveTo>
                    <a:pt x="0" y="0"/>
                  </a:moveTo>
                  <a:lnTo>
                    <a:pt x="990092" y="990092"/>
                  </a:lnTo>
                  <a:cubicBezTo>
                    <a:pt x="1017143" y="958342"/>
                    <a:pt x="1042543" y="924941"/>
                    <a:pt x="1067943" y="891540"/>
                  </a:cubicBezTo>
                  <a:lnTo>
                    <a:pt x="176403" y="0"/>
                  </a:lnTo>
                  <a:close/>
                </a:path>
              </a:pathLst>
            </a:custGeom>
            <a:solidFill>
              <a:srgbClr val="DBE4D1"/>
            </a:solidFill>
          </p:spPr>
        </p:sp>
        <p:sp>
          <p:nvSpPr>
            <p:cNvPr name="Freeform 15" id="15"/>
            <p:cNvSpPr/>
            <p:nvPr/>
          </p:nvSpPr>
          <p:spPr>
            <a:xfrm flipH="false" flipV="false" rot="0">
              <a:off x="2718308" y="63500"/>
              <a:ext cx="1258570" cy="1171194"/>
            </a:xfrm>
            <a:custGeom>
              <a:avLst/>
              <a:gdLst/>
              <a:ahLst/>
              <a:cxnLst/>
              <a:rect r="r" b="b" t="t" l="l"/>
              <a:pathLst>
                <a:path h="1171194" w="1258570">
                  <a:moveTo>
                    <a:pt x="0" y="0"/>
                  </a:moveTo>
                  <a:lnTo>
                    <a:pt x="1171194" y="1171194"/>
                  </a:lnTo>
                  <a:cubicBezTo>
                    <a:pt x="1185545" y="1156843"/>
                    <a:pt x="1201420" y="1142619"/>
                    <a:pt x="1215644" y="1128268"/>
                  </a:cubicBezTo>
                  <a:cubicBezTo>
                    <a:pt x="1229868" y="1113917"/>
                    <a:pt x="1244219" y="1098042"/>
                    <a:pt x="1258570" y="1083818"/>
                  </a:cubicBezTo>
                  <a:lnTo>
                    <a:pt x="174752" y="0"/>
                  </a:lnTo>
                  <a:close/>
                </a:path>
              </a:pathLst>
            </a:custGeom>
            <a:solidFill>
              <a:srgbClr val="DBE4D1"/>
            </a:solidFill>
          </p:spPr>
        </p:sp>
        <p:sp>
          <p:nvSpPr>
            <p:cNvPr name="Freeform 16" id="16"/>
            <p:cNvSpPr/>
            <p:nvPr/>
          </p:nvSpPr>
          <p:spPr>
            <a:xfrm flipH="false" flipV="false" rot="0">
              <a:off x="2365502" y="63500"/>
              <a:ext cx="1430274" cy="1331722"/>
            </a:xfrm>
            <a:custGeom>
              <a:avLst/>
              <a:gdLst/>
              <a:ahLst/>
              <a:cxnLst/>
              <a:rect r="r" b="b" t="t" l="l"/>
              <a:pathLst>
                <a:path h="1331722" w="1430274">
                  <a:moveTo>
                    <a:pt x="0" y="0"/>
                  </a:moveTo>
                  <a:lnTo>
                    <a:pt x="1331722" y="1331722"/>
                  </a:lnTo>
                  <a:cubicBezTo>
                    <a:pt x="1365123" y="1306322"/>
                    <a:pt x="1398524" y="1280922"/>
                    <a:pt x="1430274" y="1253871"/>
                  </a:cubicBezTo>
                  <a:lnTo>
                    <a:pt x="176403" y="0"/>
                  </a:lnTo>
                  <a:close/>
                </a:path>
              </a:pathLst>
            </a:custGeom>
            <a:solidFill>
              <a:srgbClr val="DBE4D1"/>
            </a:solidFill>
          </p:spPr>
        </p:sp>
        <p:sp>
          <p:nvSpPr>
            <p:cNvPr name="Freeform 17" id="17"/>
            <p:cNvSpPr/>
            <p:nvPr/>
          </p:nvSpPr>
          <p:spPr>
            <a:xfrm flipH="false" flipV="false" rot="0">
              <a:off x="2012569" y="63500"/>
              <a:ext cx="1579626" cy="1470025"/>
            </a:xfrm>
            <a:custGeom>
              <a:avLst/>
              <a:gdLst/>
              <a:ahLst/>
              <a:cxnLst/>
              <a:rect r="r" b="b" t="t" l="l"/>
              <a:pathLst>
                <a:path h="1470025" w="1579626">
                  <a:moveTo>
                    <a:pt x="0" y="0"/>
                  </a:moveTo>
                  <a:lnTo>
                    <a:pt x="1470025" y="1470025"/>
                  </a:lnTo>
                  <a:cubicBezTo>
                    <a:pt x="1506601" y="1449324"/>
                    <a:pt x="1543177" y="1427099"/>
                    <a:pt x="1579626" y="1403223"/>
                  </a:cubicBezTo>
                  <a:lnTo>
                    <a:pt x="176403" y="0"/>
                  </a:lnTo>
                  <a:close/>
                </a:path>
              </a:pathLst>
            </a:custGeom>
            <a:solidFill>
              <a:srgbClr val="DBE4D1"/>
            </a:solidFill>
          </p:spPr>
        </p:sp>
        <p:sp>
          <p:nvSpPr>
            <p:cNvPr name="Freeform 18" id="18"/>
            <p:cNvSpPr/>
            <p:nvPr/>
          </p:nvSpPr>
          <p:spPr>
            <a:xfrm flipH="false" flipV="false" rot="0">
              <a:off x="1661414" y="63500"/>
              <a:ext cx="1705229" cy="1582801"/>
            </a:xfrm>
            <a:custGeom>
              <a:avLst/>
              <a:gdLst/>
              <a:ahLst/>
              <a:cxnLst/>
              <a:rect r="r" b="b" t="t" l="l"/>
              <a:pathLst>
                <a:path h="1582801" w="1705229">
                  <a:moveTo>
                    <a:pt x="0" y="0"/>
                  </a:moveTo>
                  <a:lnTo>
                    <a:pt x="1582801" y="1582801"/>
                  </a:lnTo>
                  <a:cubicBezTo>
                    <a:pt x="1624076" y="1566926"/>
                    <a:pt x="1665478" y="1547876"/>
                    <a:pt x="1705229" y="1528826"/>
                  </a:cubicBezTo>
                  <a:lnTo>
                    <a:pt x="175514" y="0"/>
                  </a:lnTo>
                  <a:close/>
                </a:path>
              </a:pathLst>
            </a:custGeom>
            <a:solidFill>
              <a:srgbClr val="DBE4D1"/>
            </a:solidFill>
          </p:spPr>
        </p:sp>
        <p:sp>
          <p:nvSpPr>
            <p:cNvPr name="Freeform 19" id="19"/>
            <p:cNvSpPr/>
            <p:nvPr/>
          </p:nvSpPr>
          <p:spPr>
            <a:xfrm flipH="false" flipV="false" rot="0">
              <a:off x="1308481" y="63500"/>
              <a:ext cx="1806956" cy="1670304"/>
            </a:xfrm>
            <a:custGeom>
              <a:avLst/>
              <a:gdLst/>
              <a:ahLst/>
              <a:cxnLst/>
              <a:rect r="r" b="b" t="t" l="l"/>
              <a:pathLst>
                <a:path h="1670304" w="1806956">
                  <a:moveTo>
                    <a:pt x="0" y="0"/>
                  </a:moveTo>
                  <a:lnTo>
                    <a:pt x="1670304" y="1670304"/>
                  </a:lnTo>
                  <a:cubicBezTo>
                    <a:pt x="1716405" y="1659128"/>
                    <a:pt x="1762506" y="1646428"/>
                    <a:pt x="1806956" y="1630553"/>
                  </a:cubicBezTo>
                  <a:lnTo>
                    <a:pt x="175514" y="0"/>
                  </a:lnTo>
                  <a:close/>
                </a:path>
              </a:pathLst>
            </a:custGeom>
            <a:solidFill>
              <a:srgbClr val="DBE4D1"/>
            </a:solidFill>
          </p:spPr>
        </p:sp>
        <p:sp>
          <p:nvSpPr>
            <p:cNvPr name="Freeform 20" id="20"/>
            <p:cNvSpPr/>
            <p:nvPr/>
          </p:nvSpPr>
          <p:spPr>
            <a:xfrm flipH="false" flipV="false" rot="0">
              <a:off x="955675" y="63500"/>
              <a:ext cx="1876806" cy="1721104"/>
            </a:xfrm>
            <a:custGeom>
              <a:avLst/>
              <a:gdLst/>
              <a:ahLst/>
              <a:cxnLst/>
              <a:rect r="r" b="b" t="t" l="l"/>
              <a:pathLst>
                <a:path h="1721104" w="1876806">
                  <a:moveTo>
                    <a:pt x="0" y="0"/>
                  </a:moveTo>
                  <a:lnTo>
                    <a:pt x="1721104" y="1721104"/>
                  </a:lnTo>
                  <a:cubicBezTo>
                    <a:pt x="1773555" y="1716278"/>
                    <a:pt x="1824355" y="1708404"/>
                    <a:pt x="1876806" y="1700403"/>
                  </a:cubicBezTo>
                  <a:lnTo>
                    <a:pt x="175260" y="0"/>
                  </a:lnTo>
                  <a:close/>
                </a:path>
              </a:pathLst>
            </a:custGeom>
            <a:solidFill>
              <a:srgbClr val="DBE4D1"/>
            </a:solidFill>
          </p:spPr>
        </p:sp>
        <p:sp>
          <p:nvSpPr>
            <p:cNvPr name="Freeform 21" id="21"/>
            <p:cNvSpPr/>
            <p:nvPr/>
          </p:nvSpPr>
          <p:spPr>
            <a:xfrm flipH="false" flipV="false" rot="0">
              <a:off x="602869" y="63500"/>
              <a:ext cx="1907159" cy="1731264"/>
            </a:xfrm>
            <a:custGeom>
              <a:avLst/>
              <a:gdLst/>
              <a:ahLst/>
              <a:cxnLst/>
              <a:rect r="r" b="b" t="t" l="l"/>
              <a:pathLst>
                <a:path h="1731264" w="1907159">
                  <a:moveTo>
                    <a:pt x="0" y="0"/>
                  </a:moveTo>
                  <a:lnTo>
                    <a:pt x="1725930" y="1725930"/>
                  </a:lnTo>
                  <a:cubicBezTo>
                    <a:pt x="1771269" y="1729486"/>
                    <a:pt x="1816481" y="1731264"/>
                    <a:pt x="1861820" y="1731264"/>
                  </a:cubicBezTo>
                  <a:cubicBezTo>
                    <a:pt x="1876933" y="1731264"/>
                    <a:pt x="1892046" y="1731010"/>
                    <a:pt x="1907159" y="1730629"/>
                  </a:cubicBezTo>
                  <a:lnTo>
                    <a:pt x="176403" y="0"/>
                  </a:lnTo>
                  <a:close/>
                </a:path>
              </a:pathLst>
            </a:custGeom>
            <a:solidFill>
              <a:srgbClr val="DBE4D1"/>
            </a:solidFill>
          </p:spPr>
        </p:sp>
        <p:sp>
          <p:nvSpPr>
            <p:cNvPr name="Freeform 22" id="22"/>
            <p:cNvSpPr/>
            <p:nvPr/>
          </p:nvSpPr>
          <p:spPr>
            <a:xfrm flipH="false" flipV="false" rot="0">
              <a:off x="453390" y="90424"/>
              <a:ext cx="1673479" cy="1673479"/>
            </a:xfrm>
            <a:custGeom>
              <a:avLst/>
              <a:gdLst/>
              <a:ahLst/>
              <a:cxnLst/>
              <a:rect r="r" b="b" t="t" l="l"/>
              <a:pathLst>
                <a:path h="1673479" w="1673479">
                  <a:moveTo>
                    <a:pt x="53975" y="228854"/>
                  </a:moveTo>
                  <a:lnTo>
                    <a:pt x="1444625" y="1619504"/>
                  </a:lnTo>
                  <a:cubicBezTo>
                    <a:pt x="1520952" y="1641729"/>
                    <a:pt x="1597152" y="1659255"/>
                    <a:pt x="1673479" y="1673479"/>
                  </a:cubicBezTo>
                  <a:lnTo>
                    <a:pt x="0" y="0"/>
                  </a:lnTo>
                  <a:cubicBezTo>
                    <a:pt x="14351" y="77851"/>
                    <a:pt x="31750" y="154178"/>
                    <a:pt x="53975" y="228854"/>
                  </a:cubicBezTo>
                  <a:close/>
                </a:path>
              </a:pathLst>
            </a:custGeom>
            <a:solidFill>
              <a:srgbClr val="DBE4D1"/>
            </a:solidFill>
          </p:spPr>
        </p:sp>
        <p:sp>
          <p:nvSpPr>
            <p:cNvPr name="Freeform 23" id="23"/>
            <p:cNvSpPr/>
            <p:nvPr/>
          </p:nvSpPr>
          <p:spPr>
            <a:xfrm flipH="false" flipV="false" rot="0">
              <a:off x="613918" y="602107"/>
              <a:ext cx="1001141" cy="1001268"/>
            </a:xfrm>
            <a:custGeom>
              <a:avLst/>
              <a:gdLst/>
              <a:ahLst/>
              <a:cxnLst/>
              <a:rect r="r" b="b" t="t" l="l"/>
              <a:pathLst>
                <a:path h="1001268" w="1001141">
                  <a:moveTo>
                    <a:pt x="0" y="0"/>
                  </a:moveTo>
                  <a:cubicBezTo>
                    <a:pt x="90551" y="197104"/>
                    <a:pt x="214503" y="383032"/>
                    <a:pt x="371856" y="548259"/>
                  </a:cubicBezTo>
                  <a:lnTo>
                    <a:pt x="452882" y="629412"/>
                  </a:lnTo>
                  <a:cubicBezTo>
                    <a:pt x="618236" y="786765"/>
                    <a:pt x="804164" y="910717"/>
                    <a:pt x="1001141" y="1001268"/>
                  </a:cubicBezTo>
                  <a:lnTo>
                    <a:pt x="0" y="0"/>
                  </a:lnTo>
                  <a:close/>
                </a:path>
              </a:pathLst>
            </a:custGeom>
            <a:solidFill>
              <a:srgbClr val="DBE4D1"/>
            </a:solidFill>
          </p:spPr>
        </p:sp>
        <p:sp>
          <p:nvSpPr>
            <p:cNvPr name="Freeform 24" id="24"/>
            <p:cNvSpPr/>
            <p:nvPr/>
          </p:nvSpPr>
          <p:spPr>
            <a:xfrm flipH="false" flipV="false" rot="0">
              <a:off x="63500" y="63500"/>
              <a:ext cx="2811272" cy="2691130"/>
            </a:xfrm>
            <a:custGeom>
              <a:avLst/>
              <a:gdLst/>
              <a:ahLst/>
              <a:cxnLst/>
              <a:rect r="r" b="b" t="t" l="l"/>
              <a:pathLst>
                <a:path h="2691130" w="2811272">
                  <a:moveTo>
                    <a:pt x="0" y="0"/>
                  </a:moveTo>
                  <a:lnTo>
                    <a:pt x="0" y="2691130"/>
                  </a:lnTo>
                  <a:lnTo>
                    <a:pt x="2811272" y="2691130"/>
                  </a:lnTo>
                  <a:lnTo>
                    <a:pt x="2811272" y="0"/>
                  </a:lnTo>
                  <a:close/>
                </a:path>
              </a:pathLst>
            </a:custGeom>
            <a:solidFill>
              <a:srgbClr val="000000">
                <a:alpha val="0"/>
              </a:srgbClr>
            </a:solidFill>
          </p:spPr>
        </p:sp>
        <p:sp>
          <p:nvSpPr>
            <p:cNvPr name="Freeform 25" id="25"/>
            <p:cNvSpPr/>
            <p:nvPr/>
          </p:nvSpPr>
          <p:spPr>
            <a:xfrm flipH="false" flipV="false" rot="0">
              <a:off x="423164" y="63500"/>
              <a:ext cx="4114800" cy="1732280"/>
            </a:xfrm>
            <a:custGeom>
              <a:avLst/>
              <a:gdLst/>
              <a:ahLst/>
              <a:cxnLst/>
              <a:rect r="r" b="b" t="t" l="l"/>
              <a:pathLst>
                <a:path h="1732280" w="4114800">
                  <a:moveTo>
                    <a:pt x="0" y="0"/>
                  </a:moveTo>
                  <a:lnTo>
                    <a:pt x="0" y="1732280"/>
                  </a:lnTo>
                  <a:lnTo>
                    <a:pt x="4114800" y="1732280"/>
                  </a:lnTo>
                  <a:lnTo>
                    <a:pt x="4114800" y="0"/>
                  </a:lnTo>
                  <a:close/>
                </a:path>
              </a:pathLst>
            </a:custGeom>
            <a:solidFill>
              <a:srgbClr val="000000">
                <a:alpha val="0"/>
              </a:srgbClr>
            </a:solidFill>
          </p:spPr>
        </p:sp>
      </p:grpSp>
      <p:grpSp>
        <p:nvGrpSpPr>
          <p:cNvPr name="Group 26" id="26"/>
          <p:cNvGrpSpPr>
            <a:grpSpLocks noChangeAspect="true"/>
          </p:cNvGrpSpPr>
          <p:nvPr/>
        </p:nvGrpSpPr>
        <p:grpSpPr>
          <a:xfrm rot="0">
            <a:off x="13750042" y="8243116"/>
            <a:ext cx="4601451" cy="2107387"/>
            <a:chOff x="0" y="0"/>
            <a:chExt cx="4601451" cy="2107387"/>
          </a:xfrm>
        </p:grpSpPr>
        <p:sp>
          <p:nvSpPr>
            <p:cNvPr name="Freeform 27" id="27"/>
            <p:cNvSpPr/>
            <p:nvPr/>
          </p:nvSpPr>
          <p:spPr>
            <a:xfrm flipH="false" flipV="false" rot="0">
              <a:off x="2054860" y="63627"/>
              <a:ext cx="2483104" cy="1980311"/>
            </a:xfrm>
            <a:custGeom>
              <a:avLst/>
              <a:gdLst/>
              <a:ahLst/>
              <a:cxnLst/>
              <a:rect r="r" b="b" t="t" l="l"/>
              <a:pathLst>
                <a:path h="1980311" w="2483104">
                  <a:moveTo>
                    <a:pt x="2483104" y="0"/>
                  </a:moveTo>
                  <a:cubicBezTo>
                    <a:pt x="1277366" y="14224"/>
                    <a:pt x="270002" y="853948"/>
                    <a:pt x="0" y="1980311"/>
                  </a:cubicBezTo>
                  <a:lnTo>
                    <a:pt x="2483104" y="1980311"/>
                  </a:lnTo>
                  <a:lnTo>
                    <a:pt x="2483104" y="0"/>
                  </a:lnTo>
                  <a:close/>
                </a:path>
              </a:pathLst>
            </a:custGeom>
            <a:solidFill>
              <a:srgbClr val="6AA839"/>
            </a:solidFill>
          </p:spPr>
        </p:sp>
        <p:sp>
          <p:nvSpPr>
            <p:cNvPr name="Freeform 28" id="28"/>
            <p:cNvSpPr/>
            <p:nvPr/>
          </p:nvSpPr>
          <p:spPr>
            <a:xfrm flipH="false" flipV="false" rot="0">
              <a:off x="2986278" y="1205865"/>
              <a:ext cx="915797" cy="837946"/>
            </a:xfrm>
            <a:custGeom>
              <a:avLst/>
              <a:gdLst/>
              <a:ahLst/>
              <a:cxnLst/>
              <a:rect r="r" b="b" t="t" l="l"/>
              <a:pathLst>
                <a:path h="837946" w="915797">
                  <a:moveTo>
                    <a:pt x="0" y="0"/>
                  </a:moveTo>
                  <a:lnTo>
                    <a:pt x="837946" y="837946"/>
                  </a:lnTo>
                  <a:lnTo>
                    <a:pt x="915797" y="837946"/>
                  </a:lnTo>
                  <a:cubicBezTo>
                    <a:pt x="828040" y="685800"/>
                    <a:pt x="718947" y="542544"/>
                    <a:pt x="588010" y="411607"/>
                  </a:cubicBezTo>
                  <a:cubicBezTo>
                    <a:pt x="413131" y="236728"/>
                    <a:pt x="212979" y="98552"/>
                    <a:pt x="0" y="0"/>
                  </a:cubicBezTo>
                  <a:close/>
                </a:path>
              </a:pathLst>
            </a:custGeom>
            <a:solidFill>
              <a:srgbClr val="DBE4D1"/>
            </a:solidFill>
          </p:spPr>
        </p:sp>
        <p:sp>
          <p:nvSpPr>
            <p:cNvPr name="Freeform 29" id="29"/>
            <p:cNvSpPr/>
            <p:nvPr/>
          </p:nvSpPr>
          <p:spPr>
            <a:xfrm flipH="false" flipV="false" rot="0">
              <a:off x="2474468" y="1046988"/>
              <a:ext cx="1173353" cy="996950"/>
            </a:xfrm>
            <a:custGeom>
              <a:avLst/>
              <a:gdLst/>
              <a:ahLst/>
              <a:cxnLst/>
              <a:rect r="r" b="b" t="t" l="l"/>
              <a:pathLst>
                <a:path h="996950" w="1173353">
                  <a:moveTo>
                    <a:pt x="0" y="0"/>
                  </a:moveTo>
                  <a:lnTo>
                    <a:pt x="996950" y="996950"/>
                  </a:lnTo>
                  <a:lnTo>
                    <a:pt x="1173353" y="996950"/>
                  </a:lnTo>
                  <a:lnTo>
                    <a:pt x="228981" y="52451"/>
                  </a:lnTo>
                  <a:cubicBezTo>
                    <a:pt x="152654" y="30226"/>
                    <a:pt x="76454" y="12700"/>
                    <a:pt x="127" y="0"/>
                  </a:cubicBezTo>
                  <a:close/>
                </a:path>
              </a:pathLst>
            </a:custGeom>
            <a:solidFill>
              <a:srgbClr val="DBE4D1"/>
            </a:solidFill>
          </p:spPr>
        </p:sp>
        <p:sp>
          <p:nvSpPr>
            <p:cNvPr name="Freeform 30" id="30"/>
            <p:cNvSpPr/>
            <p:nvPr/>
          </p:nvSpPr>
          <p:spPr>
            <a:xfrm flipH="false" flipV="false" rot="0">
              <a:off x="2091436" y="1016127"/>
              <a:ext cx="1203452" cy="1027684"/>
            </a:xfrm>
            <a:custGeom>
              <a:avLst/>
              <a:gdLst/>
              <a:ahLst/>
              <a:cxnLst/>
              <a:rect r="r" b="b" t="t" l="l"/>
              <a:pathLst>
                <a:path h="1027684" w="1203452">
                  <a:moveTo>
                    <a:pt x="45339" y="0"/>
                  </a:moveTo>
                  <a:cubicBezTo>
                    <a:pt x="30226" y="0"/>
                    <a:pt x="15113" y="254"/>
                    <a:pt x="0" y="635"/>
                  </a:cubicBezTo>
                  <a:lnTo>
                    <a:pt x="1027049" y="1027684"/>
                  </a:lnTo>
                  <a:lnTo>
                    <a:pt x="1203452" y="1027684"/>
                  </a:lnTo>
                  <a:lnTo>
                    <a:pt x="181102" y="5334"/>
                  </a:lnTo>
                  <a:cubicBezTo>
                    <a:pt x="135763" y="1778"/>
                    <a:pt x="90551" y="0"/>
                    <a:pt x="45212" y="0"/>
                  </a:cubicBezTo>
                  <a:close/>
                </a:path>
              </a:pathLst>
            </a:custGeom>
            <a:solidFill>
              <a:srgbClr val="DBE4D1"/>
            </a:solidFill>
          </p:spPr>
        </p:sp>
        <p:sp>
          <p:nvSpPr>
            <p:cNvPr name="Freeform 31" id="31"/>
            <p:cNvSpPr/>
            <p:nvPr/>
          </p:nvSpPr>
          <p:spPr>
            <a:xfrm flipH="false" flipV="false" rot="0">
              <a:off x="1768856" y="1024763"/>
              <a:ext cx="1174242" cy="1019175"/>
            </a:xfrm>
            <a:custGeom>
              <a:avLst/>
              <a:gdLst/>
              <a:ahLst/>
              <a:cxnLst/>
              <a:rect r="r" b="b" t="t" l="l"/>
              <a:pathLst>
                <a:path h="1019175" w="1174242">
                  <a:moveTo>
                    <a:pt x="155702" y="0"/>
                  </a:moveTo>
                  <a:cubicBezTo>
                    <a:pt x="103251" y="6350"/>
                    <a:pt x="50800" y="12700"/>
                    <a:pt x="0" y="22225"/>
                  </a:cubicBezTo>
                  <a:lnTo>
                    <a:pt x="996950" y="1019175"/>
                  </a:lnTo>
                  <a:lnTo>
                    <a:pt x="1174242" y="1019175"/>
                  </a:lnTo>
                  <a:lnTo>
                    <a:pt x="155702" y="0"/>
                  </a:lnTo>
                  <a:close/>
                </a:path>
              </a:pathLst>
            </a:custGeom>
            <a:solidFill>
              <a:srgbClr val="DBE4D1"/>
            </a:solidFill>
          </p:spPr>
        </p:sp>
        <p:sp>
          <p:nvSpPr>
            <p:cNvPr name="Freeform 32" id="32"/>
            <p:cNvSpPr/>
            <p:nvPr/>
          </p:nvSpPr>
          <p:spPr>
            <a:xfrm flipH="false" flipV="false" rot="0">
              <a:off x="1486027" y="1077214"/>
              <a:ext cx="1104011" cy="966724"/>
            </a:xfrm>
            <a:custGeom>
              <a:avLst/>
              <a:gdLst/>
              <a:ahLst/>
              <a:cxnLst/>
              <a:rect r="r" b="b" t="t" l="l"/>
              <a:pathLst>
                <a:path h="966724" w="1104011">
                  <a:moveTo>
                    <a:pt x="136652" y="0"/>
                  </a:moveTo>
                  <a:cubicBezTo>
                    <a:pt x="90551" y="11176"/>
                    <a:pt x="44450" y="23876"/>
                    <a:pt x="0" y="38100"/>
                  </a:cubicBezTo>
                  <a:lnTo>
                    <a:pt x="928624" y="966724"/>
                  </a:lnTo>
                  <a:lnTo>
                    <a:pt x="1104011" y="966724"/>
                  </a:lnTo>
                  <a:lnTo>
                    <a:pt x="136652" y="0"/>
                  </a:lnTo>
                  <a:close/>
                </a:path>
              </a:pathLst>
            </a:custGeom>
            <a:solidFill>
              <a:srgbClr val="DBE4D1"/>
            </a:solidFill>
          </p:spPr>
        </p:sp>
        <p:sp>
          <p:nvSpPr>
            <p:cNvPr name="Freeform 33" id="33"/>
            <p:cNvSpPr/>
            <p:nvPr/>
          </p:nvSpPr>
          <p:spPr>
            <a:xfrm flipH="false" flipV="false" rot="0">
              <a:off x="1233170" y="1162939"/>
              <a:ext cx="1003300" cy="880872"/>
            </a:xfrm>
            <a:custGeom>
              <a:avLst/>
              <a:gdLst/>
              <a:ahLst/>
              <a:cxnLst/>
              <a:rect r="r" b="b" t="t" l="l"/>
              <a:pathLst>
                <a:path h="880872" w="1003300">
                  <a:moveTo>
                    <a:pt x="122428" y="0"/>
                  </a:moveTo>
                  <a:cubicBezTo>
                    <a:pt x="81153" y="15875"/>
                    <a:pt x="41402" y="33401"/>
                    <a:pt x="0" y="53975"/>
                  </a:cubicBezTo>
                  <a:lnTo>
                    <a:pt x="826897" y="880872"/>
                  </a:lnTo>
                  <a:lnTo>
                    <a:pt x="1003300" y="880872"/>
                  </a:lnTo>
                  <a:lnTo>
                    <a:pt x="122428" y="0"/>
                  </a:lnTo>
                  <a:close/>
                </a:path>
              </a:pathLst>
            </a:custGeom>
            <a:solidFill>
              <a:srgbClr val="DBE4D1"/>
            </a:solidFill>
          </p:spPr>
        </p:sp>
        <p:sp>
          <p:nvSpPr>
            <p:cNvPr name="Freeform 34" id="34"/>
            <p:cNvSpPr/>
            <p:nvPr/>
          </p:nvSpPr>
          <p:spPr>
            <a:xfrm flipH="false" flipV="false" rot="0">
              <a:off x="1007491" y="1275842"/>
              <a:ext cx="877697" cy="768096"/>
            </a:xfrm>
            <a:custGeom>
              <a:avLst/>
              <a:gdLst/>
              <a:ahLst/>
              <a:cxnLst/>
              <a:rect r="r" b="b" t="t" l="l"/>
              <a:pathLst>
                <a:path h="768096" w="877697">
                  <a:moveTo>
                    <a:pt x="109728" y="0"/>
                  </a:moveTo>
                  <a:cubicBezTo>
                    <a:pt x="73152" y="20701"/>
                    <a:pt x="36576" y="42926"/>
                    <a:pt x="0" y="66802"/>
                  </a:cubicBezTo>
                  <a:lnTo>
                    <a:pt x="701294" y="768096"/>
                  </a:lnTo>
                  <a:lnTo>
                    <a:pt x="877697" y="768096"/>
                  </a:lnTo>
                  <a:lnTo>
                    <a:pt x="109728" y="0"/>
                  </a:lnTo>
                  <a:close/>
                </a:path>
              </a:pathLst>
            </a:custGeom>
            <a:solidFill>
              <a:srgbClr val="DBE4D1"/>
            </a:solidFill>
          </p:spPr>
        </p:sp>
        <p:sp>
          <p:nvSpPr>
            <p:cNvPr name="Freeform 35" id="35"/>
            <p:cNvSpPr/>
            <p:nvPr/>
          </p:nvSpPr>
          <p:spPr>
            <a:xfrm flipH="false" flipV="false" rot="0">
              <a:off x="804164" y="1414145"/>
              <a:ext cx="728345" cy="629793"/>
            </a:xfrm>
            <a:custGeom>
              <a:avLst/>
              <a:gdLst/>
              <a:ahLst/>
              <a:cxnLst/>
              <a:rect r="r" b="b" t="t" l="l"/>
              <a:pathLst>
                <a:path h="629793" w="728345">
                  <a:moveTo>
                    <a:pt x="98552" y="0"/>
                  </a:moveTo>
                  <a:cubicBezTo>
                    <a:pt x="65151" y="25400"/>
                    <a:pt x="33401" y="50800"/>
                    <a:pt x="0" y="77851"/>
                  </a:cubicBezTo>
                  <a:lnTo>
                    <a:pt x="551942" y="629793"/>
                  </a:lnTo>
                  <a:lnTo>
                    <a:pt x="728345" y="629793"/>
                  </a:lnTo>
                  <a:lnTo>
                    <a:pt x="98552" y="0"/>
                  </a:lnTo>
                  <a:close/>
                </a:path>
              </a:pathLst>
            </a:custGeom>
            <a:solidFill>
              <a:srgbClr val="DBE4D1"/>
            </a:solidFill>
          </p:spPr>
        </p:sp>
        <p:sp>
          <p:nvSpPr>
            <p:cNvPr name="Freeform 36" id="36"/>
            <p:cNvSpPr/>
            <p:nvPr/>
          </p:nvSpPr>
          <p:spPr>
            <a:xfrm flipH="false" flipV="false" rot="0">
              <a:off x="622935" y="1574673"/>
              <a:ext cx="556641" cy="469265"/>
            </a:xfrm>
            <a:custGeom>
              <a:avLst/>
              <a:gdLst/>
              <a:ahLst/>
              <a:cxnLst/>
              <a:rect r="r" b="b" t="t" l="l"/>
              <a:pathLst>
                <a:path h="469265" w="556641">
                  <a:moveTo>
                    <a:pt x="87376" y="0"/>
                  </a:moveTo>
                  <a:cubicBezTo>
                    <a:pt x="73025" y="14351"/>
                    <a:pt x="57150" y="28575"/>
                    <a:pt x="42926" y="42926"/>
                  </a:cubicBezTo>
                  <a:cubicBezTo>
                    <a:pt x="28702" y="57277"/>
                    <a:pt x="14351" y="73152"/>
                    <a:pt x="0" y="87376"/>
                  </a:cubicBezTo>
                  <a:lnTo>
                    <a:pt x="381889" y="469265"/>
                  </a:lnTo>
                  <a:lnTo>
                    <a:pt x="556641" y="469265"/>
                  </a:lnTo>
                  <a:lnTo>
                    <a:pt x="87376" y="0"/>
                  </a:lnTo>
                  <a:close/>
                </a:path>
              </a:pathLst>
            </a:custGeom>
            <a:solidFill>
              <a:srgbClr val="DBE4D1"/>
            </a:solidFill>
          </p:spPr>
        </p:sp>
        <p:sp>
          <p:nvSpPr>
            <p:cNvPr name="Freeform 37" id="37"/>
            <p:cNvSpPr/>
            <p:nvPr/>
          </p:nvSpPr>
          <p:spPr>
            <a:xfrm flipH="false" flipV="false" rot="0">
              <a:off x="462407" y="1755775"/>
              <a:ext cx="366014" cy="288036"/>
            </a:xfrm>
            <a:custGeom>
              <a:avLst/>
              <a:gdLst/>
              <a:ahLst/>
              <a:cxnLst/>
              <a:rect r="r" b="b" t="t" l="l"/>
              <a:pathLst>
                <a:path h="288036" w="366014">
                  <a:moveTo>
                    <a:pt x="77851" y="0"/>
                  </a:moveTo>
                  <a:cubicBezTo>
                    <a:pt x="50800" y="33401"/>
                    <a:pt x="25400" y="65151"/>
                    <a:pt x="0" y="98552"/>
                  </a:cubicBezTo>
                  <a:lnTo>
                    <a:pt x="189484" y="288036"/>
                  </a:lnTo>
                  <a:lnTo>
                    <a:pt x="366014" y="288036"/>
                  </a:lnTo>
                  <a:lnTo>
                    <a:pt x="77851" y="0"/>
                  </a:lnTo>
                  <a:close/>
                </a:path>
              </a:pathLst>
            </a:custGeom>
            <a:solidFill>
              <a:srgbClr val="DBE4D1"/>
            </a:solidFill>
          </p:spPr>
        </p:sp>
        <p:sp>
          <p:nvSpPr>
            <p:cNvPr name="Freeform 38" id="38"/>
            <p:cNvSpPr/>
            <p:nvPr/>
          </p:nvSpPr>
          <p:spPr>
            <a:xfrm flipH="false" flipV="false" rot="0">
              <a:off x="338582" y="1959229"/>
              <a:ext cx="136906" cy="84582"/>
            </a:xfrm>
            <a:custGeom>
              <a:avLst/>
              <a:gdLst/>
              <a:ahLst/>
              <a:cxnLst/>
              <a:rect r="r" b="b" t="t" l="l"/>
              <a:pathLst>
                <a:path h="84582" w="136906">
                  <a:moveTo>
                    <a:pt x="52324" y="0"/>
                  </a:moveTo>
                  <a:cubicBezTo>
                    <a:pt x="33909" y="28194"/>
                    <a:pt x="16510" y="56388"/>
                    <a:pt x="0" y="84582"/>
                  </a:cubicBezTo>
                  <a:lnTo>
                    <a:pt x="136906" y="84582"/>
                  </a:lnTo>
                  <a:lnTo>
                    <a:pt x="52324" y="0"/>
                  </a:lnTo>
                  <a:close/>
                </a:path>
              </a:pathLst>
            </a:custGeom>
            <a:solidFill>
              <a:srgbClr val="DBE4D1"/>
            </a:solidFill>
          </p:spPr>
        </p:sp>
        <p:sp>
          <p:nvSpPr>
            <p:cNvPr name="Freeform 39" id="39"/>
            <p:cNvSpPr/>
            <p:nvPr/>
          </p:nvSpPr>
          <p:spPr>
            <a:xfrm flipH="false" flipV="false" rot="0">
              <a:off x="1983740" y="63500"/>
              <a:ext cx="2554224" cy="1980438"/>
            </a:xfrm>
            <a:custGeom>
              <a:avLst/>
              <a:gdLst/>
              <a:ahLst/>
              <a:cxnLst/>
              <a:rect r="r" b="b" t="t" l="l"/>
              <a:pathLst>
                <a:path h="1980438" w="2554224">
                  <a:moveTo>
                    <a:pt x="0" y="0"/>
                  </a:moveTo>
                  <a:lnTo>
                    <a:pt x="0" y="1980438"/>
                  </a:lnTo>
                  <a:lnTo>
                    <a:pt x="2554224" y="1980438"/>
                  </a:lnTo>
                  <a:lnTo>
                    <a:pt x="2554224" y="0"/>
                  </a:lnTo>
                  <a:close/>
                </a:path>
              </a:pathLst>
            </a:custGeom>
            <a:solidFill>
              <a:srgbClr val="000000">
                <a:alpha val="0"/>
              </a:srgbClr>
            </a:solidFill>
          </p:spPr>
        </p:sp>
        <p:sp>
          <p:nvSpPr>
            <p:cNvPr name="Freeform 40" id="40"/>
            <p:cNvSpPr/>
            <p:nvPr/>
          </p:nvSpPr>
          <p:spPr>
            <a:xfrm flipH="false" flipV="false" rot="0">
              <a:off x="63500" y="1015238"/>
              <a:ext cx="4114800" cy="1028700"/>
            </a:xfrm>
            <a:custGeom>
              <a:avLst/>
              <a:gdLst/>
              <a:ahLst/>
              <a:cxnLst/>
              <a:rect r="r" b="b" t="t" l="l"/>
              <a:pathLst>
                <a:path h="1028700" w="4114800">
                  <a:moveTo>
                    <a:pt x="0" y="0"/>
                  </a:moveTo>
                  <a:lnTo>
                    <a:pt x="0" y="1028700"/>
                  </a:lnTo>
                  <a:lnTo>
                    <a:pt x="4114800" y="1028700"/>
                  </a:lnTo>
                  <a:lnTo>
                    <a:pt x="4114800" y="0"/>
                  </a:lnTo>
                  <a:close/>
                </a:path>
              </a:pathLst>
            </a:custGeom>
            <a:solidFill>
              <a:srgbClr val="000000">
                <a:alpha val="0"/>
              </a:srgbClr>
            </a:solidFill>
          </p:spPr>
        </p:sp>
      </p:grpSp>
      <p:grpSp>
        <p:nvGrpSpPr>
          <p:cNvPr name="Group 41" id="41"/>
          <p:cNvGrpSpPr>
            <a:grpSpLocks noChangeAspect="true"/>
          </p:cNvGrpSpPr>
          <p:nvPr/>
        </p:nvGrpSpPr>
        <p:grpSpPr>
          <a:xfrm rot="0">
            <a:off x="16167097" y="-63503"/>
            <a:ext cx="2184397" cy="1571968"/>
            <a:chOff x="0" y="0"/>
            <a:chExt cx="2184400" cy="1571968"/>
          </a:xfrm>
        </p:grpSpPr>
        <p:sp>
          <p:nvSpPr>
            <p:cNvPr name="Freeform 42" id="42"/>
            <p:cNvSpPr/>
            <p:nvPr/>
          </p:nvSpPr>
          <p:spPr>
            <a:xfrm flipH="false" flipV="false" rot="0">
              <a:off x="63500" y="63500"/>
              <a:ext cx="2057400" cy="1028700"/>
            </a:xfrm>
            <a:custGeom>
              <a:avLst/>
              <a:gdLst/>
              <a:ahLst/>
              <a:cxnLst/>
              <a:rect r="r" b="b" t="t" l="l"/>
              <a:pathLst>
                <a:path h="1028700" w="2057400">
                  <a:moveTo>
                    <a:pt x="0" y="0"/>
                  </a:moveTo>
                  <a:lnTo>
                    <a:pt x="0" y="1028700"/>
                  </a:lnTo>
                  <a:lnTo>
                    <a:pt x="2057400" y="1028700"/>
                  </a:lnTo>
                  <a:lnTo>
                    <a:pt x="2057400" y="0"/>
                  </a:lnTo>
                  <a:close/>
                </a:path>
              </a:pathLst>
            </a:custGeom>
            <a:solidFill>
              <a:srgbClr val="6AA839"/>
            </a:solidFill>
          </p:spPr>
        </p:sp>
        <p:sp>
          <p:nvSpPr>
            <p:cNvPr name="Freeform 43" id="43"/>
            <p:cNvSpPr/>
            <p:nvPr/>
          </p:nvSpPr>
          <p:spPr>
            <a:xfrm flipH="false" flipV="false" rot="0">
              <a:off x="868172" y="63500"/>
              <a:ext cx="1252855" cy="1442720"/>
            </a:xfrm>
            <a:custGeom>
              <a:avLst/>
              <a:gdLst/>
              <a:ahLst/>
              <a:cxnLst/>
              <a:rect r="r" b="b" t="t" l="l"/>
              <a:pathLst>
                <a:path h="1442720" w="1252855">
                  <a:moveTo>
                    <a:pt x="584454" y="0"/>
                  </a:moveTo>
                  <a:cubicBezTo>
                    <a:pt x="499364" y="87757"/>
                    <a:pt x="422529" y="182372"/>
                    <a:pt x="354076" y="283972"/>
                  </a:cubicBezTo>
                  <a:cubicBezTo>
                    <a:pt x="279146" y="395097"/>
                    <a:pt x="215646" y="512318"/>
                    <a:pt x="163576" y="635762"/>
                  </a:cubicBezTo>
                  <a:cubicBezTo>
                    <a:pt x="109347" y="763778"/>
                    <a:pt x="68453" y="895858"/>
                    <a:pt x="41021" y="1032129"/>
                  </a:cubicBezTo>
                  <a:cubicBezTo>
                    <a:pt x="13589" y="1167638"/>
                    <a:pt x="0" y="1304544"/>
                    <a:pt x="127" y="1442720"/>
                  </a:cubicBezTo>
                  <a:lnTo>
                    <a:pt x="765048" y="1442720"/>
                  </a:lnTo>
                  <a:cubicBezTo>
                    <a:pt x="765048" y="1400429"/>
                    <a:pt x="766953" y="1358265"/>
                    <a:pt x="771017" y="1316228"/>
                  </a:cubicBezTo>
                  <a:cubicBezTo>
                    <a:pt x="775208" y="1273429"/>
                    <a:pt x="781431" y="1230884"/>
                    <a:pt x="789686" y="1188720"/>
                  </a:cubicBezTo>
                  <a:cubicBezTo>
                    <a:pt x="797941" y="1146556"/>
                    <a:pt x="808482" y="1104773"/>
                    <a:pt x="820928" y="1063625"/>
                  </a:cubicBezTo>
                  <a:cubicBezTo>
                    <a:pt x="833374" y="1022477"/>
                    <a:pt x="847852" y="981964"/>
                    <a:pt x="864362" y="942213"/>
                  </a:cubicBezTo>
                  <a:cubicBezTo>
                    <a:pt x="880872" y="902462"/>
                    <a:pt x="899160" y="863600"/>
                    <a:pt x="919480" y="825627"/>
                  </a:cubicBezTo>
                  <a:cubicBezTo>
                    <a:pt x="939800" y="787654"/>
                    <a:pt x="961898" y="750824"/>
                    <a:pt x="985901" y="715137"/>
                  </a:cubicBezTo>
                  <a:cubicBezTo>
                    <a:pt x="1009904" y="679450"/>
                    <a:pt x="1035558" y="644906"/>
                    <a:pt x="1062863" y="611759"/>
                  </a:cubicBezTo>
                  <a:cubicBezTo>
                    <a:pt x="1090168" y="578612"/>
                    <a:pt x="1119124" y="546735"/>
                    <a:pt x="1149731" y="516382"/>
                  </a:cubicBezTo>
                  <a:cubicBezTo>
                    <a:pt x="1164971" y="501142"/>
                    <a:pt x="1180465" y="486410"/>
                    <a:pt x="1196467" y="471932"/>
                  </a:cubicBezTo>
                  <a:cubicBezTo>
                    <a:pt x="1212469" y="457454"/>
                    <a:pt x="1228725" y="443484"/>
                    <a:pt x="1245235" y="429895"/>
                  </a:cubicBezTo>
                  <a:cubicBezTo>
                    <a:pt x="1247775" y="427863"/>
                    <a:pt x="1250315" y="425704"/>
                    <a:pt x="1252855" y="423672"/>
                  </a:cubicBezTo>
                  <a:lnTo>
                    <a:pt x="1252855" y="423672"/>
                  </a:lnTo>
                  <a:lnTo>
                    <a:pt x="1252855" y="0"/>
                  </a:lnTo>
                  <a:close/>
                </a:path>
              </a:pathLst>
            </a:custGeom>
            <a:solidFill>
              <a:srgbClr val="DBE4D1"/>
            </a:solidFill>
          </p:spPr>
        </p:sp>
        <p:sp>
          <p:nvSpPr>
            <p:cNvPr name="Freeform 44" id="44"/>
            <p:cNvSpPr/>
            <p:nvPr/>
          </p:nvSpPr>
          <p:spPr>
            <a:xfrm flipH="false" flipV="false" rot="0">
              <a:off x="63500" y="63500"/>
              <a:ext cx="2057400" cy="1028700"/>
            </a:xfrm>
            <a:custGeom>
              <a:avLst/>
              <a:gdLst/>
              <a:ahLst/>
              <a:cxnLst/>
              <a:rect r="r" b="b" t="t" l="l"/>
              <a:pathLst>
                <a:path h="1028700" w="2057400">
                  <a:moveTo>
                    <a:pt x="0" y="0"/>
                  </a:moveTo>
                  <a:lnTo>
                    <a:pt x="0" y="1028700"/>
                  </a:lnTo>
                  <a:lnTo>
                    <a:pt x="2057400" y="1028700"/>
                  </a:lnTo>
                  <a:lnTo>
                    <a:pt x="2057400" y="0"/>
                  </a:lnTo>
                  <a:close/>
                </a:path>
              </a:pathLst>
            </a:custGeom>
            <a:solidFill>
              <a:srgbClr val="000000">
                <a:alpha val="0"/>
              </a:srgbClr>
            </a:solidFill>
          </p:spPr>
        </p:sp>
        <p:sp>
          <p:nvSpPr>
            <p:cNvPr name="Freeform 45" id="45"/>
            <p:cNvSpPr/>
            <p:nvPr/>
          </p:nvSpPr>
          <p:spPr>
            <a:xfrm flipH="false" flipV="false" rot="0">
              <a:off x="865886" y="63500"/>
              <a:ext cx="1255014" cy="1445006"/>
            </a:xfrm>
            <a:custGeom>
              <a:avLst/>
              <a:gdLst/>
              <a:ahLst/>
              <a:cxnLst/>
              <a:rect r="r" b="b" t="t" l="l"/>
              <a:pathLst>
                <a:path h="1445006" w="1255014">
                  <a:moveTo>
                    <a:pt x="0" y="0"/>
                  </a:moveTo>
                  <a:lnTo>
                    <a:pt x="0" y="1445006"/>
                  </a:lnTo>
                  <a:lnTo>
                    <a:pt x="1255014" y="1445006"/>
                  </a:lnTo>
                  <a:lnTo>
                    <a:pt x="1255014" y="0"/>
                  </a:lnTo>
                  <a:close/>
                </a:path>
              </a:pathLst>
            </a:custGeom>
            <a:solidFill>
              <a:srgbClr val="000000">
                <a:alpha val="0"/>
              </a:srgbClr>
            </a:solidFill>
          </p:spPr>
        </p:sp>
      </p:grpSp>
      <p:sp>
        <p:nvSpPr>
          <p:cNvPr name="TextBox 46" id="46"/>
          <p:cNvSpPr txBox="true"/>
          <p:nvPr/>
        </p:nvSpPr>
        <p:spPr>
          <a:xfrm rot="0">
            <a:off x="868556" y="-57150"/>
            <a:ext cx="17061095" cy="1719338"/>
          </a:xfrm>
          <a:prstGeom prst="rect">
            <a:avLst/>
          </a:prstGeom>
        </p:spPr>
        <p:txBody>
          <a:bodyPr anchor="t" rtlCol="false" tIns="0" lIns="0" bIns="0" rIns="0">
            <a:spAutoFit/>
          </a:bodyPr>
          <a:lstStyle/>
          <a:p>
            <a:pPr algn="ctr">
              <a:lnSpc>
                <a:spcPts val="4596"/>
              </a:lnSpc>
            </a:pPr>
            <a:r>
              <a:rPr lang="en-US" sz="3300">
                <a:solidFill>
                  <a:srgbClr val="000000"/>
                </a:solidFill>
                <a:latin typeface="Noto Sans"/>
                <a:ea typeface="Noto Sans"/>
                <a:cs typeface="Noto Sans"/>
                <a:sym typeface="Noto Sans"/>
              </a:rPr>
              <a:t>Міністерство освіти і науки України</a:t>
            </a:r>
          </a:p>
          <a:p>
            <a:pPr algn="ctr">
              <a:lnSpc>
                <a:spcPts val="4596"/>
              </a:lnSpc>
            </a:pPr>
            <a:r>
              <a:rPr lang="en-US" sz="3300">
                <a:solidFill>
                  <a:srgbClr val="000000"/>
                </a:solidFill>
                <a:latin typeface="Noto Sans"/>
                <a:ea typeface="Noto Sans"/>
                <a:cs typeface="Noto Sans"/>
                <a:sym typeface="Noto Sans"/>
              </a:rPr>
              <a:t>Всеукраїнський інтерактивний конкурс «МАН-Юніор Дослідник»</a:t>
            </a:r>
          </a:p>
          <a:p>
            <a:pPr algn="ctr">
              <a:lnSpc>
                <a:spcPts val="4596"/>
              </a:lnSpc>
            </a:pPr>
            <a:r>
              <a:rPr lang="en-US" sz="3300">
                <a:solidFill>
                  <a:srgbClr val="000000"/>
                </a:solidFill>
                <a:latin typeface="Noto Sans"/>
                <a:ea typeface="Noto Sans"/>
                <a:cs typeface="Noto Sans"/>
                <a:sym typeface="Noto Sans"/>
              </a:rPr>
              <a:t>Номінація «Еколог-Юніор»</a:t>
            </a:r>
          </a:p>
        </p:txBody>
      </p:sp>
      <p:sp>
        <p:nvSpPr>
          <p:cNvPr name="TextBox 47" id="47"/>
          <p:cNvSpPr txBox="true"/>
          <p:nvPr/>
        </p:nvSpPr>
        <p:spPr>
          <a:xfrm rot="0">
            <a:off x="585210" y="2697537"/>
            <a:ext cx="17243572" cy="2170362"/>
          </a:xfrm>
          <a:prstGeom prst="rect">
            <a:avLst/>
          </a:prstGeom>
        </p:spPr>
        <p:txBody>
          <a:bodyPr anchor="t" rtlCol="false" tIns="0" lIns="0" bIns="0" rIns="0">
            <a:spAutoFit/>
          </a:bodyPr>
          <a:lstStyle/>
          <a:p>
            <a:pPr algn="ctr">
              <a:lnSpc>
                <a:spcPts val="4424"/>
              </a:lnSpc>
            </a:pPr>
          </a:p>
          <a:p>
            <a:pPr algn="ctr">
              <a:lnSpc>
                <a:spcPts val="6577"/>
              </a:lnSpc>
            </a:pPr>
            <a:r>
              <a:rPr lang="en-US" b="true" sz="4701">
                <a:solidFill>
                  <a:srgbClr val="000000"/>
                </a:solidFill>
                <a:latin typeface="Noto Sans Bold"/>
                <a:ea typeface="Noto Sans Bold"/>
                <a:cs typeface="Noto Sans Bold"/>
                <a:sym typeface="Noto Sans Bold"/>
              </a:rPr>
              <a:t> ОЦІНКА РОДЮЧОСТІ ҐРУНТІВ СЕЛІТЕБНИХ ТЕРИТОРІЙ </a:t>
            </a:r>
          </a:p>
          <a:p>
            <a:pPr algn="ctr">
              <a:lnSpc>
                <a:spcPts val="6577"/>
              </a:lnSpc>
            </a:pPr>
            <a:r>
              <a:rPr lang="en-US" b="true" sz="4701">
                <a:solidFill>
                  <a:srgbClr val="000000"/>
                </a:solidFill>
                <a:latin typeface="Noto Sans Bold"/>
                <a:ea typeface="Noto Sans Bold"/>
                <a:cs typeface="Noto Sans Bold"/>
                <a:sym typeface="Noto Sans Bold"/>
              </a:rPr>
              <a:t>НА ПРИКЛАДІ МІСТА КАМ’ЯНСЬКЕ</a:t>
            </a:r>
          </a:p>
        </p:txBody>
      </p:sp>
      <p:sp>
        <p:nvSpPr>
          <p:cNvPr name="TextBox 48" id="48"/>
          <p:cNvSpPr txBox="true"/>
          <p:nvPr/>
        </p:nvSpPr>
        <p:spPr>
          <a:xfrm rot="0">
            <a:off x="475966" y="5552131"/>
            <a:ext cx="8668034" cy="4645647"/>
          </a:xfrm>
          <a:prstGeom prst="rect">
            <a:avLst/>
          </a:prstGeom>
        </p:spPr>
        <p:txBody>
          <a:bodyPr anchor="t" rtlCol="false" tIns="0" lIns="0" bIns="0" rIns="0">
            <a:spAutoFit/>
          </a:bodyPr>
          <a:lstStyle/>
          <a:p>
            <a:pPr algn="l">
              <a:lnSpc>
                <a:spcPts val="4718"/>
              </a:lnSpc>
            </a:pPr>
            <a:r>
              <a:rPr lang="en-US" sz="3399">
                <a:solidFill>
                  <a:srgbClr val="000000"/>
                </a:solidFill>
                <a:latin typeface="Noto Sans"/>
                <a:ea typeface="Noto Sans"/>
                <a:cs typeface="Noto Sans"/>
                <a:sym typeface="Noto Sans"/>
              </a:rPr>
              <a:t>Роботу виконала: </a:t>
            </a:r>
          </a:p>
          <a:p>
            <a:pPr algn="l">
              <a:lnSpc>
                <a:spcPts val="5551"/>
              </a:lnSpc>
            </a:pPr>
            <a:r>
              <a:rPr lang="en-US" sz="3999" b="true">
                <a:solidFill>
                  <a:srgbClr val="000000"/>
                </a:solidFill>
                <a:latin typeface="Noto Sans Bold"/>
                <a:ea typeface="Noto Sans Bold"/>
                <a:cs typeface="Noto Sans Bold"/>
                <a:sym typeface="Noto Sans Bold"/>
              </a:rPr>
              <a:t>Біленко Анастасія Павлівна</a:t>
            </a:r>
            <a:r>
              <a:rPr lang="en-US" sz="3999">
                <a:solidFill>
                  <a:srgbClr val="000000"/>
                </a:solidFill>
                <a:latin typeface="Noto Sans"/>
                <a:ea typeface="Noto Sans"/>
                <a:cs typeface="Noto Sans"/>
                <a:sym typeface="Noto Sans"/>
              </a:rPr>
              <a:t>, </a:t>
            </a:r>
          </a:p>
          <a:p>
            <a:pPr algn="l">
              <a:lnSpc>
                <a:spcPts val="3330"/>
              </a:lnSpc>
            </a:pPr>
            <a:r>
              <a:rPr lang="en-US" sz="2399">
                <a:solidFill>
                  <a:srgbClr val="000000"/>
                </a:solidFill>
                <a:latin typeface="Noto Sans"/>
                <a:ea typeface="Noto Sans"/>
                <a:cs typeface="Noto Sans"/>
                <a:sym typeface="Noto Sans"/>
              </a:rPr>
              <a:t>учениця </a:t>
            </a:r>
            <a:r>
              <a:rPr lang="en-US" sz="2399">
                <a:solidFill>
                  <a:srgbClr val="000000"/>
                </a:solidFill>
                <a:latin typeface="Noto Sans"/>
                <a:ea typeface="Noto Sans"/>
                <a:cs typeface="Noto Sans"/>
                <a:sym typeface="Noto Sans"/>
              </a:rPr>
              <a:t>9 класу Комунального закладу</a:t>
            </a:r>
          </a:p>
          <a:p>
            <a:pPr algn="l">
              <a:lnSpc>
                <a:spcPts val="3330"/>
              </a:lnSpc>
            </a:pPr>
            <a:r>
              <a:rPr lang="en-US" sz="2399">
                <a:solidFill>
                  <a:srgbClr val="000000"/>
                </a:solidFill>
                <a:latin typeface="Noto Sans"/>
                <a:ea typeface="Noto Sans"/>
                <a:cs typeface="Noto Sans"/>
                <a:sym typeface="Noto Sans"/>
              </a:rPr>
              <a:t> «Науковий ліцей ім. Анатолія Лигуна» </a:t>
            </a:r>
          </a:p>
          <a:p>
            <a:pPr algn="l">
              <a:lnSpc>
                <a:spcPts val="3330"/>
              </a:lnSpc>
            </a:pPr>
            <a:r>
              <a:rPr lang="en-US" sz="2399">
                <a:solidFill>
                  <a:srgbClr val="000000"/>
                </a:solidFill>
                <a:latin typeface="Noto Sans"/>
                <a:ea typeface="Noto Sans"/>
                <a:cs typeface="Noto Sans"/>
                <a:sym typeface="Noto Sans"/>
              </a:rPr>
              <a:t>Кам’янської міської ради, м. Кам’янське Дніпропетровської області,</a:t>
            </a:r>
          </a:p>
          <a:p>
            <a:pPr algn="l">
              <a:lnSpc>
                <a:spcPts val="3330"/>
              </a:lnSpc>
            </a:pPr>
            <a:r>
              <a:rPr lang="en-US" sz="2399">
                <a:solidFill>
                  <a:srgbClr val="000000"/>
                </a:solidFill>
                <a:latin typeface="Noto Sans"/>
                <a:ea typeface="Noto Sans"/>
                <a:cs typeface="Noto Sans"/>
                <a:sym typeface="Noto Sans"/>
              </a:rPr>
              <a:t>вихованка гуртка «Юні екологи» Комунального закладу «Дитячий екологічний центр» Кам‘янської міської ради</a:t>
            </a:r>
          </a:p>
          <a:p>
            <a:pPr algn="l">
              <a:lnSpc>
                <a:spcPts val="3330"/>
              </a:lnSpc>
            </a:pPr>
          </a:p>
          <a:p>
            <a:pPr algn="l">
              <a:lnSpc>
                <a:spcPts val="3330"/>
              </a:lnSpc>
            </a:pPr>
          </a:p>
        </p:txBody>
      </p:sp>
      <p:sp>
        <p:nvSpPr>
          <p:cNvPr name="TextBox 49" id="49"/>
          <p:cNvSpPr txBox="true"/>
          <p:nvPr/>
        </p:nvSpPr>
        <p:spPr>
          <a:xfrm rot="0">
            <a:off x="9773309" y="5561656"/>
            <a:ext cx="8055473" cy="3079991"/>
          </a:xfrm>
          <a:prstGeom prst="rect">
            <a:avLst/>
          </a:prstGeom>
        </p:spPr>
        <p:txBody>
          <a:bodyPr anchor="t" rtlCol="false" tIns="0" lIns="0" bIns="0" rIns="0">
            <a:spAutoFit/>
          </a:bodyPr>
          <a:lstStyle/>
          <a:p>
            <a:pPr algn="r">
              <a:lnSpc>
                <a:spcPts val="4024"/>
              </a:lnSpc>
            </a:pPr>
            <a:r>
              <a:rPr lang="en-US" sz="2899">
                <a:solidFill>
                  <a:srgbClr val="000000"/>
                </a:solidFill>
                <a:latin typeface="Noto Sans"/>
                <a:ea typeface="Noto Sans"/>
                <a:cs typeface="Noto Sans"/>
                <a:sym typeface="Noto Sans"/>
              </a:rPr>
              <a:t>Науковий керівник:</a:t>
            </a:r>
          </a:p>
          <a:p>
            <a:pPr algn="r">
              <a:lnSpc>
                <a:spcPts val="3885"/>
              </a:lnSpc>
            </a:pPr>
            <a:r>
              <a:rPr lang="en-US" sz="2799" b="true">
                <a:solidFill>
                  <a:srgbClr val="000000"/>
                </a:solidFill>
                <a:latin typeface="Noto Sans Bold"/>
                <a:ea typeface="Noto Sans Bold"/>
                <a:cs typeface="Noto Sans Bold"/>
                <a:sym typeface="Noto Sans Bold"/>
              </a:rPr>
              <a:t>Непошивайленко Наталія Олександрівна</a:t>
            </a:r>
            <a:r>
              <a:rPr lang="en-US" sz="2799">
                <a:solidFill>
                  <a:srgbClr val="000000"/>
                </a:solidFill>
                <a:latin typeface="Noto Sans"/>
                <a:ea typeface="Noto Sans"/>
                <a:cs typeface="Noto Sans"/>
                <a:sym typeface="Noto Sans"/>
              </a:rPr>
              <a:t>,</a:t>
            </a:r>
          </a:p>
          <a:p>
            <a:pPr algn="r">
              <a:lnSpc>
                <a:spcPts val="3330"/>
              </a:lnSpc>
            </a:pPr>
            <a:r>
              <a:rPr lang="en-US" sz="2399">
                <a:solidFill>
                  <a:srgbClr val="000000"/>
                </a:solidFill>
                <a:latin typeface="Noto Sans"/>
                <a:ea typeface="Noto Sans"/>
                <a:cs typeface="Noto Sans"/>
                <a:sym typeface="Noto Sans"/>
              </a:rPr>
              <a:t>к.т.н., доцент, керівник гуртка «Юні екологи»</a:t>
            </a:r>
          </a:p>
          <a:p>
            <a:pPr algn="r">
              <a:lnSpc>
                <a:spcPts val="3330"/>
              </a:lnSpc>
            </a:pPr>
            <a:r>
              <a:rPr lang="en-US" sz="2399">
                <a:solidFill>
                  <a:srgbClr val="000000"/>
                </a:solidFill>
                <a:latin typeface="Noto Sans"/>
                <a:ea typeface="Noto Sans"/>
                <a:cs typeface="Noto Sans"/>
                <a:sym typeface="Noto Sans"/>
              </a:rPr>
              <a:t>к</a:t>
            </a:r>
            <a:r>
              <a:rPr lang="en-US" sz="2399">
                <a:solidFill>
                  <a:srgbClr val="000000"/>
                </a:solidFill>
                <a:latin typeface="Noto Sans"/>
                <a:ea typeface="Noto Sans"/>
                <a:cs typeface="Noto Sans"/>
                <a:sym typeface="Noto Sans"/>
              </a:rPr>
              <a:t>омунального закладу </a:t>
            </a:r>
          </a:p>
          <a:p>
            <a:pPr algn="r">
              <a:lnSpc>
                <a:spcPts val="3330"/>
              </a:lnSpc>
            </a:pPr>
            <a:r>
              <a:rPr lang="en-US" sz="2399">
                <a:solidFill>
                  <a:srgbClr val="000000"/>
                </a:solidFill>
                <a:latin typeface="Noto Sans"/>
                <a:ea typeface="Noto Sans"/>
                <a:cs typeface="Noto Sans"/>
                <a:sym typeface="Noto Sans"/>
              </a:rPr>
              <a:t>«Дитячий екологічний центр»</a:t>
            </a:r>
          </a:p>
          <a:p>
            <a:pPr algn="r">
              <a:lnSpc>
                <a:spcPts val="3330"/>
              </a:lnSpc>
            </a:pPr>
            <a:r>
              <a:rPr lang="en-US" sz="2399">
                <a:solidFill>
                  <a:srgbClr val="000000"/>
                </a:solidFill>
                <a:latin typeface="Noto Sans"/>
                <a:ea typeface="Noto Sans"/>
                <a:cs typeface="Noto Sans"/>
                <a:sym typeface="Noto Sans"/>
              </a:rPr>
              <a:t>Кам‘янської міської ради </a:t>
            </a:r>
            <a:r>
              <a:rPr lang="en-US" sz="2399">
                <a:solidFill>
                  <a:srgbClr val="000000"/>
                </a:solidFill>
                <a:latin typeface="Noto Sans"/>
                <a:ea typeface="Noto Sans"/>
                <a:cs typeface="Noto Sans"/>
                <a:sym typeface="Noto Sans"/>
              </a:rPr>
              <a:t>Дніпропетровської області</a:t>
            </a:r>
          </a:p>
          <a:p>
            <a:pPr algn="r">
              <a:lnSpc>
                <a:spcPts val="3330"/>
              </a:lnSpc>
            </a:pPr>
          </a:p>
        </p:txBody>
      </p:sp>
      <p:sp>
        <p:nvSpPr>
          <p:cNvPr name="TextBox 50" id="50"/>
          <p:cNvSpPr txBox="true"/>
          <p:nvPr/>
        </p:nvSpPr>
        <p:spPr>
          <a:xfrm rot="0">
            <a:off x="585210" y="1605038"/>
            <a:ext cx="17627789" cy="976630"/>
          </a:xfrm>
          <a:prstGeom prst="rect">
            <a:avLst/>
          </a:prstGeom>
        </p:spPr>
        <p:txBody>
          <a:bodyPr anchor="t" rtlCol="false" tIns="0" lIns="0" bIns="0" rIns="0">
            <a:spAutoFit/>
          </a:bodyPr>
          <a:lstStyle/>
          <a:p>
            <a:pPr algn="ctr">
              <a:lnSpc>
                <a:spcPts val="3919"/>
              </a:lnSpc>
              <a:spcBef>
                <a:spcPct val="0"/>
              </a:spcBef>
            </a:pPr>
            <a:r>
              <a:rPr lang="en-US" sz="2799">
                <a:solidFill>
                  <a:srgbClr val="000000"/>
                </a:solidFill>
                <a:latin typeface="Noto Sans"/>
                <a:ea typeface="Noto Sans"/>
                <a:cs typeface="Noto Sans"/>
                <a:sym typeface="Noto Sans"/>
              </a:rPr>
              <a:t>Комунальний позашкільний навчальний заклад</a:t>
            </a:r>
          </a:p>
          <a:p>
            <a:pPr algn="ctr">
              <a:lnSpc>
                <a:spcPts val="3919"/>
              </a:lnSpc>
              <a:spcBef>
                <a:spcPct val="0"/>
              </a:spcBef>
            </a:pPr>
            <a:r>
              <a:rPr lang="en-US" sz="2799">
                <a:solidFill>
                  <a:srgbClr val="000000"/>
                </a:solidFill>
                <a:latin typeface="Noto Sans"/>
                <a:ea typeface="Noto Sans"/>
                <a:cs typeface="Noto Sans"/>
                <a:sym typeface="Noto Sans"/>
              </a:rPr>
              <a:t>«Мала академія наук учнівської молоді» Дніпропетровської обласної ради», м. Кам’янське</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DBE4D1"/>
        </a:solidFill>
      </p:bgPr>
    </p:bg>
    <p:spTree>
      <p:nvGrpSpPr>
        <p:cNvPr id="1" name=""/>
        <p:cNvGrpSpPr/>
        <p:nvPr/>
      </p:nvGrpSpPr>
      <p:grpSpPr>
        <a:xfrm>
          <a:off x="0" y="0"/>
          <a:ext cx="0" cy="0"/>
          <a:chOff x="0" y="0"/>
          <a:chExt cx="0" cy="0"/>
        </a:xfrm>
      </p:grpSpPr>
      <p:sp>
        <p:nvSpPr>
          <p:cNvPr name="Freeform 2" id="2"/>
          <p:cNvSpPr/>
          <p:nvPr/>
        </p:nvSpPr>
        <p:spPr>
          <a:xfrm flipH="false" flipV="false" rot="0">
            <a:off x="4139260" y="-4784369"/>
            <a:ext cx="18145725" cy="19957028"/>
          </a:xfrm>
          <a:custGeom>
            <a:avLst/>
            <a:gdLst/>
            <a:ahLst/>
            <a:cxnLst/>
            <a:rect r="r" b="b" t="t" l="l"/>
            <a:pathLst>
              <a:path h="19957028" w="18145725">
                <a:moveTo>
                  <a:pt x="0" y="0"/>
                </a:moveTo>
                <a:lnTo>
                  <a:pt x="18145725" y="0"/>
                </a:lnTo>
                <a:lnTo>
                  <a:pt x="18145725" y="19957027"/>
                </a:lnTo>
                <a:lnTo>
                  <a:pt x="0" y="1995702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5359451" y="1329842"/>
            <a:ext cx="2953683" cy="602285"/>
          </a:xfrm>
          <a:prstGeom prst="rect">
            <a:avLst/>
          </a:prstGeom>
        </p:spPr>
        <p:txBody>
          <a:bodyPr anchor="t" rtlCol="false" tIns="0" lIns="0" bIns="0" rIns="0">
            <a:spAutoFit/>
          </a:bodyPr>
          <a:lstStyle/>
          <a:p>
            <a:pPr algn="l">
              <a:lnSpc>
                <a:spcPts val="4759"/>
              </a:lnSpc>
            </a:pPr>
            <a:r>
              <a:rPr lang="en-US" b="true" sz="3399">
                <a:solidFill>
                  <a:srgbClr val="000000"/>
                </a:solidFill>
                <a:latin typeface="Noto Sans Bold"/>
                <a:ea typeface="Noto Sans Bold"/>
                <a:cs typeface="Noto Sans Bold"/>
                <a:sym typeface="Noto Sans Bold"/>
              </a:rPr>
              <a:t>Мета роботи</a:t>
            </a:r>
          </a:p>
        </p:txBody>
      </p:sp>
      <p:sp>
        <p:nvSpPr>
          <p:cNvPr name="TextBox 4" id="4"/>
          <p:cNvSpPr txBox="true"/>
          <p:nvPr/>
        </p:nvSpPr>
        <p:spPr>
          <a:xfrm rot="0">
            <a:off x="4526309" y="4572781"/>
            <a:ext cx="4596317" cy="580396"/>
          </a:xfrm>
          <a:prstGeom prst="rect">
            <a:avLst/>
          </a:prstGeom>
        </p:spPr>
        <p:txBody>
          <a:bodyPr anchor="t" rtlCol="false" tIns="0" lIns="0" bIns="0" rIns="0">
            <a:spAutoFit/>
          </a:bodyPr>
          <a:lstStyle/>
          <a:p>
            <a:pPr algn="l">
              <a:lnSpc>
                <a:spcPts val="4759"/>
              </a:lnSpc>
            </a:pPr>
            <a:r>
              <a:rPr lang="en-US" b="true" sz="3399">
                <a:solidFill>
                  <a:srgbClr val="000000"/>
                </a:solidFill>
                <a:latin typeface="Noto Sans Bold"/>
                <a:ea typeface="Noto Sans Bold"/>
                <a:cs typeface="Noto Sans Bold"/>
                <a:sym typeface="Noto Sans Bold"/>
              </a:rPr>
              <a:t>Об'єкт дослідження</a:t>
            </a:r>
          </a:p>
        </p:txBody>
      </p:sp>
      <p:sp>
        <p:nvSpPr>
          <p:cNvPr name="TextBox 5" id="5"/>
          <p:cNvSpPr txBox="true"/>
          <p:nvPr/>
        </p:nvSpPr>
        <p:spPr>
          <a:xfrm rot="0">
            <a:off x="9617040" y="568249"/>
            <a:ext cx="6910739" cy="2144522"/>
          </a:xfrm>
          <a:prstGeom prst="rect">
            <a:avLst/>
          </a:prstGeom>
        </p:spPr>
        <p:txBody>
          <a:bodyPr anchor="t" rtlCol="false" tIns="0" lIns="0" bIns="0" rIns="0">
            <a:spAutoFit/>
          </a:bodyPr>
          <a:lstStyle/>
          <a:p>
            <a:pPr algn="l">
              <a:lnSpc>
                <a:spcPts val="4308"/>
              </a:lnSpc>
            </a:pPr>
            <a:r>
              <a:rPr lang="en-US" sz="3099">
                <a:solidFill>
                  <a:srgbClr val="000000"/>
                </a:solidFill>
                <a:latin typeface="Noto Sans"/>
                <a:ea typeface="Noto Sans"/>
                <a:cs typeface="Noto Sans"/>
                <a:sym typeface="Noto Sans"/>
              </a:rPr>
              <a:t> </a:t>
            </a:r>
            <a:r>
              <a:rPr lang="en-US" b="true" sz="3099">
                <a:solidFill>
                  <a:srgbClr val="000000"/>
                </a:solidFill>
                <a:latin typeface="Noto Sans Bold"/>
                <a:ea typeface="Noto Sans Bold"/>
                <a:cs typeface="Noto Sans Bold"/>
                <a:sym typeface="Noto Sans Bold"/>
              </a:rPr>
              <a:t>оцінка родючості ґрунтів в окремих ділянках промислового міста Кам’янське за допомогою ростового тесту</a:t>
            </a:r>
          </a:p>
        </p:txBody>
      </p:sp>
      <p:sp>
        <p:nvSpPr>
          <p:cNvPr name="TextBox 6" id="6"/>
          <p:cNvSpPr txBox="true"/>
          <p:nvPr/>
        </p:nvSpPr>
        <p:spPr>
          <a:xfrm rot="0">
            <a:off x="17259300" y="9106586"/>
            <a:ext cx="323821" cy="920677"/>
          </a:xfrm>
          <a:prstGeom prst="rect">
            <a:avLst/>
          </a:prstGeom>
        </p:spPr>
        <p:txBody>
          <a:bodyPr anchor="t" rtlCol="false" tIns="0" lIns="0" bIns="0" rIns="0">
            <a:spAutoFit/>
          </a:bodyPr>
          <a:lstStyle/>
          <a:p>
            <a:pPr algn="l">
              <a:lnSpc>
                <a:spcPts val="6999"/>
              </a:lnSpc>
            </a:pPr>
            <a:r>
              <a:rPr lang="en-US" b="true" sz="4999">
                <a:solidFill>
                  <a:srgbClr val="FFFFFF"/>
                </a:solidFill>
                <a:latin typeface="Times New Roman Bold"/>
                <a:ea typeface="Times New Roman Bold"/>
                <a:cs typeface="Times New Roman Bold"/>
                <a:sym typeface="Times New Roman Bold"/>
              </a:rPr>
              <a:t>2</a:t>
            </a:r>
          </a:p>
        </p:txBody>
      </p:sp>
      <p:sp>
        <p:nvSpPr>
          <p:cNvPr name="TextBox 7" id="7"/>
          <p:cNvSpPr txBox="true"/>
          <p:nvPr/>
        </p:nvSpPr>
        <p:spPr>
          <a:xfrm rot="0">
            <a:off x="4288631" y="7806338"/>
            <a:ext cx="4985709" cy="563880"/>
          </a:xfrm>
          <a:prstGeom prst="rect">
            <a:avLst/>
          </a:prstGeom>
        </p:spPr>
        <p:txBody>
          <a:bodyPr anchor="t" rtlCol="false" tIns="0" lIns="0" bIns="0" rIns="0">
            <a:spAutoFit/>
          </a:bodyPr>
          <a:lstStyle/>
          <a:p>
            <a:pPr algn="l">
              <a:lnSpc>
                <a:spcPts val="4620"/>
              </a:lnSpc>
            </a:pPr>
            <a:r>
              <a:rPr lang="en-US" b="true" sz="3300">
                <a:solidFill>
                  <a:srgbClr val="000000"/>
                </a:solidFill>
                <a:latin typeface="Noto Sans Bold"/>
                <a:ea typeface="Noto Sans Bold"/>
                <a:cs typeface="Noto Sans Bold"/>
                <a:sym typeface="Noto Sans Bold"/>
              </a:rPr>
              <a:t>Предмет дослідження</a:t>
            </a:r>
          </a:p>
        </p:txBody>
      </p:sp>
      <p:sp>
        <p:nvSpPr>
          <p:cNvPr name="TextBox 8" id="8"/>
          <p:cNvSpPr txBox="true"/>
          <p:nvPr/>
        </p:nvSpPr>
        <p:spPr>
          <a:xfrm rot="0">
            <a:off x="9617040" y="4333643"/>
            <a:ext cx="6413592" cy="1068197"/>
          </a:xfrm>
          <a:prstGeom prst="rect">
            <a:avLst/>
          </a:prstGeom>
        </p:spPr>
        <p:txBody>
          <a:bodyPr anchor="t" rtlCol="false" tIns="0" lIns="0" bIns="0" rIns="0">
            <a:spAutoFit/>
          </a:bodyPr>
          <a:lstStyle/>
          <a:p>
            <a:pPr algn="l">
              <a:lnSpc>
                <a:spcPts val="4309"/>
              </a:lnSpc>
            </a:pPr>
            <a:r>
              <a:rPr lang="en-US" b="true" sz="3100">
                <a:solidFill>
                  <a:srgbClr val="000000"/>
                </a:solidFill>
                <a:latin typeface="Noto Sans Bold"/>
                <a:ea typeface="Noto Sans Bold"/>
                <a:cs typeface="Noto Sans Bold"/>
                <a:sym typeface="Noto Sans Bold"/>
              </a:rPr>
              <a:t>процес якісної оцінки ґрунтів населеного пункту</a:t>
            </a:r>
          </a:p>
        </p:txBody>
      </p:sp>
      <p:sp>
        <p:nvSpPr>
          <p:cNvPr name="TextBox 9" id="9"/>
          <p:cNvSpPr txBox="true"/>
          <p:nvPr/>
        </p:nvSpPr>
        <p:spPr>
          <a:xfrm rot="0">
            <a:off x="9617040" y="7051948"/>
            <a:ext cx="6495459" cy="2101233"/>
          </a:xfrm>
          <a:prstGeom prst="rect">
            <a:avLst/>
          </a:prstGeom>
        </p:spPr>
        <p:txBody>
          <a:bodyPr anchor="t" rtlCol="false" tIns="0" lIns="0" bIns="0" rIns="0">
            <a:spAutoFit/>
          </a:bodyPr>
          <a:lstStyle/>
          <a:p>
            <a:pPr algn="l">
              <a:lnSpc>
                <a:spcPts val="4274"/>
              </a:lnSpc>
            </a:pPr>
            <a:r>
              <a:rPr lang="en-US" b="true" sz="3099">
                <a:solidFill>
                  <a:srgbClr val="000000"/>
                </a:solidFill>
                <a:latin typeface="Noto Sans Bold"/>
                <a:ea typeface="Noto Sans Bold"/>
                <a:cs typeface="Noto Sans Bold"/>
                <a:sym typeface="Noto Sans Bold"/>
              </a:rPr>
              <a:t>показники, що характеризують якісну оцінку ґрунту на приклад  окремих ділянок у м. Кам’янське</a:t>
            </a:r>
          </a:p>
        </p:txBody>
      </p:sp>
    </p:spTree>
  </p:cSld>
  <p:clrMapOvr>
    <a:masterClrMapping/>
  </p:clrMapOvr>
</p:sld>
</file>

<file path=ppt/slides/slide3.xml><?xml version="1.0" encoding="utf-8"?>
<p:sld xmlns:p="http://schemas.openxmlformats.org/presentationml/2006/main" xmlns:a="http://schemas.openxmlformats.org/drawingml/2006/main">
  <p:cSld>
    <p:bg>
      <p:bgPr>
        <a:solidFill>
          <a:srgbClr val="DBE4D1"/>
        </a:solidFill>
      </p:bgPr>
    </p:bg>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914486" y="6817462"/>
            <a:ext cx="13510765" cy="1568386"/>
            <a:chOff x="0" y="0"/>
            <a:chExt cx="13510768" cy="1568386"/>
          </a:xfrm>
        </p:grpSpPr>
        <p:sp>
          <p:nvSpPr>
            <p:cNvPr name="Freeform 3" id="3"/>
            <p:cNvSpPr/>
            <p:nvPr/>
          </p:nvSpPr>
          <p:spPr>
            <a:xfrm flipH="false" flipV="false" rot="0">
              <a:off x="69596" y="63500"/>
              <a:ext cx="13370559" cy="1438656"/>
            </a:xfrm>
            <a:custGeom>
              <a:avLst/>
              <a:gdLst/>
              <a:ahLst/>
              <a:cxnLst/>
              <a:rect r="r" b="b" t="t" l="l"/>
              <a:pathLst>
                <a:path h="1438656" w="13370559">
                  <a:moveTo>
                    <a:pt x="6248527" y="0"/>
                  </a:moveTo>
                  <a:cubicBezTo>
                    <a:pt x="5361051" y="0"/>
                    <a:pt x="5271389" y="1397"/>
                    <a:pt x="4551172" y="19177"/>
                  </a:cubicBezTo>
                  <a:cubicBezTo>
                    <a:pt x="3917696" y="34798"/>
                    <a:pt x="3799586" y="36576"/>
                    <a:pt x="3345688" y="36576"/>
                  </a:cubicBezTo>
                  <a:cubicBezTo>
                    <a:pt x="3096387" y="36576"/>
                    <a:pt x="2861310" y="36068"/>
                    <a:pt x="2823591" y="35433"/>
                  </a:cubicBezTo>
                  <a:cubicBezTo>
                    <a:pt x="2819146" y="35306"/>
                    <a:pt x="2814320" y="35306"/>
                    <a:pt x="2809240" y="35306"/>
                  </a:cubicBezTo>
                  <a:cubicBezTo>
                    <a:pt x="2769870" y="35306"/>
                    <a:pt x="2710688" y="37338"/>
                    <a:pt x="2668905" y="40132"/>
                  </a:cubicBezTo>
                  <a:cubicBezTo>
                    <a:pt x="2620518" y="43434"/>
                    <a:pt x="2539111" y="45339"/>
                    <a:pt x="2447544" y="45339"/>
                  </a:cubicBezTo>
                  <a:cubicBezTo>
                    <a:pt x="2437384" y="45339"/>
                    <a:pt x="2427224" y="45339"/>
                    <a:pt x="2416810" y="45212"/>
                  </a:cubicBezTo>
                  <a:cubicBezTo>
                    <a:pt x="2407666" y="45212"/>
                    <a:pt x="2398395" y="45212"/>
                    <a:pt x="2388997" y="45212"/>
                  </a:cubicBezTo>
                  <a:cubicBezTo>
                    <a:pt x="2304796" y="45212"/>
                    <a:pt x="2215134" y="46863"/>
                    <a:pt x="2180336" y="49149"/>
                  </a:cubicBezTo>
                  <a:cubicBezTo>
                    <a:pt x="1997964" y="60960"/>
                    <a:pt x="1633728" y="70104"/>
                    <a:pt x="1417701" y="70104"/>
                  </a:cubicBezTo>
                  <a:cubicBezTo>
                    <a:pt x="1342263" y="70104"/>
                    <a:pt x="1284986" y="68961"/>
                    <a:pt x="1259586" y="66548"/>
                  </a:cubicBezTo>
                  <a:cubicBezTo>
                    <a:pt x="1229614" y="63627"/>
                    <a:pt x="1172972" y="62230"/>
                    <a:pt x="1094994" y="62230"/>
                  </a:cubicBezTo>
                  <a:cubicBezTo>
                    <a:pt x="1018667" y="62230"/>
                    <a:pt x="922147" y="63627"/>
                    <a:pt x="810514" y="66421"/>
                  </a:cubicBezTo>
                  <a:cubicBezTo>
                    <a:pt x="495808" y="74295"/>
                    <a:pt x="354457" y="84328"/>
                    <a:pt x="227203" y="107569"/>
                  </a:cubicBezTo>
                  <a:cubicBezTo>
                    <a:pt x="155321" y="120777"/>
                    <a:pt x="115316" y="137795"/>
                    <a:pt x="84709" y="168529"/>
                  </a:cubicBezTo>
                  <a:cubicBezTo>
                    <a:pt x="36322" y="217043"/>
                    <a:pt x="29845" y="257683"/>
                    <a:pt x="23622" y="548005"/>
                  </a:cubicBezTo>
                  <a:cubicBezTo>
                    <a:pt x="21463" y="651891"/>
                    <a:pt x="16891" y="758444"/>
                    <a:pt x="13081" y="795147"/>
                  </a:cubicBezTo>
                  <a:cubicBezTo>
                    <a:pt x="3302" y="889762"/>
                    <a:pt x="0" y="1022477"/>
                    <a:pt x="6096" y="1077976"/>
                  </a:cubicBezTo>
                  <a:cubicBezTo>
                    <a:pt x="19050" y="1196086"/>
                    <a:pt x="56261" y="1278001"/>
                    <a:pt x="114935" y="1317244"/>
                  </a:cubicBezTo>
                  <a:cubicBezTo>
                    <a:pt x="141859" y="1335278"/>
                    <a:pt x="175006" y="1344549"/>
                    <a:pt x="266446" y="1359916"/>
                  </a:cubicBezTo>
                  <a:cubicBezTo>
                    <a:pt x="370078" y="1377315"/>
                    <a:pt x="374396" y="1377315"/>
                    <a:pt x="1136650" y="1377950"/>
                  </a:cubicBezTo>
                  <a:cubicBezTo>
                    <a:pt x="1210691" y="1377950"/>
                    <a:pt x="1278890" y="1378077"/>
                    <a:pt x="1341882" y="1378077"/>
                  </a:cubicBezTo>
                  <a:cubicBezTo>
                    <a:pt x="1790573" y="1378077"/>
                    <a:pt x="1982470" y="1376299"/>
                    <a:pt x="2223770" y="1370965"/>
                  </a:cubicBezTo>
                  <a:cubicBezTo>
                    <a:pt x="2394585" y="1367155"/>
                    <a:pt x="2494280" y="1365377"/>
                    <a:pt x="2636774" y="1365377"/>
                  </a:cubicBezTo>
                  <a:cubicBezTo>
                    <a:pt x="2756789" y="1365377"/>
                    <a:pt x="2907284" y="1366647"/>
                    <a:pt x="3156331" y="1369060"/>
                  </a:cubicBezTo>
                  <a:cubicBezTo>
                    <a:pt x="3481451" y="1372235"/>
                    <a:pt x="3807333" y="1376172"/>
                    <a:pt x="3880612" y="1377950"/>
                  </a:cubicBezTo>
                  <a:cubicBezTo>
                    <a:pt x="3953891" y="1379728"/>
                    <a:pt x="4497324" y="1383157"/>
                    <a:pt x="5088255" y="1385697"/>
                  </a:cubicBezTo>
                  <a:cubicBezTo>
                    <a:pt x="6430391" y="1391412"/>
                    <a:pt x="7396353" y="1398397"/>
                    <a:pt x="7561453" y="1403477"/>
                  </a:cubicBezTo>
                  <a:cubicBezTo>
                    <a:pt x="7701661" y="1407795"/>
                    <a:pt x="8320659" y="1410843"/>
                    <a:pt x="8769731" y="1410843"/>
                  </a:cubicBezTo>
                  <a:cubicBezTo>
                    <a:pt x="9000363" y="1410843"/>
                    <a:pt x="9186291" y="1410081"/>
                    <a:pt x="9239631" y="1408176"/>
                  </a:cubicBezTo>
                  <a:cubicBezTo>
                    <a:pt x="9315323" y="1405509"/>
                    <a:pt x="9467088" y="1400556"/>
                    <a:pt x="9576943" y="1397000"/>
                  </a:cubicBezTo>
                  <a:cubicBezTo>
                    <a:pt x="9686798" y="1393444"/>
                    <a:pt x="9854184" y="1387348"/>
                    <a:pt x="9948672" y="1383538"/>
                  </a:cubicBezTo>
                  <a:cubicBezTo>
                    <a:pt x="10029698" y="1380236"/>
                    <a:pt x="10104502" y="1378585"/>
                    <a:pt x="10173335" y="1378585"/>
                  </a:cubicBezTo>
                  <a:cubicBezTo>
                    <a:pt x="10276841" y="1378585"/>
                    <a:pt x="10367137" y="1382395"/>
                    <a:pt x="10444989" y="1389888"/>
                  </a:cubicBezTo>
                  <a:cubicBezTo>
                    <a:pt x="10493503" y="1394587"/>
                    <a:pt x="10599802" y="1400556"/>
                    <a:pt x="10681335" y="1403223"/>
                  </a:cubicBezTo>
                  <a:cubicBezTo>
                    <a:pt x="10934192" y="1411351"/>
                    <a:pt x="11061066" y="1416558"/>
                    <a:pt x="11111739" y="1420749"/>
                  </a:cubicBezTo>
                  <a:cubicBezTo>
                    <a:pt x="11138535" y="1422908"/>
                    <a:pt x="11194034" y="1424813"/>
                    <a:pt x="11235056" y="1424813"/>
                  </a:cubicBezTo>
                  <a:cubicBezTo>
                    <a:pt x="11276077" y="1424813"/>
                    <a:pt x="11363072" y="1427861"/>
                    <a:pt x="11428477" y="1431417"/>
                  </a:cubicBezTo>
                  <a:cubicBezTo>
                    <a:pt x="11480928" y="1434338"/>
                    <a:pt x="11535792" y="1437132"/>
                    <a:pt x="11565129" y="1438656"/>
                  </a:cubicBezTo>
                  <a:lnTo>
                    <a:pt x="11724768" y="1438656"/>
                  </a:lnTo>
                  <a:cubicBezTo>
                    <a:pt x="11767440" y="1437513"/>
                    <a:pt x="11813922" y="1435735"/>
                    <a:pt x="11858880" y="1433322"/>
                  </a:cubicBezTo>
                  <a:cubicBezTo>
                    <a:pt x="11927841" y="1429766"/>
                    <a:pt x="12003279" y="1427988"/>
                    <a:pt x="12085574" y="1427988"/>
                  </a:cubicBezTo>
                  <a:cubicBezTo>
                    <a:pt x="12163806" y="1427988"/>
                    <a:pt x="12248134" y="1429639"/>
                    <a:pt x="12339193" y="1432814"/>
                  </a:cubicBezTo>
                  <a:cubicBezTo>
                    <a:pt x="12407392" y="1435227"/>
                    <a:pt x="12453366" y="1436370"/>
                    <a:pt x="12489942" y="1436370"/>
                  </a:cubicBezTo>
                  <a:cubicBezTo>
                    <a:pt x="12523089" y="1436370"/>
                    <a:pt x="12548489" y="1435354"/>
                    <a:pt x="12575540" y="1433449"/>
                  </a:cubicBezTo>
                  <a:cubicBezTo>
                    <a:pt x="12615037" y="1430655"/>
                    <a:pt x="12715113" y="1426718"/>
                    <a:pt x="12797917" y="1424813"/>
                  </a:cubicBezTo>
                  <a:cubicBezTo>
                    <a:pt x="12958826" y="1421003"/>
                    <a:pt x="12975336" y="1419225"/>
                    <a:pt x="13045059" y="1398778"/>
                  </a:cubicBezTo>
                  <a:cubicBezTo>
                    <a:pt x="13155803" y="1366266"/>
                    <a:pt x="13207493" y="1341120"/>
                    <a:pt x="13239116" y="1304290"/>
                  </a:cubicBezTo>
                  <a:cubicBezTo>
                    <a:pt x="13249403" y="1292352"/>
                    <a:pt x="13270484" y="1269619"/>
                    <a:pt x="13285978" y="1253744"/>
                  </a:cubicBezTo>
                  <a:cubicBezTo>
                    <a:pt x="13319633" y="1219327"/>
                    <a:pt x="13348081" y="1166749"/>
                    <a:pt x="13352017" y="1131570"/>
                  </a:cubicBezTo>
                  <a:cubicBezTo>
                    <a:pt x="13353414" y="1119124"/>
                    <a:pt x="13358240" y="1048893"/>
                    <a:pt x="13362812" y="975614"/>
                  </a:cubicBezTo>
                  <a:cubicBezTo>
                    <a:pt x="13370432" y="852678"/>
                    <a:pt x="13370559" y="834009"/>
                    <a:pt x="13364972" y="734949"/>
                  </a:cubicBezTo>
                  <a:cubicBezTo>
                    <a:pt x="13355319" y="563626"/>
                    <a:pt x="13336015" y="414401"/>
                    <a:pt x="13316204" y="356108"/>
                  </a:cubicBezTo>
                  <a:cubicBezTo>
                    <a:pt x="13288137" y="274066"/>
                    <a:pt x="13190982" y="161417"/>
                    <a:pt x="13115291" y="123190"/>
                  </a:cubicBezTo>
                  <a:cubicBezTo>
                    <a:pt x="13082271" y="106553"/>
                    <a:pt x="13035027" y="93218"/>
                    <a:pt x="12961367" y="79756"/>
                  </a:cubicBezTo>
                  <a:cubicBezTo>
                    <a:pt x="12921235" y="72390"/>
                    <a:pt x="12860274" y="59817"/>
                    <a:pt x="12825985" y="51689"/>
                  </a:cubicBezTo>
                  <a:cubicBezTo>
                    <a:pt x="12737212" y="30734"/>
                    <a:pt x="12654408" y="20320"/>
                    <a:pt x="12574398" y="20320"/>
                  </a:cubicBezTo>
                  <a:cubicBezTo>
                    <a:pt x="12549506" y="20320"/>
                    <a:pt x="12524868" y="21336"/>
                    <a:pt x="12500357" y="23368"/>
                  </a:cubicBezTo>
                  <a:cubicBezTo>
                    <a:pt x="12432031" y="28956"/>
                    <a:pt x="12190604" y="30607"/>
                    <a:pt x="10941559" y="34036"/>
                  </a:cubicBezTo>
                  <a:cubicBezTo>
                    <a:pt x="10386696" y="35560"/>
                    <a:pt x="10169145" y="37592"/>
                    <a:pt x="10112122" y="41656"/>
                  </a:cubicBezTo>
                  <a:cubicBezTo>
                    <a:pt x="10059798" y="45466"/>
                    <a:pt x="9919717" y="47371"/>
                    <a:pt x="9782557" y="47371"/>
                  </a:cubicBezTo>
                  <a:cubicBezTo>
                    <a:pt x="9651112" y="47371"/>
                    <a:pt x="9522334" y="45593"/>
                    <a:pt x="9476106" y="42037"/>
                  </a:cubicBezTo>
                  <a:cubicBezTo>
                    <a:pt x="9403843" y="36449"/>
                    <a:pt x="9264397" y="31496"/>
                    <a:pt x="8964677" y="23622"/>
                  </a:cubicBezTo>
                  <a:cubicBezTo>
                    <a:pt x="8865362" y="21082"/>
                    <a:pt x="8747380" y="17145"/>
                    <a:pt x="8702548" y="14986"/>
                  </a:cubicBezTo>
                  <a:cubicBezTo>
                    <a:pt x="8524621" y="6350"/>
                    <a:pt x="8443342" y="3048"/>
                    <a:pt x="8329804" y="3048"/>
                  </a:cubicBezTo>
                  <a:cubicBezTo>
                    <a:pt x="8264526" y="3048"/>
                    <a:pt x="8188453" y="4191"/>
                    <a:pt x="8077328" y="6096"/>
                  </a:cubicBezTo>
                  <a:cubicBezTo>
                    <a:pt x="7959726" y="8128"/>
                    <a:pt x="7874001" y="9144"/>
                    <a:pt x="7797801" y="9144"/>
                  </a:cubicBezTo>
                  <a:cubicBezTo>
                    <a:pt x="7718807" y="9144"/>
                    <a:pt x="7649845" y="8128"/>
                    <a:pt x="7565898" y="5842"/>
                  </a:cubicBezTo>
                  <a:cubicBezTo>
                    <a:pt x="7423405" y="2159"/>
                    <a:pt x="7045326" y="381"/>
                    <a:pt x="6371209" y="381"/>
                  </a:cubicBezTo>
                  <a:lnTo>
                    <a:pt x="6371209" y="0"/>
                  </a:lnTo>
                  <a:cubicBezTo>
                    <a:pt x="6328664" y="0"/>
                    <a:pt x="6287770" y="0"/>
                    <a:pt x="6248527" y="0"/>
                  </a:cubicBezTo>
                  <a:close/>
                </a:path>
              </a:pathLst>
            </a:custGeom>
            <a:solidFill>
              <a:srgbClr val="6AA839"/>
            </a:solidFill>
          </p:spPr>
        </p:sp>
        <p:sp>
          <p:nvSpPr>
            <p:cNvPr name="Freeform 4" id="4"/>
            <p:cNvSpPr/>
            <p:nvPr/>
          </p:nvSpPr>
          <p:spPr>
            <a:xfrm flipH="false" flipV="false" rot="0">
              <a:off x="63500" y="63500"/>
              <a:ext cx="13383768" cy="1441323"/>
            </a:xfrm>
            <a:custGeom>
              <a:avLst/>
              <a:gdLst/>
              <a:ahLst/>
              <a:cxnLst/>
              <a:rect r="r" b="b" t="t" l="l"/>
              <a:pathLst>
                <a:path h="1441323" w="13383768">
                  <a:moveTo>
                    <a:pt x="0" y="1441323"/>
                  </a:moveTo>
                  <a:lnTo>
                    <a:pt x="13383768" y="1441323"/>
                  </a:lnTo>
                  <a:lnTo>
                    <a:pt x="13383768" y="0"/>
                  </a:lnTo>
                  <a:lnTo>
                    <a:pt x="0" y="0"/>
                  </a:lnTo>
                  <a:close/>
                </a:path>
              </a:pathLst>
            </a:custGeom>
            <a:solidFill>
              <a:srgbClr val="000000">
                <a:alpha val="0"/>
              </a:srgbClr>
            </a:solidFill>
          </p:spPr>
        </p:sp>
      </p:grpSp>
      <p:grpSp>
        <p:nvGrpSpPr>
          <p:cNvPr name="Group 5" id="5"/>
          <p:cNvGrpSpPr>
            <a:grpSpLocks noChangeAspect="true"/>
          </p:cNvGrpSpPr>
          <p:nvPr/>
        </p:nvGrpSpPr>
        <p:grpSpPr>
          <a:xfrm rot="0">
            <a:off x="939841" y="5173323"/>
            <a:ext cx="13536120" cy="1571111"/>
            <a:chOff x="0" y="0"/>
            <a:chExt cx="13536117" cy="1571117"/>
          </a:xfrm>
        </p:grpSpPr>
        <p:sp>
          <p:nvSpPr>
            <p:cNvPr name="Freeform 6" id="6"/>
            <p:cNvSpPr/>
            <p:nvPr/>
          </p:nvSpPr>
          <p:spPr>
            <a:xfrm flipH="false" flipV="false" rot="0">
              <a:off x="69342" y="63500"/>
              <a:ext cx="13397231" cy="1442974"/>
            </a:xfrm>
            <a:custGeom>
              <a:avLst/>
              <a:gdLst/>
              <a:ahLst/>
              <a:cxnLst/>
              <a:rect r="r" b="b" t="t" l="l"/>
              <a:pathLst>
                <a:path h="1442974" w="13397231">
                  <a:moveTo>
                    <a:pt x="6260846" y="0"/>
                  </a:moveTo>
                  <a:cubicBezTo>
                    <a:pt x="5371465" y="0"/>
                    <a:pt x="5281803" y="1397"/>
                    <a:pt x="4560062" y="19177"/>
                  </a:cubicBezTo>
                  <a:cubicBezTo>
                    <a:pt x="3925443" y="34925"/>
                    <a:pt x="3806952" y="36576"/>
                    <a:pt x="3352292" y="36576"/>
                  </a:cubicBezTo>
                  <a:cubicBezTo>
                    <a:pt x="3102483" y="36576"/>
                    <a:pt x="2867025" y="36068"/>
                    <a:pt x="2829052" y="35433"/>
                  </a:cubicBezTo>
                  <a:cubicBezTo>
                    <a:pt x="2824607" y="35306"/>
                    <a:pt x="2819781" y="35306"/>
                    <a:pt x="2814574" y="35306"/>
                  </a:cubicBezTo>
                  <a:cubicBezTo>
                    <a:pt x="2775204" y="35306"/>
                    <a:pt x="2715895" y="37338"/>
                    <a:pt x="2673985" y="40132"/>
                  </a:cubicBezTo>
                  <a:cubicBezTo>
                    <a:pt x="2625471" y="43434"/>
                    <a:pt x="2543937" y="45339"/>
                    <a:pt x="2452243" y="45339"/>
                  </a:cubicBezTo>
                  <a:cubicBezTo>
                    <a:pt x="2442083" y="45339"/>
                    <a:pt x="2431796" y="45339"/>
                    <a:pt x="2421509" y="45212"/>
                  </a:cubicBezTo>
                  <a:cubicBezTo>
                    <a:pt x="2412365" y="45212"/>
                    <a:pt x="2403094" y="45212"/>
                    <a:pt x="2393696" y="45212"/>
                  </a:cubicBezTo>
                  <a:cubicBezTo>
                    <a:pt x="2309368" y="45212"/>
                    <a:pt x="2219579" y="46863"/>
                    <a:pt x="2184654" y="49149"/>
                  </a:cubicBezTo>
                  <a:cubicBezTo>
                    <a:pt x="2001901" y="61087"/>
                    <a:pt x="1637030" y="70104"/>
                    <a:pt x="1420495" y="70104"/>
                  </a:cubicBezTo>
                  <a:cubicBezTo>
                    <a:pt x="1344930" y="70104"/>
                    <a:pt x="1287399" y="68961"/>
                    <a:pt x="1261999" y="66548"/>
                  </a:cubicBezTo>
                  <a:cubicBezTo>
                    <a:pt x="1232027" y="63627"/>
                    <a:pt x="1175131" y="62230"/>
                    <a:pt x="1097026" y="62230"/>
                  </a:cubicBezTo>
                  <a:cubicBezTo>
                    <a:pt x="1020572" y="62230"/>
                    <a:pt x="923798" y="63627"/>
                    <a:pt x="812038" y="66421"/>
                  </a:cubicBezTo>
                  <a:cubicBezTo>
                    <a:pt x="496824" y="74295"/>
                    <a:pt x="355092" y="84328"/>
                    <a:pt x="227584" y="107696"/>
                  </a:cubicBezTo>
                  <a:cubicBezTo>
                    <a:pt x="155575" y="120904"/>
                    <a:pt x="115443" y="138049"/>
                    <a:pt x="84836" y="168783"/>
                  </a:cubicBezTo>
                  <a:cubicBezTo>
                    <a:pt x="36449" y="217424"/>
                    <a:pt x="29845" y="258064"/>
                    <a:pt x="23622" y="549021"/>
                  </a:cubicBezTo>
                  <a:cubicBezTo>
                    <a:pt x="21336" y="653161"/>
                    <a:pt x="16891" y="759841"/>
                    <a:pt x="13081" y="796671"/>
                  </a:cubicBezTo>
                  <a:cubicBezTo>
                    <a:pt x="3302" y="891413"/>
                    <a:pt x="0" y="1024382"/>
                    <a:pt x="6096" y="1080135"/>
                  </a:cubicBezTo>
                  <a:cubicBezTo>
                    <a:pt x="19050" y="1198499"/>
                    <a:pt x="56261" y="1280541"/>
                    <a:pt x="115062" y="1319911"/>
                  </a:cubicBezTo>
                  <a:cubicBezTo>
                    <a:pt x="141986" y="1337945"/>
                    <a:pt x="175133" y="1347343"/>
                    <a:pt x="266954" y="1362710"/>
                  </a:cubicBezTo>
                  <a:cubicBezTo>
                    <a:pt x="370840" y="1380109"/>
                    <a:pt x="375158" y="1380236"/>
                    <a:pt x="1138936" y="1380871"/>
                  </a:cubicBezTo>
                  <a:cubicBezTo>
                    <a:pt x="1213104" y="1380871"/>
                    <a:pt x="1281430" y="1380998"/>
                    <a:pt x="1344676" y="1380998"/>
                  </a:cubicBezTo>
                  <a:cubicBezTo>
                    <a:pt x="1794256" y="1380998"/>
                    <a:pt x="1986407" y="1379220"/>
                    <a:pt x="2228342" y="1373886"/>
                  </a:cubicBezTo>
                  <a:cubicBezTo>
                    <a:pt x="2399538" y="1370076"/>
                    <a:pt x="2499360" y="1368171"/>
                    <a:pt x="2642108" y="1368171"/>
                  </a:cubicBezTo>
                  <a:cubicBezTo>
                    <a:pt x="2762377" y="1368171"/>
                    <a:pt x="2913126" y="1369441"/>
                    <a:pt x="3162681" y="1371854"/>
                  </a:cubicBezTo>
                  <a:cubicBezTo>
                    <a:pt x="3488436" y="1375029"/>
                    <a:pt x="3814953" y="1378966"/>
                    <a:pt x="3888359" y="1380744"/>
                  </a:cubicBezTo>
                  <a:cubicBezTo>
                    <a:pt x="3961765" y="1382522"/>
                    <a:pt x="4506214" y="1385951"/>
                    <a:pt x="5098288" y="1388491"/>
                  </a:cubicBezTo>
                  <a:cubicBezTo>
                    <a:pt x="6443091" y="1394206"/>
                    <a:pt x="7410831" y="1401191"/>
                    <a:pt x="7576439" y="1406271"/>
                  </a:cubicBezTo>
                  <a:cubicBezTo>
                    <a:pt x="7716901" y="1410589"/>
                    <a:pt x="8337043" y="1413637"/>
                    <a:pt x="8787131" y="1413637"/>
                  </a:cubicBezTo>
                  <a:cubicBezTo>
                    <a:pt x="9018271" y="1413637"/>
                    <a:pt x="9204452" y="1412875"/>
                    <a:pt x="9257920" y="1410970"/>
                  </a:cubicBezTo>
                  <a:cubicBezTo>
                    <a:pt x="9333738" y="1408303"/>
                    <a:pt x="9485758" y="1403350"/>
                    <a:pt x="9595994" y="1399794"/>
                  </a:cubicBezTo>
                  <a:cubicBezTo>
                    <a:pt x="9706230" y="1396238"/>
                    <a:pt x="9873743" y="1390142"/>
                    <a:pt x="9968485" y="1386332"/>
                  </a:cubicBezTo>
                  <a:cubicBezTo>
                    <a:pt x="10049638" y="1383030"/>
                    <a:pt x="10124568" y="1381379"/>
                    <a:pt x="10193656" y="1381379"/>
                  </a:cubicBezTo>
                  <a:cubicBezTo>
                    <a:pt x="10297414" y="1381379"/>
                    <a:pt x="10387838" y="1385189"/>
                    <a:pt x="10465816" y="1392682"/>
                  </a:cubicBezTo>
                  <a:cubicBezTo>
                    <a:pt x="10514331" y="1397381"/>
                    <a:pt x="10620884" y="1403350"/>
                    <a:pt x="10702672" y="1406017"/>
                  </a:cubicBezTo>
                  <a:cubicBezTo>
                    <a:pt x="10956037" y="1414145"/>
                    <a:pt x="11083164" y="1419352"/>
                    <a:pt x="11133964" y="1423543"/>
                  </a:cubicBezTo>
                  <a:cubicBezTo>
                    <a:pt x="11160761" y="1425702"/>
                    <a:pt x="11216387" y="1427607"/>
                    <a:pt x="11257535" y="1427607"/>
                  </a:cubicBezTo>
                  <a:cubicBezTo>
                    <a:pt x="11298683" y="1427607"/>
                    <a:pt x="11385805" y="1430655"/>
                    <a:pt x="11451337" y="1434211"/>
                  </a:cubicBezTo>
                  <a:cubicBezTo>
                    <a:pt x="11516869" y="1437767"/>
                    <a:pt x="11585957" y="1441450"/>
                    <a:pt x="11604880" y="1442212"/>
                  </a:cubicBezTo>
                  <a:cubicBezTo>
                    <a:pt x="11616183" y="1442720"/>
                    <a:pt x="11631550" y="1442974"/>
                    <a:pt x="11649838" y="1442974"/>
                  </a:cubicBezTo>
                  <a:cubicBezTo>
                    <a:pt x="11708893" y="1442974"/>
                    <a:pt x="11798682" y="1440434"/>
                    <a:pt x="11882629" y="1436116"/>
                  </a:cubicBezTo>
                  <a:cubicBezTo>
                    <a:pt x="11951717" y="1432560"/>
                    <a:pt x="12027282" y="1430782"/>
                    <a:pt x="12109705" y="1430782"/>
                  </a:cubicBezTo>
                  <a:cubicBezTo>
                    <a:pt x="12188064" y="1430782"/>
                    <a:pt x="12272647" y="1432433"/>
                    <a:pt x="12363832" y="1435608"/>
                  </a:cubicBezTo>
                  <a:cubicBezTo>
                    <a:pt x="12432158" y="1438021"/>
                    <a:pt x="12478260" y="1439164"/>
                    <a:pt x="12514963" y="1439164"/>
                  </a:cubicBezTo>
                  <a:cubicBezTo>
                    <a:pt x="12548237" y="1439164"/>
                    <a:pt x="12573637" y="1438148"/>
                    <a:pt x="12600688" y="1436243"/>
                  </a:cubicBezTo>
                  <a:cubicBezTo>
                    <a:pt x="12640312" y="1433449"/>
                    <a:pt x="12740642" y="1429512"/>
                    <a:pt x="12823445" y="1427607"/>
                  </a:cubicBezTo>
                  <a:cubicBezTo>
                    <a:pt x="12984736" y="1423797"/>
                    <a:pt x="13001246" y="1422019"/>
                    <a:pt x="13071096" y="1401572"/>
                  </a:cubicBezTo>
                  <a:cubicBezTo>
                    <a:pt x="13182094" y="1368933"/>
                    <a:pt x="13233784" y="1343787"/>
                    <a:pt x="13265534" y="1306957"/>
                  </a:cubicBezTo>
                  <a:cubicBezTo>
                    <a:pt x="13275822" y="1295019"/>
                    <a:pt x="13296903" y="1272159"/>
                    <a:pt x="13312523" y="1256284"/>
                  </a:cubicBezTo>
                  <a:cubicBezTo>
                    <a:pt x="13346306" y="1221867"/>
                    <a:pt x="13374754" y="1169162"/>
                    <a:pt x="13378690" y="1133856"/>
                  </a:cubicBezTo>
                  <a:cubicBezTo>
                    <a:pt x="13380087" y="1121283"/>
                    <a:pt x="13384913" y="1051052"/>
                    <a:pt x="13389485" y="977646"/>
                  </a:cubicBezTo>
                  <a:cubicBezTo>
                    <a:pt x="13397104" y="854583"/>
                    <a:pt x="13397231" y="835787"/>
                    <a:pt x="13391644" y="736473"/>
                  </a:cubicBezTo>
                  <a:cubicBezTo>
                    <a:pt x="13381992" y="564769"/>
                    <a:pt x="13362688" y="415290"/>
                    <a:pt x="13342749" y="356870"/>
                  </a:cubicBezTo>
                  <a:cubicBezTo>
                    <a:pt x="13314683" y="274574"/>
                    <a:pt x="13217273" y="161671"/>
                    <a:pt x="13141455" y="123571"/>
                  </a:cubicBezTo>
                  <a:cubicBezTo>
                    <a:pt x="13108435" y="106934"/>
                    <a:pt x="13060937" y="93472"/>
                    <a:pt x="12987149" y="80010"/>
                  </a:cubicBezTo>
                  <a:cubicBezTo>
                    <a:pt x="12946890" y="72644"/>
                    <a:pt x="12885804" y="59944"/>
                    <a:pt x="12851514" y="51816"/>
                  </a:cubicBezTo>
                  <a:cubicBezTo>
                    <a:pt x="12762614" y="30734"/>
                    <a:pt x="12679682" y="20447"/>
                    <a:pt x="12599419" y="20447"/>
                  </a:cubicBezTo>
                  <a:cubicBezTo>
                    <a:pt x="12574527" y="20447"/>
                    <a:pt x="12549762" y="21463"/>
                    <a:pt x="12525250" y="23495"/>
                  </a:cubicBezTo>
                  <a:cubicBezTo>
                    <a:pt x="12456797" y="29083"/>
                    <a:pt x="12214990" y="30734"/>
                    <a:pt x="10963405" y="34163"/>
                  </a:cubicBezTo>
                  <a:cubicBezTo>
                    <a:pt x="10407398" y="35687"/>
                    <a:pt x="10189594" y="37719"/>
                    <a:pt x="10132317" y="41783"/>
                  </a:cubicBezTo>
                  <a:cubicBezTo>
                    <a:pt x="10079866" y="45593"/>
                    <a:pt x="9939531" y="47498"/>
                    <a:pt x="9802117" y="47498"/>
                  </a:cubicBezTo>
                  <a:cubicBezTo>
                    <a:pt x="9670418" y="47498"/>
                    <a:pt x="9541385" y="45720"/>
                    <a:pt x="9495031" y="42164"/>
                  </a:cubicBezTo>
                  <a:cubicBezTo>
                    <a:pt x="9422641" y="36576"/>
                    <a:pt x="9282814" y="31496"/>
                    <a:pt x="8982586" y="23749"/>
                  </a:cubicBezTo>
                  <a:cubicBezTo>
                    <a:pt x="8883145" y="21082"/>
                    <a:pt x="8764908" y="17272"/>
                    <a:pt x="8719950" y="14986"/>
                  </a:cubicBezTo>
                  <a:cubicBezTo>
                    <a:pt x="8541769" y="6350"/>
                    <a:pt x="8460235" y="2921"/>
                    <a:pt x="8346444" y="2921"/>
                  </a:cubicBezTo>
                  <a:cubicBezTo>
                    <a:pt x="8281038" y="2921"/>
                    <a:pt x="8204838" y="4064"/>
                    <a:pt x="8093460" y="5969"/>
                  </a:cubicBezTo>
                  <a:cubicBezTo>
                    <a:pt x="7975603" y="8001"/>
                    <a:pt x="7889752" y="9017"/>
                    <a:pt x="7813298" y="9017"/>
                  </a:cubicBezTo>
                  <a:cubicBezTo>
                    <a:pt x="7734050" y="9017"/>
                    <a:pt x="7665089" y="7874"/>
                    <a:pt x="7581015" y="5715"/>
                  </a:cubicBezTo>
                  <a:cubicBezTo>
                    <a:pt x="7438267" y="2032"/>
                    <a:pt x="7059426" y="254"/>
                    <a:pt x="6383913" y="254"/>
                  </a:cubicBezTo>
                  <a:lnTo>
                    <a:pt x="6383913" y="0"/>
                  </a:lnTo>
                  <a:cubicBezTo>
                    <a:pt x="6341368" y="0"/>
                    <a:pt x="6300474" y="0"/>
                    <a:pt x="6261104" y="0"/>
                  </a:cubicBezTo>
                  <a:close/>
                </a:path>
              </a:pathLst>
            </a:custGeom>
            <a:solidFill>
              <a:srgbClr val="6AA839"/>
            </a:solidFill>
          </p:spPr>
        </p:sp>
        <p:sp>
          <p:nvSpPr>
            <p:cNvPr name="Freeform 7" id="7"/>
            <p:cNvSpPr/>
            <p:nvPr/>
          </p:nvSpPr>
          <p:spPr>
            <a:xfrm flipH="false" flipV="false" rot="0">
              <a:off x="63500" y="63500"/>
              <a:ext cx="13409168" cy="1444117"/>
            </a:xfrm>
            <a:custGeom>
              <a:avLst/>
              <a:gdLst/>
              <a:ahLst/>
              <a:cxnLst/>
              <a:rect r="r" b="b" t="t" l="l"/>
              <a:pathLst>
                <a:path h="1444117" w="13409168">
                  <a:moveTo>
                    <a:pt x="0" y="1444117"/>
                  </a:moveTo>
                  <a:lnTo>
                    <a:pt x="13409168" y="1444117"/>
                  </a:lnTo>
                  <a:lnTo>
                    <a:pt x="13409168" y="0"/>
                  </a:lnTo>
                  <a:lnTo>
                    <a:pt x="0" y="0"/>
                  </a:lnTo>
                  <a:close/>
                </a:path>
              </a:pathLst>
            </a:custGeom>
            <a:solidFill>
              <a:srgbClr val="000000">
                <a:alpha val="0"/>
              </a:srgbClr>
            </a:solidFill>
          </p:spPr>
        </p:sp>
      </p:grpSp>
      <p:grpSp>
        <p:nvGrpSpPr>
          <p:cNvPr name="Group 8" id="8"/>
          <p:cNvGrpSpPr>
            <a:grpSpLocks noChangeAspect="true"/>
          </p:cNvGrpSpPr>
          <p:nvPr/>
        </p:nvGrpSpPr>
        <p:grpSpPr>
          <a:xfrm rot="0">
            <a:off x="939841" y="8458867"/>
            <a:ext cx="13536120" cy="1571111"/>
            <a:chOff x="0" y="0"/>
            <a:chExt cx="13536117" cy="1571117"/>
          </a:xfrm>
        </p:grpSpPr>
        <p:sp>
          <p:nvSpPr>
            <p:cNvPr name="Freeform 9" id="9"/>
            <p:cNvSpPr/>
            <p:nvPr/>
          </p:nvSpPr>
          <p:spPr>
            <a:xfrm flipH="false" flipV="false" rot="0">
              <a:off x="69342" y="63500"/>
              <a:ext cx="13397104" cy="1442974"/>
            </a:xfrm>
            <a:custGeom>
              <a:avLst/>
              <a:gdLst/>
              <a:ahLst/>
              <a:cxnLst/>
              <a:rect r="r" b="b" t="t" l="l"/>
              <a:pathLst>
                <a:path h="1442974" w="13397104">
                  <a:moveTo>
                    <a:pt x="6260719" y="0"/>
                  </a:moveTo>
                  <a:cubicBezTo>
                    <a:pt x="5371465" y="0"/>
                    <a:pt x="5281676" y="1397"/>
                    <a:pt x="4560062" y="19177"/>
                  </a:cubicBezTo>
                  <a:cubicBezTo>
                    <a:pt x="3925443" y="34925"/>
                    <a:pt x="3806952" y="36576"/>
                    <a:pt x="3352292" y="36576"/>
                  </a:cubicBezTo>
                  <a:cubicBezTo>
                    <a:pt x="3102483" y="36576"/>
                    <a:pt x="2867025" y="36068"/>
                    <a:pt x="2829052" y="35433"/>
                  </a:cubicBezTo>
                  <a:cubicBezTo>
                    <a:pt x="2824607" y="35306"/>
                    <a:pt x="2819781" y="35306"/>
                    <a:pt x="2814574" y="35306"/>
                  </a:cubicBezTo>
                  <a:cubicBezTo>
                    <a:pt x="2775204" y="35306"/>
                    <a:pt x="2715895" y="37338"/>
                    <a:pt x="2673985" y="40132"/>
                  </a:cubicBezTo>
                  <a:cubicBezTo>
                    <a:pt x="2625471" y="43434"/>
                    <a:pt x="2543937" y="45339"/>
                    <a:pt x="2452243" y="45339"/>
                  </a:cubicBezTo>
                  <a:cubicBezTo>
                    <a:pt x="2442083" y="45339"/>
                    <a:pt x="2431796" y="45339"/>
                    <a:pt x="2421509" y="45212"/>
                  </a:cubicBezTo>
                  <a:cubicBezTo>
                    <a:pt x="2412365" y="45212"/>
                    <a:pt x="2403094" y="45212"/>
                    <a:pt x="2393696" y="45212"/>
                  </a:cubicBezTo>
                  <a:cubicBezTo>
                    <a:pt x="2309368" y="45212"/>
                    <a:pt x="2219579" y="46863"/>
                    <a:pt x="2184654" y="49149"/>
                  </a:cubicBezTo>
                  <a:cubicBezTo>
                    <a:pt x="2001901" y="61087"/>
                    <a:pt x="1637030" y="70104"/>
                    <a:pt x="1420495" y="70104"/>
                  </a:cubicBezTo>
                  <a:cubicBezTo>
                    <a:pt x="1344930" y="70104"/>
                    <a:pt x="1287399" y="68961"/>
                    <a:pt x="1261999" y="66548"/>
                  </a:cubicBezTo>
                  <a:cubicBezTo>
                    <a:pt x="1232027" y="63627"/>
                    <a:pt x="1175131" y="62230"/>
                    <a:pt x="1097026" y="62230"/>
                  </a:cubicBezTo>
                  <a:cubicBezTo>
                    <a:pt x="1020572" y="62230"/>
                    <a:pt x="923798" y="63627"/>
                    <a:pt x="812038" y="66421"/>
                  </a:cubicBezTo>
                  <a:cubicBezTo>
                    <a:pt x="496824" y="74295"/>
                    <a:pt x="355092" y="84328"/>
                    <a:pt x="227584" y="107696"/>
                  </a:cubicBezTo>
                  <a:cubicBezTo>
                    <a:pt x="155575" y="120904"/>
                    <a:pt x="115443" y="138049"/>
                    <a:pt x="84836" y="168783"/>
                  </a:cubicBezTo>
                  <a:cubicBezTo>
                    <a:pt x="36449" y="217424"/>
                    <a:pt x="29845" y="258064"/>
                    <a:pt x="23622" y="549021"/>
                  </a:cubicBezTo>
                  <a:cubicBezTo>
                    <a:pt x="21336" y="653161"/>
                    <a:pt x="16891" y="759841"/>
                    <a:pt x="13081" y="796671"/>
                  </a:cubicBezTo>
                  <a:cubicBezTo>
                    <a:pt x="3302" y="891413"/>
                    <a:pt x="0" y="1024382"/>
                    <a:pt x="6096" y="1080135"/>
                  </a:cubicBezTo>
                  <a:cubicBezTo>
                    <a:pt x="19050" y="1198499"/>
                    <a:pt x="56261" y="1280541"/>
                    <a:pt x="115062" y="1319911"/>
                  </a:cubicBezTo>
                  <a:cubicBezTo>
                    <a:pt x="141986" y="1337945"/>
                    <a:pt x="175133" y="1347343"/>
                    <a:pt x="266954" y="1362710"/>
                  </a:cubicBezTo>
                  <a:cubicBezTo>
                    <a:pt x="370840" y="1380109"/>
                    <a:pt x="375158" y="1380236"/>
                    <a:pt x="1138936" y="1380871"/>
                  </a:cubicBezTo>
                  <a:cubicBezTo>
                    <a:pt x="1213104" y="1380871"/>
                    <a:pt x="1281430" y="1380998"/>
                    <a:pt x="1344549" y="1380998"/>
                  </a:cubicBezTo>
                  <a:cubicBezTo>
                    <a:pt x="1794129" y="1380998"/>
                    <a:pt x="1986407" y="1379220"/>
                    <a:pt x="2228215" y="1373886"/>
                  </a:cubicBezTo>
                  <a:cubicBezTo>
                    <a:pt x="2399411" y="1370076"/>
                    <a:pt x="2499233" y="1368171"/>
                    <a:pt x="2641981" y="1368171"/>
                  </a:cubicBezTo>
                  <a:cubicBezTo>
                    <a:pt x="2762250" y="1368171"/>
                    <a:pt x="2912999" y="1369441"/>
                    <a:pt x="3162554" y="1371854"/>
                  </a:cubicBezTo>
                  <a:cubicBezTo>
                    <a:pt x="3488309" y="1375029"/>
                    <a:pt x="3814826" y="1378966"/>
                    <a:pt x="3888232" y="1380744"/>
                  </a:cubicBezTo>
                  <a:cubicBezTo>
                    <a:pt x="3961638" y="1382522"/>
                    <a:pt x="4506087" y="1385951"/>
                    <a:pt x="5098161" y="1388491"/>
                  </a:cubicBezTo>
                  <a:cubicBezTo>
                    <a:pt x="6442964" y="1394206"/>
                    <a:pt x="7410704" y="1401191"/>
                    <a:pt x="7576312" y="1406271"/>
                  </a:cubicBezTo>
                  <a:cubicBezTo>
                    <a:pt x="7716774" y="1410589"/>
                    <a:pt x="8336915" y="1413637"/>
                    <a:pt x="8787003" y="1413637"/>
                  </a:cubicBezTo>
                  <a:cubicBezTo>
                    <a:pt x="9018144" y="1413637"/>
                    <a:pt x="9204325" y="1412875"/>
                    <a:pt x="9257793" y="1410970"/>
                  </a:cubicBezTo>
                  <a:cubicBezTo>
                    <a:pt x="9333611" y="1408303"/>
                    <a:pt x="9485631" y="1403350"/>
                    <a:pt x="9595866" y="1399794"/>
                  </a:cubicBezTo>
                  <a:cubicBezTo>
                    <a:pt x="9706102" y="1396238"/>
                    <a:pt x="9873615" y="1390142"/>
                    <a:pt x="9968358" y="1386332"/>
                  </a:cubicBezTo>
                  <a:cubicBezTo>
                    <a:pt x="10049511" y="1383030"/>
                    <a:pt x="10124440" y="1381379"/>
                    <a:pt x="10193528" y="1381379"/>
                  </a:cubicBezTo>
                  <a:cubicBezTo>
                    <a:pt x="10297287" y="1381379"/>
                    <a:pt x="10387711" y="1385189"/>
                    <a:pt x="10465689" y="1392682"/>
                  </a:cubicBezTo>
                  <a:cubicBezTo>
                    <a:pt x="10514203" y="1397381"/>
                    <a:pt x="10620757" y="1403350"/>
                    <a:pt x="10702545" y="1406017"/>
                  </a:cubicBezTo>
                  <a:cubicBezTo>
                    <a:pt x="10955910" y="1414145"/>
                    <a:pt x="11083037" y="1419352"/>
                    <a:pt x="11133837" y="1423543"/>
                  </a:cubicBezTo>
                  <a:cubicBezTo>
                    <a:pt x="11160634" y="1425702"/>
                    <a:pt x="11216260" y="1427607"/>
                    <a:pt x="11257408" y="1427607"/>
                  </a:cubicBezTo>
                  <a:cubicBezTo>
                    <a:pt x="11298556" y="1427607"/>
                    <a:pt x="11385677" y="1430655"/>
                    <a:pt x="11451210" y="1434211"/>
                  </a:cubicBezTo>
                  <a:cubicBezTo>
                    <a:pt x="11516742" y="1437767"/>
                    <a:pt x="11585830" y="1441450"/>
                    <a:pt x="11604753" y="1442212"/>
                  </a:cubicBezTo>
                  <a:cubicBezTo>
                    <a:pt x="11616056" y="1442720"/>
                    <a:pt x="11631423" y="1442974"/>
                    <a:pt x="11649711" y="1442974"/>
                  </a:cubicBezTo>
                  <a:cubicBezTo>
                    <a:pt x="11708766" y="1442974"/>
                    <a:pt x="11798555" y="1440434"/>
                    <a:pt x="11882502" y="1436116"/>
                  </a:cubicBezTo>
                  <a:cubicBezTo>
                    <a:pt x="11951590" y="1432560"/>
                    <a:pt x="12027155" y="1430782"/>
                    <a:pt x="12109578" y="1430782"/>
                  </a:cubicBezTo>
                  <a:cubicBezTo>
                    <a:pt x="12187937" y="1430782"/>
                    <a:pt x="12272519" y="1432433"/>
                    <a:pt x="12363705" y="1435608"/>
                  </a:cubicBezTo>
                  <a:cubicBezTo>
                    <a:pt x="12432031" y="1438021"/>
                    <a:pt x="12478132" y="1439164"/>
                    <a:pt x="12514836" y="1439164"/>
                  </a:cubicBezTo>
                  <a:cubicBezTo>
                    <a:pt x="12548110" y="1439164"/>
                    <a:pt x="12573510" y="1438148"/>
                    <a:pt x="12600561" y="1436243"/>
                  </a:cubicBezTo>
                  <a:cubicBezTo>
                    <a:pt x="12640185" y="1433449"/>
                    <a:pt x="12740515" y="1429512"/>
                    <a:pt x="12823318" y="1427607"/>
                  </a:cubicBezTo>
                  <a:cubicBezTo>
                    <a:pt x="12984608" y="1423797"/>
                    <a:pt x="13001119" y="1422019"/>
                    <a:pt x="13070969" y="1401572"/>
                  </a:cubicBezTo>
                  <a:cubicBezTo>
                    <a:pt x="13181967" y="1368933"/>
                    <a:pt x="13233657" y="1343787"/>
                    <a:pt x="13265407" y="1306957"/>
                  </a:cubicBezTo>
                  <a:cubicBezTo>
                    <a:pt x="13275695" y="1295019"/>
                    <a:pt x="13296775" y="1272159"/>
                    <a:pt x="13312396" y="1256284"/>
                  </a:cubicBezTo>
                  <a:cubicBezTo>
                    <a:pt x="13346179" y="1221867"/>
                    <a:pt x="13374627" y="1169162"/>
                    <a:pt x="13378563" y="1133856"/>
                  </a:cubicBezTo>
                  <a:cubicBezTo>
                    <a:pt x="13379960" y="1121283"/>
                    <a:pt x="13384786" y="1051052"/>
                    <a:pt x="13389357" y="977646"/>
                  </a:cubicBezTo>
                  <a:cubicBezTo>
                    <a:pt x="13396977" y="854583"/>
                    <a:pt x="13397104" y="835787"/>
                    <a:pt x="13391517" y="736473"/>
                  </a:cubicBezTo>
                  <a:cubicBezTo>
                    <a:pt x="13381865" y="564769"/>
                    <a:pt x="13362561" y="415290"/>
                    <a:pt x="13342622" y="356870"/>
                  </a:cubicBezTo>
                  <a:cubicBezTo>
                    <a:pt x="13314556" y="274574"/>
                    <a:pt x="13217146" y="161671"/>
                    <a:pt x="13141328" y="123571"/>
                  </a:cubicBezTo>
                  <a:cubicBezTo>
                    <a:pt x="13108308" y="106934"/>
                    <a:pt x="13060810" y="93472"/>
                    <a:pt x="12987022" y="80010"/>
                  </a:cubicBezTo>
                  <a:cubicBezTo>
                    <a:pt x="12946763" y="72644"/>
                    <a:pt x="12885677" y="59944"/>
                    <a:pt x="12851386" y="51816"/>
                  </a:cubicBezTo>
                  <a:cubicBezTo>
                    <a:pt x="12762486" y="30734"/>
                    <a:pt x="12679555" y="20447"/>
                    <a:pt x="12599292" y="20447"/>
                  </a:cubicBezTo>
                  <a:cubicBezTo>
                    <a:pt x="12574399" y="20447"/>
                    <a:pt x="12549635" y="21463"/>
                    <a:pt x="12525123" y="23495"/>
                  </a:cubicBezTo>
                  <a:cubicBezTo>
                    <a:pt x="12456670" y="29083"/>
                    <a:pt x="12214862" y="30734"/>
                    <a:pt x="10963278" y="34163"/>
                  </a:cubicBezTo>
                  <a:cubicBezTo>
                    <a:pt x="10407271" y="35687"/>
                    <a:pt x="10189467" y="37719"/>
                    <a:pt x="10132190" y="41783"/>
                  </a:cubicBezTo>
                  <a:cubicBezTo>
                    <a:pt x="10079739" y="45593"/>
                    <a:pt x="9939404" y="47498"/>
                    <a:pt x="9801990" y="47498"/>
                  </a:cubicBezTo>
                  <a:cubicBezTo>
                    <a:pt x="9670291" y="47498"/>
                    <a:pt x="9541258" y="45720"/>
                    <a:pt x="9494904" y="42164"/>
                  </a:cubicBezTo>
                  <a:cubicBezTo>
                    <a:pt x="9422514" y="36576"/>
                    <a:pt x="9282686" y="31496"/>
                    <a:pt x="8982459" y="23749"/>
                  </a:cubicBezTo>
                  <a:cubicBezTo>
                    <a:pt x="8883018" y="21082"/>
                    <a:pt x="8764781" y="17272"/>
                    <a:pt x="8719823" y="14986"/>
                  </a:cubicBezTo>
                  <a:cubicBezTo>
                    <a:pt x="8541642" y="6350"/>
                    <a:pt x="8460108" y="2921"/>
                    <a:pt x="8346316" y="2921"/>
                  </a:cubicBezTo>
                  <a:cubicBezTo>
                    <a:pt x="8280911" y="2921"/>
                    <a:pt x="8204711" y="4064"/>
                    <a:pt x="8093333" y="5969"/>
                  </a:cubicBezTo>
                  <a:cubicBezTo>
                    <a:pt x="7975476" y="8001"/>
                    <a:pt x="7889625" y="9017"/>
                    <a:pt x="7813171" y="9017"/>
                  </a:cubicBezTo>
                  <a:cubicBezTo>
                    <a:pt x="7733923" y="9017"/>
                    <a:pt x="7664962" y="7874"/>
                    <a:pt x="7580888" y="5715"/>
                  </a:cubicBezTo>
                  <a:cubicBezTo>
                    <a:pt x="7438140" y="2032"/>
                    <a:pt x="7059299" y="254"/>
                    <a:pt x="6383786" y="254"/>
                  </a:cubicBezTo>
                  <a:lnTo>
                    <a:pt x="6383786" y="0"/>
                  </a:lnTo>
                  <a:cubicBezTo>
                    <a:pt x="6341114" y="0"/>
                    <a:pt x="6300220" y="0"/>
                    <a:pt x="6260850" y="0"/>
                  </a:cubicBezTo>
                  <a:close/>
                </a:path>
              </a:pathLst>
            </a:custGeom>
            <a:solidFill>
              <a:srgbClr val="6AA839"/>
            </a:solidFill>
          </p:spPr>
        </p:sp>
        <p:sp>
          <p:nvSpPr>
            <p:cNvPr name="Freeform 10" id="10"/>
            <p:cNvSpPr/>
            <p:nvPr/>
          </p:nvSpPr>
          <p:spPr>
            <a:xfrm flipH="false" flipV="false" rot="0">
              <a:off x="63500" y="63500"/>
              <a:ext cx="13409168" cy="1444117"/>
            </a:xfrm>
            <a:custGeom>
              <a:avLst/>
              <a:gdLst/>
              <a:ahLst/>
              <a:cxnLst/>
              <a:rect r="r" b="b" t="t" l="l"/>
              <a:pathLst>
                <a:path h="1444117" w="13409168">
                  <a:moveTo>
                    <a:pt x="0" y="1444117"/>
                  </a:moveTo>
                  <a:lnTo>
                    <a:pt x="13409168" y="1444117"/>
                  </a:lnTo>
                  <a:lnTo>
                    <a:pt x="13409168" y="0"/>
                  </a:lnTo>
                  <a:lnTo>
                    <a:pt x="0" y="0"/>
                  </a:lnTo>
                  <a:close/>
                </a:path>
              </a:pathLst>
            </a:custGeom>
            <a:solidFill>
              <a:srgbClr val="000000">
                <a:alpha val="0"/>
              </a:srgbClr>
            </a:solidFill>
          </p:spPr>
        </p:sp>
      </p:grpSp>
      <p:grpSp>
        <p:nvGrpSpPr>
          <p:cNvPr name="Group 11" id="11"/>
          <p:cNvGrpSpPr>
            <a:grpSpLocks noChangeAspect="true"/>
          </p:cNvGrpSpPr>
          <p:nvPr/>
        </p:nvGrpSpPr>
        <p:grpSpPr>
          <a:xfrm rot="0">
            <a:off x="952519" y="3531908"/>
            <a:ext cx="13510765" cy="1568386"/>
            <a:chOff x="0" y="0"/>
            <a:chExt cx="13510768" cy="1568386"/>
          </a:xfrm>
        </p:grpSpPr>
        <p:sp>
          <p:nvSpPr>
            <p:cNvPr name="Freeform 12" id="12"/>
            <p:cNvSpPr/>
            <p:nvPr/>
          </p:nvSpPr>
          <p:spPr>
            <a:xfrm flipH="false" flipV="false" rot="0">
              <a:off x="69850" y="63500"/>
              <a:ext cx="13370686" cy="1438656"/>
            </a:xfrm>
            <a:custGeom>
              <a:avLst/>
              <a:gdLst/>
              <a:ahLst/>
              <a:cxnLst/>
              <a:rect r="r" b="b" t="t" l="l"/>
              <a:pathLst>
                <a:path h="1438656" w="13370686">
                  <a:moveTo>
                    <a:pt x="6248654" y="0"/>
                  </a:moveTo>
                  <a:cubicBezTo>
                    <a:pt x="5360924" y="0"/>
                    <a:pt x="5271389" y="1397"/>
                    <a:pt x="4551045" y="19177"/>
                  </a:cubicBezTo>
                  <a:cubicBezTo>
                    <a:pt x="3917569" y="34798"/>
                    <a:pt x="3799459" y="36576"/>
                    <a:pt x="3345561" y="36576"/>
                  </a:cubicBezTo>
                  <a:cubicBezTo>
                    <a:pt x="3096260" y="36576"/>
                    <a:pt x="2861183" y="36068"/>
                    <a:pt x="2823464" y="35433"/>
                  </a:cubicBezTo>
                  <a:cubicBezTo>
                    <a:pt x="2819019" y="35306"/>
                    <a:pt x="2814193" y="35306"/>
                    <a:pt x="2809113" y="35306"/>
                  </a:cubicBezTo>
                  <a:cubicBezTo>
                    <a:pt x="2769743" y="35306"/>
                    <a:pt x="2710561" y="37338"/>
                    <a:pt x="2668778" y="40132"/>
                  </a:cubicBezTo>
                  <a:cubicBezTo>
                    <a:pt x="2620391" y="43434"/>
                    <a:pt x="2538984" y="45339"/>
                    <a:pt x="2447417" y="45339"/>
                  </a:cubicBezTo>
                  <a:cubicBezTo>
                    <a:pt x="2437257" y="45339"/>
                    <a:pt x="2427097" y="45339"/>
                    <a:pt x="2416683" y="45212"/>
                  </a:cubicBezTo>
                  <a:cubicBezTo>
                    <a:pt x="2407539" y="45212"/>
                    <a:pt x="2398268" y="45212"/>
                    <a:pt x="2388997" y="45212"/>
                  </a:cubicBezTo>
                  <a:cubicBezTo>
                    <a:pt x="2304796" y="45212"/>
                    <a:pt x="2215134" y="46863"/>
                    <a:pt x="2180336" y="49149"/>
                  </a:cubicBezTo>
                  <a:cubicBezTo>
                    <a:pt x="1997964" y="60960"/>
                    <a:pt x="1633728" y="70104"/>
                    <a:pt x="1417701" y="70104"/>
                  </a:cubicBezTo>
                  <a:cubicBezTo>
                    <a:pt x="1342263" y="70104"/>
                    <a:pt x="1284859" y="68961"/>
                    <a:pt x="1259586" y="66548"/>
                  </a:cubicBezTo>
                  <a:cubicBezTo>
                    <a:pt x="1229614" y="63627"/>
                    <a:pt x="1172972" y="62230"/>
                    <a:pt x="1094994" y="62230"/>
                  </a:cubicBezTo>
                  <a:cubicBezTo>
                    <a:pt x="1018667" y="62230"/>
                    <a:pt x="922147" y="63627"/>
                    <a:pt x="810514" y="66421"/>
                  </a:cubicBezTo>
                  <a:cubicBezTo>
                    <a:pt x="495808" y="74295"/>
                    <a:pt x="354457" y="84328"/>
                    <a:pt x="227203" y="107569"/>
                  </a:cubicBezTo>
                  <a:cubicBezTo>
                    <a:pt x="155321" y="120777"/>
                    <a:pt x="115316" y="137795"/>
                    <a:pt x="84709" y="168529"/>
                  </a:cubicBezTo>
                  <a:cubicBezTo>
                    <a:pt x="36322" y="217043"/>
                    <a:pt x="29845" y="257683"/>
                    <a:pt x="23622" y="548005"/>
                  </a:cubicBezTo>
                  <a:cubicBezTo>
                    <a:pt x="21463" y="651891"/>
                    <a:pt x="16891" y="758444"/>
                    <a:pt x="13081" y="795147"/>
                  </a:cubicBezTo>
                  <a:cubicBezTo>
                    <a:pt x="3302" y="889762"/>
                    <a:pt x="0" y="1022477"/>
                    <a:pt x="6096" y="1077976"/>
                  </a:cubicBezTo>
                  <a:cubicBezTo>
                    <a:pt x="19050" y="1196086"/>
                    <a:pt x="56261" y="1278001"/>
                    <a:pt x="114935" y="1317244"/>
                  </a:cubicBezTo>
                  <a:cubicBezTo>
                    <a:pt x="141859" y="1335278"/>
                    <a:pt x="175006" y="1344549"/>
                    <a:pt x="266446" y="1359916"/>
                  </a:cubicBezTo>
                  <a:cubicBezTo>
                    <a:pt x="370078" y="1377315"/>
                    <a:pt x="374396" y="1377315"/>
                    <a:pt x="1136650" y="1377950"/>
                  </a:cubicBezTo>
                  <a:cubicBezTo>
                    <a:pt x="1210691" y="1377950"/>
                    <a:pt x="1278763" y="1378077"/>
                    <a:pt x="1341755" y="1378077"/>
                  </a:cubicBezTo>
                  <a:cubicBezTo>
                    <a:pt x="1790573" y="1378077"/>
                    <a:pt x="1982343" y="1376299"/>
                    <a:pt x="2223770" y="1370965"/>
                  </a:cubicBezTo>
                  <a:cubicBezTo>
                    <a:pt x="2394585" y="1367155"/>
                    <a:pt x="2494280" y="1365377"/>
                    <a:pt x="2636774" y="1365377"/>
                  </a:cubicBezTo>
                  <a:cubicBezTo>
                    <a:pt x="2756789" y="1365377"/>
                    <a:pt x="2907284" y="1366647"/>
                    <a:pt x="3156331" y="1369060"/>
                  </a:cubicBezTo>
                  <a:cubicBezTo>
                    <a:pt x="3481451" y="1372235"/>
                    <a:pt x="3807333" y="1376172"/>
                    <a:pt x="3880612" y="1377950"/>
                  </a:cubicBezTo>
                  <a:cubicBezTo>
                    <a:pt x="3953891" y="1379728"/>
                    <a:pt x="4497324" y="1383157"/>
                    <a:pt x="5088255" y="1385697"/>
                  </a:cubicBezTo>
                  <a:cubicBezTo>
                    <a:pt x="6430391" y="1391412"/>
                    <a:pt x="7396353" y="1398397"/>
                    <a:pt x="7561453" y="1403477"/>
                  </a:cubicBezTo>
                  <a:cubicBezTo>
                    <a:pt x="7701661" y="1407795"/>
                    <a:pt x="8320660" y="1410843"/>
                    <a:pt x="8769858" y="1410843"/>
                  </a:cubicBezTo>
                  <a:cubicBezTo>
                    <a:pt x="9000490" y="1410843"/>
                    <a:pt x="9186418" y="1410081"/>
                    <a:pt x="9239758" y="1408176"/>
                  </a:cubicBezTo>
                  <a:cubicBezTo>
                    <a:pt x="9315451" y="1405509"/>
                    <a:pt x="9467215" y="1400556"/>
                    <a:pt x="9577070" y="1397000"/>
                  </a:cubicBezTo>
                  <a:cubicBezTo>
                    <a:pt x="9686926" y="1393444"/>
                    <a:pt x="9854312" y="1387348"/>
                    <a:pt x="9948800" y="1383538"/>
                  </a:cubicBezTo>
                  <a:cubicBezTo>
                    <a:pt x="10029826" y="1380236"/>
                    <a:pt x="10104629" y="1378585"/>
                    <a:pt x="10173463" y="1378585"/>
                  </a:cubicBezTo>
                  <a:cubicBezTo>
                    <a:pt x="10276968" y="1378585"/>
                    <a:pt x="10367138" y="1382395"/>
                    <a:pt x="10445116" y="1389888"/>
                  </a:cubicBezTo>
                  <a:cubicBezTo>
                    <a:pt x="10493630" y="1394587"/>
                    <a:pt x="10599929" y="1400556"/>
                    <a:pt x="10681463" y="1403223"/>
                  </a:cubicBezTo>
                  <a:cubicBezTo>
                    <a:pt x="10934319" y="1411351"/>
                    <a:pt x="11061193" y="1416558"/>
                    <a:pt x="11111866" y="1420749"/>
                  </a:cubicBezTo>
                  <a:cubicBezTo>
                    <a:pt x="11138663" y="1422908"/>
                    <a:pt x="11194162" y="1424813"/>
                    <a:pt x="11235183" y="1424813"/>
                  </a:cubicBezTo>
                  <a:cubicBezTo>
                    <a:pt x="11276205" y="1424813"/>
                    <a:pt x="11363199" y="1427861"/>
                    <a:pt x="11428604" y="1431417"/>
                  </a:cubicBezTo>
                  <a:cubicBezTo>
                    <a:pt x="11481055" y="1434338"/>
                    <a:pt x="11535919" y="1437132"/>
                    <a:pt x="11565256" y="1438656"/>
                  </a:cubicBezTo>
                  <a:lnTo>
                    <a:pt x="11724895" y="1438656"/>
                  </a:lnTo>
                  <a:cubicBezTo>
                    <a:pt x="11767567" y="1437513"/>
                    <a:pt x="11814049" y="1435735"/>
                    <a:pt x="11859007" y="1433322"/>
                  </a:cubicBezTo>
                  <a:cubicBezTo>
                    <a:pt x="11927968" y="1429766"/>
                    <a:pt x="12003406" y="1427988"/>
                    <a:pt x="12085702" y="1427988"/>
                  </a:cubicBezTo>
                  <a:cubicBezTo>
                    <a:pt x="12163933" y="1427988"/>
                    <a:pt x="12248262" y="1429639"/>
                    <a:pt x="12339320" y="1432814"/>
                  </a:cubicBezTo>
                  <a:cubicBezTo>
                    <a:pt x="12407519" y="1435227"/>
                    <a:pt x="12453493" y="1436370"/>
                    <a:pt x="12490069" y="1436370"/>
                  </a:cubicBezTo>
                  <a:cubicBezTo>
                    <a:pt x="12523216" y="1436370"/>
                    <a:pt x="12548616" y="1435354"/>
                    <a:pt x="12575667" y="1433449"/>
                  </a:cubicBezTo>
                  <a:cubicBezTo>
                    <a:pt x="12615291" y="1430655"/>
                    <a:pt x="12715240" y="1426718"/>
                    <a:pt x="12798044" y="1424813"/>
                  </a:cubicBezTo>
                  <a:cubicBezTo>
                    <a:pt x="12958953" y="1421003"/>
                    <a:pt x="12975464" y="1419225"/>
                    <a:pt x="13045187" y="1398778"/>
                  </a:cubicBezTo>
                  <a:cubicBezTo>
                    <a:pt x="13155930" y="1366266"/>
                    <a:pt x="13207620" y="1341120"/>
                    <a:pt x="13239243" y="1304290"/>
                  </a:cubicBezTo>
                  <a:cubicBezTo>
                    <a:pt x="13249531" y="1292352"/>
                    <a:pt x="13270612" y="1269619"/>
                    <a:pt x="13286105" y="1253744"/>
                  </a:cubicBezTo>
                  <a:cubicBezTo>
                    <a:pt x="13319761" y="1219327"/>
                    <a:pt x="13348208" y="1166749"/>
                    <a:pt x="13352145" y="1131570"/>
                  </a:cubicBezTo>
                  <a:cubicBezTo>
                    <a:pt x="13353542" y="1119124"/>
                    <a:pt x="13358368" y="1048893"/>
                    <a:pt x="13362939" y="975614"/>
                  </a:cubicBezTo>
                  <a:cubicBezTo>
                    <a:pt x="13370559" y="852678"/>
                    <a:pt x="13370686" y="834009"/>
                    <a:pt x="13365099" y="734949"/>
                  </a:cubicBezTo>
                  <a:cubicBezTo>
                    <a:pt x="13355447" y="563626"/>
                    <a:pt x="13336143" y="414401"/>
                    <a:pt x="13316331" y="356108"/>
                  </a:cubicBezTo>
                  <a:cubicBezTo>
                    <a:pt x="13288265" y="274066"/>
                    <a:pt x="13191110" y="161417"/>
                    <a:pt x="13115418" y="123190"/>
                  </a:cubicBezTo>
                  <a:cubicBezTo>
                    <a:pt x="13082398" y="106553"/>
                    <a:pt x="13035155" y="93218"/>
                    <a:pt x="12961494" y="79756"/>
                  </a:cubicBezTo>
                  <a:cubicBezTo>
                    <a:pt x="12921362" y="72390"/>
                    <a:pt x="12860402" y="59817"/>
                    <a:pt x="12826112" y="51689"/>
                  </a:cubicBezTo>
                  <a:cubicBezTo>
                    <a:pt x="12737340" y="30734"/>
                    <a:pt x="12654535" y="20320"/>
                    <a:pt x="12574525" y="20320"/>
                  </a:cubicBezTo>
                  <a:cubicBezTo>
                    <a:pt x="12549633" y="20320"/>
                    <a:pt x="12524995" y="21336"/>
                    <a:pt x="12500484" y="23368"/>
                  </a:cubicBezTo>
                  <a:cubicBezTo>
                    <a:pt x="12432158" y="28956"/>
                    <a:pt x="12190731" y="30607"/>
                    <a:pt x="10941686" y="34036"/>
                  </a:cubicBezTo>
                  <a:cubicBezTo>
                    <a:pt x="10386823" y="35560"/>
                    <a:pt x="10169272" y="37592"/>
                    <a:pt x="10112249" y="41656"/>
                  </a:cubicBezTo>
                  <a:cubicBezTo>
                    <a:pt x="10059925" y="45466"/>
                    <a:pt x="9919844" y="47371"/>
                    <a:pt x="9782684" y="47371"/>
                  </a:cubicBezTo>
                  <a:cubicBezTo>
                    <a:pt x="9651240" y="47371"/>
                    <a:pt x="9522461" y="45593"/>
                    <a:pt x="9476233" y="42037"/>
                  </a:cubicBezTo>
                  <a:cubicBezTo>
                    <a:pt x="9403970" y="36449"/>
                    <a:pt x="9264524" y="31496"/>
                    <a:pt x="8964804" y="23622"/>
                  </a:cubicBezTo>
                  <a:cubicBezTo>
                    <a:pt x="8865490" y="21082"/>
                    <a:pt x="8747507" y="17145"/>
                    <a:pt x="8702676" y="14986"/>
                  </a:cubicBezTo>
                  <a:cubicBezTo>
                    <a:pt x="8524749" y="6350"/>
                    <a:pt x="8443469" y="3048"/>
                    <a:pt x="8329931" y="3048"/>
                  </a:cubicBezTo>
                  <a:cubicBezTo>
                    <a:pt x="8264653" y="3048"/>
                    <a:pt x="8188580" y="4191"/>
                    <a:pt x="8077455" y="6096"/>
                  </a:cubicBezTo>
                  <a:cubicBezTo>
                    <a:pt x="7959853" y="8128"/>
                    <a:pt x="7874128" y="9144"/>
                    <a:pt x="7797928" y="9144"/>
                  </a:cubicBezTo>
                  <a:cubicBezTo>
                    <a:pt x="7718934" y="9144"/>
                    <a:pt x="7649973" y="8128"/>
                    <a:pt x="7566026" y="5842"/>
                  </a:cubicBezTo>
                  <a:cubicBezTo>
                    <a:pt x="7423532" y="2159"/>
                    <a:pt x="7045453" y="381"/>
                    <a:pt x="6371337" y="381"/>
                  </a:cubicBezTo>
                  <a:lnTo>
                    <a:pt x="6371337" y="0"/>
                  </a:lnTo>
                  <a:cubicBezTo>
                    <a:pt x="6328919" y="0"/>
                    <a:pt x="6288152" y="0"/>
                    <a:pt x="6248908" y="0"/>
                  </a:cubicBezTo>
                  <a:close/>
                </a:path>
              </a:pathLst>
            </a:custGeom>
            <a:solidFill>
              <a:srgbClr val="6AA839"/>
            </a:solidFill>
          </p:spPr>
        </p:sp>
        <p:sp>
          <p:nvSpPr>
            <p:cNvPr name="Freeform 13" id="13"/>
            <p:cNvSpPr/>
            <p:nvPr/>
          </p:nvSpPr>
          <p:spPr>
            <a:xfrm flipH="false" flipV="false" rot="0">
              <a:off x="63500" y="63500"/>
              <a:ext cx="13383768" cy="1441323"/>
            </a:xfrm>
            <a:custGeom>
              <a:avLst/>
              <a:gdLst/>
              <a:ahLst/>
              <a:cxnLst/>
              <a:rect r="r" b="b" t="t" l="l"/>
              <a:pathLst>
                <a:path h="1441323" w="13383768">
                  <a:moveTo>
                    <a:pt x="0" y="1441323"/>
                  </a:moveTo>
                  <a:lnTo>
                    <a:pt x="13383768" y="1441323"/>
                  </a:lnTo>
                  <a:lnTo>
                    <a:pt x="13383768" y="0"/>
                  </a:lnTo>
                  <a:lnTo>
                    <a:pt x="0" y="0"/>
                  </a:lnTo>
                  <a:close/>
                </a:path>
              </a:pathLst>
            </a:custGeom>
            <a:solidFill>
              <a:srgbClr val="000000">
                <a:alpha val="0"/>
              </a:srgbClr>
            </a:solidFill>
          </p:spPr>
        </p:sp>
      </p:grpSp>
      <p:grpSp>
        <p:nvGrpSpPr>
          <p:cNvPr name="Group 14" id="14"/>
          <p:cNvGrpSpPr>
            <a:grpSpLocks noChangeAspect="true"/>
          </p:cNvGrpSpPr>
          <p:nvPr/>
        </p:nvGrpSpPr>
        <p:grpSpPr>
          <a:xfrm rot="0">
            <a:off x="965197" y="44396"/>
            <a:ext cx="14569573" cy="3409988"/>
            <a:chOff x="0" y="0"/>
            <a:chExt cx="14569580" cy="3409988"/>
          </a:xfrm>
        </p:grpSpPr>
        <p:sp>
          <p:nvSpPr>
            <p:cNvPr name="Freeform 15" id="15"/>
            <p:cNvSpPr/>
            <p:nvPr/>
          </p:nvSpPr>
          <p:spPr>
            <a:xfrm flipH="false" flipV="false" rot="0">
              <a:off x="7696961" y="286258"/>
              <a:ext cx="6773039" cy="1425956"/>
            </a:xfrm>
            <a:custGeom>
              <a:avLst/>
              <a:gdLst/>
              <a:ahLst/>
              <a:cxnLst/>
              <a:rect r="r" b="b" t="t" l="l"/>
              <a:pathLst>
                <a:path h="1425956" w="6773039">
                  <a:moveTo>
                    <a:pt x="5526151" y="0"/>
                  </a:moveTo>
                  <a:cubicBezTo>
                    <a:pt x="5452491" y="0"/>
                    <a:pt x="5365369" y="1524"/>
                    <a:pt x="5258944" y="4064"/>
                  </a:cubicBezTo>
                  <a:cubicBezTo>
                    <a:pt x="5200904" y="5461"/>
                    <a:pt x="5076445" y="6604"/>
                    <a:pt x="4977003" y="6604"/>
                  </a:cubicBezTo>
                  <a:cubicBezTo>
                    <a:pt x="4973066" y="6604"/>
                    <a:pt x="4969129" y="6604"/>
                    <a:pt x="4965320" y="6604"/>
                  </a:cubicBezTo>
                  <a:cubicBezTo>
                    <a:pt x="4964431" y="6604"/>
                    <a:pt x="4963669" y="6604"/>
                    <a:pt x="4962779" y="6604"/>
                  </a:cubicBezTo>
                  <a:cubicBezTo>
                    <a:pt x="4792091" y="6604"/>
                    <a:pt x="4547489" y="22352"/>
                    <a:pt x="4422902" y="41529"/>
                  </a:cubicBezTo>
                  <a:cubicBezTo>
                    <a:pt x="4379341" y="48260"/>
                    <a:pt x="4362070" y="62230"/>
                    <a:pt x="4372102" y="82931"/>
                  </a:cubicBezTo>
                  <a:cubicBezTo>
                    <a:pt x="4382262" y="103886"/>
                    <a:pt x="4423537" y="112522"/>
                    <a:pt x="4536059" y="116967"/>
                  </a:cubicBezTo>
                  <a:cubicBezTo>
                    <a:pt x="4593971" y="119253"/>
                    <a:pt x="4639691" y="122809"/>
                    <a:pt x="4637659" y="124587"/>
                  </a:cubicBezTo>
                  <a:cubicBezTo>
                    <a:pt x="4629404" y="132207"/>
                    <a:pt x="4320921" y="134874"/>
                    <a:pt x="3397377" y="135382"/>
                  </a:cubicBezTo>
                  <a:cubicBezTo>
                    <a:pt x="2750059" y="135763"/>
                    <a:pt x="2538349" y="138176"/>
                    <a:pt x="2155698" y="149860"/>
                  </a:cubicBezTo>
                  <a:cubicBezTo>
                    <a:pt x="1423797" y="172212"/>
                    <a:pt x="1171448" y="183515"/>
                    <a:pt x="735203" y="212979"/>
                  </a:cubicBezTo>
                  <a:cubicBezTo>
                    <a:pt x="576326" y="223774"/>
                    <a:pt x="500761" y="228346"/>
                    <a:pt x="471806" y="228346"/>
                  </a:cubicBezTo>
                  <a:cubicBezTo>
                    <a:pt x="454152" y="228346"/>
                    <a:pt x="453645" y="226695"/>
                    <a:pt x="461899" y="223520"/>
                  </a:cubicBezTo>
                  <a:cubicBezTo>
                    <a:pt x="478409" y="217297"/>
                    <a:pt x="651891" y="193675"/>
                    <a:pt x="718566" y="188595"/>
                  </a:cubicBezTo>
                  <a:cubicBezTo>
                    <a:pt x="736092" y="187198"/>
                    <a:pt x="798449" y="181610"/>
                    <a:pt x="856997" y="176149"/>
                  </a:cubicBezTo>
                  <a:cubicBezTo>
                    <a:pt x="1164083" y="147320"/>
                    <a:pt x="1394841" y="128270"/>
                    <a:pt x="1467232" y="125984"/>
                  </a:cubicBezTo>
                  <a:cubicBezTo>
                    <a:pt x="1590040" y="121920"/>
                    <a:pt x="1723899" y="110236"/>
                    <a:pt x="1752982" y="100965"/>
                  </a:cubicBezTo>
                  <a:cubicBezTo>
                    <a:pt x="1772794" y="94615"/>
                    <a:pt x="1787525" y="84201"/>
                    <a:pt x="1794764" y="71374"/>
                  </a:cubicBezTo>
                  <a:cubicBezTo>
                    <a:pt x="1807846" y="48260"/>
                    <a:pt x="1810132" y="25527"/>
                    <a:pt x="1799971" y="18669"/>
                  </a:cubicBezTo>
                  <a:cubicBezTo>
                    <a:pt x="1798701" y="17780"/>
                    <a:pt x="1794002" y="17399"/>
                    <a:pt x="1786636" y="17399"/>
                  </a:cubicBezTo>
                  <a:cubicBezTo>
                    <a:pt x="1750568" y="17399"/>
                    <a:pt x="1650746" y="26797"/>
                    <a:pt x="1573276" y="38100"/>
                  </a:cubicBezTo>
                  <a:cubicBezTo>
                    <a:pt x="1543939" y="42418"/>
                    <a:pt x="1480439" y="47752"/>
                    <a:pt x="1432052" y="50038"/>
                  </a:cubicBezTo>
                  <a:cubicBezTo>
                    <a:pt x="1383665" y="52324"/>
                    <a:pt x="1318260" y="57531"/>
                    <a:pt x="1286637" y="61849"/>
                  </a:cubicBezTo>
                  <a:cubicBezTo>
                    <a:pt x="1238377" y="68326"/>
                    <a:pt x="1108583" y="80518"/>
                    <a:pt x="962914" y="92329"/>
                  </a:cubicBezTo>
                  <a:cubicBezTo>
                    <a:pt x="945388" y="93726"/>
                    <a:pt x="882904" y="102235"/>
                    <a:pt x="824231" y="111125"/>
                  </a:cubicBezTo>
                  <a:cubicBezTo>
                    <a:pt x="765557" y="120015"/>
                    <a:pt x="660020" y="133223"/>
                    <a:pt x="589662" y="140589"/>
                  </a:cubicBezTo>
                  <a:cubicBezTo>
                    <a:pt x="447041" y="155448"/>
                    <a:pt x="275337" y="181864"/>
                    <a:pt x="195962" y="201168"/>
                  </a:cubicBezTo>
                  <a:cubicBezTo>
                    <a:pt x="149353" y="212471"/>
                    <a:pt x="140209" y="217678"/>
                    <a:pt x="112269" y="248539"/>
                  </a:cubicBezTo>
                  <a:cubicBezTo>
                    <a:pt x="94997" y="267589"/>
                    <a:pt x="69597" y="299720"/>
                    <a:pt x="55753" y="320040"/>
                  </a:cubicBezTo>
                  <a:lnTo>
                    <a:pt x="30481" y="356870"/>
                  </a:lnTo>
                  <a:lnTo>
                    <a:pt x="17526" y="612013"/>
                  </a:lnTo>
                  <a:cubicBezTo>
                    <a:pt x="254" y="951230"/>
                    <a:pt x="0" y="964438"/>
                    <a:pt x="10922" y="1015111"/>
                  </a:cubicBezTo>
                  <a:cubicBezTo>
                    <a:pt x="32512" y="1115060"/>
                    <a:pt x="83439" y="1176020"/>
                    <a:pt x="197485" y="1238377"/>
                  </a:cubicBezTo>
                  <a:cubicBezTo>
                    <a:pt x="278130" y="1282446"/>
                    <a:pt x="373507" y="1313307"/>
                    <a:pt x="474726" y="1328166"/>
                  </a:cubicBezTo>
                  <a:cubicBezTo>
                    <a:pt x="511810" y="1333627"/>
                    <a:pt x="586359" y="1344930"/>
                    <a:pt x="640461" y="1353312"/>
                  </a:cubicBezTo>
                  <a:cubicBezTo>
                    <a:pt x="694563" y="1361694"/>
                    <a:pt x="784860" y="1372870"/>
                    <a:pt x="840994" y="1378077"/>
                  </a:cubicBezTo>
                  <a:cubicBezTo>
                    <a:pt x="954532" y="1388745"/>
                    <a:pt x="1332230" y="1400048"/>
                    <a:pt x="1614424" y="1401191"/>
                  </a:cubicBezTo>
                  <a:cubicBezTo>
                    <a:pt x="1715516" y="1401572"/>
                    <a:pt x="1959483" y="1408303"/>
                    <a:pt x="2156460" y="1416050"/>
                  </a:cubicBezTo>
                  <a:cubicBezTo>
                    <a:pt x="2329561" y="1422908"/>
                    <a:pt x="2430780" y="1425956"/>
                    <a:pt x="2497201" y="1425956"/>
                  </a:cubicBezTo>
                  <a:cubicBezTo>
                    <a:pt x="2539492" y="1425956"/>
                    <a:pt x="2567559" y="1424686"/>
                    <a:pt x="2591182" y="1422273"/>
                  </a:cubicBezTo>
                  <a:cubicBezTo>
                    <a:pt x="2688210" y="1412367"/>
                    <a:pt x="2702434" y="1407287"/>
                    <a:pt x="2699004" y="1384173"/>
                  </a:cubicBezTo>
                  <a:lnTo>
                    <a:pt x="2696337" y="1366647"/>
                  </a:lnTo>
                  <a:lnTo>
                    <a:pt x="3033269" y="1379982"/>
                  </a:lnTo>
                  <a:cubicBezTo>
                    <a:pt x="3226816" y="1387729"/>
                    <a:pt x="3369819" y="1391412"/>
                    <a:pt x="3497962" y="1391412"/>
                  </a:cubicBezTo>
                  <a:cubicBezTo>
                    <a:pt x="3596260" y="1391412"/>
                    <a:pt x="3685795" y="1389253"/>
                    <a:pt x="3782696" y="1384935"/>
                  </a:cubicBezTo>
                  <a:cubicBezTo>
                    <a:pt x="3896488" y="1379855"/>
                    <a:pt x="4165220" y="1374140"/>
                    <a:pt x="4533012" y="1368933"/>
                  </a:cubicBezTo>
                  <a:cubicBezTo>
                    <a:pt x="4612768" y="1367790"/>
                    <a:pt x="4735450" y="1364615"/>
                    <a:pt x="4805554" y="1361948"/>
                  </a:cubicBezTo>
                  <a:cubicBezTo>
                    <a:pt x="4875658" y="1359281"/>
                    <a:pt x="4985640" y="1355725"/>
                    <a:pt x="5049902" y="1354201"/>
                  </a:cubicBezTo>
                  <a:cubicBezTo>
                    <a:pt x="5114164" y="1352677"/>
                    <a:pt x="5278248" y="1347851"/>
                    <a:pt x="5414519" y="1343787"/>
                  </a:cubicBezTo>
                  <a:cubicBezTo>
                    <a:pt x="5550792" y="1339723"/>
                    <a:pt x="5748276" y="1334770"/>
                    <a:pt x="5853432" y="1333119"/>
                  </a:cubicBezTo>
                  <a:cubicBezTo>
                    <a:pt x="6069586" y="1329563"/>
                    <a:pt x="6146802" y="1325372"/>
                    <a:pt x="6278628" y="1310259"/>
                  </a:cubicBezTo>
                  <a:cubicBezTo>
                    <a:pt x="6370957" y="1299591"/>
                    <a:pt x="6535549" y="1268095"/>
                    <a:pt x="6595239" y="1249553"/>
                  </a:cubicBezTo>
                  <a:cubicBezTo>
                    <a:pt x="6661660" y="1228979"/>
                    <a:pt x="6696967" y="1189228"/>
                    <a:pt x="6729098" y="1099058"/>
                  </a:cubicBezTo>
                  <a:cubicBezTo>
                    <a:pt x="6754498" y="1027684"/>
                    <a:pt x="6773039" y="787146"/>
                    <a:pt x="6763769" y="647827"/>
                  </a:cubicBezTo>
                  <a:cubicBezTo>
                    <a:pt x="6755386" y="521462"/>
                    <a:pt x="6742179" y="469392"/>
                    <a:pt x="6700523" y="400304"/>
                  </a:cubicBezTo>
                  <a:cubicBezTo>
                    <a:pt x="6664201" y="339979"/>
                    <a:pt x="6628261" y="303911"/>
                    <a:pt x="6553964" y="253619"/>
                  </a:cubicBezTo>
                  <a:cubicBezTo>
                    <a:pt x="6435347" y="173228"/>
                    <a:pt x="6350764" y="138303"/>
                    <a:pt x="6167757" y="94107"/>
                  </a:cubicBezTo>
                  <a:cubicBezTo>
                    <a:pt x="6100319" y="77851"/>
                    <a:pt x="6007610" y="55118"/>
                    <a:pt x="5961636" y="43561"/>
                  </a:cubicBezTo>
                  <a:cubicBezTo>
                    <a:pt x="5876927" y="22352"/>
                    <a:pt x="5803522" y="10033"/>
                    <a:pt x="5700271" y="4191"/>
                  </a:cubicBezTo>
                  <a:lnTo>
                    <a:pt x="5700271" y="4191"/>
                  </a:lnTo>
                  <a:cubicBezTo>
                    <a:pt x="5650613" y="1397"/>
                    <a:pt x="5594226" y="127"/>
                    <a:pt x="5526154" y="127"/>
                  </a:cubicBezTo>
                  <a:close/>
                </a:path>
              </a:pathLst>
            </a:custGeom>
            <a:solidFill>
              <a:srgbClr val="41830D"/>
            </a:solidFill>
          </p:spPr>
        </p:sp>
        <p:sp>
          <p:nvSpPr>
            <p:cNvPr name="Freeform 16" id="16"/>
            <p:cNvSpPr/>
            <p:nvPr/>
          </p:nvSpPr>
          <p:spPr>
            <a:xfrm flipH="false" flipV="false" rot="0">
              <a:off x="69850" y="1905127"/>
              <a:ext cx="13370812" cy="1438657"/>
            </a:xfrm>
            <a:custGeom>
              <a:avLst/>
              <a:gdLst/>
              <a:ahLst/>
              <a:cxnLst/>
              <a:rect r="r" b="b" t="t" l="l"/>
              <a:pathLst>
                <a:path h="1438657" w="13370812">
                  <a:moveTo>
                    <a:pt x="6248654" y="0"/>
                  </a:moveTo>
                  <a:cubicBezTo>
                    <a:pt x="5360924" y="0"/>
                    <a:pt x="5271389" y="1397"/>
                    <a:pt x="4551045" y="19177"/>
                  </a:cubicBezTo>
                  <a:cubicBezTo>
                    <a:pt x="3917569" y="34798"/>
                    <a:pt x="3799459" y="36576"/>
                    <a:pt x="3345561" y="36576"/>
                  </a:cubicBezTo>
                  <a:cubicBezTo>
                    <a:pt x="3096260" y="36576"/>
                    <a:pt x="2861183" y="36068"/>
                    <a:pt x="2823464" y="35433"/>
                  </a:cubicBezTo>
                  <a:cubicBezTo>
                    <a:pt x="2819019" y="35306"/>
                    <a:pt x="2814193" y="35306"/>
                    <a:pt x="2809113" y="35306"/>
                  </a:cubicBezTo>
                  <a:cubicBezTo>
                    <a:pt x="2769743" y="35306"/>
                    <a:pt x="2710561" y="37338"/>
                    <a:pt x="2668778" y="40132"/>
                  </a:cubicBezTo>
                  <a:cubicBezTo>
                    <a:pt x="2620391" y="43434"/>
                    <a:pt x="2538984" y="45339"/>
                    <a:pt x="2447417" y="45339"/>
                  </a:cubicBezTo>
                  <a:cubicBezTo>
                    <a:pt x="2437257" y="45339"/>
                    <a:pt x="2427097" y="45339"/>
                    <a:pt x="2416683" y="45212"/>
                  </a:cubicBezTo>
                  <a:cubicBezTo>
                    <a:pt x="2407539" y="45212"/>
                    <a:pt x="2398268" y="45212"/>
                    <a:pt x="2388997" y="45212"/>
                  </a:cubicBezTo>
                  <a:cubicBezTo>
                    <a:pt x="2304796" y="45212"/>
                    <a:pt x="2215134" y="46863"/>
                    <a:pt x="2180336" y="49149"/>
                  </a:cubicBezTo>
                  <a:cubicBezTo>
                    <a:pt x="1997964" y="60960"/>
                    <a:pt x="1633728" y="70104"/>
                    <a:pt x="1417701" y="70104"/>
                  </a:cubicBezTo>
                  <a:cubicBezTo>
                    <a:pt x="1342263" y="70104"/>
                    <a:pt x="1284859" y="68961"/>
                    <a:pt x="1259586" y="66548"/>
                  </a:cubicBezTo>
                  <a:cubicBezTo>
                    <a:pt x="1229614" y="63627"/>
                    <a:pt x="1172972" y="62230"/>
                    <a:pt x="1094994" y="62230"/>
                  </a:cubicBezTo>
                  <a:cubicBezTo>
                    <a:pt x="1018667" y="62230"/>
                    <a:pt x="922147" y="63627"/>
                    <a:pt x="810514" y="66421"/>
                  </a:cubicBezTo>
                  <a:cubicBezTo>
                    <a:pt x="495808" y="74295"/>
                    <a:pt x="354457" y="84328"/>
                    <a:pt x="227203" y="107569"/>
                  </a:cubicBezTo>
                  <a:cubicBezTo>
                    <a:pt x="155321" y="120777"/>
                    <a:pt x="115316" y="137795"/>
                    <a:pt x="84709" y="168529"/>
                  </a:cubicBezTo>
                  <a:cubicBezTo>
                    <a:pt x="36322" y="217043"/>
                    <a:pt x="29845" y="257683"/>
                    <a:pt x="23622" y="548005"/>
                  </a:cubicBezTo>
                  <a:cubicBezTo>
                    <a:pt x="21463" y="651891"/>
                    <a:pt x="16891" y="758444"/>
                    <a:pt x="13081" y="795147"/>
                  </a:cubicBezTo>
                  <a:cubicBezTo>
                    <a:pt x="3302" y="889762"/>
                    <a:pt x="0" y="1022477"/>
                    <a:pt x="6096" y="1077976"/>
                  </a:cubicBezTo>
                  <a:cubicBezTo>
                    <a:pt x="19050" y="1196086"/>
                    <a:pt x="56261" y="1278001"/>
                    <a:pt x="114935" y="1317244"/>
                  </a:cubicBezTo>
                  <a:cubicBezTo>
                    <a:pt x="141859" y="1335278"/>
                    <a:pt x="175006" y="1344549"/>
                    <a:pt x="266446" y="1359916"/>
                  </a:cubicBezTo>
                  <a:cubicBezTo>
                    <a:pt x="370078" y="1377315"/>
                    <a:pt x="374396" y="1377315"/>
                    <a:pt x="1136650" y="1377951"/>
                  </a:cubicBezTo>
                  <a:cubicBezTo>
                    <a:pt x="1210691" y="1377951"/>
                    <a:pt x="1278763" y="1378078"/>
                    <a:pt x="1341882" y="1378078"/>
                  </a:cubicBezTo>
                  <a:cubicBezTo>
                    <a:pt x="1790700" y="1378078"/>
                    <a:pt x="1982470" y="1376299"/>
                    <a:pt x="2223897" y="1370966"/>
                  </a:cubicBezTo>
                  <a:cubicBezTo>
                    <a:pt x="2394712" y="1367156"/>
                    <a:pt x="2494407" y="1365378"/>
                    <a:pt x="2636901" y="1365378"/>
                  </a:cubicBezTo>
                  <a:cubicBezTo>
                    <a:pt x="2756916" y="1365378"/>
                    <a:pt x="2907411" y="1366648"/>
                    <a:pt x="3156585" y="1369061"/>
                  </a:cubicBezTo>
                  <a:cubicBezTo>
                    <a:pt x="3481705" y="1372236"/>
                    <a:pt x="3807587" y="1376173"/>
                    <a:pt x="3880866" y="1377951"/>
                  </a:cubicBezTo>
                  <a:cubicBezTo>
                    <a:pt x="3954145" y="1379729"/>
                    <a:pt x="4497578" y="1383158"/>
                    <a:pt x="5088509" y="1385698"/>
                  </a:cubicBezTo>
                  <a:cubicBezTo>
                    <a:pt x="6430645" y="1391413"/>
                    <a:pt x="7396607" y="1398398"/>
                    <a:pt x="7561707" y="1403478"/>
                  </a:cubicBezTo>
                  <a:cubicBezTo>
                    <a:pt x="7701914" y="1407796"/>
                    <a:pt x="8320912" y="1410843"/>
                    <a:pt x="8770112" y="1410843"/>
                  </a:cubicBezTo>
                  <a:cubicBezTo>
                    <a:pt x="9000744" y="1410843"/>
                    <a:pt x="9186672" y="1410081"/>
                    <a:pt x="9239885" y="1408177"/>
                  </a:cubicBezTo>
                  <a:cubicBezTo>
                    <a:pt x="9315577" y="1405510"/>
                    <a:pt x="9467342" y="1400556"/>
                    <a:pt x="9577197" y="1397001"/>
                  </a:cubicBezTo>
                  <a:cubicBezTo>
                    <a:pt x="9687052" y="1393445"/>
                    <a:pt x="9854438" y="1387348"/>
                    <a:pt x="9948926" y="1383539"/>
                  </a:cubicBezTo>
                  <a:cubicBezTo>
                    <a:pt x="10029952" y="1380236"/>
                    <a:pt x="10104755" y="1378585"/>
                    <a:pt x="10173589" y="1378585"/>
                  </a:cubicBezTo>
                  <a:cubicBezTo>
                    <a:pt x="10277094" y="1378585"/>
                    <a:pt x="10367391" y="1382395"/>
                    <a:pt x="10445242" y="1389889"/>
                  </a:cubicBezTo>
                  <a:cubicBezTo>
                    <a:pt x="10493756" y="1394587"/>
                    <a:pt x="10600055" y="1400556"/>
                    <a:pt x="10681589" y="1403223"/>
                  </a:cubicBezTo>
                  <a:cubicBezTo>
                    <a:pt x="10934446" y="1411352"/>
                    <a:pt x="11061319" y="1416558"/>
                    <a:pt x="11111992" y="1420749"/>
                  </a:cubicBezTo>
                  <a:cubicBezTo>
                    <a:pt x="11138789" y="1422909"/>
                    <a:pt x="11194288" y="1424814"/>
                    <a:pt x="11235310" y="1424814"/>
                  </a:cubicBezTo>
                  <a:cubicBezTo>
                    <a:pt x="11276331" y="1424814"/>
                    <a:pt x="11363326" y="1427861"/>
                    <a:pt x="11428730" y="1431417"/>
                  </a:cubicBezTo>
                  <a:cubicBezTo>
                    <a:pt x="11481181" y="1434339"/>
                    <a:pt x="11536045" y="1437133"/>
                    <a:pt x="11565382" y="1438656"/>
                  </a:cubicBezTo>
                  <a:lnTo>
                    <a:pt x="11725022" y="1438656"/>
                  </a:lnTo>
                  <a:cubicBezTo>
                    <a:pt x="11767693" y="1437514"/>
                    <a:pt x="11814176" y="1435735"/>
                    <a:pt x="11859133" y="1433322"/>
                  </a:cubicBezTo>
                  <a:cubicBezTo>
                    <a:pt x="11928094" y="1429766"/>
                    <a:pt x="12003532" y="1427988"/>
                    <a:pt x="12085828" y="1427988"/>
                  </a:cubicBezTo>
                  <a:cubicBezTo>
                    <a:pt x="12164060" y="1427988"/>
                    <a:pt x="12248388" y="1429639"/>
                    <a:pt x="12339447" y="1432814"/>
                  </a:cubicBezTo>
                  <a:cubicBezTo>
                    <a:pt x="12407646" y="1435227"/>
                    <a:pt x="12453620" y="1436370"/>
                    <a:pt x="12490196" y="1436370"/>
                  </a:cubicBezTo>
                  <a:cubicBezTo>
                    <a:pt x="12523343" y="1436370"/>
                    <a:pt x="12548743" y="1435354"/>
                    <a:pt x="12575794" y="1433449"/>
                  </a:cubicBezTo>
                  <a:cubicBezTo>
                    <a:pt x="12615418" y="1430655"/>
                    <a:pt x="12715367" y="1426718"/>
                    <a:pt x="12798171" y="1424813"/>
                  </a:cubicBezTo>
                  <a:cubicBezTo>
                    <a:pt x="12959080" y="1421003"/>
                    <a:pt x="12975589" y="1419225"/>
                    <a:pt x="13045312" y="1398778"/>
                  </a:cubicBezTo>
                  <a:cubicBezTo>
                    <a:pt x="13156056" y="1366266"/>
                    <a:pt x="13207746" y="1341120"/>
                    <a:pt x="13239369" y="1304290"/>
                  </a:cubicBezTo>
                  <a:cubicBezTo>
                    <a:pt x="13249656" y="1292352"/>
                    <a:pt x="13270737" y="1269619"/>
                    <a:pt x="13286231" y="1253744"/>
                  </a:cubicBezTo>
                  <a:cubicBezTo>
                    <a:pt x="13319886" y="1219327"/>
                    <a:pt x="13348334" y="1166749"/>
                    <a:pt x="13352270" y="1131570"/>
                  </a:cubicBezTo>
                  <a:cubicBezTo>
                    <a:pt x="13353667" y="1119124"/>
                    <a:pt x="13358493" y="1048893"/>
                    <a:pt x="13363065" y="975614"/>
                  </a:cubicBezTo>
                  <a:cubicBezTo>
                    <a:pt x="13370685" y="852678"/>
                    <a:pt x="13370812" y="834009"/>
                    <a:pt x="13365225" y="734949"/>
                  </a:cubicBezTo>
                  <a:cubicBezTo>
                    <a:pt x="13355572" y="563626"/>
                    <a:pt x="13336268" y="414401"/>
                    <a:pt x="13316457" y="356108"/>
                  </a:cubicBezTo>
                  <a:cubicBezTo>
                    <a:pt x="13288390" y="274066"/>
                    <a:pt x="13191235" y="161417"/>
                    <a:pt x="13115544" y="123190"/>
                  </a:cubicBezTo>
                  <a:cubicBezTo>
                    <a:pt x="13082524" y="106554"/>
                    <a:pt x="13035280" y="93218"/>
                    <a:pt x="12961620" y="79756"/>
                  </a:cubicBezTo>
                  <a:cubicBezTo>
                    <a:pt x="12921488" y="72390"/>
                    <a:pt x="12860527" y="59817"/>
                    <a:pt x="12826238" y="51689"/>
                  </a:cubicBezTo>
                  <a:cubicBezTo>
                    <a:pt x="12737465" y="30734"/>
                    <a:pt x="12654661" y="20320"/>
                    <a:pt x="12574651" y="20320"/>
                  </a:cubicBezTo>
                  <a:cubicBezTo>
                    <a:pt x="12549759" y="20320"/>
                    <a:pt x="12525121" y="21336"/>
                    <a:pt x="12500610" y="23368"/>
                  </a:cubicBezTo>
                  <a:cubicBezTo>
                    <a:pt x="12432284" y="28956"/>
                    <a:pt x="12190857" y="30608"/>
                    <a:pt x="10941812" y="34036"/>
                  </a:cubicBezTo>
                  <a:cubicBezTo>
                    <a:pt x="10386949" y="35560"/>
                    <a:pt x="10169398" y="37592"/>
                    <a:pt x="10112375" y="41656"/>
                  </a:cubicBezTo>
                  <a:cubicBezTo>
                    <a:pt x="10060051" y="45467"/>
                    <a:pt x="9919970" y="47371"/>
                    <a:pt x="9782810" y="47371"/>
                  </a:cubicBezTo>
                  <a:cubicBezTo>
                    <a:pt x="9651365" y="47371"/>
                    <a:pt x="9522587" y="45593"/>
                    <a:pt x="9476359" y="42037"/>
                  </a:cubicBezTo>
                  <a:cubicBezTo>
                    <a:pt x="9404096" y="36449"/>
                    <a:pt x="9264650" y="31496"/>
                    <a:pt x="8964930" y="23623"/>
                  </a:cubicBezTo>
                  <a:cubicBezTo>
                    <a:pt x="8865615" y="21083"/>
                    <a:pt x="8747633" y="17146"/>
                    <a:pt x="8702801" y="14987"/>
                  </a:cubicBezTo>
                  <a:cubicBezTo>
                    <a:pt x="8524874" y="6351"/>
                    <a:pt x="8443595" y="3049"/>
                    <a:pt x="8330057" y="3049"/>
                  </a:cubicBezTo>
                  <a:cubicBezTo>
                    <a:pt x="8264778" y="3049"/>
                    <a:pt x="8188706" y="4192"/>
                    <a:pt x="8077581" y="6097"/>
                  </a:cubicBezTo>
                  <a:cubicBezTo>
                    <a:pt x="7959978" y="8129"/>
                    <a:pt x="7874253" y="9145"/>
                    <a:pt x="7798053" y="9145"/>
                  </a:cubicBezTo>
                  <a:cubicBezTo>
                    <a:pt x="7719060" y="9145"/>
                    <a:pt x="7650098" y="8129"/>
                    <a:pt x="7566151" y="5843"/>
                  </a:cubicBezTo>
                  <a:cubicBezTo>
                    <a:pt x="7423658" y="2160"/>
                    <a:pt x="7045578" y="382"/>
                    <a:pt x="6371462" y="382"/>
                  </a:cubicBezTo>
                  <a:lnTo>
                    <a:pt x="6371462" y="382"/>
                  </a:lnTo>
                  <a:cubicBezTo>
                    <a:pt x="6329044" y="382"/>
                    <a:pt x="6288277" y="382"/>
                    <a:pt x="6249034" y="382"/>
                  </a:cubicBezTo>
                  <a:close/>
                </a:path>
              </a:pathLst>
            </a:custGeom>
            <a:solidFill>
              <a:srgbClr val="6AA839"/>
            </a:solidFill>
          </p:spPr>
        </p:sp>
        <p:sp>
          <p:nvSpPr>
            <p:cNvPr name="Freeform 17" id="17"/>
            <p:cNvSpPr/>
            <p:nvPr/>
          </p:nvSpPr>
          <p:spPr>
            <a:xfrm flipH="false" flipV="false" rot="0">
              <a:off x="7674483" y="63500"/>
              <a:ext cx="6831584" cy="1841627"/>
            </a:xfrm>
            <a:custGeom>
              <a:avLst/>
              <a:gdLst/>
              <a:ahLst/>
              <a:cxnLst/>
              <a:rect r="r" b="b" t="t" l="l"/>
              <a:pathLst>
                <a:path h="1841627" w="6831584">
                  <a:moveTo>
                    <a:pt x="0" y="1841627"/>
                  </a:moveTo>
                  <a:lnTo>
                    <a:pt x="6831584" y="1841627"/>
                  </a:lnTo>
                  <a:lnTo>
                    <a:pt x="6831584" y="0"/>
                  </a:lnTo>
                  <a:lnTo>
                    <a:pt x="0" y="0"/>
                  </a:lnTo>
                  <a:close/>
                </a:path>
              </a:pathLst>
            </a:custGeom>
            <a:solidFill>
              <a:srgbClr val="000000">
                <a:alpha val="0"/>
              </a:srgbClr>
            </a:solidFill>
          </p:spPr>
        </p:sp>
        <p:sp>
          <p:nvSpPr>
            <p:cNvPr name="Freeform 18" id="18"/>
            <p:cNvSpPr/>
            <p:nvPr/>
          </p:nvSpPr>
          <p:spPr>
            <a:xfrm flipH="false" flipV="false" rot="0">
              <a:off x="63500" y="1905127"/>
              <a:ext cx="13383768" cy="1441323"/>
            </a:xfrm>
            <a:custGeom>
              <a:avLst/>
              <a:gdLst/>
              <a:ahLst/>
              <a:cxnLst/>
              <a:rect r="r" b="b" t="t" l="l"/>
              <a:pathLst>
                <a:path h="1441323" w="13383768">
                  <a:moveTo>
                    <a:pt x="0" y="1441323"/>
                  </a:moveTo>
                  <a:lnTo>
                    <a:pt x="13383768" y="1441323"/>
                  </a:lnTo>
                  <a:lnTo>
                    <a:pt x="13383768" y="0"/>
                  </a:lnTo>
                  <a:lnTo>
                    <a:pt x="0" y="0"/>
                  </a:lnTo>
                  <a:close/>
                </a:path>
              </a:pathLst>
            </a:custGeom>
            <a:solidFill>
              <a:srgbClr val="000000">
                <a:alpha val="0"/>
              </a:srgbClr>
            </a:solidFill>
          </p:spPr>
        </p:sp>
      </p:grpSp>
      <p:sp>
        <p:nvSpPr>
          <p:cNvPr name="TextBox 19" id="19"/>
          <p:cNvSpPr txBox="true"/>
          <p:nvPr/>
        </p:nvSpPr>
        <p:spPr>
          <a:xfrm rot="0">
            <a:off x="17259300" y="9106586"/>
            <a:ext cx="323821" cy="920677"/>
          </a:xfrm>
          <a:prstGeom prst="rect">
            <a:avLst/>
          </a:prstGeom>
        </p:spPr>
        <p:txBody>
          <a:bodyPr anchor="t" rtlCol="false" tIns="0" lIns="0" bIns="0" rIns="0">
            <a:spAutoFit/>
          </a:bodyPr>
          <a:lstStyle/>
          <a:p>
            <a:pPr algn="l">
              <a:lnSpc>
                <a:spcPts val="6999"/>
              </a:lnSpc>
            </a:pPr>
            <a:r>
              <a:rPr lang="en-US" b="true" sz="4999">
                <a:solidFill>
                  <a:srgbClr val="000000"/>
                </a:solidFill>
                <a:latin typeface="Times New Roman Bold"/>
                <a:ea typeface="Times New Roman Bold"/>
                <a:cs typeface="Times New Roman Bold"/>
                <a:sym typeface="Times New Roman Bold"/>
              </a:rPr>
              <a:t>3</a:t>
            </a:r>
          </a:p>
        </p:txBody>
      </p:sp>
      <p:sp>
        <p:nvSpPr>
          <p:cNvPr name="TextBox 20" id="20"/>
          <p:cNvSpPr txBox="true"/>
          <p:nvPr/>
        </p:nvSpPr>
        <p:spPr>
          <a:xfrm rot="0">
            <a:off x="8671589" y="657987"/>
            <a:ext cx="6762521" cy="778516"/>
          </a:xfrm>
          <a:prstGeom prst="rect">
            <a:avLst/>
          </a:prstGeom>
        </p:spPr>
        <p:txBody>
          <a:bodyPr anchor="t" rtlCol="false" tIns="0" lIns="0" bIns="0" rIns="0">
            <a:spAutoFit/>
          </a:bodyPr>
          <a:lstStyle/>
          <a:p>
            <a:pPr algn="l">
              <a:lnSpc>
                <a:spcPts val="6439"/>
              </a:lnSpc>
            </a:pPr>
            <a:r>
              <a:rPr lang="en-US" b="true" sz="4599" i="true">
                <a:solidFill>
                  <a:srgbClr val="000000"/>
                </a:solidFill>
                <a:latin typeface="Noto Sans Bold Italics"/>
                <a:ea typeface="Noto Sans Bold Italics"/>
                <a:cs typeface="Noto Sans Bold Italics"/>
                <a:sym typeface="Noto Sans Bold Italics"/>
              </a:rPr>
              <a:t>Завдання дослідження</a:t>
            </a:r>
          </a:p>
        </p:txBody>
      </p:sp>
      <p:sp>
        <p:nvSpPr>
          <p:cNvPr name="TextBox 21" id="21"/>
          <p:cNvSpPr txBox="true"/>
          <p:nvPr/>
        </p:nvSpPr>
        <p:spPr>
          <a:xfrm rot="0">
            <a:off x="1124493" y="1988953"/>
            <a:ext cx="11298898" cy="1034433"/>
          </a:xfrm>
          <a:prstGeom prst="rect">
            <a:avLst/>
          </a:prstGeom>
        </p:spPr>
        <p:txBody>
          <a:bodyPr anchor="t" rtlCol="false" tIns="0" lIns="0" bIns="0" rIns="0">
            <a:spAutoFit/>
          </a:bodyPr>
          <a:lstStyle/>
          <a:p>
            <a:pPr algn="l">
              <a:lnSpc>
                <a:spcPts val="4274"/>
              </a:lnSpc>
            </a:pPr>
            <a:r>
              <a:rPr lang="en-US" sz="3099">
                <a:solidFill>
                  <a:srgbClr val="000000"/>
                </a:solidFill>
                <a:latin typeface="Noto Sans"/>
                <a:ea typeface="Noto Sans"/>
                <a:cs typeface="Noto Sans"/>
                <a:sym typeface="Noto Sans"/>
              </a:rPr>
              <a:t>1. Проаналізувати джерела та наслідки забруднення ґрунтів населених пунктів. </a:t>
            </a:r>
          </a:p>
        </p:txBody>
      </p:sp>
      <p:sp>
        <p:nvSpPr>
          <p:cNvPr name="TextBox 22" id="22"/>
          <p:cNvSpPr txBox="true"/>
          <p:nvPr/>
        </p:nvSpPr>
        <p:spPr>
          <a:xfrm rot="0">
            <a:off x="1124493" y="3339313"/>
            <a:ext cx="12804210" cy="1424950"/>
          </a:xfrm>
          <a:prstGeom prst="rect">
            <a:avLst/>
          </a:prstGeom>
        </p:spPr>
        <p:txBody>
          <a:bodyPr anchor="t" rtlCol="false" tIns="0" lIns="0" bIns="0" rIns="0">
            <a:spAutoFit/>
          </a:bodyPr>
          <a:lstStyle/>
          <a:p>
            <a:pPr algn="l">
              <a:lnSpc>
                <a:spcPts val="7749"/>
              </a:lnSpc>
            </a:pPr>
            <a:r>
              <a:rPr lang="en-US" sz="3099">
                <a:solidFill>
                  <a:srgbClr val="000000"/>
                </a:solidFill>
                <a:latin typeface="Noto Sans"/>
                <a:ea typeface="Noto Sans"/>
                <a:cs typeface="Noto Sans"/>
                <a:sym typeface="Noto Sans"/>
              </a:rPr>
              <a:t>2. Обрати ділянки для дослідження, відібрати проби ґрунту на</a:t>
            </a:r>
          </a:p>
          <a:p>
            <a:pPr algn="l">
              <a:lnSpc>
                <a:spcPts val="1549"/>
              </a:lnSpc>
            </a:pPr>
            <a:r>
              <a:rPr lang="en-US" sz="3099">
                <a:solidFill>
                  <a:srgbClr val="000000"/>
                </a:solidFill>
                <a:latin typeface="Noto Sans"/>
                <a:ea typeface="Noto Sans"/>
                <a:cs typeface="Noto Sans"/>
                <a:sym typeface="Noto Sans"/>
              </a:rPr>
              <a:t>відповідних глибинах, підготувати проби ґрунту для досліджень.</a:t>
            </a:r>
          </a:p>
        </p:txBody>
      </p:sp>
      <p:sp>
        <p:nvSpPr>
          <p:cNvPr name="TextBox 23" id="23"/>
          <p:cNvSpPr txBox="true"/>
          <p:nvPr/>
        </p:nvSpPr>
        <p:spPr>
          <a:xfrm rot="0">
            <a:off x="1028700" y="7000523"/>
            <a:ext cx="13355898" cy="1034433"/>
          </a:xfrm>
          <a:prstGeom prst="rect">
            <a:avLst/>
          </a:prstGeom>
        </p:spPr>
        <p:txBody>
          <a:bodyPr anchor="t" rtlCol="false" tIns="0" lIns="0" bIns="0" rIns="0">
            <a:spAutoFit/>
          </a:bodyPr>
          <a:lstStyle/>
          <a:p>
            <a:pPr algn="l">
              <a:lnSpc>
                <a:spcPts val="4274"/>
              </a:lnSpc>
            </a:pPr>
            <a:r>
              <a:rPr lang="en-US" sz="3099">
                <a:solidFill>
                  <a:srgbClr val="000000"/>
                </a:solidFill>
                <a:latin typeface="Noto Sans"/>
                <a:ea typeface="Noto Sans"/>
                <a:cs typeface="Noto Sans"/>
                <a:sym typeface="Noto Sans"/>
              </a:rPr>
              <a:t>4. Оцінити фізичний стан ґрунту, у тому числі мінеральний склад та кислотність ґрунту.</a:t>
            </a:r>
          </a:p>
        </p:txBody>
      </p:sp>
      <p:sp>
        <p:nvSpPr>
          <p:cNvPr name="TextBox 24" id="24"/>
          <p:cNvSpPr txBox="true"/>
          <p:nvPr/>
        </p:nvSpPr>
        <p:spPr>
          <a:xfrm rot="0">
            <a:off x="1124493" y="8519065"/>
            <a:ext cx="12807077" cy="1009667"/>
          </a:xfrm>
          <a:prstGeom prst="rect">
            <a:avLst/>
          </a:prstGeom>
        </p:spPr>
        <p:txBody>
          <a:bodyPr anchor="t" rtlCol="false" tIns="0" lIns="0" bIns="0" rIns="0">
            <a:spAutoFit/>
          </a:bodyPr>
          <a:lstStyle/>
          <a:p>
            <a:pPr algn="l">
              <a:lnSpc>
                <a:spcPts val="4123"/>
              </a:lnSpc>
            </a:pPr>
            <a:r>
              <a:rPr lang="en-US" sz="2999">
                <a:solidFill>
                  <a:srgbClr val="000000"/>
                </a:solidFill>
                <a:latin typeface="Noto Sans"/>
                <a:ea typeface="Noto Sans"/>
                <a:cs typeface="Noto Sans"/>
                <a:sym typeface="Noto Sans"/>
              </a:rPr>
              <a:t>5. Надати рекомендації з відновлення якості ґрунтів урбанізованих територій.</a:t>
            </a:r>
          </a:p>
        </p:txBody>
      </p:sp>
      <p:sp>
        <p:nvSpPr>
          <p:cNvPr name="TextBox 25" id="25"/>
          <p:cNvSpPr txBox="true"/>
          <p:nvPr/>
        </p:nvSpPr>
        <p:spPr>
          <a:xfrm rot="0">
            <a:off x="1028700" y="5304358"/>
            <a:ext cx="13447262" cy="999166"/>
          </a:xfrm>
          <a:prstGeom prst="rect">
            <a:avLst/>
          </a:prstGeom>
        </p:spPr>
        <p:txBody>
          <a:bodyPr anchor="t" rtlCol="false" tIns="0" lIns="0" bIns="0" rIns="0">
            <a:spAutoFit/>
          </a:bodyPr>
          <a:lstStyle/>
          <a:p>
            <a:pPr algn="l">
              <a:lnSpc>
                <a:spcPts val="4078"/>
              </a:lnSpc>
            </a:pPr>
            <a:r>
              <a:rPr lang="en-US" sz="2966">
                <a:solidFill>
                  <a:srgbClr val="000000"/>
                </a:solidFill>
                <a:latin typeface="Noto Sans"/>
                <a:ea typeface="Noto Sans"/>
                <a:cs typeface="Noto Sans"/>
                <a:sym typeface="Noto Sans"/>
              </a:rPr>
              <a:t>3. Провести оцінку забруднення ґрунтів за допомогою ростового тесту, що включає визначення кількості сходів та енергію проростання.</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DBE4D1"/>
        </a:solidFill>
      </p:bgPr>
    </p:bg>
    <p:spTree>
      <p:nvGrpSpPr>
        <p:cNvPr id="1" name=""/>
        <p:cNvGrpSpPr/>
        <p:nvPr/>
      </p:nvGrpSpPr>
      <p:grpSpPr>
        <a:xfrm>
          <a:off x="0" y="0"/>
          <a:ext cx="0" cy="0"/>
          <a:chOff x="0" y="0"/>
          <a:chExt cx="0" cy="0"/>
        </a:xfrm>
      </p:grpSpPr>
      <p:sp>
        <p:nvSpPr>
          <p:cNvPr name="Freeform 2" id="2"/>
          <p:cNvSpPr/>
          <p:nvPr/>
        </p:nvSpPr>
        <p:spPr>
          <a:xfrm flipH="false" flipV="false" rot="0">
            <a:off x="981226" y="1984521"/>
            <a:ext cx="12861271" cy="1385113"/>
          </a:xfrm>
          <a:custGeom>
            <a:avLst/>
            <a:gdLst/>
            <a:ahLst/>
            <a:cxnLst/>
            <a:rect r="r" b="b" t="t" l="l"/>
            <a:pathLst>
              <a:path h="1385113" w="12861271">
                <a:moveTo>
                  <a:pt x="0" y="0"/>
                </a:moveTo>
                <a:lnTo>
                  <a:pt x="12861271" y="0"/>
                </a:lnTo>
                <a:lnTo>
                  <a:pt x="12861271" y="1385113"/>
                </a:lnTo>
                <a:lnTo>
                  <a:pt x="0" y="138511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5115325" y="131230"/>
            <a:ext cx="8293093" cy="1683165"/>
          </a:xfrm>
          <a:custGeom>
            <a:avLst/>
            <a:gdLst/>
            <a:ahLst/>
            <a:cxnLst/>
            <a:rect r="r" b="b" t="t" l="l"/>
            <a:pathLst>
              <a:path h="1683165" w="8293093">
                <a:moveTo>
                  <a:pt x="0" y="0"/>
                </a:moveTo>
                <a:lnTo>
                  <a:pt x="8293094" y="0"/>
                </a:lnTo>
                <a:lnTo>
                  <a:pt x="8293094" y="1683165"/>
                </a:lnTo>
                <a:lnTo>
                  <a:pt x="0" y="168316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5115325" y="219075"/>
            <a:ext cx="8293093" cy="1543050"/>
          </a:xfrm>
          <a:prstGeom prst="rect">
            <a:avLst/>
          </a:prstGeom>
        </p:spPr>
        <p:txBody>
          <a:bodyPr anchor="t" rtlCol="false" tIns="0" lIns="0" bIns="0" rIns="0">
            <a:spAutoFit/>
          </a:bodyPr>
          <a:lstStyle/>
          <a:p>
            <a:pPr algn="ctr">
              <a:lnSpc>
                <a:spcPts val="6299"/>
              </a:lnSpc>
              <a:spcBef>
                <a:spcPct val="0"/>
              </a:spcBef>
            </a:pPr>
            <a:r>
              <a:rPr lang="en-US" b="true" sz="4499">
                <a:solidFill>
                  <a:srgbClr val="000000"/>
                </a:solidFill>
                <a:latin typeface="Noto Sans Bold"/>
                <a:ea typeface="Noto Sans Bold"/>
                <a:cs typeface="Noto Sans Bold"/>
                <a:sym typeface="Noto Sans Bold"/>
              </a:rPr>
              <a:t>Методологія проведення дослідження:</a:t>
            </a:r>
          </a:p>
        </p:txBody>
      </p:sp>
      <p:sp>
        <p:nvSpPr>
          <p:cNvPr name="TextBox 5" id="5"/>
          <p:cNvSpPr txBox="true"/>
          <p:nvPr/>
        </p:nvSpPr>
        <p:spPr>
          <a:xfrm rot="0">
            <a:off x="1148802" y="1983049"/>
            <a:ext cx="12681270" cy="1313181"/>
          </a:xfrm>
          <a:prstGeom prst="rect">
            <a:avLst/>
          </a:prstGeom>
        </p:spPr>
        <p:txBody>
          <a:bodyPr anchor="t" rtlCol="false" tIns="0" lIns="0" bIns="0" rIns="0">
            <a:spAutoFit/>
          </a:bodyPr>
          <a:lstStyle/>
          <a:p>
            <a:pPr algn="l">
              <a:lnSpc>
                <a:spcPts val="5319"/>
              </a:lnSpc>
              <a:spcBef>
                <a:spcPct val="0"/>
              </a:spcBef>
            </a:pPr>
            <a:r>
              <a:rPr lang="en-US" sz="3799">
                <a:solidFill>
                  <a:srgbClr val="000000"/>
                </a:solidFill>
                <a:latin typeface="Noto Sans"/>
                <a:ea typeface="Noto Sans"/>
                <a:cs typeface="Noto Sans"/>
                <a:sym typeface="Noto Sans"/>
              </a:rPr>
              <a:t>1. вибір ділянок для проведення досліджень в межах </a:t>
            </a:r>
          </a:p>
          <a:p>
            <a:pPr algn="l">
              <a:lnSpc>
                <a:spcPts val="5319"/>
              </a:lnSpc>
              <a:spcBef>
                <a:spcPct val="0"/>
              </a:spcBef>
            </a:pPr>
            <a:r>
              <a:rPr lang="en-US" sz="3799">
                <a:solidFill>
                  <a:srgbClr val="000000"/>
                </a:solidFill>
                <a:latin typeface="Noto Sans"/>
                <a:ea typeface="Noto Sans"/>
                <a:cs typeface="Noto Sans"/>
                <a:sym typeface="Noto Sans"/>
              </a:rPr>
              <a:t>м. Кам’янське;</a:t>
            </a:r>
          </a:p>
        </p:txBody>
      </p:sp>
      <p:sp>
        <p:nvSpPr>
          <p:cNvPr name="Freeform 6" id="6"/>
          <p:cNvSpPr/>
          <p:nvPr/>
        </p:nvSpPr>
        <p:spPr>
          <a:xfrm flipH="false" flipV="false" rot="0">
            <a:off x="981226" y="3541084"/>
            <a:ext cx="12813797" cy="1380000"/>
          </a:xfrm>
          <a:custGeom>
            <a:avLst/>
            <a:gdLst/>
            <a:ahLst/>
            <a:cxnLst/>
            <a:rect r="r" b="b" t="t" l="l"/>
            <a:pathLst>
              <a:path h="1380000" w="12813797">
                <a:moveTo>
                  <a:pt x="0" y="0"/>
                </a:moveTo>
                <a:lnTo>
                  <a:pt x="12813798" y="0"/>
                </a:lnTo>
                <a:lnTo>
                  <a:pt x="12813798" y="1380000"/>
                </a:lnTo>
                <a:lnTo>
                  <a:pt x="0" y="13800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0">
            <a:off x="981226" y="6645842"/>
            <a:ext cx="12848845" cy="1383775"/>
          </a:xfrm>
          <a:custGeom>
            <a:avLst/>
            <a:gdLst/>
            <a:ahLst/>
            <a:cxnLst/>
            <a:rect r="r" b="b" t="t" l="l"/>
            <a:pathLst>
              <a:path h="1383775" w="12848845">
                <a:moveTo>
                  <a:pt x="0" y="0"/>
                </a:moveTo>
                <a:lnTo>
                  <a:pt x="12848845" y="0"/>
                </a:lnTo>
                <a:lnTo>
                  <a:pt x="12848845" y="1383774"/>
                </a:lnTo>
                <a:lnTo>
                  <a:pt x="0" y="138377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0">
            <a:off x="993652" y="5092534"/>
            <a:ext cx="12836419" cy="1382436"/>
          </a:xfrm>
          <a:custGeom>
            <a:avLst/>
            <a:gdLst/>
            <a:ahLst/>
            <a:cxnLst/>
            <a:rect r="r" b="b" t="t" l="l"/>
            <a:pathLst>
              <a:path h="1382436" w="12836419">
                <a:moveTo>
                  <a:pt x="0" y="0"/>
                </a:moveTo>
                <a:lnTo>
                  <a:pt x="12836419" y="0"/>
                </a:lnTo>
                <a:lnTo>
                  <a:pt x="12836419" y="1382436"/>
                </a:lnTo>
                <a:lnTo>
                  <a:pt x="0" y="138243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false" flipV="false" rot="0">
            <a:off x="981226" y="8201066"/>
            <a:ext cx="12721080" cy="1370015"/>
          </a:xfrm>
          <a:custGeom>
            <a:avLst/>
            <a:gdLst/>
            <a:ahLst/>
            <a:cxnLst/>
            <a:rect r="r" b="b" t="t" l="l"/>
            <a:pathLst>
              <a:path h="1370015" w="12721080">
                <a:moveTo>
                  <a:pt x="0" y="0"/>
                </a:moveTo>
                <a:lnTo>
                  <a:pt x="12721080" y="0"/>
                </a:lnTo>
                <a:lnTo>
                  <a:pt x="12721080" y="1370015"/>
                </a:lnTo>
                <a:lnTo>
                  <a:pt x="0" y="137001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10" id="10"/>
          <p:cNvSpPr txBox="true"/>
          <p:nvPr/>
        </p:nvSpPr>
        <p:spPr>
          <a:xfrm rot="0">
            <a:off x="1148802" y="3512509"/>
            <a:ext cx="12693696" cy="1313180"/>
          </a:xfrm>
          <a:prstGeom prst="rect">
            <a:avLst/>
          </a:prstGeom>
        </p:spPr>
        <p:txBody>
          <a:bodyPr anchor="t" rtlCol="false" tIns="0" lIns="0" bIns="0" rIns="0">
            <a:spAutoFit/>
          </a:bodyPr>
          <a:lstStyle/>
          <a:p>
            <a:pPr algn="l">
              <a:lnSpc>
                <a:spcPts val="5319"/>
              </a:lnSpc>
              <a:spcBef>
                <a:spcPct val="0"/>
              </a:spcBef>
            </a:pPr>
            <a:r>
              <a:rPr lang="en-US" sz="3799">
                <a:solidFill>
                  <a:srgbClr val="000000"/>
                </a:solidFill>
                <a:latin typeface="Noto Sans"/>
                <a:ea typeface="Noto Sans"/>
                <a:cs typeface="Noto Sans"/>
                <a:sym typeface="Noto Sans"/>
              </a:rPr>
              <a:t>2. відбір проб ґрунту та підготовка проб до дослідження;</a:t>
            </a:r>
          </a:p>
        </p:txBody>
      </p:sp>
      <p:sp>
        <p:nvSpPr>
          <p:cNvPr name="TextBox 11" id="11"/>
          <p:cNvSpPr txBox="true"/>
          <p:nvPr/>
        </p:nvSpPr>
        <p:spPr>
          <a:xfrm rot="0">
            <a:off x="1103558" y="5405638"/>
            <a:ext cx="12691466" cy="646429"/>
          </a:xfrm>
          <a:prstGeom prst="rect">
            <a:avLst/>
          </a:prstGeom>
        </p:spPr>
        <p:txBody>
          <a:bodyPr anchor="t" rtlCol="false" tIns="0" lIns="0" bIns="0" rIns="0">
            <a:spAutoFit/>
          </a:bodyPr>
          <a:lstStyle/>
          <a:p>
            <a:pPr algn="l">
              <a:lnSpc>
                <a:spcPts val="5320"/>
              </a:lnSpc>
              <a:spcBef>
                <a:spcPct val="0"/>
              </a:spcBef>
            </a:pPr>
            <a:r>
              <a:rPr lang="en-US" sz="3800">
                <a:solidFill>
                  <a:srgbClr val="000000"/>
                </a:solidFill>
                <a:latin typeface="Noto Sans"/>
                <a:ea typeface="Noto Sans"/>
                <a:cs typeface="Noto Sans"/>
                <a:sym typeface="Noto Sans"/>
              </a:rPr>
              <a:t>3. якісна оцінка ґрунту за ростовим тестом;</a:t>
            </a:r>
          </a:p>
        </p:txBody>
      </p:sp>
      <p:sp>
        <p:nvSpPr>
          <p:cNvPr name="TextBox 12" id="12"/>
          <p:cNvSpPr txBox="true"/>
          <p:nvPr/>
        </p:nvSpPr>
        <p:spPr>
          <a:xfrm rot="0">
            <a:off x="1148802" y="6760720"/>
            <a:ext cx="12646222" cy="646429"/>
          </a:xfrm>
          <a:prstGeom prst="rect">
            <a:avLst/>
          </a:prstGeom>
        </p:spPr>
        <p:txBody>
          <a:bodyPr anchor="t" rtlCol="false" tIns="0" lIns="0" bIns="0" rIns="0">
            <a:spAutoFit/>
          </a:bodyPr>
          <a:lstStyle/>
          <a:p>
            <a:pPr algn="l">
              <a:lnSpc>
                <a:spcPts val="5320"/>
              </a:lnSpc>
              <a:spcBef>
                <a:spcPct val="0"/>
              </a:spcBef>
            </a:pPr>
            <a:r>
              <a:rPr lang="en-US" sz="3800">
                <a:solidFill>
                  <a:srgbClr val="000000"/>
                </a:solidFill>
                <a:latin typeface="Noto Sans"/>
                <a:ea typeface="Noto Sans"/>
                <a:cs typeface="Noto Sans"/>
                <a:sym typeface="Noto Sans"/>
              </a:rPr>
              <a:t>4. визначення мінерального складу ґрунту;</a:t>
            </a:r>
          </a:p>
        </p:txBody>
      </p:sp>
      <p:sp>
        <p:nvSpPr>
          <p:cNvPr name="TextBox 13" id="13"/>
          <p:cNvSpPr txBox="true"/>
          <p:nvPr/>
        </p:nvSpPr>
        <p:spPr>
          <a:xfrm rot="0">
            <a:off x="1087441" y="8315366"/>
            <a:ext cx="12330503" cy="646429"/>
          </a:xfrm>
          <a:prstGeom prst="rect">
            <a:avLst/>
          </a:prstGeom>
        </p:spPr>
        <p:txBody>
          <a:bodyPr anchor="t" rtlCol="false" tIns="0" lIns="0" bIns="0" rIns="0">
            <a:spAutoFit/>
          </a:bodyPr>
          <a:lstStyle/>
          <a:p>
            <a:pPr algn="l">
              <a:lnSpc>
                <a:spcPts val="5320"/>
              </a:lnSpc>
              <a:spcBef>
                <a:spcPct val="0"/>
              </a:spcBef>
            </a:pPr>
            <a:r>
              <a:rPr lang="en-US" sz="3800">
                <a:solidFill>
                  <a:srgbClr val="000000"/>
                </a:solidFill>
                <a:latin typeface="Noto Sans"/>
                <a:ea typeface="Noto Sans"/>
                <a:cs typeface="Noto Sans"/>
                <a:sym typeface="Noto Sans"/>
              </a:rPr>
              <a:t>5. визначення кислотності ґрунту.</a:t>
            </a:r>
          </a:p>
        </p:txBody>
      </p:sp>
      <p:sp>
        <p:nvSpPr>
          <p:cNvPr name="TextBox 14" id="14"/>
          <p:cNvSpPr txBox="true"/>
          <p:nvPr/>
        </p:nvSpPr>
        <p:spPr>
          <a:xfrm rot="0">
            <a:off x="17259300" y="9067800"/>
            <a:ext cx="152400" cy="342900"/>
          </a:xfrm>
          <a:prstGeom prst="rect">
            <a:avLst/>
          </a:prstGeom>
        </p:spPr>
        <p:txBody>
          <a:bodyPr anchor="t" rtlCol="false" tIns="0" lIns="0" bIns="0" rIns="0" wrap="none">
            <a:spAutoFit/>
          </a:bodyPr>
          <a:lstStyle/>
          <a:p>
            <a:pPr algn="ctr">
              <a:lnSpc>
                <a:spcPts val="6999"/>
              </a:lnSpc>
              <a:spcBef>
                <a:spcPct val="0"/>
              </a:spcBef>
            </a:pPr>
            <a:r>
              <a:rPr lang="en-US" b="true" sz="4999">
                <a:solidFill>
                  <a:srgbClr val="000000"/>
                </a:solidFill>
                <a:latin typeface="Times New Roman Bold"/>
                <a:ea typeface="Times New Roman Bold"/>
                <a:cs typeface="Times New Roman Bold"/>
                <a:sym typeface="Times New Roman Bold"/>
              </a:rPr>
              <a:t>4</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DBE4D1"/>
        </a:solidFill>
      </p:bgPr>
    </p:bg>
    <p:spTree>
      <p:nvGrpSpPr>
        <p:cNvPr id="1" name=""/>
        <p:cNvGrpSpPr/>
        <p:nvPr/>
      </p:nvGrpSpPr>
      <p:grpSpPr>
        <a:xfrm>
          <a:off x="0" y="0"/>
          <a:ext cx="0" cy="0"/>
          <a:chOff x="0" y="0"/>
          <a:chExt cx="0" cy="0"/>
        </a:xfrm>
      </p:grpSpPr>
      <p:sp>
        <p:nvSpPr>
          <p:cNvPr name="Freeform 2" id="2"/>
          <p:cNvSpPr/>
          <p:nvPr/>
        </p:nvSpPr>
        <p:spPr>
          <a:xfrm flipH="false" flipV="false" rot="0">
            <a:off x="863024" y="392430"/>
            <a:ext cx="8730848" cy="8994692"/>
          </a:xfrm>
          <a:custGeom>
            <a:avLst/>
            <a:gdLst/>
            <a:ahLst/>
            <a:cxnLst/>
            <a:rect r="r" b="b" t="t" l="l"/>
            <a:pathLst>
              <a:path h="8994692" w="8730848">
                <a:moveTo>
                  <a:pt x="0" y="0"/>
                </a:moveTo>
                <a:lnTo>
                  <a:pt x="8730848" y="0"/>
                </a:lnTo>
                <a:lnTo>
                  <a:pt x="8730848" y="8994692"/>
                </a:lnTo>
                <a:lnTo>
                  <a:pt x="0" y="8994692"/>
                </a:lnTo>
                <a:lnTo>
                  <a:pt x="0" y="0"/>
                </a:lnTo>
                <a:close/>
              </a:path>
            </a:pathLst>
          </a:custGeom>
          <a:blipFill>
            <a:blip r:embed="rId2"/>
            <a:stretch>
              <a:fillRect l="0" t="0" r="0" b="0"/>
            </a:stretch>
          </a:blipFill>
        </p:spPr>
      </p:sp>
      <p:sp>
        <p:nvSpPr>
          <p:cNvPr name="TextBox 3" id="3"/>
          <p:cNvSpPr txBox="true"/>
          <p:nvPr/>
        </p:nvSpPr>
        <p:spPr>
          <a:xfrm rot="0">
            <a:off x="11379390" y="230505"/>
            <a:ext cx="5322094" cy="1541145"/>
          </a:xfrm>
          <a:prstGeom prst="rect">
            <a:avLst/>
          </a:prstGeom>
        </p:spPr>
        <p:txBody>
          <a:bodyPr anchor="t" rtlCol="false" tIns="0" lIns="0" bIns="0" rIns="0">
            <a:spAutoFit/>
          </a:bodyPr>
          <a:lstStyle/>
          <a:p>
            <a:pPr algn="ctr">
              <a:lnSpc>
                <a:spcPts val="5879"/>
              </a:lnSpc>
            </a:pPr>
            <a:r>
              <a:rPr lang="en-US" sz="4199" b="true">
                <a:solidFill>
                  <a:srgbClr val="000000"/>
                </a:solidFill>
                <a:latin typeface="Times New Roman Bold"/>
                <a:ea typeface="Times New Roman Bold"/>
                <a:cs typeface="Times New Roman Bold"/>
                <a:sym typeface="Times New Roman Bold"/>
              </a:rPr>
              <a:t>Розташування </a:t>
            </a:r>
          </a:p>
          <a:p>
            <a:pPr algn="ctr">
              <a:lnSpc>
                <a:spcPts val="5879"/>
              </a:lnSpc>
              <a:spcBef>
                <a:spcPct val="0"/>
              </a:spcBef>
            </a:pPr>
            <a:r>
              <a:rPr lang="en-US" b="true" sz="4199">
                <a:solidFill>
                  <a:srgbClr val="000000"/>
                </a:solidFill>
                <a:latin typeface="Times New Roman Bold"/>
                <a:ea typeface="Times New Roman Bold"/>
                <a:cs typeface="Times New Roman Bold"/>
                <a:sym typeface="Times New Roman Bold"/>
              </a:rPr>
              <a:t>дослідних </a:t>
            </a:r>
            <a:r>
              <a:rPr lang="en-US" b="true" sz="4199">
                <a:solidFill>
                  <a:srgbClr val="000000"/>
                </a:solidFill>
                <a:latin typeface="Times New Roman Bold"/>
                <a:ea typeface="Times New Roman Bold"/>
                <a:cs typeface="Times New Roman Bold"/>
                <a:sym typeface="Times New Roman Bold"/>
              </a:rPr>
              <a:t>ділянок </a:t>
            </a:r>
          </a:p>
        </p:txBody>
      </p:sp>
      <p:sp>
        <p:nvSpPr>
          <p:cNvPr name="TextBox 4" id="4"/>
          <p:cNvSpPr txBox="true"/>
          <p:nvPr/>
        </p:nvSpPr>
        <p:spPr>
          <a:xfrm rot="0">
            <a:off x="11379390" y="2605223"/>
            <a:ext cx="5545780" cy="5998845"/>
          </a:xfrm>
          <a:prstGeom prst="rect">
            <a:avLst/>
          </a:prstGeom>
        </p:spPr>
        <p:txBody>
          <a:bodyPr anchor="t" rtlCol="false" tIns="0" lIns="0" bIns="0" rIns="0">
            <a:spAutoFit/>
          </a:bodyPr>
          <a:lstStyle/>
          <a:p>
            <a:pPr algn="l">
              <a:lnSpc>
                <a:spcPts val="5880"/>
              </a:lnSpc>
              <a:spcBef>
                <a:spcPct val="0"/>
              </a:spcBef>
            </a:pPr>
            <a:r>
              <a:rPr lang="en-US" sz="4200">
                <a:solidFill>
                  <a:srgbClr val="FF66C4"/>
                </a:solidFill>
                <a:latin typeface="Times New Roman"/>
                <a:ea typeface="Times New Roman"/>
                <a:cs typeface="Times New Roman"/>
                <a:sym typeface="Times New Roman"/>
              </a:rPr>
              <a:t>•</a:t>
            </a:r>
            <a:r>
              <a:rPr lang="en-US" sz="4200">
                <a:solidFill>
                  <a:srgbClr val="000000"/>
                </a:solidFill>
                <a:latin typeface="Times New Roman"/>
                <a:ea typeface="Times New Roman"/>
                <a:cs typeface="Times New Roman"/>
                <a:sym typeface="Times New Roman"/>
              </a:rPr>
              <a:t>п</a:t>
            </a:r>
            <a:r>
              <a:rPr lang="en-US" sz="4200">
                <a:solidFill>
                  <a:srgbClr val="000000"/>
                </a:solidFill>
                <a:latin typeface="Times New Roman"/>
                <a:ea typeface="Times New Roman"/>
                <a:cs typeface="Times New Roman"/>
                <a:sym typeface="Times New Roman"/>
              </a:rPr>
              <a:t>оле</a:t>
            </a:r>
          </a:p>
          <a:p>
            <a:pPr algn="l">
              <a:lnSpc>
                <a:spcPts val="5880"/>
              </a:lnSpc>
              <a:spcBef>
                <a:spcPct val="0"/>
              </a:spcBef>
            </a:pPr>
            <a:r>
              <a:rPr lang="en-US" sz="4200">
                <a:solidFill>
                  <a:srgbClr val="FF66C4"/>
                </a:solidFill>
                <a:latin typeface="Times New Roman"/>
                <a:ea typeface="Times New Roman"/>
                <a:cs typeface="Times New Roman"/>
                <a:sym typeface="Times New Roman"/>
              </a:rPr>
              <a:t>• </a:t>
            </a:r>
            <a:r>
              <a:rPr lang="en-US" sz="4200">
                <a:solidFill>
                  <a:srgbClr val="000000"/>
                </a:solidFill>
                <a:latin typeface="Times New Roman"/>
                <a:ea typeface="Times New Roman"/>
                <a:cs typeface="Times New Roman"/>
                <a:sym typeface="Times New Roman"/>
              </a:rPr>
              <a:t>с.</a:t>
            </a:r>
            <a:r>
              <a:rPr lang="en-US" sz="4200">
                <a:solidFill>
                  <a:srgbClr val="000000"/>
                </a:solidFill>
                <a:latin typeface="Times New Roman"/>
                <a:ea typeface="Times New Roman"/>
                <a:cs typeface="Times New Roman"/>
                <a:sym typeface="Times New Roman"/>
              </a:rPr>
              <a:t>Карнаухівка</a:t>
            </a:r>
          </a:p>
          <a:p>
            <a:pPr algn="l">
              <a:lnSpc>
                <a:spcPts val="5880"/>
              </a:lnSpc>
              <a:spcBef>
                <a:spcPct val="0"/>
              </a:spcBef>
            </a:pPr>
            <a:r>
              <a:rPr lang="en-US" sz="4200">
                <a:solidFill>
                  <a:srgbClr val="FF3131"/>
                </a:solidFill>
                <a:latin typeface="Times New Roman"/>
                <a:ea typeface="Times New Roman"/>
                <a:cs typeface="Times New Roman"/>
                <a:sym typeface="Times New Roman"/>
              </a:rPr>
              <a:t>•</a:t>
            </a:r>
            <a:r>
              <a:rPr lang="en-US" sz="4200">
                <a:solidFill>
                  <a:srgbClr val="000000"/>
                </a:solidFill>
                <a:latin typeface="Times New Roman"/>
                <a:ea typeface="Times New Roman"/>
                <a:cs typeface="Times New Roman"/>
                <a:sym typeface="Times New Roman"/>
              </a:rPr>
              <a:t>с</a:t>
            </a:r>
            <a:r>
              <a:rPr lang="en-US" sz="4200">
                <a:solidFill>
                  <a:srgbClr val="000000"/>
                </a:solidFill>
                <a:latin typeface="Times New Roman"/>
                <a:ea typeface="Times New Roman"/>
                <a:cs typeface="Times New Roman"/>
                <a:sym typeface="Times New Roman"/>
              </a:rPr>
              <a:t>квер Свободи</a:t>
            </a:r>
          </a:p>
          <a:p>
            <a:pPr algn="l">
              <a:lnSpc>
                <a:spcPts val="5880"/>
              </a:lnSpc>
              <a:spcBef>
                <a:spcPct val="0"/>
              </a:spcBef>
            </a:pPr>
            <a:r>
              <a:rPr lang="en-US" sz="4200">
                <a:solidFill>
                  <a:srgbClr val="FF3131"/>
                </a:solidFill>
                <a:latin typeface="Times New Roman"/>
                <a:ea typeface="Times New Roman"/>
                <a:cs typeface="Times New Roman"/>
                <a:sym typeface="Times New Roman"/>
              </a:rPr>
              <a:t>•</a:t>
            </a:r>
            <a:r>
              <a:rPr lang="en-US" sz="4200">
                <a:solidFill>
                  <a:srgbClr val="000000"/>
                </a:solidFill>
                <a:latin typeface="Times New Roman"/>
                <a:ea typeface="Times New Roman"/>
                <a:cs typeface="Times New Roman"/>
                <a:sym typeface="Times New Roman"/>
              </a:rPr>
              <a:t>с</a:t>
            </a:r>
            <a:r>
              <a:rPr lang="en-US" sz="4200">
                <a:solidFill>
                  <a:srgbClr val="000000"/>
                </a:solidFill>
                <a:latin typeface="Times New Roman"/>
                <a:ea typeface="Times New Roman"/>
                <a:cs typeface="Times New Roman"/>
                <a:sym typeface="Times New Roman"/>
              </a:rPr>
              <a:t>квер Шевченка</a:t>
            </a:r>
          </a:p>
          <a:p>
            <a:pPr algn="l">
              <a:lnSpc>
                <a:spcPts val="5880"/>
              </a:lnSpc>
              <a:spcBef>
                <a:spcPct val="0"/>
              </a:spcBef>
            </a:pPr>
            <a:r>
              <a:rPr lang="en-US" sz="4200">
                <a:solidFill>
                  <a:srgbClr val="76BA59"/>
                </a:solidFill>
                <a:latin typeface="Times New Roman"/>
                <a:ea typeface="Times New Roman"/>
                <a:cs typeface="Times New Roman"/>
                <a:sym typeface="Times New Roman"/>
              </a:rPr>
              <a:t>•</a:t>
            </a:r>
            <a:r>
              <a:rPr lang="en-US" sz="4200">
                <a:solidFill>
                  <a:srgbClr val="000000"/>
                </a:solidFill>
                <a:latin typeface="Times New Roman"/>
                <a:ea typeface="Times New Roman"/>
                <a:cs typeface="Times New Roman"/>
                <a:sym typeface="Times New Roman"/>
              </a:rPr>
              <a:t>п</a:t>
            </a:r>
            <a:r>
              <a:rPr lang="en-US" sz="4200">
                <a:solidFill>
                  <a:srgbClr val="000000"/>
                </a:solidFill>
                <a:latin typeface="Times New Roman"/>
                <a:ea typeface="Times New Roman"/>
                <a:cs typeface="Times New Roman"/>
                <a:sym typeface="Times New Roman"/>
              </a:rPr>
              <a:t>арк правий берег</a:t>
            </a:r>
          </a:p>
          <a:p>
            <a:pPr algn="l">
              <a:lnSpc>
                <a:spcPts val="5880"/>
              </a:lnSpc>
              <a:spcBef>
                <a:spcPct val="0"/>
              </a:spcBef>
            </a:pPr>
            <a:r>
              <a:rPr lang="en-US" sz="4200">
                <a:solidFill>
                  <a:srgbClr val="76BA59"/>
                </a:solidFill>
                <a:latin typeface="Times New Roman"/>
                <a:ea typeface="Times New Roman"/>
                <a:cs typeface="Times New Roman"/>
                <a:sym typeface="Times New Roman"/>
              </a:rPr>
              <a:t>•</a:t>
            </a:r>
            <a:r>
              <a:rPr lang="en-US" sz="4200">
                <a:solidFill>
                  <a:srgbClr val="000000"/>
                </a:solidFill>
                <a:latin typeface="Times New Roman"/>
                <a:ea typeface="Times New Roman"/>
                <a:cs typeface="Times New Roman"/>
                <a:sym typeface="Times New Roman"/>
              </a:rPr>
              <a:t>п</a:t>
            </a:r>
            <a:r>
              <a:rPr lang="en-US" sz="4200">
                <a:solidFill>
                  <a:srgbClr val="000000"/>
                </a:solidFill>
                <a:latin typeface="Times New Roman"/>
                <a:ea typeface="Times New Roman"/>
                <a:cs typeface="Times New Roman"/>
                <a:sym typeface="Times New Roman"/>
              </a:rPr>
              <a:t>арк лівий берег</a:t>
            </a:r>
          </a:p>
          <a:p>
            <a:pPr algn="l">
              <a:lnSpc>
                <a:spcPts val="5880"/>
              </a:lnSpc>
              <a:spcBef>
                <a:spcPct val="0"/>
              </a:spcBef>
            </a:pPr>
            <a:r>
              <a:rPr lang="en-US" sz="4200">
                <a:solidFill>
                  <a:srgbClr val="000000"/>
                </a:solidFill>
                <a:latin typeface="Times New Roman"/>
                <a:ea typeface="Times New Roman"/>
                <a:cs typeface="Times New Roman"/>
                <a:sym typeface="Times New Roman"/>
              </a:rPr>
              <a:t>•розсадник</a:t>
            </a:r>
          </a:p>
          <a:p>
            <a:pPr algn="l">
              <a:lnSpc>
                <a:spcPts val="5880"/>
              </a:lnSpc>
              <a:spcBef>
                <a:spcPct val="0"/>
              </a:spcBef>
            </a:pPr>
          </a:p>
        </p:txBody>
      </p:sp>
      <p:sp>
        <p:nvSpPr>
          <p:cNvPr name="TextBox 5" id="5"/>
          <p:cNvSpPr txBox="true"/>
          <p:nvPr/>
        </p:nvSpPr>
        <p:spPr>
          <a:xfrm rot="0">
            <a:off x="17259300" y="9196622"/>
            <a:ext cx="152400" cy="342900"/>
          </a:xfrm>
          <a:prstGeom prst="rect">
            <a:avLst/>
          </a:prstGeom>
        </p:spPr>
        <p:txBody>
          <a:bodyPr anchor="t" rtlCol="false" tIns="0" lIns="0" bIns="0" rIns="0" wrap="none">
            <a:spAutoFit/>
          </a:bodyPr>
          <a:lstStyle/>
          <a:p>
            <a:pPr algn="ctr">
              <a:lnSpc>
                <a:spcPts val="6999"/>
              </a:lnSpc>
              <a:spcBef>
                <a:spcPct val="0"/>
              </a:spcBef>
            </a:pPr>
            <a:r>
              <a:rPr lang="en-US" b="true" sz="4999">
                <a:solidFill>
                  <a:srgbClr val="000000"/>
                </a:solidFill>
                <a:latin typeface="Times New Roman Bold"/>
                <a:ea typeface="Times New Roman Bold"/>
                <a:cs typeface="Times New Roman Bold"/>
                <a:sym typeface="Times New Roman Bold"/>
              </a:rPr>
              <a:t>5</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DBE4D1"/>
        </a:solidFill>
      </p:bgPr>
    </p:bg>
    <p:spTree>
      <p:nvGrpSpPr>
        <p:cNvPr id="1" name=""/>
        <p:cNvGrpSpPr/>
        <p:nvPr/>
      </p:nvGrpSpPr>
      <p:grpSpPr>
        <a:xfrm>
          <a:off x="0" y="0"/>
          <a:ext cx="0" cy="0"/>
          <a:chOff x="0" y="0"/>
          <a:chExt cx="0" cy="0"/>
        </a:xfrm>
      </p:grpSpPr>
      <p:grpSp>
        <p:nvGrpSpPr>
          <p:cNvPr name="Group 2" id="2"/>
          <p:cNvGrpSpPr/>
          <p:nvPr/>
        </p:nvGrpSpPr>
        <p:grpSpPr>
          <a:xfrm rot="0">
            <a:off x="661034" y="300352"/>
            <a:ext cx="3751836" cy="4675115"/>
            <a:chOff x="0" y="0"/>
            <a:chExt cx="988138" cy="1231306"/>
          </a:xfrm>
        </p:grpSpPr>
        <p:sp>
          <p:nvSpPr>
            <p:cNvPr name="Freeform 3" id="3"/>
            <p:cNvSpPr/>
            <p:nvPr/>
          </p:nvSpPr>
          <p:spPr>
            <a:xfrm flipH="false" flipV="false" rot="0">
              <a:off x="0" y="0"/>
              <a:ext cx="988138" cy="1231306"/>
            </a:xfrm>
            <a:custGeom>
              <a:avLst/>
              <a:gdLst/>
              <a:ahLst/>
              <a:cxnLst/>
              <a:rect r="r" b="b" t="t" l="l"/>
              <a:pathLst>
                <a:path h="1231306" w="988138">
                  <a:moveTo>
                    <a:pt x="0" y="0"/>
                  </a:moveTo>
                  <a:lnTo>
                    <a:pt x="988138" y="0"/>
                  </a:lnTo>
                  <a:lnTo>
                    <a:pt x="988138" y="1231306"/>
                  </a:lnTo>
                  <a:lnTo>
                    <a:pt x="0" y="1231306"/>
                  </a:lnTo>
                  <a:close/>
                </a:path>
              </a:pathLst>
            </a:custGeom>
            <a:solidFill>
              <a:srgbClr val="39543B"/>
            </a:solidFill>
            <a:ln cap="sq">
              <a:noFill/>
              <a:prstDash val="solid"/>
              <a:miter/>
            </a:ln>
          </p:spPr>
        </p:sp>
        <p:sp>
          <p:nvSpPr>
            <p:cNvPr name="TextBox 4" id="4"/>
            <p:cNvSpPr txBox="true"/>
            <p:nvPr/>
          </p:nvSpPr>
          <p:spPr>
            <a:xfrm>
              <a:off x="0" y="-47625"/>
              <a:ext cx="988138" cy="1278931"/>
            </a:xfrm>
            <a:prstGeom prst="rect">
              <a:avLst/>
            </a:prstGeom>
          </p:spPr>
          <p:txBody>
            <a:bodyPr anchor="ctr" rtlCol="false" tIns="50800" lIns="50800" bIns="50800" rIns="50800"/>
            <a:lstStyle/>
            <a:p>
              <a:pPr algn="ctr">
                <a:lnSpc>
                  <a:spcPts val="3359"/>
                </a:lnSpc>
              </a:pPr>
            </a:p>
          </p:txBody>
        </p:sp>
      </p:grpSp>
      <p:grpSp>
        <p:nvGrpSpPr>
          <p:cNvPr name="Group 5" id="5"/>
          <p:cNvGrpSpPr/>
          <p:nvPr/>
        </p:nvGrpSpPr>
        <p:grpSpPr>
          <a:xfrm rot="0">
            <a:off x="13876911" y="300352"/>
            <a:ext cx="3751836" cy="4675115"/>
            <a:chOff x="0" y="0"/>
            <a:chExt cx="988138" cy="1231306"/>
          </a:xfrm>
        </p:grpSpPr>
        <p:sp>
          <p:nvSpPr>
            <p:cNvPr name="Freeform 6" id="6"/>
            <p:cNvSpPr/>
            <p:nvPr/>
          </p:nvSpPr>
          <p:spPr>
            <a:xfrm flipH="false" flipV="false" rot="0">
              <a:off x="0" y="0"/>
              <a:ext cx="988138" cy="1231306"/>
            </a:xfrm>
            <a:custGeom>
              <a:avLst/>
              <a:gdLst/>
              <a:ahLst/>
              <a:cxnLst/>
              <a:rect r="r" b="b" t="t" l="l"/>
              <a:pathLst>
                <a:path h="1231306" w="988138">
                  <a:moveTo>
                    <a:pt x="0" y="0"/>
                  </a:moveTo>
                  <a:lnTo>
                    <a:pt x="988138" y="0"/>
                  </a:lnTo>
                  <a:lnTo>
                    <a:pt x="988138" y="1231306"/>
                  </a:lnTo>
                  <a:lnTo>
                    <a:pt x="0" y="1231306"/>
                  </a:lnTo>
                  <a:close/>
                </a:path>
              </a:pathLst>
            </a:custGeom>
            <a:solidFill>
              <a:srgbClr val="39543B"/>
            </a:solidFill>
            <a:ln cap="sq">
              <a:noFill/>
              <a:prstDash val="solid"/>
              <a:miter/>
            </a:ln>
          </p:spPr>
        </p:sp>
        <p:sp>
          <p:nvSpPr>
            <p:cNvPr name="TextBox 7" id="7"/>
            <p:cNvSpPr txBox="true"/>
            <p:nvPr/>
          </p:nvSpPr>
          <p:spPr>
            <a:xfrm>
              <a:off x="0" y="-47625"/>
              <a:ext cx="988138" cy="1278931"/>
            </a:xfrm>
            <a:prstGeom prst="rect">
              <a:avLst/>
            </a:prstGeom>
          </p:spPr>
          <p:txBody>
            <a:bodyPr anchor="ctr" rtlCol="false" tIns="50800" lIns="50800" bIns="50800" rIns="50800"/>
            <a:lstStyle/>
            <a:p>
              <a:pPr algn="ctr">
                <a:lnSpc>
                  <a:spcPts val="3359"/>
                </a:lnSpc>
              </a:pPr>
            </a:p>
          </p:txBody>
        </p:sp>
      </p:grpSp>
      <p:grpSp>
        <p:nvGrpSpPr>
          <p:cNvPr name="Group 8" id="8"/>
          <p:cNvGrpSpPr/>
          <p:nvPr/>
        </p:nvGrpSpPr>
        <p:grpSpPr>
          <a:xfrm rot="0">
            <a:off x="661034" y="300352"/>
            <a:ext cx="3751836" cy="4675115"/>
            <a:chOff x="0" y="0"/>
            <a:chExt cx="652282" cy="812800"/>
          </a:xfrm>
        </p:grpSpPr>
        <p:sp>
          <p:nvSpPr>
            <p:cNvPr name="Freeform 9" id="9"/>
            <p:cNvSpPr/>
            <p:nvPr/>
          </p:nvSpPr>
          <p:spPr>
            <a:xfrm flipH="false" flipV="false" rot="0">
              <a:off x="0" y="0"/>
              <a:ext cx="652282" cy="812800"/>
            </a:xfrm>
            <a:custGeom>
              <a:avLst/>
              <a:gdLst/>
              <a:ahLst/>
              <a:cxnLst/>
              <a:rect r="r" b="b" t="t" l="l"/>
              <a:pathLst>
                <a:path h="812800" w="652282">
                  <a:moveTo>
                    <a:pt x="0" y="0"/>
                  </a:moveTo>
                  <a:lnTo>
                    <a:pt x="652282" y="0"/>
                  </a:lnTo>
                  <a:lnTo>
                    <a:pt x="652282" y="812800"/>
                  </a:lnTo>
                  <a:lnTo>
                    <a:pt x="0" y="812800"/>
                  </a:lnTo>
                  <a:close/>
                </a:path>
              </a:pathLst>
            </a:custGeom>
            <a:blipFill>
              <a:blip r:embed="rId2"/>
              <a:stretch>
                <a:fillRect l="0" t="-3500" r="0" b="-3500"/>
              </a:stretch>
            </a:blipFill>
          </p:spPr>
        </p:sp>
      </p:grpSp>
      <p:grpSp>
        <p:nvGrpSpPr>
          <p:cNvPr name="Group 10" id="10"/>
          <p:cNvGrpSpPr/>
          <p:nvPr/>
        </p:nvGrpSpPr>
        <p:grpSpPr>
          <a:xfrm rot="0">
            <a:off x="1269313" y="5242915"/>
            <a:ext cx="3751836" cy="4675115"/>
            <a:chOff x="0" y="0"/>
            <a:chExt cx="652282" cy="812800"/>
          </a:xfrm>
        </p:grpSpPr>
        <p:sp>
          <p:nvSpPr>
            <p:cNvPr name="Freeform 11" id="11"/>
            <p:cNvSpPr/>
            <p:nvPr/>
          </p:nvSpPr>
          <p:spPr>
            <a:xfrm flipH="false" flipV="false" rot="0">
              <a:off x="0" y="0"/>
              <a:ext cx="652282" cy="812800"/>
            </a:xfrm>
            <a:custGeom>
              <a:avLst/>
              <a:gdLst/>
              <a:ahLst/>
              <a:cxnLst/>
              <a:rect r="r" b="b" t="t" l="l"/>
              <a:pathLst>
                <a:path h="812800" w="652282">
                  <a:moveTo>
                    <a:pt x="0" y="0"/>
                  </a:moveTo>
                  <a:lnTo>
                    <a:pt x="652282" y="0"/>
                  </a:lnTo>
                  <a:lnTo>
                    <a:pt x="652282" y="812800"/>
                  </a:lnTo>
                  <a:lnTo>
                    <a:pt x="0" y="812800"/>
                  </a:lnTo>
                  <a:close/>
                </a:path>
              </a:pathLst>
            </a:custGeom>
            <a:blipFill>
              <a:blip r:embed="rId3"/>
              <a:stretch>
                <a:fillRect l="0" t="-3500" r="0" b="-3500"/>
              </a:stretch>
            </a:blipFill>
            <a:ln cap="sq">
              <a:noFill/>
              <a:prstDash val="solid"/>
              <a:miter/>
            </a:ln>
          </p:spPr>
        </p:sp>
      </p:grpSp>
      <p:grpSp>
        <p:nvGrpSpPr>
          <p:cNvPr name="Group 12" id="12"/>
          <p:cNvGrpSpPr/>
          <p:nvPr/>
        </p:nvGrpSpPr>
        <p:grpSpPr>
          <a:xfrm rot="0">
            <a:off x="6938093" y="3760793"/>
            <a:ext cx="4411815" cy="5497507"/>
            <a:chOff x="0" y="0"/>
            <a:chExt cx="652282" cy="812800"/>
          </a:xfrm>
        </p:grpSpPr>
        <p:sp>
          <p:nvSpPr>
            <p:cNvPr name="Freeform 13" id="13"/>
            <p:cNvSpPr/>
            <p:nvPr/>
          </p:nvSpPr>
          <p:spPr>
            <a:xfrm flipH="false" flipV="false" rot="0">
              <a:off x="0" y="0"/>
              <a:ext cx="652282" cy="812800"/>
            </a:xfrm>
            <a:custGeom>
              <a:avLst/>
              <a:gdLst/>
              <a:ahLst/>
              <a:cxnLst/>
              <a:rect r="r" b="b" t="t" l="l"/>
              <a:pathLst>
                <a:path h="812800" w="652282">
                  <a:moveTo>
                    <a:pt x="0" y="0"/>
                  </a:moveTo>
                  <a:lnTo>
                    <a:pt x="652282" y="0"/>
                  </a:lnTo>
                  <a:lnTo>
                    <a:pt x="652282" y="812800"/>
                  </a:lnTo>
                  <a:lnTo>
                    <a:pt x="0" y="812800"/>
                  </a:lnTo>
                  <a:close/>
                </a:path>
              </a:pathLst>
            </a:custGeom>
            <a:blipFill>
              <a:blip r:embed="rId4"/>
              <a:stretch>
                <a:fillRect l="0" t="-3500" r="0" b="-3500"/>
              </a:stretch>
            </a:blipFill>
          </p:spPr>
        </p:sp>
      </p:grpSp>
      <p:grpSp>
        <p:nvGrpSpPr>
          <p:cNvPr name="Group 14" id="14"/>
          <p:cNvGrpSpPr/>
          <p:nvPr/>
        </p:nvGrpSpPr>
        <p:grpSpPr>
          <a:xfrm rot="0">
            <a:off x="13876911" y="300352"/>
            <a:ext cx="3751836" cy="4675115"/>
            <a:chOff x="0" y="0"/>
            <a:chExt cx="652282" cy="812800"/>
          </a:xfrm>
        </p:grpSpPr>
        <p:sp>
          <p:nvSpPr>
            <p:cNvPr name="Freeform 15" id="15"/>
            <p:cNvSpPr/>
            <p:nvPr/>
          </p:nvSpPr>
          <p:spPr>
            <a:xfrm flipH="false" flipV="false" rot="0">
              <a:off x="0" y="0"/>
              <a:ext cx="652282" cy="812800"/>
            </a:xfrm>
            <a:custGeom>
              <a:avLst/>
              <a:gdLst/>
              <a:ahLst/>
              <a:cxnLst/>
              <a:rect r="r" b="b" t="t" l="l"/>
              <a:pathLst>
                <a:path h="812800" w="652282">
                  <a:moveTo>
                    <a:pt x="0" y="0"/>
                  </a:moveTo>
                  <a:lnTo>
                    <a:pt x="652282" y="0"/>
                  </a:lnTo>
                  <a:lnTo>
                    <a:pt x="652282" y="812800"/>
                  </a:lnTo>
                  <a:lnTo>
                    <a:pt x="0" y="812800"/>
                  </a:lnTo>
                  <a:close/>
                </a:path>
              </a:pathLst>
            </a:custGeom>
            <a:blipFill>
              <a:blip r:embed="rId5"/>
              <a:stretch>
                <a:fillRect l="0" t="-3500" r="0" b="-3500"/>
              </a:stretch>
            </a:blipFill>
          </p:spPr>
        </p:sp>
      </p:grpSp>
      <p:grpSp>
        <p:nvGrpSpPr>
          <p:cNvPr name="Group 16" id="16"/>
          <p:cNvGrpSpPr/>
          <p:nvPr/>
        </p:nvGrpSpPr>
        <p:grpSpPr>
          <a:xfrm rot="0">
            <a:off x="13268708" y="5242915"/>
            <a:ext cx="3751836" cy="4675115"/>
            <a:chOff x="0" y="0"/>
            <a:chExt cx="652282" cy="812800"/>
          </a:xfrm>
        </p:grpSpPr>
        <p:sp>
          <p:nvSpPr>
            <p:cNvPr name="Freeform 17" id="17"/>
            <p:cNvSpPr/>
            <p:nvPr/>
          </p:nvSpPr>
          <p:spPr>
            <a:xfrm flipH="false" flipV="false" rot="0">
              <a:off x="0" y="0"/>
              <a:ext cx="652282" cy="812800"/>
            </a:xfrm>
            <a:custGeom>
              <a:avLst/>
              <a:gdLst/>
              <a:ahLst/>
              <a:cxnLst/>
              <a:rect r="r" b="b" t="t" l="l"/>
              <a:pathLst>
                <a:path h="812800" w="652282">
                  <a:moveTo>
                    <a:pt x="0" y="0"/>
                  </a:moveTo>
                  <a:lnTo>
                    <a:pt x="652282" y="0"/>
                  </a:lnTo>
                  <a:lnTo>
                    <a:pt x="652282" y="812800"/>
                  </a:lnTo>
                  <a:lnTo>
                    <a:pt x="0" y="812800"/>
                  </a:lnTo>
                  <a:close/>
                </a:path>
              </a:pathLst>
            </a:custGeom>
            <a:blipFill>
              <a:blip r:embed="rId6"/>
              <a:stretch>
                <a:fillRect l="0" t="-3500" r="0" b="-3500"/>
              </a:stretch>
            </a:blipFill>
          </p:spPr>
        </p:sp>
      </p:grpSp>
      <p:sp>
        <p:nvSpPr>
          <p:cNvPr name="TextBox 18" id="18"/>
          <p:cNvSpPr txBox="true"/>
          <p:nvPr/>
        </p:nvSpPr>
        <p:spPr>
          <a:xfrm rot="0">
            <a:off x="4580049" y="100327"/>
            <a:ext cx="9127902" cy="2839720"/>
          </a:xfrm>
          <a:prstGeom prst="rect">
            <a:avLst/>
          </a:prstGeom>
        </p:spPr>
        <p:txBody>
          <a:bodyPr anchor="t" rtlCol="false" tIns="0" lIns="0" bIns="0" rIns="0">
            <a:spAutoFit/>
          </a:bodyPr>
          <a:lstStyle/>
          <a:p>
            <a:pPr algn="ctr">
              <a:lnSpc>
                <a:spcPts val="7279"/>
              </a:lnSpc>
            </a:pPr>
            <a:r>
              <a:rPr lang="en-US" sz="5199" b="true">
                <a:solidFill>
                  <a:srgbClr val="000000"/>
                </a:solidFill>
                <a:latin typeface="Times New Roman Bold"/>
                <a:ea typeface="Times New Roman Bold"/>
                <a:cs typeface="Times New Roman Bold"/>
                <a:sym typeface="Times New Roman Bold"/>
              </a:rPr>
              <a:t>Процес відбору проб ґрунту та їх підготовка до проведення дослідження </a:t>
            </a:r>
          </a:p>
        </p:txBody>
      </p:sp>
      <p:sp>
        <p:nvSpPr>
          <p:cNvPr name="TextBox 19" id="19"/>
          <p:cNvSpPr txBox="true"/>
          <p:nvPr/>
        </p:nvSpPr>
        <p:spPr>
          <a:xfrm rot="0">
            <a:off x="5120084" y="9096375"/>
            <a:ext cx="8047833" cy="765174"/>
          </a:xfrm>
          <a:prstGeom prst="rect">
            <a:avLst/>
          </a:prstGeom>
        </p:spPr>
        <p:txBody>
          <a:bodyPr anchor="t" rtlCol="false" tIns="0" lIns="0" bIns="0" rIns="0">
            <a:spAutoFit/>
          </a:bodyPr>
          <a:lstStyle/>
          <a:p>
            <a:pPr algn="ctr">
              <a:lnSpc>
                <a:spcPts val="5600"/>
              </a:lnSpc>
            </a:pPr>
            <a:r>
              <a:rPr lang="en-US" sz="4000" b="true">
                <a:solidFill>
                  <a:srgbClr val="000000"/>
                </a:solidFill>
                <a:latin typeface="Times New Roman Bold"/>
                <a:ea typeface="Times New Roman Bold"/>
                <a:cs typeface="Times New Roman Bold"/>
                <a:sym typeface="Times New Roman Bold"/>
              </a:rPr>
              <a:t>Підготовлено 42 проби ґрунту</a:t>
            </a:r>
          </a:p>
        </p:txBody>
      </p:sp>
      <p:sp>
        <p:nvSpPr>
          <p:cNvPr name="TextBox 20" id="20"/>
          <p:cNvSpPr txBox="true"/>
          <p:nvPr/>
        </p:nvSpPr>
        <p:spPr>
          <a:xfrm rot="0">
            <a:off x="689014" y="4791075"/>
            <a:ext cx="1051322" cy="581025"/>
          </a:xfrm>
          <a:prstGeom prst="rect">
            <a:avLst/>
          </a:prstGeom>
        </p:spPr>
        <p:txBody>
          <a:bodyPr anchor="t" rtlCol="false" tIns="0" lIns="0" bIns="0" rIns="0">
            <a:spAutoFit/>
          </a:bodyPr>
          <a:lstStyle/>
          <a:p>
            <a:pPr algn="ctr">
              <a:lnSpc>
                <a:spcPts val="4200"/>
              </a:lnSpc>
            </a:pPr>
            <a:r>
              <a:rPr lang="en-US" sz="3000">
                <a:solidFill>
                  <a:srgbClr val="000000"/>
                </a:solidFill>
                <a:latin typeface="Times New Roman"/>
                <a:ea typeface="Times New Roman"/>
                <a:cs typeface="Times New Roman"/>
                <a:sym typeface="Times New Roman"/>
              </a:rPr>
              <a:t>рис.1 </a:t>
            </a:r>
          </a:p>
        </p:txBody>
      </p:sp>
      <p:sp>
        <p:nvSpPr>
          <p:cNvPr name="TextBox 21" id="21"/>
          <p:cNvSpPr txBox="true"/>
          <p:nvPr/>
        </p:nvSpPr>
        <p:spPr>
          <a:xfrm rot="0">
            <a:off x="1303238" y="9682480"/>
            <a:ext cx="1121271" cy="604520"/>
          </a:xfrm>
          <a:prstGeom prst="rect">
            <a:avLst/>
          </a:prstGeom>
        </p:spPr>
        <p:txBody>
          <a:bodyPr anchor="t" rtlCol="false" tIns="0" lIns="0" bIns="0" rIns="0">
            <a:spAutoFit/>
          </a:bodyPr>
          <a:lstStyle/>
          <a:p>
            <a:pPr algn="ctr">
              <a:lnSpc>
                <a:spcPts val="4480"/>
              </a:lnSpc>
            </a:pPr>
            <a:r>
              <a:rPr lang="en-US" sz="3200">
                <a:solidFill>
                  <a:srgbClr val="000000"/>
                </a:solidFill>
                <a:latin typeface="Times New Roman"/>
                <a:ea typeface="Times New Roman"/>
                <a:cs typeface="Times New Roman"/>
                <a:sym typeface="Times New Roman"/>
              </a:rPr>
              <a:t>рис.2 </a:t>
            </a:r>
          </a:p>
        </p:txBody>
      </p:sp>
      <p:sp>
        <p:nvSpPr>
          <p:cNvPr name="TextBox 22" id="22"/>
          <p:cNvSpPr txBox="true"/>
          <p:nvPr/>
        </p:nvSpPr>
        <p:spPr>
          <a:xfrm rot="0">
            <a:off x="16602647" y="4791075"/>
            <a:ext cx="1019621" cy="1166495"/>
          </a:xfrm>
          <a:prstGeom prst="rect">
            <a:avLst/>
          </a:prstGeom>
        </p:spPr>
        <p:txBody>
          <a:bodyPr anchor="t" rtlCol="false" tIns="0" lIns="0" bIns="0" rIns="0">
            <a:spAutoFit/>
          </a:bodyPr>
          <a:lstStyle/>
          <a:p>
            <a:pPr algn="ctr">
              <a:lnSpc>
                <a:spcPts val="4480"/>
              </a:lnSpc>
            </a:pPr>
            <a:r>
              <a:rPr lang="en-US" sz="3200">
                <a:solidFill>
                  <a:srgbClr val="000000"/>
                </a:solidFill>
                <a:latin typeface="Times New Roman"/>
                <a:ea typeface="Times New Roman"/>
                <a:cs typeface="Times New Roman"/>
                <a:sym typeface="Times New Roman"/>
              </a:rPr>
              <a:t>рис.3</a:t>
            </a:r>
          </a:p>
          <a:p>
            <a:pPr algn="ctr">
              <a:lnSpc>
                <a:spcPts val="4480"/>
              </a:lnSpc>
            </a:pPr>
            <a:r>
              <a:rPr lang="en-US" sz="3200">
                <a:solidFill>
                  <a:srgbClr val="000000"/>
                </a:solidFill>
                <a:latin typeface="Times New Roman"/>
                <a:ea typeface="Times New Roman"/>
                <a:cs typeface="Times New Roman"/>
                <a:sym typeface="Times New Roman"/>
              </a:rPr>
              <a:t> </a:t>
            </a:r>
          </a:p>
        </p:txBody>
      </p:sp>
      <p:sp>
        <p:nvSpPr>
          <p:cNvPr name="TextBox 23" id="23"/>
          <p:cNvSpPr txBox="true"/>
          <p:nvPr/>
        </p:nvSpPr>
        <p:spPr>
          <a:xfrm rot="0">
            <a:off x="15864756" y="9737724"/>
            <a:ext cx="1121271" cy="604520"/>
          </a:xfrm>
          <a:prstGeom prst="rect">
            <a:avLst/>
          </a:prstGeom>
        </p:spPr>
        <p:txBody>
          <a:bodyPr anchor="t" rtlCol="false" tIns="0" lIns="0" bIns="0" rIns="0">
            <a:spAutoFit/>
          </a:bodyPr>
          <a:lstStyle/>
          <a:p>
            <a:pPr algn="ctr">
              <a:lnSpc>
                <a:spcPts val="4480"/>
              </a:lnSpc>
            </a:pPr>
            <a:r>
              <a:rPr lang="en-US" sz="3200">
                <a:solidFill>
                  <a:srgbClr val="000000"/>
                </a:solidFill>
                <a:latin typeface="Times New Roman"/>
                <a:ea typeface="Times New Roman"/>
                <a:cs typeface="Times New Roman"/>
                <a:sym typeface="Times New Roman"/>
              </a:rPr>
              <a:t>рис.4 </a:t>
            </a:r>
          </a:p>
        </p:txBody>
      </p:sp>
      <p:sp>
        <p:nvSpPr>
          <p:cNvPr name="TextBox 24" id="24"/>
          <p:cNvSpPr txBox="true"/>
          <p:nvPr/>
        </p:nvSpPr>
        <p:spPr>
          <a:xfrm rot="0">
            <a:off x="8583364" y="3280007"/>
            <a:ext cx="1121271" cy="604520"/>
          </a:xfrm>
          <a:prstGeom prst="rect">
            <a:avLst/>
          </a:prstGeom>
        </p:spPr>
        <p:txBody>
          <a:bodyPr anchor="t" rtlCol="false" tIns="0" lIns="0" bIns="0" rIns="0">
            <a:spAutoFit/>
          </a:bodyPr>
          <a:lstStyle/>
          <a:p>
            <a:pPr algn="ctr">
              <a:lnSpc>
                <a:spcPts val="4480"/>
              </a:lnSpc>
            </a:pPr>
            <a:r>
              <a:rPr lang="en-US" sz="3200">
                <a:solidFill>
                  <a:srgbClr val="000000"/>
                </a:solidFill>
                <a:latin typeface="Times New Roman"/>
                <a:ea typeface="Times New Roman"/>
                <a:cs typeface="Times New Roman"/>
                <a:sym typeface="Times New Roman"/>
              </a:rPr>
              <a:t>рис.5 </a:t>
            </a:r>
          </a:p>
        </p:txBody>
      </p:sp>
      <p:sp>
        <p:nvSpPr>
          <p:cNvPr name="TextBox 25" id="25"/>
          <p:cNvSpPr txBox="true"/>
          <p:nvPr/>
        </p:nvSpPr>
        <p:spPr>
          <a:xfrm rot="0">
            <a:off x="17259300" y="9067800"/>
            <a:ext cx="152400" cy="342900"/>
          </a:xfrm>
          <a:prstGeom prst="rect">
            <a:avLst/>
          </a:prstGeom>
        </p:spPr>
        <p:txBody>
          <a:bodyPr anchor="t" rtlCol="false" tIns="0" lIns="0" bIns="0" rIns="0" wrap="none">
            <a:spAutoFit/>
          </a:bodyPr>
          <a:lstStyle/>
          <a:p>
            <a:pPr algn="ctr">
              <a:lnSpc>
                <a:spcPts val="6999"/>
              </a:lnSpc>
              <a:spcBef>
                <a:spcPct val="0"/>
              </a:spcBef>
            </a:pPr>
            <a:r>
              <a:rPr lang="en-US" b="true" sz="4999">
                <a:solidFill>
                  <a:srgbClr val="000000"/>
                </a:solidFill>
                <a:latin typeface="Times New Roman Bold"/>
                <a:ea typeface="Times New Roman Bold"/>
                <a:cs typeface="Times New Roman Bold"/>
                <a:sym typeface="Times New Roman Bold"/>
              </a:rPr>
              <a:t>6</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DBE4D1"/>
        </a:solidFill>
      </p:bgPr>
    </p:bg>
    <p:spTree>
      <p:nvGrpSpPr>
        <p:cNvPr id="1" name=""/>
        <p:cNvGrpSpPr/>
        <p:nvPr/>
      </p:nvGrpSpPr>
      <p:grpSpPr>
        <a:xfrm>
          <a:off x="0" y="0"/>
          <a:ext cx="0" cy="0"/>
          <a:chOff x="0" y="0"/>
          <a:chExt cx="0" cy="0"/>
        </a:xfrm>
      </p:grpSpPr>
      <p:grpSp>
        <p:nvGrpSpPr>
          <p:cNvPr name="Group 2" id="2"/>
          <p:cNvGrpSpPr/>
          <p:nvPr/>
        </p:nvGrpSpPr>
        <p:grpSpPr>
          <a:xfrm rot="0">
            <a:off x="14875150" y="3802109"/>
            <a:ext cx="3154110" cy="4963118"/>
            <a:chOff x="0" y="0"/>
            <a:chExt cx="4205480" cy="6617491"/>
          </a:xfrm>
        </p:grpSpPr>
        <p:pic>
          <p:nvPicPr>
            <p:cNvPr name="Picture 3" id="3"/>
            <p:cNvPicPr>
              <a:picLocks noChangeAspect="true"/>
            </p:cNvPicPr>
            <p:nvPr/>
          </p:nvPicPr>
          <p:blipFill>
            <a:blip r:embed="rId2"/>
            <a:srcRect l="5614" t="0" r="5614" b="0"/>
            <a:stretch>
              <a:fillRect/>
            </a:stretch>
          </p:blipFill>
          <p:spPr>
            <a:xfrm flipH="false" flipV="false">
              <a:off x="0" y="0"/>
              <a:ext cx="4205480" cy="6617491"/>
            </a:xfrm>
            <a:prstGeom prst="rect">
              <a:avLst/>
            </a:prstGeom>
          </p:spPr>
        </p:pic>
      </p:grpSp>
      <p:grpSp>
        <p:nvGrpSpPr>
          <p:cNvPr name="Group 4" id="4"/>
          <p:cNvGrpSpPr>
            <a:grpSpLocks noChangeAspect="true"/>
          </p:cNvGrpSpPr>
          <p:nvPr/>
        </p:nvGrpSpPr>
        <p:grpSpPr>
          <a:xfrm rot="0">
            <a:off x="715612" y="2239741"/>
            <a:ext cx="13454499" cy="7568156"/>
            <a:chOff x="0" y="0"/>
            <a:chExt cx="5852160" cy="3291840"/>
          </a:xfrm>
        </p:grpSpPr>
        <p:sp>
          <p:nvSpPr>
            <p:cNvPr name="Freeform 5" id="5"/>
            <p:cNvSpPr/>
            <p:nvPr/>
          </p:nvSpPr>
          <p:spPr>
            <a:xfrm flipH="false" flipV="false" rot="0">
              <a:off x="0" y="17399"/>
              <a:ext cx="1966214" cy="3243707"/>
            </a:xfrm>
            <a:custGeom>
              <a:avLst/>
              <a:gdLst/>
              <a:ahLst/>
              <a:cxnLst/>
              <a:rect r="r" b="b" t="t" l="l"/>
              <a:pathLst>
                <a:path h="3243707" w="1966214">
                  <a:moveTo>
                    <a:pt x="0" y="0"/>
                  </a:moveTo>
                  <a:lnTo>
                    <a:pt x="1966214" y="0"/>
                  </a:lnTo>
                  <a:lnTo>
                    <a:pt x="1966214" y="3243707"/>
                  </a:lnTo>
                  <a:lnTo>
                    <a:pt x="0" y="3243707"/>
                  </a:lnTo>
                  <a:lnTo>
                    <a:pt x="0" y="0"/>
                  </a:lnTo>
                  <a:close/>
                </a:path>
              </a:pathLst>
            </a:custGeom>
            <a:blipFill>
              <a:blip r:embed="rId3"/>
              <a:stretch>
                <a:fillRect l="-16504" t="0" r="-16504" b="0"/>
              </a:stretch>
            </a:blipFill>
          </p:spPr>
        </p:sp>
        <p:sp>
          <p:nvSpPr>
            <p:cNvPr name="Freeform 6" id="6"/>
            <p:cNvSpPr/>
            <p:nvPr/>
          </p:nvSpPr>
          <p:spPr>
            <a:xfrm flipH="false" flipV="false" rot="0">
              <a:off x="1974723" y="17399"/>
              <a:ext cx="1981581" cy="3243707"/>
            </a:xfrm>
            <a:custGeom>
              <a:avLst/>
              <a:gdLst/>
              <a:ahLst/>
              <a:cxnLst/>
              <a:rect r="r" b="b" t="t" l="l"/>
              <a:pathLst>
                <a:path h="3243707" w="1981581">
                  <a:moveTo>
                    <a:pt x="1981581" y="3243707"/>
                  </a:moveTo>
                  <a:lnTo>
                    <a:pt x="0" y="3243707"/>
                  </a:lnTo>
                  <a:lnTo>
                    <a:pt x="0" y="0"/>
                  </a:lnTo>
                  <a:lnTo>
                    <a:pt x="1981581" y="0"/>
                  </a:lnTo>
                  <a:lnTo>
                    <a:pt x="1981581" y="3243707"/>
                  </a:lnTo>
                  <a:close/>
                </a:path>
              </a:pathLst>
            </a:custGeom>
            <a:blipFill>
              <a:blip r:embed="rId4"/>
              <a:stretch>
                <a:fillRect l="-20538" t="0" r="-2230" b="0"/>
              </a:stretch>
            </a:blipFill>
          </p:spPr>
        </p:sp>
        <p:sp>
          <p:nvSpPr>
            <p:cNvPr name="Freeform 7" id="7"/>
            <p:cNvSpPr/>
            <p:nvPr/>
          </p:nvSpPr>
          <p:spPr>
            <a:xfrm flipH="false" flipV="false" rot="0">
              <a:off x="3966337" y="17399"/>
              <a:ext cx="1885823" cy="3259074"/>
            </a:xfrm>
            <a:custGeom>
              <a:avLst/>
              <a:gdLst/>
              <a:ahLst/>
              <a:cxnLst/>
              <a:rect r="r" b="b" t="t" l="l"/>
              <a:pathLst>
                <a:path h="3259074" w="1885823">
                  <a:moveTo>
                    <a:pt x="1885823" y="3259074"/>
                  </a:moveTo>
                  <a:lnTo>
                    <a:pt x="0" y="3259074"/>
                  </a:lnTo>
                  <a:lnTo>
                    <a:pt x="0" y="0"/>
                  </a:lnTo>
                  <a:lnTo>
                    <a:pt x="1885823" y="0"/>
                  </a:lnTo>
                  <a:lnTo>
                    <a:pt x="1885823" y="3259074"/>
                  </a:lnTo>
                  <a:close/>
                </a:path>
              </a:pathLst>
            </a:custGeom>
            <a:blipFill>
              <a:blip r:embed="rId5"/>
              <a:stretch>
                <a:fillRect l="-14807" t="0" r="-14807" b="0"/>
              </a:stretch>
            </a:blipFill>
          </p:spPr>
        </p:sp>
        <p:sp>
          <p:nvSpPr>
            <p:cNvPr name="Freeform 8" id="8"/>
            <p:cNvSpPr/>
            <p:nvPr/>
          </p:nvSpPr>
          <p:spPr>
            <a:xfrm flipH="false" flipV="false" rot="0">
              <a:off x="0" y="0"/>
              <a:ext cx="5852160" cy="3291840"/>
            </a:xfrm>
            <a:custGeom>
              <a:avLst/>
              <a:gdLst/>
              <a:ahLst/>
              <a:cxnLst/>
              <a:rect r="r" b="b" t="t" l="l"/>
              <a:pathLst>
                <a:path h="3291840" w="5852160">
                  <a:moveTo>
                    <a:pt x="5852160" y="3291840"/>
                  </a:moveTo>
                  <a:lnTo>
                    <a:pt x="0" y="3291840"/>
                  </a:lnTo>
                  <a:lnTo>
                    <a:pt x="0" y="0"/>
                  </a:lnTo>
                  <a:lnTo>
                    <a:pt x="5852160" y="0"/>
                  </a:lnTo>
                  <a:lnTo>
                    <a:pt x="5852160" y="3291840"/>
                  </a:lnTo>
                  <a:close/>
                </a:path>
              </a:pathLst>
            </a:custGeom>
            <a:blipFill>
              <a:blip r:embed="rId6"/>
              <a:stretch>
                <a:fillRect l="0" t="0" r="0" b="0"/>
              </a:stretch>
            </a:blipFill>
          </p:spPr>
        </p:sp>
      </p:grpSp>
      <p:sp>
        <p:nvSpPr>
          <p:cNvPr name="TextBox 9" id="9"/>
          <p:cNvSpPr txBox="true"/>
          <p:nvPr/>
        </p:nvSpPr>
        <p:spPr>
          <a:xfrm rot="0">
            <a:off x="14512369" y="2398074"/>
            <a:ext cx="3775631" cy="908735"/>
          </a:xfrm>
          <a:prstGeom prst="rect">
            <a:avLst/>
          </a:prstGeom>
        </p:spPr>
        <p:txBody>
          <a:bodyPr anchor="t" rtlCol="false" tIns="0" lIns="0" bIns="0" rIns="0">
            <a:spAutoFit/>
          </a:bodyPr>
          <a:lstStyle/>
          <a:p>
            <a:pPr algn="ctr">
              <a:lnSpc>
                <a:spcPts val="3462"/>
              </a:lnSpc>
            </a:pPr>
            <a:r>
              <a:rPr lang="en-US" sz="2473" b="true">
                <a:solidFill>
                  <a:srgbClr val="000000"/>
                </a:solidFill>
                <a:latin typeface="Times New Roman Bold"/>
                <a:ea typeface="Times New Roman Bold"/>
                <a:cs typeface="Times New Roman Bold"/>
                <a:sym typeface="Times New Roman Bold"/>
              </a:rPr>
              <a:t>рослина-індикатор</a:t>
            </a:r>
          </a:p>
          <a:p>
            <a:pPr algn="ctr">
              <a:lnSpc>
                <a:spcPts val="3462"/>
              </a:lnSpc>
            </a:pPr>
            <a:r>
              <a:rPr lang="en-US" sz="2473" b="true">
                <a:solidFill>
                  <a:srgbClr val="000000"/>
                </a:solidFill>
                <a:latin typeface="Times New Roman Bold"/>
                <a:ea typeface="Times New Roman Bold"/>
                <a:cs typeface="Times New Roman Bold"/>
                <a:sym typeface="Times New Roman Bold"/>
              </a:rPr>
              <a:t>Крес-салат</a:t>
            </a:r>
          </a:p>
        </p:txBody>
      </p:sp>
      <p:sp>
        <p:nvSpPr>
          <p:cNvPr name="TextBox 10" id="10"/>
          <p:cNvSpPr txBox="true"/>
          <p:nvPr/>
        </p:nvSpPr>
        <p:spPr>
          <a:xfrm rot="0">
            <a:off x="715612" y="1141887"/>
            <a:ext cx="4795195" cy="1114425"/>
          </a:xfrm>
          <a:prstGeom prst="rect">
            <a:avLst/>
          </a:prstGeom>
        </p:spPr>
        <p:txBody>
          <a:bodyPr anchor="t" rtlCol="false" tIns="0" lIns="0" bIns="0" rIns="0">
            <a:spAutoFit/>
          </a:bodyPr>
          <a:lstStyle/>
          <a:p>
            <a:pPr algn="ctr">
              <a:lnSpc>
                <a:spcPts val="4200"/>
              </a:lnSpc>
            </a:pPr>
            <a:r>
              <a:rPr lang="en-US" sz="3000" b="true">
                <a:solidFill>
                  <a:srgbClr val="000000"/>
                </a:solidFill>
                <a:latin typeface="Times New Roman Bold"/>
                <a:ea typeface="Times New Roman Bold"/>
                <a:cs typeface="Times New Roman Bold"/>
                <a:sym typeface="Times New Roman Bold"/>
              </a:rPr>
              <a:t>Перший день посіву 28.10.2024</a:t>
            </a:r>
          </a:p>
        </p:txBody>
      </p:sp>
      <p:sp>
        <p:nvSpPr>
          <p:cNvPr name="TextBox 11" id="11"/>
          <p:cNvSpPr txBox="true"/>
          <p:nvPr/>
        </p:nvSpPr>
        <p:spPr>
          <a:xfrm rot="0">
            <a:off x="5045264" y="1141887"/>
            <a:ext cx="4795195" cy="1114425"/>
          </a:xfrm>
          <a:prstGeom prst="rect">
            <a:avLst/>
          </a:prstGeom>
        </p:spPr>
        <p:txBody>
          <a:bodyPr anchor="t" rtlCol="false" tIns="0" lIns="0" bIns="0" rIns="0">
            <a:spAutoFit/>
          </a:bodyPr>
          <a:lstStyle/>
          <a:p>
            <a:pPr algn="ctr">
              <a:lnSpc>
                <a:spcPts val="4200"/>
              </a:lnSpc>
            </a:pPr>
            <a:r>
              <a:rPr lang="en-US" sz="3000" b="true">
                <a:solidFill>
                  <a:srgbClr val="000000"/>
                </a:solidFill>
                <a:latin typeface="Times New Roman Bold"/>
                <a:ea typeface="Times New Roman Bold"/>
                <a:cs typeface="Times New Roman Bold"/>
                <a:sym typeface="Times New Roman Bold"/>
              </a:rPr>
              <a:t>Перші сходи  </a:t>
            </a:r>
          </a:p>
          <a:p>
            <a:pPr algn="ctr">
              <a:lnSpc>
                <a:spcPts val="4200"/>
              </a:lnSpc>
            </a:pPr>
            <a:r>
              <a:rPr lang="en-US" sz="3000" b="true">
                <a:solidFill>
                  <a:srgbClr val="000000"/>
                </a:solidFill>
                <a:latin typeface="Times New Roman Bold"/>
                <a:ea typeface="Times New Roman Bold"/>
                <a:cs typeface="Times New Roman Bold"/>
                <a:sym typeface="Times New Roman Bold"/>
              </a:rPr>
              <a:t>29.10.2024</a:t>
            </a:r>
          </a:p>
        </p:txBody>
      </p:sp>
      <p:sp>
        <p:nvSpPr>
          <p:cNvPr name="TextBox 12" id="12"/>
          <p:cNvSpPr txBox="true"/>
          <p:nvPr/>
        </p:nvSpPr>
        <p:spPr>
          <a:xfrm rot="0">
            <a:off x="9717173" y="1141887"/>
            <a:ext cx="4795195" cy="1114425"/>
          </a:xfrm>
          <a:prstGeom prst="rect">
            <a:avLst/>
          </a:prstGeom>
        </p:spPr>
        <p:txBody>
          <a:bodyPr anchor="t" rtlCol="false" tIns="0" lIns="0" bIns="0" rIns="0">
            <a:spAutoFit/>
          </a:bodyPr>
          <a:lstStyle/>
          <a:p>
            <a:pPr algn="ctr">
              <a:lnSpc>
                <a:spcPts val="4200"/>
              </a:lnSpc>
            </a:pPr>
            <a:r>
              <a:rPr lang="en-US" sz="3000" b="true">
                <a:solidFill>
                  <a:srgbClr val="000000"/>
                </a:solidFill>
                <a:latin typeface="Times New Roman Bold"/>
                <a:ea typeface="Times New Roman Bold"/>
                <a:cs typeface="Times New Roman Bold"/>
                <a:sym typeface="Times New Roman Bold"/>
              </a:rPr>
              <a:t>Останній день досліду 15.11.2024</a:t>
            </a:r>
          </a:p>
        </p:txBody>
      </p:sp>
      <p:sp>
        <p:nvSpPr>
          <p:cNvPr name="TextBox 13" id="13"/>
          <p:cNvSpPr txBox="true"/>
          <p:nvPr/>
        </p:nvSpPr>
        <p:spPr>
          <a:xfrm rot="0">
            <a:off x="4420236" y="69850"/>
            <a:ext cx="9447529" cy="958850"/>
          </a:xfrm>
          <a:prstGeom prst="rect">
            <a:avLst/>
          </a:prstGeom>
        </p:spPr>
        <p:txBody>
          <a:bodyPr anchor="t" rtlCol="false" tIns="0" lIns="0" bIns="0" rIns="0">
            <a:spAutoFit/>
          </a:bodyPr>
          <a:lstStyle/>
          <a:p>
            <a:pPr algn="ctr">
              <a:lnSpc>
                <a:spcPts val="7000"/>
              </a:lnSpc>
            </a:pPr>
            <a:r>
              <a:rPr lang="en-US" sz="5000" b="true">
                <a:solidFill>
                  <a:srgbClr val="000000"/>
                </a:solidFill>
                <a:latin typeface="Times New Roman Bold"/>
                <a:ea typeface="Times New Roman Bold"/>
                <a:cs typeface="Times New Roman Bold"/>
                <a:sym typeface="Times New Roman Bold"/>
              </a:rPr>
              <a:t>Порядок виконання роботи</a:t>
            </a:r>
          </a:p>
        </p:txBody>
      </p:sp>
      <p:sp>
        <p:nvSpPr>
          <p:cNvPr name="TextBox 14" id="14"/>
          <p:cNvSpPr txBox="true"/>
          <p:nvPr/>
        </p:nvSpPr>
        <p:spPr>
          <a:xfrm rot="0">
            <a:off x="6933051" y="9641840"/>
            <a:ext cx="1019621" cy="1166495"/>
          </a:xfrm>
          <a:prstGeom prst="rect">
            <a:avLst/>
          </a:prstGeom>
        </p:spPr>
        <p:txBody>
          <a:bodyPr anchor="t" rtlCol="false" tIns="0" lIns="0" bIns="0" rIns="0">
            <a:spAutoFit/>
          </a:bodyPr>
          <a:lstStyle/>
          <a:p>
            <a:pPr algn="ctr">
              <a:lnSpc>
                <a:spcPts val="4480"/>
              </a:lnSpc>
            </a:pPr>
            <a:r>
              <a:rPr lang="en-US" sz="3200">
                <a:solidFill>
                  <a:srgbClr val="000000"/>
                </a:solidFill>
                <a:latin typeface="Times New Roman"/>
                <a:ea typeface="Times New Roman"/>
                <a:cs typeface="Times New Roman"/>
                <a:sym typeface="Times New Roman"/>
              </a:rPr>
              <a:t>рис.6</a:t>
            </a:r>
          </a:p>
          <a:p>
            <a:pPr algn="ctr">
              <a:lnSpc>
                <a:spcPts val="4480"/>
              </a:lnSpc>
            </a:pPr>
            <a:r>
              <a:rPr lang="en-US" sz="3200">
                <a:solidFill>
                  <a:srgbClr val="000000"/>
                </a:solidFill>
                <a:latin typeface="Times New Roman"/>
                <a:ea typeface="Times New Roman"/>
                <a:cs typeface="Times New Roman"/>
                <a:sym typeface="Times New Roman"/>
              </a:rPr>
              <a:t> </a:t>
            </a:r>
          </a:p>
        </p:txBody>
      </p:sp>
      <p:sp>
        <p:nvSpPr>
          <p:cNvPr name="TextBox 15" id="15"/>
          <p:cNvSpPr txBox="true"/>
          <p:nvPr/>
        </p:nvSpPr>
        <p:spPr>
          <a:xfrm rot="0">
            <a:off x="17259300" y="9067800"/>
            <a:ext cx="152400" cy="342900"/>
          </a:xfrm>
          <a:prstGeom prst="rect">
            <a:avLst/>
          </a:prstGeom>
        </p:spPr>
        <p:txBody>
          <a:bodyPr anchor="t" rtlCol="false" tIns="0" lIns="0" bIns="0" rIns="0" wrap="none">
            <a:spAutoFit/>
          </a:bodyPr>
          <a:lstStyle/>
          <a:p>
            <a:pPr algn="ctr">
              <a:lnSpc>
                <a:spcPts val="6999"/>
              </a:lnSpc>
              <a:spcBef>
                <a:spcPct val="0"/>
              </a:spcBef>
            </a:pPr>
            <a:r>
              <a:rPr lang="en-US" b="true" sz="4999">
                <a:solidFill>
                  <a:srgbClr val="000000"/>
                </a:solidFill>
                <a:latin typeface="Times New Roman Bold"/>
                <a:ea typeface="Times New Roman Bold"/>
                <a:cs typeface="Times New Roman Bold"/>
                <a:sym typeface="Times New Roman Bold"/>
              </a:rPr>
              <a:t>7</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DBE4D1"/>
        </a:solidFill>
      </p:bgPr>
    </p:bg>
    <p:spTree>
      <p:nvGrpSpPr>
        <p:cNvPr id="1" name=""/>
        <p:cNvGrpSpPr/>
        <p:nvPr/>
      </p:nvGrpSpPr>
      <p:grpSpPr>
        <a:xfrm>
          <a:off x="0" y="0"/>
          <a:ext cx="0" cy="0"/>
          <a:chOff x="0" y="0"/>
          <a:chExt cx="0" cy="0"/>
        </a:xfrm>
      </p:grpSpPr>
      <p:sp>
        <p:nvSpPr>
          <p:cNvPr name="Freeform 2" id="2"/>
          <p:cNvSpPr/>
          <p:nvPr/>
        </p:nvSpPr>
        <p:spPr>
          <a:xfrm flipH="false" flipV="true" rot="0">
            <a:off x="-4277066" y="72643"/>
            <a:ext cx="6649967" cy="3324983"/>
          </a:xfrm>
          <a:custGeom>
            <a:avLst/>
            <a:gdLst/>
            <a:ahLst/>
            <a:cxnLst/>
            <a:rect r="r" b="b" t="t" l="l"/>
            <a:pathLst>
              <a:path h="3324983" w="6649967">
                <a:moveTo>
                  <a:pt x="0" y="3324983"/>
                </a:moveTo>
                <a:lnTo>
                  <a:pt x="6649966" y="3324983"/>
                </a:lnTo>
                <a:lnTo>
                  <a:pt x="6649966" y="0"/>
                </a:lnTo>
                <a:lnTo>
                  <a:pt x="0" y="0"/>
                </a:lnTo>
                <a:lnTo>
                  <a:pt x="0" y="3324983"/>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06212" y="-2057400"/>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8442555" y="0"/>
            <a:ext cx="9845445" cy="5267313"/>
          </a:xfrm>
          <a:custGeom>
            <a:avLst/>
            <a:gdLst/>
            <a:ahLst/>
            <a:cxnLst/>
            <a:rect r="r" b="b" t="t" l="l"/>
            <a:pathLst>
              <a:path h="5267313" w="9845445">
                <a:moveTo>
                  <a:pt x="0" y="0"/>
                </a:moveTo>
                <a:lnTo>
                  <a:pt x="9845445" y="0"/>
                </a:lnTo>
                <a:lnTo>
                  <a:pt x="9845445" y="5267313"/>
                </a:lnTo>
                <a:lnTo>
                  <a:pt x="0" y="5267313"/>
                </a:lnTo>
                <a:lnTo>
                  <a:pt x="0" y="0"/>
                </a:lnTo>
                <a:close/>
              </a:path>
            </a:pathLst>
          </a:custGeom>
          <a:blipFill>
            <a:blip r:embed="rId6"/>
            <a:stretch>
              <a:fillRect l="0" t="0" r="0" b="0"/>
            </a:stretch>
          </a:blipFill>
        </p:spPr>
      </p:sp>
      <p:sp>
        <p:nvSpPr>
          <p:cNvPr name="TextBox 5" id="5"/>
          <p:cNvSpPr txBox="true"/>
          <p:nvPr/>
        </p:nvSpPr>
        <p:spPr>
          <a:xfrm rot="0">
            <a:off x="0" y="2000238"/>
            <a:ext cx="8442555" cy="3267075"/>
          </a:xfrm>
          <a:prstGeom prst="rect">
            <a:avLst/>
          </a:prstGeom>
        </p:spPr>
        <p:txBody>
          <a:bodyPr anchor="t" rtlCol="false" tIns="0" lIns="0" bIns="0" rIns="0">
            <a:spAutoFit/>
          </a:bodyPr>
          <a:lstStyle/>
          <a:p>
            <a:pPr algn="ctr">
              <a:lnSpc>
                <a:spcPts val="6300"/>
              </a:lnSpc>
            </a:pPr>
            <a:r>
              <a:rPr lang="en-US" sz="4500" b="true">
                <a:solidFill>
                  <a:srgbClr val="000000"/>
                </a:solidFill>
                <a:latin typeface="Times New Roman Bold"/>
                <a:ea typeface="Times New Roman Bold"/>
                <a:cs typeface="Times New Roman Bold"/>
                <a:sym typeface="Times New Roman Bold"/>
              </a:rPr>
              <a:t>Рис. 7. Динаміка енергії проростання на дослідних пробах ґрунту, </a:t>
            </a:r>
          </a:p>
          <a:p>
            <a:pPr algn="ctr">
              <a:lnSpc>
                <a:spcPts val="6300"/>
              </a:lnSpc>
            </a:pPr>
            <a:r>
              <a:rPr lang="en-US" sz="4500" b="true">
                <a:solidFill>
                  <a:srgbClr val="000000"/>
                </a:solidFill>
                <a:latin typeface="Times New Roman Bold"/>
                <a:ea typeface="Times New Roman Bold"/>
                <a:cs typeface="Times New Roman Bold"/>
                <a:sym typeface="Times New Roman Bold"/>
              </a:rPr>
              <a:t>на глибині 0-15 см</a:t>
            </a:r>
          </a:p>
        </p:txBody>
      </p:sp>
      <p:sp>
        <p:nvSpPr>
          <p:cNvPr name="Freeform 6" id="6"/>
          <p:cNvSpPr/>
          <p:nvPr/>
        </p:nvSpPr>
        <p:spPr>
          <a:xfrm flipH="false" flipV="false" rot="0">
            <a:off x="0" y="5267313"/>
            <a:ext cx="9426642" cy="5019687"/>
          </a:xfrm>
          <a:custGeom>
            <a:avLst/>
            <a:gdLst/>
            <a:ahLst/>
            <a:cxnLst/>
            <a:rect r="r" b="b" t="t" l="l"/>
            <a:pathLst>
              <a:path h="5019687" w="9426642">
                <a:moveTo>
                  <a:pt x="0" y="0"/>
                </a:moveTo>
                <a:lnTo>
                  <a:pt x="9426642" y="0"/>
                </a:lnTo>
                <a:lnTo>
                  <a:pt x="9426642" y="5019687"/>
                </a:lnTo>
                <a:lnTo>
                  <a:pt x="0" y="5019687"/>
                </a:lnTo>
                <a:lnTo>
                  <a:pt x="0" y="0"/>
                </a:lnTo>
                <a:close/>
              </a:path>
            </a:pathLst>
          </a:custGeom>
          <a:blipFill>
            <a:blip r:embed="rId7"/>
            <a:stretch>
              <a:fillRect l="0" t="0" r="0" b="0"/>
            </a:stretch>
          </a:blipFill>
        </p:spPr>
      </p:sp>
      <p:sp>
        <p:nvSpPr>
          <p:cNvPr name="TextBox 7" id="7"/>
          <p:cNvSpPr txBox="true"/>
          <p:nvPr/>
        </p:nvSpPr>
        <p:spPr>
          <a:xfrm rot="0">
            <a:off x="9701490" y="5767719"/>
            <a:ext cx="8861358" cy="3267075"/>
          </a:xfrm>
          <a:prstGeom prst="rect">
            <a:avLst/>
          </a:prstGeom>
        </p:spPr>
        <p:txBody>
          <a:bodyPr anchor="t" rtlCol="false" tIns="0" lIns="0" bIns="0" rIns="0">
            <a:spAutoFit/>
          </a:bodyPr>
          <a:lstStyle/>
          <a:p>
            <a:pPr algn="ctr">
              <a:lnSpc>
                <a:spcPts val="6300"/>
              </a:lnSpc>
            </a:pPr>
            <a:r>
              <a:rPr lang="en-US" sz="4500" b="true">
                <a:solidFill>
                  <a:srgbClr val="000000"/>
                </a:solidFill>
                <a:latin typeface="Times New Roman Bold"/>
                <a:ea typeface="Times New Roman Bold"/>
                <a:cs typeface="Times New Roman Bold"/>
                <a:sym typeface="Times New Roman Bold"/>
              </a:rPr>
              <a:t>Рис. 8. Динаміка енергії проростання на дослідних пробах ґрунту,</a:t>
            </a:r>
          </a:p>
          <a:p>
            <a:pPr algn="ctr">
              <a:lnSpc>
                <a:spcPts val="6300"/>
              </a:lnSpc>
            </a:pPr>
            <a:r>
              <a:rPr lang="en-US" sz="4500" b="true">
                <a:solidFill>
                  <a:srgbClr val="000000"/>
                </a:solidFill>
                <a:latin typeface="Times New Roman Bold"/>
                <a:ea typeface="Times New Roman Bold"/>
                <a:cs typeface="Times New Roman Bold"/>
                <a:sym typeface="Times New Roman Bold"/>
              </a:rPr>
              <a:t> на глибині 15-30 см</a:t>
            </a:r>
          </a:p>
        </p:txBody>
      </p:sp>
      <p:sp>
        <p:nvSpPr>
          <p:cNvPr name="AutoShape 8" id="8"/>
          <p:cNvSpPr/>
          <p:nvPr/>
        </p:nvSpPr>
        <p:spPr>
          <a:xfrm flipV="true">
            <a:off x="7116372" y="3619243"/>
            <a:ext cx="2306546" cy="459774"/>
          </a:xfrm>
          <a:prstGeom prst="line">
            <a:avLst/>
          </a:prstGeom>
          <a:ln cap="flat" w="38100">
            <a:solidFill>
              <a:srgbClr val="000000"/>
            </a:solidFill>
            <a:prstDash val="solid"/>
            <a:headEnd type="none" len="sm" w="sm"/>
            <a:tailEnd type="arrow" len="sm" w="med"/>
          </a:ln>
        </p:spPr>
      </p:sp>
      <p:sp>
        <p:nvSpPr>
          <p:cNvPr name="AutoShape 9" id="9"/>
          <p:cNvSpPr/>
          <p:nvPr/>
        </p:nvSpPr>
        <p:spPr>
          <a:xfrm flipH="true">
            <a:off x="9147047" y="9034794"/>
            <a:ext cx="2194166" cy="355514"/>
          </a:xfrm>
          <a:prstGeom prst="line">
            <a:avLst/>
          </a:prstGeom>
          <a:ln cap="flat" w="38100">
            <a:solidFill>
              <a:srgbClr val="000000"/>
            </a:solidFill>
            <a:prstDash val="solid"/>
            <a:headEnd type="none" len="sm" w="sm"/>
            <a:tailEnd type="triangle" len="med" w="lg"/>
          </a:ln>
        </p:spPr>
      </p:sp>
      <p:sp>
        <p:nvSpPr>
          <p:cNvPr name="TextBox 10" id="10"/>
          <p:cNvSpPr txBox="true"/>
          <p:nvPr/>
        </p:nvSpPr>
        <p:spPr>
          <a:xfrm rot="0">
            <a:off x="17259300" y="9067800"/>
            <a:ext cx="152400" cy="342900"/>
          </a:xfrm>
          <a:prstGeom prst="rect">
            <a:avLst/>
          </a:prstGeom>
        </p:spPr>
        <p:txBody>
          <a:bodyPr anchor="t" rtlCol="false" tIns="0" lIns="0" bIns="0" rIns="0" wrap="none">
            <a:spAutoFit/>
          </a:bodyPr>
          <a:lstStyle/>
          <a:p>
            <a:pPr algn="ctr">
              <a:lnSpc>
                <a:spcPts val="6999"/>
              </a:lnSpc>
              <a:spcBef>
                <a:spcPct val="0"/>
              </a:spcBef>
            </a:pPr>
            <a:r>
              <a:rPr lang="en-US" b="true" sz="4999">
                <a:solidFill>
                  <a:srgbClr val="000000"/>
                </a:solidFill>
                <a:latin typeface="Times New Roman Bold"/>
                <a:ea typeface="Times New Roman Bold"/>
                <a:cs typeface="Times New Roman Bold"/>
                <a:sym typeface="Times New Roman Bold"/>
              </a:rPr>
              <a:t>8</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DBE4D1"/>
        </a:solidFill>
      </p:bgPr>
    </p:bg>
    <p:spTree>
      <p:nvGrpSpPr>
        <p:cNvPr id="1" name=""/>
        <p:cNvGrpSpPr/>
        <p:nvPr/>
      </p:nvGrpSpPr>
      <p:grpSpPr>
        <a:xfrm>
          <a:off x="0" y="0"/>
          <a:ext cx="0" cy="0"/>
          <a:chOff x="0" y="0"/>
          <a:chExt cx="0" cy="0"/>
        </a:xfrm>
      </p:grpSpPr>
      <p:sp>
        <p:nvSpPr>
          <p:cNvPr name="Freeform 2" id="2"/>
          <p:cNvSpPr/>
          <p:nvPr/>
        </p:nvSpPr>
        <p:spPr>
          <a:xfrm flipH="false" flipV="false" rot="0">
            <a:off x="724415" y="1028700"/>
            <a:ext cx="8887597" cy="4345774"/>
          </a:xfrm>
          <a:custGeom>
            <a:avLst/>
            <a:gdLst/>
            <a:ahLst/>
            <a:cxnLst/>
            <a:rect r="r" b="b" t="t" l="l"/>
            <a:pathLst>
              <a:path h="4345774" w="8887597">
                <a:moveTo>
                  <a:pt x="0" y="0"/>
                </a:moveTo>
                <a:lnTo>
                  <a:pt x="8887597" y="0"/>
                </a:lnTo>
                <a:lnTo>
                  <a:pt x="8887597" y="4345774"/>
                </a:lnTo>
                <a:lnTo>
                  <a:pt x="0" y="4345774"/>
                </a:lnTo>
                <a:lnTo>
                  <a:pt x="0" y="0"/>
                </a:lnTo>
                <a:close/>
              </a:path>
            </a:pathLst>
          </a:custGeom>
          <a:blipFill>
            <a:blip r:embed="rId2"/>
            <a:stretch>
              <a:fillRect l="0" t="0" r="0" b="0"/>
            </a:stretch>
          </a:blipFill>
        </p:spPr>
      </p:sp>
      <p:sp>
        <p:nvSpPr>
          <p:cNvPr name="TextBox 3" id="3"/>
          <p:cNvSpPr txBox="true"/>
          <p:nvPr/>
        </p:nvSpPr>
        <p:spPr>
          <a:xfrm rot="0">
            <a:off x="256403" y="230506"/>
            <a:ext cx="14994924" cy="798194"/>
          </a:xfrm>
          <a:prstGeom prst="rect">
            <a:avLst/>
          </a:prstGeom>
        </p:spPr>
        <p:txBody>
          <a:bodyPr anchor="t" rtlCol="false" tIns="0" lIns="0" bIns="0" rIns="0">
            <a:spAutoFit/>
          </a:bodyPr>
          <a:lstStyle/>
          <a:p>
            <a:pPr algn="ctr">
              <a:lnSpc>
                <a:spcPts val="5880"/>
              </a:lnSpc>
            </a:pPr>
            <a:r>
              <a:rPr lang="en-US" sz="4200" b="true">
                <a:solidFill>
                  <a:srgbClr val="000000"/>
                </a:solidFill>
                <a:latin typeface="Times New Roman Bold"/>
                <a:ea typeface="Times New Roman Bold"/>
                <a:cs typeface="Times New Roman Bold"/>
                <a:sym typeface="Times New Roman Bold"/>
              </a:rPr>
              <a:t>Рис. 9. Динаміка розміру рослини на глибині 0-15 см</a:t>
            </a:r>
          </a:p>
        </p:txBody>
      </p:sp>
      <p:sp>
        <p:nvSpPr>
          <p:cNvPr name="Freeform 4" id="4"/>
          <p:cNvSpPr/>
          <p:nvPr/>
        </p:nvSpPr>
        <p:spPr>
          <a:xfrm flipH="false" flipV="false" rot="0">
            <a:off x="7655011" y="5983862"/>
            <a:ext cx="9473692" cy="4179570"/>
          </a:xfrm>
          <a:custGeom>
            <a:avLst/>
            <a:gdLst/>
            <a:ahLst/>
            <a:cxnLst/>
            <a:rect r="r" b="b" t="t" l="l"/>
            <a:pathLst>
              <a:path h="4179570" w="9473692">
                <a:moveTo>
                  <a:pt x="0" y="0"/>
                </a:moveTo>
                <a:lnTo>
                  <a:pt x="9473692" y="0"/>
                </a:lnTo>
                <a:lnTo>
                  <a:pt x="9473692" y="4179570"/>
                </a:lnTo>
                <a:lnTo>
                  <a:pt x="0" y="4179570"/>
                </a:lnTo>
                <a:lnTo>
                  <a:pt x="0" y="0"/>
                </a:lnTo>
                <a:close/>
              </a:path>
            </a:pathLst>
          </a:custGeom>
          <a:blipFill>
            <a:blip r:embed="rId3"/>
            <a:stretch>
              <a:fillRect l="0" t="0" r="0" b="0"/>
            </a:stretch>
          </a:blipFill>
        </p:spPr>
      </p:sp>
      <p:sp>
        <p:nvSpPr>
          <p:cNvPr name="TextBox 5" id="5"/>
          <p:cNvSpPr txBox="true"/>
          <p:nvPr/>
        </p:nvSpPr>
        <p:spPr>
          <a:xfrm rot="0">
            <a:off x="3175686" y="5299710"/>
            <a:ext cx="15010370" cy="798195"/>
          </a:xfrm>
          <a:prstGeom prst="rect">
            <a:avLst/>
          </a:prstGeom>
        </p:spPr>
        <p:txBody>
          <a:bodyPr anchor="t" rtlCol="false" tIns="0" lIns="0" bIns="0" rIns="0">
            <a:spAutoFit/>
          </a:bodyPr>
          <a:lstStyle/>
          <a:p>
            <a:pPr algn="ctr">
              <a:lnSpc>
                <a:spcPts val="5880"/>
              </a:lnSpc>
              <a:spcBef>
                <a:spcPct val="0"/>
              </a:spcBef>
            </a:pPr>
            <a:r>
              <a:rPr lang="en-US" b="true" sz="4200">
                <a:solidFill>
                  <a:srgbClr val="000000"/>
                </a:solidFill>
                <a:latin typeface="Times New Roman Bold"/>
                <a:ea typeface="Times New Roman Bold"/>
                <a:cs typeface="Times New Roman Bold"/>
                <a:sym typeface="Times New Roman Bold"/>
              </a:rPr>
              <a:t>Рис.10. </a:t>
            </a:r>
            <a:r>
              <a:rPr lang="en-US" b="true" sz="4200">
                <a:solidFill>
                  <a:srgbClr val="000000"/>
                </a:solidFill>
                <a:latin typeface="Times New Roman Bold"/>
                <a:ea typeface="Times New Roman Bold"/>
                <a:cs typeface="Times New Roman Bold"/>
                <a:sym typeface="Times New Roman Bold"/>
              </a:rPr>
              <a:t>Динаміка розміру рослини на глибині 15-30 см</a:t>
            </a:r>
          </a:p>
        </p:txBody>
      </p:sp>
      <p:sp>
        <p:nvSpPr>
          <p:cNvPr name="TextBox 6" id="6"/>
          <p:cNvSpPr txBox="true"/>
          <p:nvPr/>
        </p:nvSpPr>
        <p:spPr>
          <a:xfrm rot="0">
            <a:off x="17259300" y="9067800"/>
            <a:ext cx="152400" cy="342900"/>
          </a:xfrm>
          <a:prstGeom prst="rect">
            <a:avLst/>
          </a:prstGeom>
        </p:spPr>
        <p:txBody>
          <a:bodyPr anchor="t" rtlCol="false" tIns="0" lIns="0" bIns="0" rIns="0" wrap="none">
            <a:spAutoFit/>
          </a:bodyPr>
          <a:lstStyle/>
          <a:p>
            <a:pPr algn="ctr">
              <a:lnSpc>
                <a:spcPts val="6999"/>
              </a:lnSpc>
              <a:spcBef>
                <a:spcPct val="0"/>
              </a:spcBef>
            </a:pPr>
            <a:r>
              <a:rPr lang="en-US" b="true" sz="4999">
                <a:solidFill>
                  <a:srgbClr val="000000"/>
                </a:solidFill>
                <a:latin typeface="Times New Roman Bold"/>
                <a:ea typeface="Times New Roman Bold"/>
                <a:cs typeface="Times New Roman Bold"/>
                <a:sym typeface="Times New Roman Bold"/>
              </a:rPr>
              <a:t>9</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DBE4D1"/>
        </a:solidFill>
      </p:bgPr>
    </p:bg>
    <p:spTree>
      <p:nvGrpSpPr>
        <p:cNvPr id="1" name=""/>
        <p:cNvGrpSpPr/>
        <p:nvPr/>
      </p:nvGrpSpPr>
      <p:grpSpPr>
        <a:xfrm>
          <a:off x="0" y="0"/>
          <a:ext cx="0" cy="0"/>
          <a:chOff x="0" y="0"/>
          <a:chExt cx="0" cy="0"/>
        </a:xfrm>
      </p:grpSpPr>
      <p:sp>
        <p:nvSpPr>
          <p:cNvPr name="Freeform 2" id="2"/>
          <p:cNvSpPr/>
          <p:nvPr/>
        </p:nvSpPr>
        <p:spPr>
          <a:xfrm flipH="false" flipV="false" rot="0">
            <a:off x="9144000" y="2324618"/>
            <a:ext cx="9144000" cy="5185807"/>
          </a:xfrm>
          <a:custGeom>
            <a:avLst/>
            <a:gdLst/>
            <a:ahLst/>
            <a:cxnLst/>
            <a:rect r="r" b="b" t="t" l="l"/>
            <a:pathLst>
              <a:path h="5185807" w="9144000">
                <a:moveTo>
                  <a:pt x="0" y="0"/>
                </a:moveTo>
                <a:lnTo>
                  <a:pt x="9144000" y="0"/>
                </a:lnTo>
                <a:lnTo>
                  <a:pt x="9144000" y="5185807"/>
                </a:lnTo>
                <a:lnTo>
                  <a:pt x="0" y="5185807"/>
                </a:lnTo>
                <a:lnTo>
                  <a:pt x="0" y="0"/>
                </a:lnTo>
                <a:close/>
              </a:path>
            </a:pathLst>
          </a:custGeom>
          <a:blipFill>
            <a:blip r:embed="rId2"/>
            <a:stretch>
              <a:fillRect l="0" t="0" r="0" b="0"/>
            </a:stretch>
          </a:blipFill>
        </p:spPr>
      </p:sp>
      <p:sp>
        <p:nvSpPr>
          <p:cNvPr name="Freeform 3" id="3"/>
          <p:cNvSpPr/>
          <p:nvPr/>
        </p:nvSpPr>
        <p:spPr>
          <a:xfrm flipH="false" flipV="false" rot="0">
            <a:off x="0" y="2324618"/>
            <a:ext cx="9144000" cy="5211965"/>
          </a:xfrm>
          <a:custGeom>
            <a:avLst/>
            <a:gdLst/>
            <a:ahLst/>
            <a:cxnLst/>
            <a:rect r="r" b="b" t="t" l="l"/>
            <a:pathLst>
              <a:path h="5211965" w="9144000">
                <a:moveTo>
                  <a:pt x="0" y="0"/>
                </a:moveTo>
                <a:lnTo>
                  <a:pt x="9144000" y="0"/>
                </a:lnTo>
                <a:lnTo>
                  <a:pt x="9144000" y="5211965"/>
                </a:lnTo>
                <a:lnTo>
                  <a:pt x="0" y="5211965"/>
                </a:lnTo>
                <a:lnTo>
                  <a:pt x="0" y="0"/>
                </a:lnTo>
                <a:close/>
              </a:path>
            </a:pathLst>
          </a:custGeom>
          <a:blipFill>
            <a:blip r:embed="rId3"/>
            <a:stretch>
              <a:fillRect l="0" t="0" r="0" b="0"/>
            </a:stretch>
          </a:blipFill>
        </p:spPr>
      </p:sp>
      <p:sp>
        <p:nvSpPr>
          <p:cNvPr name="TextBox 4" id="4"/>
          <p:cNvSpPr txBox="true"/>
          <p:nvPr/>
        </p:nvSpPr>
        <p:spPr>
          <a:xfrm rot="0">
            <a:off x="0" y="272629"/>
            <a:ext cx="18288000" cy="1683385"/>
          </a:xfrm>
          <a:prstGeom prst="rect">
            <a:avLst/>
          </a:prstGeom>
        </p:spPr>
        <p:txBody>
          <a:bodyPr anchor="t" rtlCol="false" tIns="0" lIns="0" bIns="0" rIns="0">
            <a:spAutoFit/>
          </a:bodyPr>
          <a:lstStyle/>
          <a:p>
            <a:pPr algn="ctr">
              <a:lnSpc>
                <a:spcPts val="6440"/>
              </a:lnSpc>
            </a:pPr>
            <a:r>
              <a:rPr lang="en-US" sz="4600" b="true">
                <a:solidFill>
                  <a:srgbClr val="000000"/>
                </a:solidFill>
                <a:latin typeface="Times New Roman Bold"/>
                <a:ea typeface="Times New Roman Bold"/>
                <a:cs typeface="Times New Roman Bold"/>
                <a:sym typeface="Times New Roman Bold"/>
              </a:rPr>
              <a:t>Рис. 11. Довжина стебла та коріння рослин-індикаторів в залежності від глибини відбору проб ґрунту</a:t>
            </a:r>
          </a:p>
        </p:txBody>
      </p:sp>
      <p:sp>
        <p:nvSpPr>
          <p:cNvPr name="TextBox 5" id="5"/>
          <p:cNvSpPr txBox="true"/>
          <p:nvPr/>
        </p:nvSpPr>
        <p:spPr>
          <a:xfrm rot="0">
            <a:off x="17259300" y="9067800"/>
            <a:ext cx="152400" cy="342900"/>
          </a:xfrm>
          <a:prstGeom prst="rect">
            <a:avLst/>
          </a:prstGeom>
        </p:spPr>
        <p:txBody>
          <a:bodyPr anchor="t" rtlCol="false" tIns="0" lIns="0" bIns="0" rIns="0" wrap="none">
            <a:spAutoFit/>
          </a:bodyPr>
          <a:lstStyle/>
          <a:p>
            <a:pPr algn="ctr">
              <a:lnSpc>
                <a:spcPts val="6999"/>
              </a:lnSpc>
              <a:spcBef>
                <a:spcPct val="0"/>
              </a:spcBef>
            </a:pPr>
            <a:r>
              <a:rPr lang="en-US" b="true" sz="4999">
                <a:solidFill>
                  <a:srgbClr val="000000"/>
                </a:solidFill>
                <a:latin typeface="Times New Roman Bold"/>
                <a:ea typeface="Times New Roman Bold"/>
                <a:cs typeface="Times New Roman Bold"/>
                <a:sym typeface="Times New Roman Bold"/>
              </a:rPr>
              <a:t>10</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DBE4D1"/>
        </a:solidFill>
      </p:bgPr>
    </p:bg>
    <p:spTree>
      <p:nvGrpSpPr>
        <p:cNvPr id="1" name=""/>
        <p:cNvGrpSpPr/>
        <p:nvPr/>
      </p:nvGrpSpPr>
      <p:grpSpPr>
        <a:xfrm>
          <a:off x="0" y="0"/>
          <a:ext cx="0" cy="0"/>
          <a:chOff x="0" y="0"/>
          <a:chExt cx="0" cy="0"/>
        </a:xfrm>
      </p:grpSpPr>
      <p:sp>
        <p:nvSpPr>
          <p:cNvPr name="Freeform 2" id="2"/>
          <p:cNvSpPr/>
          <p:nvPr/>
        </p:nvSpPr>
        <p:spPr>
          <a:xfrm flipH="false" flipV="false" rot="0">
            <a:off x="8380968" y="875556"/>
            <a:ext cx="9217592" cy="6774584"/>
          </a:xfrm>
          <a:custGeom>
            <a:avLst/>
            <a:gdLst/>
            <a:ahLst/>
            <a:cxnLst/>
            <a:rect r="r" b="b" t="t" l="l"/>
            <a:pathLst>
              <a:path h="6774584" w="9217592">
                <a:moveTo>
                  <a:pt x="0" y="0"/>
                </a:moveTo>
                <a:lnTo>
                  <a:pt x="9217592" y="0"/>
                </a:lnTo>
                <a:lnTo>
                  <a:pt x="9217592" y="6774584"/>
                </a:lnTo>
                <a:lnTo>
                  <a:pt x="0" y="6774584"/>
                </a:lnTo>
                <a:lnTo>
                  <a:pt x="0" y="0"/>
                </a:lnTo>
                <a:close/>
              </a:path>
            </a:pathLst>
          </a:custGeom>
          <a:blipFill>
            <a:blip r:embed="rId2"/>
            <a:stretch>
              <a:fillRect l="0" t="0" r="0" b="0"/>
            </a:stretch>
          </a:blipFill>
        </p:spPr>
      </p:sp>
      <p:grpSp>
        <p:nvGrpSpPr>
          <p:cNvPr name="Group 3" id="3"/>
          <p:cNvGrpSpPr/>
          <p:nvPr/>
        </p:nvGrpSpPr>
        <p:grpSpPr>
          <a:xfrm rot="0">
            <a:off x="1540250" y="6408557"/>
            <a:ext cx="3878443" cy="3878443"/>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blipFill>
              <a:blip r:embed="rId3"/>
              <a:stretch>
                <a:fillRect l="-11823" t="0" r="-11823" b="0"/>
              </a:stretch>
            </a:blipFill>
          </p:spPr>
        </p:sp>
      </p:grpSp>
      <p:grpSp>
        <p:nvGrpSpPr>
          <p:cNvPr name="Group 5" id="5"/>
          <p:cNvGrpSpPr>
            <a:grpSpLocks noChangeAspect="true"/>
          </p:cNvGrpSpPr>
          <p:nvPr/>
        </p:nvGrpSpPr>
        <p:grpSpPr>
          <a:xfrm rot="0">
            <a:off x="261868" y="1672397"/>
            <a:ext cx="3217604" cy="4323969"/>
            <a:chOff x="0" y="0"/>
            <a:chExt cx="3663950" cy="4923790"/>
          </a:xfrm>
        </p:grpSpPr>
        <p:sp>
          <p:nvSpPr>
            <p:cNvPr name="Freeform 6" id="6"/>
            <p:cNvSpPr/>
            <p:nvPr/>
          </p:nvSpPr>
          <p:spPr>
            <a:xfrm flipH="false" flipV="false" rot="0">
              <a:off x="31750" y="31750"/>
              <a:ext cx="3600450" cy="4859020"/>
            </a:xfrm>
            <a:custGeom>
              <a:avLst/>
              <a:gdLst/>
              <a:ahLst/>
              <a:cxnLst/>
              <a:rect r="r" b="b" t="t" l="l"/>
              <a:pathLst>
                <a:path h="4859020" w="3600450">
                  <a:moveTo>
                    <a:pt x="3600450" y="4499610"/>
                  </a:moveTo>
                  <a:cubicBezTo>
                    <a:pt x="3600450" y="4699000"/>
                    <a:pt x="3439160" y="4859020"/>
                    <a:pt x="3241040" y="4859020"/>
                  </a:cubicBezTo>
                  <a:lnTo>
                    <a:pt x="359410" y="4859020"/>
                  </a:lnTo>
                  <a:cubicBezTo>
                    <a:pt x="160020" y="4859020"/>
                    <a:pt x="0" y="4697730"/>
                    <a:pt x="0" y="4499610"/>
                  </a:cubicBezTo>
                  <a:lnTo>
                    <a:pt x="0" y="359410"/>
                  </a:lnTo>
                  <a:cubicBezTo>
                    <a:pt x="0" y="160020"/>
                    <a:pt x="161290" y="0"/>
                    <a:pt x="359410" y="0"/>
                  </a:cubicBezTo>
                  <a:lnTo>
                    <a:pt x="3239770" y="0"/>
                  </a:lnTo>
                  <a:cubicBezTo>
                    <a:pt x="3439160" y="0"/>
                    <a:pt x="3599180" y="161290"/>
                    <a:pt x="3599180" y="359410"/>
                  </a:cubicBezTo>
                  <a:lnTo>
                    <a:pt x="3600450" y="4499610"/>
                  </a:lnTo>
                  <a:close/>
                </a:path>
              </a:pathLst>
            </a:custGeom>
            <a:blipFill>
              <a:blip r:embed="rId4"/>
              <a:stretch>
                <a:fillRect l="-420" t="0" r="-420" b="0"/>
              </a:stretch>
            </a:blipFill>
          </p:spPr>
        </p:sp>
        <p:sp>
          <p:nvSpPr>
            <p:cNvPr name="Freeform 7" id="7"/>
            <p:cNvSpPr/>
            <p:nvPr/>
          </p:nvSpPr>
          <p:spPr>
            <a:xfrm flipH="false" flipV="false" rot="0">
              <a:off x="0" y="0"/>
              <a:ext cx="3663950" cy="4923790"/>
            </a:xfrm>
            <a:custGeom>
              <a:avLst/>
              <a:gdLst/>
              <a:ahLst/>
              <a:cxnLst/>
              <a:rect r="r" b="b" t="t" l="l"/>
              <a:pathLst>
                <a:path h="4923790" w="366395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86B499"/>
            </a:solidFill>
          </p:spPr>
        </p:sp>
      </p:grpSp>
      <p:grpSp>
        <p:nvGrpSpPr>
          <p:cNvPr name="Group 8" id="8"/>
          <p:cNvGrpSpPr>
            <a:grpSpLocks noChangeAspect="true"/>
          </p:cNvGrpSpPr>
          <p:nvPr/>
        </p:nvGrpSpPr>
        <p:grpSpPr>
          <a:xfrm rot="0">
            <a:off x="3479472" y="1672397"/>
            <a:ext cx="3217604" cy="4323969"/>
            <a:chOff x="0" y="0"/>
            <a:chExt cx="3663950" cy="4923790"/>
          </a:xfrm>
        </p:grpSpPr>
        <p:sp>
          <p:nvSpPr>
            <p:cNvPr name="Freeform 9" id="9"/>
            <p:cNvSpPr/>
            <p:nvPr/>
          </p:nvSpPr>
          <p:spPr>
            <a:xfrm flipH="false" flipV="false" rot="0">
              <a:off x="31750" y="31750"/>
              <a:ext cx="3600450" cy="4859020"/>
            </a:xfrm>
            <a:custGeom>
              <a:avLst/>
              <a:gdLst/>
              <a:ahLst/>
              <a:cxnLst/>
              <a:rect r="r" b="b" t="t" l="l"/>
              <a:pathLst>
                <a:path h="4859020" w="3600450">
                  <a:moveTo>
                    <a:pt x="3600450" y="4499610"/>
                  </a:moveTo>
                  <a:cubicBezTo>
                    <a:pt x="3600450" y="4699000"/>
                    <a:pt x="3439160" y="4859020"/>
                    <a:pt x="3241040" y="4859020"/>
                  </a:cubicBezTo>
                  <a:lnTo>
                    <a:pt x="359410" y="4859020"/>
                  </a:lnTo>
                  <a:cubicBezTo>
                    <a:pt x="160020" y="4859020"/>
                    <a:pt x="0" y="4697730"/>
                    <a:pt x="0" y="4499610"/>
                  </a:cubicBezTo>
                  <a:lnTo>
                    <a:pt x="0" y="359410"/>
                  </a:lnTo>
                  <a:cubicBezTo>
                    <a:pt x="0" y="160020"/>
                    <a:pt x="161290" y="0"/>
                    <a:pt x="359410" y="0"/>
                  </a:cubicBezTo>
                  <a:lnTo>
                    <a:pt x="3239770" y="0"/>
                  </a:lnTo>
                  <a:cubicBezTo>
                    <a:pt x="3439160" y="0"/>
                    <a:pt x="3599180" y="161290"/>
                    <a:pt x="3599180" y="359410"/>
                  </a:cubicBezTo>
                  <a:lnTo>
                    <a:pt x="3600450" y="4499610"/>
                  </a:lnTo>
                  <a:close/>
                </a:path>
              </a:pathLst>
            </a:custGeom>
            <a:blipFill>
              <a:blip r:embed="rId5"/>
              <a:stretch>
                <a:fillRect l="-668" t="0" r="-668" b="0"/>
              </a:stretch>
            </a:blipFill>
          </p:spPr>
        </p:sp>
        <p:sp>
          <p:nvSpPr>
            <p:cNvPr name="Freeform 10" id="10"/>
            <p:cNvSpPr/>
            <p:nvPr/>
          </p:nvSpPr>
          <p:spPr>
            <a:xfrm flipH="false" flipV="false" rot="0">
              <a:off x="0" y="0"/>
              <a:ext cx="3663950" cy="4923790"/>
            </a:xfrm>
            <a:custGeom>
              <a:avLst/>
              <a:gdLst/>
              <a:ahLst/>
              <a:cxnLst/>
              <a:rect r="r" b="b" t="t" l="l"/>
              <a:pathLst>
                <a:path h="4923790" w="366395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86B499"/>
            </a:solidFill>
          </p:spPr>
        </p:sp>
      </p:grpSp>
      <p:sp>
        <p:nvSpPr>
          <p:cNvPr name="Freeform 11" id="11"/>
          <p:cNvSpPr/>
          <p:nvPr/>
        </p:nvSpPr>
        <p:spPr>
          <a:xfrm flipH="false" flipV="false" rot="0">
            <a:off x="8380968" y="8534413"/>
            <a:ext cx="8141781" cy="1233603"/>
          </a:xfrm>
          <a:custGeom>
            <a:avLst/>
            <a:gdLst/>
            <a:ahLst/>
            <a:cxnLst/>
            <a:rect r="r" b="b" t="t" l="l"/>
            <a:pathLst>
              <a:path h="1233603" w="8141781">
                <a:moveTo>
                  <a:pt x="0" y="0"/>
                </a:moveTo>
                <a:lnTo>
                  <a:pt x="8141781" y="0"/>
                </a:lnTo>
                <a:lnTo>
                  <a:pt x="8141781" y="1233603"/>
                </a:lnTo>
                <a:lnTo>
                  <a:pt x="0" y="1233603"/>
                </a:lnTo>
                <a:lnTo>
                  <a:pt x="0" y="0"/>
                </a:lnTo>
                <a:close/>
              </a:path>
            </a:pathLst>
          </a:custGeom>
          <a:blipFill>
            <a:blip r:embed="rId6"/>
            <a:stretch>
              <a:fillRect l="0" t="0" r="0" b="0"/>
            </a:stretch>
          </a:blipFill>
        </p:spPr>
      </p:sp>
      <p:sp>
        <p:nvSpPr>
          <p:cNvPr name="TextBox 12" id="12"/>
          <p:cNvSpPr txBox="true"/>
          <p:nvPr/>
        </p:nvSpPr>
        <p:spPr>
          <a:xfrm rot="0">
            <a:off x="-403441" y="-40749"/>
            <a:ext cx="13522416" cy="916305"/>
          </a:xfrm>
          <a:prstGeom prst="rect">
            <a:avLst/>
          </a:prstGeom>
        </p:spPr>
        <p:txBody>
          <a:bodyPr anchor="t" rtlCol="false" tIns="0" lIns="0" bIns="0" rIns="0">
            <a:spAutoFit/>
          </a:bodyPr>
          <a:lstStyle/>
          <a:p>
            <a:pPr algn="ctr">
              <a:lnSpc>
                <a:spcPts val="6720"/>
              </a:lnSpc>
            </a:pPr>
            <a:r>
              <a:rPr lang="en-US" sz="4800" b="true">
                <a:solidFill>
                  <a:srgbClr val="000000"/>
                </a:solidFill>
                <a:latin typeface="Times New Roman Bold"/>
                <a:ea typeface="Times New Roman Bold"/>
                <a:cs typeface="Times New Roman Bold"/>
                <a:sym typeface="Times New Roman Bold"/>
              </a:rPr>
              <a:t>Оцінка мінерального складу ґрунту </a:t>
            </a:r>
          </a:p>
        </p:txBody>
      </p:sp>
      <p:sp>
        <p:nvSpPr>
          <p:cNvPr name="TextBox 13" id="13"/>
          <p:cNvSpPr txBox="true"/>
          <p:nvPr/>
        </p:nvSpPr>
        <p:spPr>
          <a:xfrm rot="0">
            <a:off x="-229783" y="742206"/>
            <a:ext cx="8610750" cy="630555"/>
          </a:xfrm>
          <a:prstGeom prst="rect">
            <a:avLst/>
          </a:prstGeom>
        </p:spPr>
        <p:txBody>
          <a:bodyPr anchor="t" rtlCol="false" tIns="0" lIns="0" bIns="0" rIns="0">
            <a:spAutoFit/>
          </a:bodyPr>
          <a:lstStyle/>
          <a:p>
            <a:pPr algn="ctr">
              <a:lnSpc>
                <a:spcPts val="4620"/>
              </a:lnSpc>
            </a:pPr>
            <a:r>
              <a:rPr lang="en-US" sz="3300" b="true">
                <a:solidFill>
                  <a:srgbClr val="000000"/>
                </a:solidFill>
                <a:latin typeface="Times New Roman Bold"/>
                <a:ea typeface="Times New Roman Bold"/>
                <a:cs typeface="Times New Roman Bold"/>
                <a:sym typeface="Times New Roman Bold"/>
              </a:rPr>
              <a:t>(на прикладі проб парк лівий берег )</a:t>
            </a:r>
          </a:p>
        </p:txBody>
      </p:sp>
      <p:sp>
        <p:nvSpPr>
          <p:cNvPr name="TextBox 14" id="14"/>
          <p:cNvSpPr txBox="true"/>
          <p:nvPr/>
        </p:nvSpPr>
        <p:spPr>
          <a:xfrm rot="0">
            <a:off x="1214784" y="5827574"/>
            <a:ext cx="1311771" cy="580983"/>
          </a:xfrm>
          <a:prstGeom prst="rect">
            <a:avLst/>
          </a:prstGeom>
        </p:spPr>
        <p:txBody>
          <a:bodyPr anchor="t" rtlCol="false" tIns="0" lIns="0" bIns="0" rIns="0">
            <a:spAutoFit/>
          </a:bodyPr>
          <a:lstStyle/>
          <a:p>
            <a:pPr algn="ctr">
              <a:lnSpc>
                <a:spcPts val="4202"/>
              </a:lnSpc>
            </a:pPr>
            <a:r>
              <a:rPr lang="en-US" sz="3001" b="true">
                <a:solidFill>
                  <a:srgbClr val="000000"/>
                </a:solidFill>
                <a:latin typeface="Times New Roman Bold"/>
                <a:ea typeface="Times New Roman Bold"/>
                <a:cs typeface="Times New Roman Bold"/>
                <a:sym typeface="Times New Roman Bold"/>
              </a:rPr>
              <a:t>0-15 см</a:t>
            </a:r>
          </a:p>
        </p:txBody>
      </p:sp>
      <p:sp>
        <p:nvSpPr>
          <p:cNvPr name="TextBox 15" id="15"/>
          <p:cNvSpPr txBox="true"/>
          <p:nvPr/>
        </p:nvSpPr>
        <p:spPr>
          <a:xfrm rot="0">
            <a:off x="4337510" y="5827533"/>
            <a:ext cx="1501527" cy="581024"/>
          </a:xfrm>
          <a:prstGeom prst="rect">
            <a:avLst/>
          </a:prstGeom>
        </p:spPr>
        <p:txBody>
          <a:bodyPr anchor="t" rtlCol="false" tIns="0" lIns="0" bIns="0" rIns="0">
            <a:spAutoFit/>
          </a:bodyPr>
          <a:lstStyle/>
          <a:p>
            <a:pPr algn="ctr">
              <a:lnSpc>
                <a:spcPts val="4200"/>
              </a:lnSpc>
            </a:pPr>
            <a:r>
              <a:rPr lang="en-US" sz="3000" b="true">
                <a:solidFill>
                  <a:srgbClr val="000000"/>
                </a:solidFill>
                <a:latin typeface="Times New Roman Bold"/>
                <a:ea typeface="Times New Roman Bold"/>
                <a:cs typeface="Times New Roman Bold"/>
                <a:sym typeface="Times New Roman Bold"/>
              </a:rPr>
              <a:t>15-30 см</a:t>
            </a:r>
          </a:p>
        </p:txBody>
      </p:sp>
      <p:sp>
        <p:nvSpPr>
          <p:cNvPr name="TextBox 16" id="16"/>
          <p:cNvSpPr txBox="true"/>
          <p:nvPr/>
        </p:nvSpPr>
        <p:spPr>
          <a:xfrm rot="0">
            <a:off x="7691527" y="7522223"/>
            <a:ext cx="10596473" cy="1012190"/>
          </a:xfrm>
          <a:prstGeom prst="rect">
            <a:avLst/>
          </a:prstGeom>
        </p:spPr>
        <p:txBody>
          <a:bodyPr anchor="t" rtlCol="false" tIns="0" lIns="0" bIns="0" rIns="0">
            <a:spAutoFit/>
          </a:bodyPr>
          <a:lstStyle/>
          <a:p>
            <a:pPr algn="ctr">
              <a:lnSpc>
                <a:spcPts val="4059"/>
              </a:lnSpc>
            </a:pPr>
            <a:r>
              <a:rPr lang="en-US" sz="2899" b="true">
                <a:solidFill>
                  <a:srgbClr val="000000"/>
                </a:solidFill>
                <a:latin typeface="Open Sans Bold"/>
                <a:ea typeface="Open Sans Bold"/>
                <a:cs typeface="Open Sans Bold"/>
                <a:sym typeface="Open Sans Bold"/>
              </a:rPr>
              <a:t>Рис.12. Результати визначення мінерального складу досліджених проб ґрунту</a:t>
            </a:r>
          </a:p>
        </p:txBody>
      </p:sp>
      <p:sp>
        <p:nvSpPr>
          <p:cNvPr name="TextBox 17" id="17"/>
          <p:cNvSpPr txBox="true"/>
          <p:nvPr/>
        </p:nvSpPr>
        <p:spPr>
          <a:xfrm rot="0">
            <a:off x="17259300" y="9067800"/>
            <a:ext cx="152400" cy="342900"/>
          </a:xfrm>
          <a:prstGeom prst="rect">
            <a:avLst/>
          </a:prstGeom>
        </p:spPr>
        <p:txBody>
          <a:bodyPr anchor="t" rtlCol="false" tIns="0" lIns="0" bIns="0" rIns="0" wrap="none">
            <a:spAutoFit/>
          </a:bodyPr>
          <a:lstStyle/>
          <a:p>
            <a:pPr algn="ctr">
              <a:lnSpc>
                <a:spcPts val="6999"/>
              </a:lnSpc>
              <a:spcBef>
                <a:spcPct val="0"/>
              </a:spcBef>
            </a:pPr>
            <a:r>
              <a:rPr lang="en-US" b="true" sz="4999">
                <a:solidFill>
                  <a:srgbClr val="000000"/>
                </a:solidFill>
                <a:latin typeface="Times New Roman Bold"/>
                <a:ea typeface="Times New Roman Bold"/>
                <a:cs typeface="Times New Roman Bold"/>
                <a:sym typeface="Times New Roman Bold"/>
              </a:rPr>
              <a:t>11</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DBE4D1"/>
        </a:solidFill>
      </p:bgPr>
    </p:bg>
    <p:spTree>
      <p:nvGrpSpPr>
        <p:cNvPr id="1" name=""/>
        <p:cNvGrpSpPr/>
        <p:nvPr/>
      </p:nvGrpSpPr>
      <p:grpSpPr>
        <a:xfrm>
          <a:off x="0" y="0"/>
          <a:ext cx="0" cy="0"/>
          <a:chOff x="0" y="0"/>
          <a:chExt cx="0" cy="0"/>
        </a:xfrm>
      </p:grpSpPr>
      <p:sp>
        <p:nvSpPr>
          <p:cNvPr name="Freeform 2" id="2"/>
          <p:cNvSpPr/>
          <p:nvPr/>
        </p:nvSpPr>
        <p:spPr>
          <a:xfrm flipH="false" flipV="false" rot="0">
            <a:off x="8575224" y="1264460"/>
            <a:ext cx="9712776" cy="7758080"/>
          </a:xfrm>
          <a:custGeom>
            <a:avLst/>
            <a:gdLst/>
            <a:ahLst/>
            <a:cxnLst/>
            <a:rect r="r" b="b" t="t" l="l"/>
            <a:pathLst>
              <a:path h="7758080" w="9712776">
                <a:moveTo>
                  <a:pt x="0" y="0"/>
                </a:moveTo>
                <a:lnTo>
                  <a:pt x="9712776" y="0"/>
                </a:lnTo>
                <a:lnTo>
                  <a:pt x="9712776" y="7758080"/>
                </a:lnTo>
                <a:lnTo>
                  <a:pt x="0" y="7758080"/>
                </a:lnTo>
                <a:lnTo>
                  <a:pt x="0" y="0"/>
                </a:lnTo>
                <a:close/>
              </a:path>
            </a:pathLst>
          </a:custGeom>
          <a:blipFill>
            <a:blip r:embed="rId2"/>
            <a:stretch>
              <a:fillRect l="0" t="0" r="0" b="0"/>
            </a:stretch>
          </a:blipFill>
        </p:spPr>
      </p:sp>
      <p:sp>
        <p:nvSpPr>
          <p:cNvPr name="Freeform 3" id="3"/>
          <p:cNvSpPr/>
          <p:nvPr/>
        </p:nvSpPr>
        <p:spPr>
          <a:xfrm flipH="false" flipV="false" rot="0">
            <a:off x="-5894" y="2711910"/>
            <a:ext cx="4243955" cy="4863179"/>
          </a:xfrm>
          <a:custGeom>
            <a:avLst/>
            <a:gdLst/>
            <a:ahLst/>
            <a:cxnLst/>
            <a:rect r="r" b="b" t="t" l="l"/>
            <a:pathLst>
              <a:path h="4863179" w="4243955">
                <a:moveTo>
                  <a:pt x="0" y="0"/>
                </a:moveTo>
                <a:lnTo>
                  <a:pt x="4243954" y="0"/>
                </a:lnTo>
                <a:lnTo>
                  <a:pt x="4243954" y="4863180"/>
                </a:lnTo>
                <a:lnTo>
                  <a:pt x="0" y="4863180"/>
                </a:lnTo>
                <a:lnTo>
                  <a:pt x="0" y="0"/>
                </a:lnTo>
                <a:close/>
              </a:path>
            </a:pathLst>
          </a:custGeom>
          <a:blipFill>
            <a:blip r:embed="rId3"/>
            <a:stretch>
              <a:fillRect l="0" t="0" r="0" b="0"/>
            </a:stretch>
          </a:blipFill>
        </p:spPr>
      </p:sp>
      <p:sp>
        <p:nvSpPr>
          <p:cNvPr name="Freeform 4" id="4"/>
          <p:cNvSpPr/>
          <p:nvPr/>
        </p:nvSpPr>
        <p:spPr>
          <a:xfrm flipH="false" flipV="false" rot="0">
            <a:off x="4243955" y="2711910"/>
            <a:ext cx="4331269" cy="4863179"/>
          </a:xfrm>
          <a:custGeom>
            <a:avLst/>
            <a:gdLst/>
            <a:ahLst/>
            <a:cxnLst/>
            <a:rect r="r" b="b" t="t" l="l"/>
            <a:pathLst>
              <a:path h="4863179" w="4331269">
                <a:moveTo>
                  <a:pt x="0" y="0"/>
                </a:moveTo>
                <a:lnTo>
                  <a:pt x="4331269" y="0"/>
                </a:lnTo>
                <a:lnTo>
                  <a:pt x="4331269" y="4863180"/>
                </a:lnTo>
                <a:lnTo>
                  <a:pt x="0" y="4863180"/>
                </a:lnTo>
                <a:lnTo>
                  <a:pt x="0" y="0"/>
                </a:lnTo>
                <a:close/>
              </a:path>
            </a:pathLst>
          </a:custGeom>
          <a:blipFill>
            <a:blip r:embed="rId4"/>
            <a:stretch>
              <a:fillRect l="0" t="0" r="0" b="0"/>
            </a:stretch>
          </a:blipFill>
        </p:spPr>
      </p:sp>
      <p:sp>
        <p:nvSpPr>
          <p:cNvPr name="TextBox 5" id="5"/>
          <p:cNvSpPr txBox="true"/>
          <p:nvPr/>
        </p:nvSpPr>
        <p:spPr>
          <a:xfrm rot="0">
            <a:off x="0" y="273050"/>
            <a:ext cx="18288000" cy="739140"/>
          </a:xfrm>
          <a:prstGeom prst="rect">
            <a:avLst/>
          </a:prstGeom>
        </p:spPr>
        <p:txBody>
          <a:bodyPr anchor="t" rtlCol="false" tIns="0" lIns="0" bIns="0" rIns="0">
            <a:spAutoFit/>
          </a:bodyPr>
          <a:lstStyle/>
          <a:p>
            <a:pPr algn="ctr">
              <a:lnSpc>
                <a:spcPts val="5459"/>
              </a:lnSpc>
            </a:pPr>
            <a:r>
              <a:rPr lang="en-US" sz="3899" b="true">
                <a:solidFill>
                  <a:srgbClr val="000000"/>
                </a:solidFill>
                <a:latin typeface="Times New Roman Bold"/>
                <a:ea typeface="Times New Roman Bold"/>
                <a:cs typeface="Times New Roman Bold"/>
                <a:sym typeface="Times New Roman Bold"/>
              </a:rPr>
              <a:t>Рис.13. Результати визначення кислотності досліджених проб ґрунту</a:t>
            </a:r>
          </a:p>
        </p:txBody>
      </p:sp>
      <p:sp>
        <p:nvSpPr>
          <p:cNvPr name="TextBox 6" id="6"/>
          <p:cNvSpPr txBox="true"/>
          <p:nvPr/>
        </p:nvSpPr>
        <p:spPr>
          <a:xfrm rot="0">
            <a:off x="17259300" y="9067800"/>
            <a:ext cx="152400" cy="342900"/>
          </a:xfrm>
          <a:prstGeom prst="rect">
            <a:avLst/>
          </a:prstGeom>
        </p:spPr>
        <p:txBody>
          <a:bodyPr anchor="t" rtlCol="false" tIns="0" lIns="0" bIns="0" rIns="0" wrap="none">
            <a:spAutoFit/>
          </a:bodyPr>
          <a:lstStyle/>
          <a:p>
            <a:pPr algn="ctr">
              <a:lnSpc>
                <a:spcPts val="6999"/>
              </a:lnSpc>
              <a:spcBef>
                <a:spcPct val="0"/>
              </a:spcBef>
            </a:pPr>
            <a:r>
              <a:rPr lang="en-US" b="true" sz="4999">
                <a:solidFill>
                  <a:srgbClr val="000000"/>
                </a:solidFill>
                <a:latin typeface="Times New Roman Bold"/>
                <a:ea typeface="Times New Roman Bold"/>
                <a:cs typeface="Times New Roman Bold"/>
                <a:sym typeface="Times New Roman Bold"/>
              </a:rPr>
              <a:t>12</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DBE4D1"/>
        </a:solidFill>
      </p:bgPr>
    </p:bg>
    <p:spTree>
      <p:nvGrpSpPr>
        <p:cNvPr id="1" name=""/>
        <p:cNvGrpSpPr/>
        <p:nvPr/>
      </p:nvGrpSpPr>
      <p:grpSpPr>
        <a:xfrm>
          <a:off x="0" y="0"/>
          <a:ext cx="0" cy="0"/>
          <a:chOff x="0" y="0"/>
          <a:chExt cx="0" cy="0"/>
        </a:xfrm>
      </p:grpSpPr>
      <p:sp>
        <p:nvSpPr>
          <p:cNvPr name="Freeform 2" id="2"/>
          <p:cNvSpPr/>
          <p:nvPr/>
        </p:nvSpPr>
        <p:spPr>
          <a:xfrm flipH="false" flipV="false" rot="0">
            <a:off x="482538" y="0"/>
            <a:ext cx="17501820" cy="1884883"/>
          </a:xfrm>
          <a:custGeom>
            <a:avLst/>
            <a:gdLst/>
            <a:ahLst/>
            <a:cxnLst/>
            <a:rect r="r" b="b" t="t" l="l"/>
            <a:pathLst>
              <a:path h="1884883" w="17501820">
                <a:moveTo>
                  <a:pt x="0" y="0"/>
                </a:moveTo>
                <a:lnTo>
                  <a:pt x="17501820" y="0"/>
                </a:lnTo>
                <a:lnTo>
                  <a:pt x="17501820" y="1884883"/>
                </a:lnTo>
                <a:lnTo>
                  <a:pt x="0" y="188488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028700" y="1847952"/>
            <a:ext cx="16230600" cy="3047364"/>
          </a:xfrm>
          <a:prstGeom prst="rect">
            <a:avLst/>
          </a:prstGeom>
        </p:spPr>
        <p:txBody>
          <a:bodyPr anchor="t" rtlCol="false" tIns="0" lIns="0" bIns="0" rIns="0">
            <a:spAutoFit/>
          </a:bodyPr>
          <a:lstStyle/>
          <a:p>
            <a:pPr algn="just">
              <a:lnSpc>
                <a:spcPts val="4760"/>
              </a:lnSpc>
              <a:spcBef>
                <a:spcPct val="0"/>
              </a:spcBef>
            </a:pPr>
            <a:r>
              <a:rPr lang="en-US" sz="3400">
                <a:solidFill>
                  <a:srgbClr val="000000"/>
                </a:solidFill>
                <a:latin typeface="Times New Roman"/>
                <a:ea typeface="Times New Roman"/>
                <a:cs typeface="Times New Roman"/>
                <a:sym typeface="Times New Roman"/>
              </a:rPr>
              <a:t> </a:t>
            </a:r>
            <a:r>
              <a:rPr lang="en-US" sz="3400">
                <a:solidFill>
                  <a:srgbClr val="000000"/>
                </a:solidFill>
                <a:latin typeface="Times New Roman"/>
                <a:ea typeface="Times New Roman"/>
                <a:cs typeface="Times New Roman"/>
                <a:sym typeface="Times New Roman"/>
              </a:rPr>
              <a:t>Повільний розвиток деревних рослин має бути компенсований більш потужним розвитком багаторічників та декоративних трав.</a:t>
            </a:r>
          </a:p>
          <a:p>
            <a:pPr algn="just">
              <a:lnSpc>
                <a:spcPts val="4760"/>
              </a:lnSpc>
              <a:spcBef>
                <a:spcPct val="0"/>
              </a:spcBef>
            </a:pPr>
            <a:r>
              <a:rPr lang="en-US" sz="3400">
                <a:solidFill>
                  <a:srgbClr val="000000"/>
                </a:solidFill>
                <a:latin typeface="Times New Roman"/>
                <a:ea typeface="Times New Roman"/>
                <a:cs typeface="Times New Roman"/>
                <a:sym typeface="Times New Roman"/>
              </a:rPr>
              <a:t> Для озеленення міських територій слід використовувати рослини, які водночас мають бути високодекоративними, стійкими до забруднення атмосферного повітря, посухостійкими. </a:t>
            </a:r>
          </a:p>
        </p:txBody>
      </p:sp>
      <p:sp>
        <p:nvSpPr>
          <p:cNvPr name="TextBox 4" id="4"/>
          <p:cNvSpPr txBox="true"/>
          <p:nvPr/>
        </p:nvSpPr>
        <p:spPr>
          <a:xfrm rot="0">
            <a:off x="2745804" y="54061"/>
            <a:ext cx="12796391" cy="1621790"/>
          </a:xfrm>
          <a:prstGeom prst="rect">
            <a:avLst/>
          </a:prstGeom>
        </p:spPr>
        <p:txBody>
          <a:bodyPr anchor="t" rtlCol="false" tIns="0" lIns="0" bIns="0" rIns="0">
            <a:spAutoFit/>
          </a:bodyPr>
          <a:lstStyle/>
          <a:p>
            <a:pPr algn="ctr">
              <a:lnSpc>
                <a:spcPts val="6160"/>
              </a:lnSpc>
            </a:pPr>
            <a:r>
              <a:rPr lang="en-US" sz="4400" b="true">
                <a:solidFill>
                  <a:srgbClr val="000000"/>
                </a:solidFill>
                <a:latin typeface="Times New Roman Bold"/>
                <a:ea typeface="Times New Roman Bold"/>
                <a:cs typeface="Times New Roman Bold"/>
                <a:sym typeface="Times New Roman Bold"/>
              </a:rPr>
              <a:t> Рекомендації з відновлення якості ґрунтів </a:t>
            </a:r>
          </a:p>
          <a:p>
            <a:pPr algn="ctr">
              <a:lnSpc>
                <a:spcPts val="6160"/>
              </a:lnSpc>
            </a:pPr>
            <a:r>
              <a:rPr lang="en-US" sz="4400" b="true">
                <a:solidFill>
                  <a:srgbClr val="000000"/>
                </a:solidFill>
                <a:latin typeface="Times New Roman Bold"/>
                <a:ea typeface="Times New Roman Bold"/>
                <a:cs typeface="Times New Roman Bold"/>
                <a:sym typeface="Times New Roman Bold"/>
              </a:rPr>
              <a:t>урбанізованих територій </a:t>
            </a:r>
          </a:p>
        </p:txBody>
      </p:sp>
      <p:sp>
        <p:nvSpPr>
          <p:cNvPr name="TextBox 5" id="5"/>
          <p:cNvSpPr txBox="true"/>
          <p:nvPr/>
        </p:nvSpPr>
        <p:spPr>
          <a:xfrm rot="0">
            <a:off x="1028700" y="4858386"/>
            <a:ext cx="16230600" cy="4847590"/>
          </a:xfrm>
          <a:prstGeom prst="rect">
            <a:avLst/>
          </a:prstGeom>
        </p:spPr>
        <p:txBody>
          <a:bodyPr anchor="t" rtlCol="false" tIns="0" lIns="0" bIns="0" rIns="0">
            <a:spAutoFit/>
          </a:bodyPr>
          <a:lstStyle/>
          <a:p>
            <a:pPr algn="l">
              <a:lnSpc>
                <a:spcPts val="4759"/>
              </a:lnSpc>
            </a:pPr>
            <a:r>
              <a:rPr lang="en-US" sz="3399">
                <a:solidFill>
                  <a:srgbClr val="000000"/>
                </a:solidFill>
                <a:latin typeface="Times New Roman"/>
                <a:ea typeface="Times New Roman"/>
                <a:cs typeface="Times New Roman"/>
                <a:sym typeface="Times New Roman"/>
              </a:rPr>
              <a:t> Серед деревних рослин, найбільш стійкими до забруднення атмосферного повітря є:</a:t>
            </a:r>
          </a:p>
          <a:p>
            <a:pPr algn="l" marL="734059" indent="-367030" lvl="1">
              <a:lnSpc>
                <a:spcPts val="4759"/>
              </a:lnSpc>
              <a:buFont typeface="Arial"/>
              <a:buChar char="•"/>
            </a:pPr>
            <a:r>
              <a:rPr lang="en-US" sz="3399">
                <a:solidFill>
                  <a:srgbClr val="000000"/>
                </a:solidFill>
                <a:latin typeface="Times New Roman"/>
                <a:ea typeface="Times New Roman"/>
                <a:cs typeface="Times New Roman"/>
                <a:sym typeface="Times New Roman"/>
              </a:rPr>
              <a:t>б</a:t>
            </a:r>
            <a:r>
              <a:rPr lang="en-US" sz="3399">
                <a:solidFill>
                  <a:srgbClr val="000000"/>
                </a:solidFill>
                <a:latin typeface="Times New Roman"/>
                <a:ea typeface="Times New Roman"/>
                <a:cs typeface="Times New Roman"/>
                <a:sym typeface="Times New Roman"/>
              </a:rPr>
              <a:t>ереза та модрина - добре ростуть у містах, навіть в умовах високого рівня забруднення та добре поглинають важкі метали;</a:t>
            </a:r>
          </a:p>
          <a:p>
            <a:pPr algn="l" marL="734059" indent="-367030" lvl="1">
              <a:lnSpc>
                <a:spcPts val="4759"/>
              </a:lnSpc>
              <a:buFont typeface="Arial"/>
              <a:buChar char="•"/>
            </a:pPr>
            <a:r>
              <a:rPr lang="en-US" sz="3399">
                <a:solidFill>
                  <a:srgbClr val="000000"/>
                </a:solidFill>
                <a:latin typeface="Times New Roman"/>
                <a:ea typeface="Times New Roman"/>
                <a:cs typeface="Times New Roman"/>
                <a:sym typeface="Times New Roman"/>
              </a:rPr>
              <a:t>липа, клен, в’яз, акація, дуб - активно поглинають чадний і сірчистий гази та виділяють кисень;</a:t>
            </a:r>
          </a:p>
          <a:p>
            <a:pPr algn="l" marL="734059" indent="-367030" lvl="1">
              <a:lnSpc>
                <a:spcPts val="4759"/>
              </a:lnSpc>
              <a:buFont typeface="Arial"/>
              <a:buChar char="•"/>
            </a:pPr>
            <a:r>
              <a:rPr lang="en-US" sz="3399">
                <a:solidFill>
                  <a:srgbClr val="000000"/>
                </a:solidFill>
                <a:latin typeface="Times New Roman"/>
                <a:ea typeface="Times New Roman"/>
                <a:cs typeface="Times New Roman"/>
                <a:sym typeface="Times New Roman"/>
              </a:rPr>
              <a:t>сосна, ялина, ялиця, туя - здатні витримувати високі концентрації пилу та токсичних речовин у повітрі.</a:t>
            </a:r>
          </a:p>
        </p:txBody>
      </p:sp>
      <p:sp>
        <p:nvSpPr>
          <p:cNvPr name="TextBox 6" id="6"/>
          <p:cNvSpPr txBox="true"/>
          <p:nvPr/>
        </p:nvSpPr>
        <p:spPr>
          <a:xfrm rot="0">
            <a:off x="17259300" y="9067800"/>
            <a:ext cx="152400" cy="342900"/>
          </a:xfrm>
          <a:prstGeom prst="rect">
            <a:avLst/>
          </a:prstGeom>
        </p:spPr>
        <p:txBody>
          <a:bodyPr anchor="t" rtlCol="false" tIns="0" lIns="0" bIns="0" rIns="0" wrap="none">
            <a:spAutoFit/>
          </a:bodyPr>
          <a:lstStyle/>
          <a:p>
            <a:pPr algn="ctr">
              <a:lnSpc>
                <a:spcPts val="6999"/>
              </a:lnSpc>
              <a:spcBef>
                <a:spcPct val="0"/>
              </a:spcBef>
            </a:pPr>
            <a:r>
              <a:rPr lang="en-US" b="true" sz="4999">
                <a:solidFill>
                  <a:srgbClr val="000000"/>
                </a:solidFill>
                <a:latin typeface="Times New Roman Bold"/>
                <a:ea typeface="Times New Roman Bold"/>
                <a:cs typeface="Times New Roman Bold"/>
                <a:sym typeface="Times New Roman Bold"/>
              </a:rPr>
              <a:t>13</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DBE4D1"/>
        </a:solidFill>
      </p:bgPr>
    </p:bg>
    <p:spTree>
      <p:nvGrpSpPr>
        <p:cNvPr id="1" name=""/>
        <p:cNvGrpSpPr/>
        <p:nvPr/>
      </p:nvGrpSpPr>
      <p:grpSpPr>
        <a:xfrm>
          <a:off x="0" y="0"/>
          <a:ext cx="0" cy="0"/>
          <a:chOff x="0" y="0"/>
          <a:chExt cx="0" cy="0"/>
        </a:xfrm>
      </p:grpSpPr>
      <p:sp>
        <p:nvSpPr>
          <p:cNvPr name="Freeform 2" id="2"/>
          <p:cNvSpPr/>
          <p:nvPr/>
        </p:nvSpPr>
        <p:spPr>
          <a:xfrm flipH="false" flipV="false" rot="0">
            <a:off x="4873854" y="234890"/>
            <a:ext cx="8540292" cy="919759"/>
          </a:xfrm>
          <a:custGeom>
            <a:avLst/>
            <a:gdLst/>
            <a:ahLst/>
            <a:cxnLst/>
            <a:rect r="r" b="b" t="t" l="l"/>
            <a:pathLst>
              <a:path h="919759" w="8540292">
                <a:moveTo>
                  <a:pt x="0" y="0"/>
                </a:moveTo>
                <a:lnTo>
                  <a:pt x="8540292" y="0"/>
                </a:lnTo>
                <a:lnTo>
                  <a:pt x="8540292" y="919759"/>
                </a:lnTo>
                <a:lnTo>
                  <a:pt x="0" y="91975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7209086" y="162779"/>
            <a:ext cx="3869829" cy="991870"/>
          </a:xfrm>
          <a:prstGeom prst="rect">
            <a:avLst/>
          </a:prstGeom>
        </p:spPr>
        <p:txBody>
          <a:bodyPr anchor="t" rtlCol="false" tIns="0" lIns="0" bIns="0" rIns="0">
            <a:spAutoFit/>
          </a:bodyPr>
          <a:lstStyle/>
          <a:p>
            <a:pPr algn="ctr">
              <a:lnSpc>
                <a:spcPts val="7279"/>
              </a:lnSpc>
            </a:pPr>
            <a:r>
              <a:rPr lang="en-US" b="true" sz="5199">
                <a:solidFill>
                  <a:srgbClr val="000000"/>
                </a:solidFill>
                <a:latin typeface="Times New Roman Bold"/>
                <a:ea typeface="Times New Roman Bold"/>
                <a:cs typeface="Times New Roman Bold"/>
                <a:sym typeface="Times New Roman Bold"/>
              </a:rPr>
              <a:t>ВИСНОВКИ</a:t>
            </a:r>
          </a:p>
        </p:txBody>
      </p:sp>
      <p:sp>
        <p:nvSpPr>
          <p:cNvPr name="TextBox 4" id="4"/>
          <p:cNvSpPr txBox="true"/>
          <p:nvPr/>
        </p:nvSpPr>
        <p:spPr>
          <a:xfrm rot="0">
            <a:off x="833933" y="1377060"/>
            <a:ext cx="16620134" cy="9108440"/>
          </a:xfrm>
          <a:prstGeom prst="rect">
            <a:avLst/>
          </a:prstGeom>
        </p:spPr>
        <p:txBody>
          <a:bodyPr anchor="t" rtlCol="false" tIns="0" lIns="0" bIns="0" rIns="0">
            <a:spAutoFit/>
          </a:bodyPr>
          <a:lstStyle/>
          <a:p>
            <a:pPr algn="l">
              <a:lnSpc>
                <a:spcPts val="4619"/>
              </a:lnSpc>
            </a:pPr>
            <a:r>
              <a:rPr lang="en-US" sz="3299" b="true">
                <a:solidFill>
                  <a:srgbClr val="000000"/>
                </a:solidFill>
                <a:latin typeface="Times New Roman Bold"/>
                <a:ea typeface="Times New Roman Bold"/>
                <a:cs typeface="Times New Roman Bold"/>
                <a:sym typeface="Times New Roman Bold"/>
              </a:rPr>
              <a:t>1.</a:t>
            </a:r>
            <a:r>
              <a:rPr lang="en-US" sz="3299">
                <a:solidFill>
                  <a:srgbClr val="000000"/>
                </a:solidFill>
                <a:latin typeface="Times New Roman"/>
                <a:ea typeface="Times New Roman"/>
                <a:cs typeface="Times New Roman"/>
                <a:sym typeface="Times New Roman"/>
              </a:rPr>
              <a:t> Обрано 7 ділянок для дослідження якості ґрунту в межах м. Кам’янське. Вибір ділянок обґрунтований відповідним типом і потужністю антропогенного впливу. </a:t>
            </a:r>
            <a:r>
              <a:rPr lang="en-US" sz="3299">
                <a:solidFill>
                  <a:srgbClr val="000000"/>
                </a:solidFill>
                <a:latin typeface="Times New Roman"/>
                <a:ea typeface="Times New Roman"/>
                <a:cs typeface="Times New Roman"/>
                <a:sym typeface="Times New Roman"/>
              </a:rPr>
              <a:t>В якості контрольної ділянки взято Розсадник декоративних рослин, ґрунт в якому додатково не підживлювався та не піддавався хімічній обробці. </a:t>
            </a:r>
          </a:p>
          <a:p>
            <a:pPr algn="l">
              <a:lnSpc>
                <a:spcPts val="4619"/>
              </a:lnSpc>
            </a:pPr>
            <a:r>
              <a:rPr lang="en-US" sz="3299" b="true">
                <a:solidFill>
                  <a:srgbClr val="000000"/>
                </a:solidFill>
                <a:latin typeface="Times New Roman Bold"/>
                <a:ea typeface="Times New Roman Bold"/>
                <a:cs typeface="Times New Roman Bold"/>
                <a:sym typeface="Times New Roman Bold"/>
              </a:rPr>
              <a:t>2.</a:t>
            </a:r>
            <a:r>
              <a:rPr lang="en-US" sz="3299">
                <a:solidFill>
                  <a:srgbClr val="000000"/>
                </a:solidFill>
                <a:latin typeface="Times New Roman"/>
                <a:ea typeface="Times New Roman"/>
                <a:cs typeface="Times New Roman"/>
                <a:sym typeface="Times New Roman"/>
              </a:rPr>
              <a:t> Проби ґрунту відібрано з відповідних ділянок на глибинах 0-15 та 15-30 см, проведена </a:t>
            </a:r>
            <a:r>
              <a:rPr lang="en-US" sz="3299">
                <a:solidFill>
                  <a:srgbClr val="000000"/>
                </a:solidFill>
                <a:latin typeface="Times New Roman"/>
                <a:ea typeface="Times New Roman"/>
                <a:cs typeface="Times New Roman"/>
                <a:sym typeface="Times New Roman"/>
              </a:rPr>
              <a:t>їх підготовка у трьох повтореннях. Всього підготовлено до аналізу 42 проби ґрунту, на які висіяно рослини-індикатори.</a:t>
            </a:r>
          </a:p>
          <a:p>
            <a:pPr algn="l">
              <a:lnSpc>
                <a:spcPts val="4620"/>
              </a:lnSpc>
            </a:pPr>
            <a:r>
              <a:rPr lang="en-US" sz="3300" b="true">
                <a:solidFill>
                  <a:srgbClr val="000000"/>
                </a:solidFill>
                <a:latin typeface="Times New Roman Bold"/>
                <a:ea typeface="Times New Roman Bold"/>
                <a:cs typeface="Times New Roman Bold"/>
                <a:sym typeface="Times New Roman Bold"/>
              </a:rPr>
              <a:t>3.</a:t>
            </a:r>
            <a:r>
              <a:rPr lang="en-US" sz="3300">
                <a:solidFill>
                  <a:srgbClr val="000000"/>
                </a:solidFill>
                <a:latin typeface="Times New Roman"/>
                <a:ea typeface="Times New Roman"/>
                <a:cs typeface="Times New Roman"/>
                <a:sym typeface="Times New Roman"/>
              </a:rPr>
              <a:t> </a:t>
            </a:r>
            <a:r>
              <a:rPr lang="en-US" sz="3300">
                <a:solidFill>
                  <a:srgbClr val="000000"/>
                </a:solidFill>
                <a:latin typeface="Times New Roman"/>
                <a:ea typeface="Times New Roman"/>
                <a:cs typeface="Times New Roman"/>
                <a:sym typeface="Times New Roman"/>
              </a:rPr>
              <a:t>Проведена оцінка забруднення ґрунтів за допомогою ростового тесту, що включає визначення кількості сходів та енергію проростання. Встановлено, що без достатньої кількості гумусу рослини розвиваються повільніше. </a:t>
            </a:r>
          </a:p>
          <a:p>
            <a:pPr algn="l">
              <a:lnSpc>
                <a:spcPts val="4620"/>
              </a:lnSpc>
            </a:pPr>
            <a:r>
              <a:rPr lang="en-US" sz="3300" b="true">
                <a:solidFill>
                  <a:srgbClr val="000000"/>
                </a:solidFill>
                <a:latin typeface="Times New Roman Bold"/>
                <a:ea typeface="Times New Roman Bold"/>
                <a:cs typeface="Times New Roman Bold"/>
                <a:sym typeface="Times New Roman Bold"/>
              </a:rPr>
              <a:t>4.</a:t>
            </a:r>
            <a:r>
              <a:rPr lang="en-US" sz="3300">
                <a:solidFill>
                  <a:srgbClr val="000000"/>
                </a:solidFill>
                <a:latin typeface="Times New Roman"/>
                <a:ea typeface="Times New Roman"/>
                <a:cs typeface="Times New Roman"/>
                <a:sym typeface="Times New Roman"/>
              </a:rPr>
              <a:t>Оцінили фізичний стан ґрунту, у тому числі мінеральний склад та кислотність ґрунту. Мінеральний склад дає результат, що 64 % проб це супіщані ґрунти, </a:t>
            </a:r>
          </a:p>
          <a:p>
            <a:pPr algn="l">
              <a:lnSpc>
                <a:spcPts val="4620"/>
              </a:lnSpc>
            </a:pPr>
            <a:r>
              <a:rPr lang="en-US" sz="3300">
                <a:solidFill>
                  <a:srgbClr val="000000"/>
                </a:solidFill>
                <a:latin typeface="Times New Roman"/>
                <a:ea typeface="Times New Roman"/>
                <a:cs typeface="Times New Roman"/>
                <a:sym typeface="Times New Roman"/>
              </a:rPr>
              <a:t>21 % це глинистий пісок,15 % це піщано-муловатий суглинок. Кислотність у 80 % проб нейтральна, у 20 % слаба кислотність.</a:t>
            </a:r>
          </a:p>
          <a:p>
            <a:pPr algn="just">
              <a:lnSpc>
                <a:spcPts val="3779"/>
              </a:lnSpc>
            </a:pPr>
          </a:p>
          <a:p>
            <a:pPr algn="just">
              <a:lnSpc>
                <a:spcPts val="3499"/>
              </a:lnSpc>
            </a:pPr>
          </a:p>
        </p:txBody>
      </p:sp>
      <p:sp>
        <p:nvSpPr>
          <p:cNvPr name="TextBox 5" id="5"/>
          <p:cNvSpPr txBox="true"/>
          <p:nvPr/>
        </p:nvSpPr>
        <p:spPr>
          <a:xfrm rot="0">
            <a:off x="17259300" y="9067800"/>
            <a:ext cx="152400" cy="342900"/>
          </a:xfrm>
          <a:prstGeom prst="rect">
            <a:avLst/>
          </a:prstGeom>
        </p:spPr>
        <p:txBody>
          <a:bodyPr anchor="t" rtlCol="false" tIns="0" lIns="0" bIns="0" rIns="0" wrap="none">
            <a:spAutoFit/>
          </a:bodyPr>
          <a:lstStyle/>
          <a:p>
            <a:pPr algn="ctr">
              <a:lnSpc>
                <a:spcPts val="6999"/>
              </a:lnSpc>
              <a:spcBef>
                <a:spcPct val="0"/>
              </a:spcBef>
            </a:pPr>
            <a:r>
              <a:rPr lang="en-US" b="true" sz="4999">
                <a:solidFill>
                  <a:srgbClr val="000000"/>
                </a:solidFill>
                <a:latin typeface="Times New Roman Bold"/>
                <a:ea typeface="Times New Roman Bold"/>
                <a:cs typeface="Times New Roman Bold"/>
                <a:sym typeface="Times New Roman Bold"/>
              </a:rPr>
              <a:t>14</a:t>
            </a:r>
          </a:p>
        </p:txBody>
      </p:sp>
    </p:spTree>
  </p:cSld>
  <p:clrMapOvr>
    <a:masterClrMapping/>
  </p:clrMapOvr>
</p:sld>
</file>

<file path=ppt/slides/slide15.xml><?xml version="1.0" encoding="utf-8"?>
<p:sld xmlns:p="http://schemas.openxmlformats.org/presentationml/2006/main" xmlns:a="http://schemas.openxmlformats.org/drawingml/2006/main">
  <p:cSld>
    <p:bg>
      <p:bgPr>
        <a:solidFill>
          <a:srgbClr val="DBE4D1"/>
        </a:solidFill>
      </p:bgPr>
    </p:bg>
    <p:spTree>
      <p:nvGrpSpPr>
        <p:cNvPr id="1" name=""/>
        <p:cNvGrpSpPr/>
        <p:nvPr/>
      </p:nvGrpSpPr>
      <p:grpSpPr>
        <a:xfrm>
          <a:off x="0" y="0"/>
          <a:ext cx="0" cy="0"/>
          <a:chOff x="0" y="0"/>
          <a:chExt cx="0" cy="0"/>
        </a:xfrm>
      </p:grpSpPr>
      <p:sp>
        <p:nvSpPr>
          <p:cNvPr name="TextBox 2" id="2"/>
          <p:cNvSpPr txBox="true"/>
          <p:nvPr/>
        </p:nvSpPr>
        <p:spPr>
          <a:xfrm rot="0">
            <a:off x="668063" y="1565910"/>
            <a:ext cx="16951875" cy="7021830"/>
          </a:xfrm>
          <a:prstGeom prst="rect">
            <a:avLst/>
          </a:prstGeom>
        </p:spPr>
        <p:txBody>
          <a:bodyPr anchor="t" rtlCol="false" tIns="0" lIns="0" bIns="0" rIns="0">
            <a:spAutoFit/>
          </a:bodyPr>
          <a:lstStyle/>
          <a:p>
            <a:pPr algn="l">
              <a:lnSpc>
                <a:spcPts val="4620"/>
              </a:lnSpc>
              <a:spcBef>
                <a:spcPct val="0"/>
              </a:spcBef>
            </a:pPr>
            <a:r>
              <a:rPr lang="en-US" b="true" sz="3300">
                <a:solidFill>
                  <a:srgbClr val="000000"/>
                </a:solidFill>
                <a:latin typeface="Times New Roman Bold"/>
                <a:ea typeface="Times New Roman Bold"/>
                <a:cs typeface="Times New Roman Bold"/>
                <a:sym typeface="Times New Roman Bold"/>
              </a:rPr>
              <a:t>5.</a:t>
            </a:r>
            <a:r>
              <a:rPr lang="en-US" sz="3300">
                <a:solidFill>
                  <a:srgbClr val="000000"/>
                </a:solidFill>
                <a:latin typeface="Times New Roman"/>
                <a:ea typeface="Times New Roman"/>
                <a:cs typeface="Times New Roman"/>
                <a:sym typeface="Times New Roman"/>
              </a:rPr>
              <a:t> </a:t>
            </a:r>
            <a:r>
              <a:rPr lang="en-US" sz="3300">
                <a:solidFill>
                  <a:srgbClr val="000000"/>
                </a:solidFill>
                <a:latin typeface="Times New Roman"/>
                <a:ea typeface="Times New Roman"/>
                <a:cs typeface="Times New Roman"/>
                <a:sym typeface="Times New Roman"/>
              </a:rPr>
              <a:t>На глибині 15-30 см була значна різниця між стеблами на різних ділянках. </a:t>
            </a:r>
          </a:p>
          <a:p>
            <a:pPr algn="l">
              <a:lnSpc>
                <a:spcPts val="4620"/>
              </a:lnSpc>
              <a:spcBef>
                <a:spcPct val="0"/>
              </a:spcBef>
            </a:pPr>
            <a:r>
              <a:rPr lang="en-US" sz="3300">
                <a:solidFill>
                  <a:srgbClr val="000000"/>
                </a:solidFill>
                <a:latin typeface="Times New Roman"/>
                <a:ea typeface="Times New Roman"/>
                <a:cs typeface="Times New Roman"/>
                <a:sym typeface="Times New Roman"/>
              </a:rPr>
              <a:t>На цю різницю впливав мінеральний склад ґрунту (на супіску краще рости рослинам, на ґрунтах де велика концентрація піску, глини або мулу рослини будуть повільніше зростати), його кислотність (на кислих ґрунтах рослини розвиваються гірше, ніж на нейтральних). </a:t>
            </a:r>
          </a:p>
          <a:p>
            <a:pPr algn="l">
              <a:lnSpc>
                <a:spcPts val="4620"/>
              </a:lnSpc>
              <a:spcBef>
                <a:spcPct val="0"/>
              </a:spcBef>
            </a:pPr>
            <a:r>
              <a:rPr lang="en-US" b="true" sz="3300">
                <a:solidFill>
                  <a:srgbClr val="000000"/>
                </a:solidFill>
                <a:latin typeface="Times New Roman Bold"/>
                <a:ea typeface="Times New Roman Bold"/>
                <a:cs typeface="Times New Roman Bold"/>
                <a:sym typeface="Times New Roman Bold"/>
              </a:rPr>
              <a:t>6.</a:t>
            </a:r>
            <a:r>
              <a:rPr lang="en-US" sz="3300">
                <a:solidFill>
                  <a:srgbClr val="000000"/>
                </a:solidFill>
                <a:latin typeface="Times New Roman"/>
                <a:ea typeface="Times New Roman"/>
                <a:cs typeface="Times New Roman"/>
                <a:sym typeface="Times New Roman"/>
              </a:rPr>
              <a:t> Результати ростового тесту показали, що не на всіх ділянках ґрунти гарної якості та містять потрібної кількості гумусу, кислотності та мінерального складу. </a:t>
            </a:r>
          </a:p>
          <a:p>
            <a:pPr algn="l">
              <a:lnSpc>
                <a:spcPts val="4620"/>
              </a:lnSpc>
              <a:spcBef>
                <a:spcPct val="0"/>
              </a:spcBef>
            </a:pPr>
            <a:r>
              <a:rPr lang="en-US" sz="3300">
                <a:solidFill>
                  <a:srgbClr val="000000"/>
                </a:solidFill>
                <a:latin typeface="Times New Roman"/>
                <a:ea typeface="Times New Roman"/>
                <a:cs typeface="Times New Roman"/>
                <a:sym typeface="Times New Roman"/>
              </a:rPr>
              <a:t>Ці три компоненти важливі для гарного розвитку рослин, що позначається на якості екосистем, де вони розвиваються. </a:t>
            </a:r>
          </a:p>
          <a:p>
            <a:pPr algn="l">
              <a:lnSpc>
                <a:spcPts val="4620"/>
              </a:lnSpc>
              <a:spcBef>
                <a:spcPct val="0"/>
              </a:spcBef>
            </a:pPr>
            <a:r>
              <a:rPr lang="en-US" b="true" sz="3300">
                <a:solidFill>
                  <a:srgbClr val="000000"/>
                </a:solidFill>
                <a:latin typeface="Times New Roman Bold"/>
                <a:ea typeface="Times New Roman Bold"/>
                <a:cs typeface="Times New Roman Bold"/>
                <a:sym typeface="Times New Roman Bold"/>
              </a:rPr>
              <a:t>7.</a:t>
            </a:r>
            <a:r>
              <a:rPr lang="en-US" sz="3300">
                <a:solidFill>
                  <a:srgbClr val="000000"/>
                </a:solidFill>
                <a:latin typeface="Times New Roman"/>
                <a:ea typeface="Times New Roman"/>
                <a:cs typeface="Times New Roman"/>
                <a:sym typeface="Times New Roman"/>
              </a:rPr>
              <a:t> Для відновлення якості та родючості ґрунту потрібно здійснювати моніторинг його якості. Відновлення якості ґрунтів урбанізованих територій слід проводити </a:t>
            </a:r>
          </a:p>
          <a:p>
            <a:pPr algn="l">
              <a:lnSpc>
                <a:spcPts val="4620"/>
              </a:lnSpc>
              <a:spcBef>
                <a:spcPct val="0"/>
              </a:spcBef>
            </a:pPr>
            <a:r>
              <a:rPr lang="en-US" sz="3300">
                <a:solidFill>
                  <a:srgbClr val="000000"/>
                </a:solidFill>
                <a:latin typeface="Times New Roman"/>
                <a:ea typeface="Times New Roman"/>
                <a:cs typeface="Times New Roman"/>
                <a:sym typeface="Times New Roman"/>
              </a:rPr>
              <a:t>за рахунок щільної посадки деревних та трав’янистих рослин.</a:t>
            </a:r>
          </a:p>
        </p:txBody>
      </p:sp>
      <p:sp>
        <p:nvSpPr>
          <p:cNvPr name="TextBox 3" id="3"/>
          <p:cNvSpPr txBox="true"/>
          <p:nvPr/>
        </p:nvSpPr>
        <p:spPr>
          <a:xfrm rot="0">
            <a:off x="17259300" y="9067800"/>
            <a:ext cx="152400" cy="342900"/>
          </a:xfrm>
          <a:prstGeom prst="rect">
            <a:avLst/>
          </a:prstGeom>
        </p:spPr>
        <p:txBody>
          <a:bodyPr anchor="t" rtlCol="false" tIns="0" lIns="0" bIns="0" rIns="0" wrap="none">
            <a:spAutoFit/>
          </a:bodyPr>
          <a:lstStyle/>
          <a:p>
            <a:pPr algn="ctr">
              <a:lnSpc>
                <a:spcPts val="6999"/>
              </a:lnSpc>
              <a:spcBef>
                <a:spcPct val="0"/>
              </a:spcBef>
            </a:pPr>
            <a:r>
              <a:rPr lang="en-US" b="true" sz="4999">
                <a:solidFill>
                  <a:srgbClr val="000000"/>
                </a:solidFill>
                <a:latin typeface="Times New Roman Bold"/>
                <a:ea typeface="Times New Roman Bold"/>
                <a:cs typeface="Times New Roman Bold"/>
                <a:sym typeface="Times New Roman Bold"/>
              </a:rPr>
              <a:t>15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DAGkQGo7Pv4</dc:identifier>
  <dcterms:modified xsi:type="dcterms:W3CDTF">2011-08-01T06:04:30Z</dcterms:modified>
  <cp:revision>1</cp:revision>
  <dc:title>Біленко_Дослідник</dc:title>
</cp:coreProperties>
</file>