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10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xfrm>
          <a:off x="0" y="0"/>
          <a:ext cx="9361040" cy="1296144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5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uk-UA" b="0" cap="none" spc="0" dirty="0">
            <a:ln w="0"/>
            <a:solidFill>
              <a:srgbClr val="4F81BD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n-lt"/>
            <a:ea typeface="+mn-ea"/>
            <a:cs typeface="+mn-cs"/>
          </a:endParaRPr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5A1BE448-91A8-4543-8EC8-DC02213B63C8}" type="pres">
      <dgm:prSet presAssocID="{64DDF1C7-3258-44B3-96EE-90A11E633F94}" presName="rootComposite" presStyleCnt="0">
        <dgm:presLayoutVars/>
      </dgm:prSet>
      <dgm:spPr/>
      <dgm:t>
        <a:bodyPr/>
        <a:lstStyle/>
        <a:p>
          <a:endParaRPr lang="uk-UA"/>
        </a:p>
      </dgm:t>
    </dgm:pt>
    <dgm:pt modelId="{39AC0C36-3335-4C2B-8B1C-CD9884476A9C}" type="pres">
      <dgm:prSet presAssocID="{64DDF1C7-3258-44B3-96EE-90A11E633F94}" presName="rootText" presStyleLbl="node0" presStyleIdx="0" presStyleCnt="1" custScaleY="400000" custLinFactY="-350635" custLinFactNeighborX="1270" custLinFactNeighborY="-400000">
        <dgm:presLayoutVars>
          <dgm:chMax/>
          <dgm:chPref val="4"/>
        </dgm:presLayoutVars>
      </dgm:prSet>
      <dgm:spPr>
        <a:xfrm>
          <a:off x="0" y="0"/>
          <a:ext cx="8712967" cy="2232248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xfrm>
          <a:off x="0" y="0"/>
          <a:ext cx="9361040" cy="1296144"/>
        </a:xfrm>
        <a:prstGeom prst="roundRect">
          <a:avLst>
            <a:gd name="adj" fmla="val 10000"/>
          </a:avLst>
        </a:prstGeom>
        <a:solidFill>
          <a:schemeClr val="bg2">
            <a:lumMod val="90000"/>
            <a:alpha val="5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uk-UA" b="0" cap="none" spc="0" dirty="0">
            <a:ln w="0"/>
            <a:solidFill>
              <a:srgbClr val="4F81BD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n-lt"/>
            <a:ea typeface="+mn-ea"/>
            <a:cs typeface="+mn-cs"/>
          </a:endParaRPr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5A1BE448-91A8-4543-8EC8-DC02213B63C8}" type="pres">
      <dgm:prSet presAssocID="{64DDF1C7-3258-44B3-96EE-90A11E633F94}" presName="rootComposite" presStyleCnt="0">
        <dgm:presLayoutVars/>
      </dgm:prSet>
      <dgm:spPr/>
      <dgm:t>
        <a:bodyPr/>
        <a:lstStyle/>
        <a:p>
          <a:endParaRPr lang="uk-UA"/>
        </a:p>
      </dgm:t>
    </dgm:pt>
    <dgm:pt modelId="{39AC0C36-3335-4C2B-8B1C-CD9884476A9C}" type="pres">
      <dgm:prSet presAssocID="{64DDF1C7-3258-44B3-96EE-90A11E633F94}" presName="rootText" presStyleLbl="node0" presStyleIdx="0" presStyleCnt="1" custScaleY="400000" custLinFactNeighborX="-72" custLinFactNeighborY="-189">
        <dgm:presLayoutVars>
          <dgm:chMax/>
          <dgm:chPref val="4"/>
        </dgm:presLayoutVars>
      </dgm:prSet>
      <dgm:spPr>
        <a:xfrm>
          <a:off x="0" y="0"/>
          <a:ext cx="8712967" cy="2232248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xfrm>
          <a:off x="0" y="0"/>
          <a:ext cx="9361040" cy="1296144"/>
        </a:xfrm>
        <a:prstGeom prst="roundRect">
          <a:avLst>
            <a:gd name="adj" fmla="val 10000"/>
          </a:avLst>
        </a:prstGeom>
        <a:solidFill>
          <a:schemeClr val="bg2">
            <a:lumMod val="90000"/>
            <a:alpha val="5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uk-UA" b="0" cap="none" spc="0" dirty="0">
            <a:ln w="0"/>
            <a:solidFill>
              <a:srgbClr val="4F81BD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n-lt"/>
            <a:ea typeface="+mn-ea"/>
            <a:cs typeface="+mn-cs"/>
          </a:endParaRPr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5A1BE448-91A8-4543-8EC8-DC02213B63C8}" type="pres">
      <dgm:prSet presAssocID="{64DDF1C7-3258-44B3-96EE-90A11E633F94}" presName="rootComposite" presStyleCnt="0">
        <dgm:presLayoutVars/>
      </dgm:prSet>
      <dgm:spPr/>
      <dgm:t>
        <a:bodyPr/>
        <a:lstStyle/>
        <a:p>
          <a:endParaRPr lang="uk-UA"/>
        </a:p>
      </dgm:t>
    </dgm:pt>
    <dgm:pt modelId="{39AC0C36-3335-4C2B-8B1C-CD9884476A9C}" type="pres">
      <dgm:prSet presAssocID="{64DDF1C7-3258-44B3-96EE-90A11E633F94}" presName="rootText" presStyleLbl="node0" presStyleIdx="0" presStyleCnt="1" custScaleY="400000" custLinFactNeighborY="-27128">
        <dgm:presLayoutVars>
          <dgm:chMax/>
          <dgm:chPref val="4"/>
        </dgm:presLayoutVars>
      </dgm:prSet>
      <dgm:spPr>
        <a:xfrm>
          <a:off x="0" y="0"/>
          <a:ext cx="8712967" cy="2232248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0076688" cy="791110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5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25" tIns="57150" rIns="85725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4500" b="0" kern="1200" cap="none" spc="0" dirty="0">
            <a:ln w="0"/>
            <a:solidFill>
              <a:srgbClr val="4F81BD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n-lt"/>
            <a:ea typeface="+mn-ea"/>
            <a:cs typeface="+mn-cs"/>
          </a:endParaRPr>
        </a:p>
      </dsp:txBody>
      <dsp:txXfrm>
        <a:off x="23171" y="23171"/>
        <a:ext cx="10030346" cy="7447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0964779" cy="1834504"/>
        </a:xfrm>
        <a:prstGeom prst="roundRect">
          <a:avLst>
            <a:gd name="adj" fmla="val 10000"/>
          </a:avLst>
        </a:prstGeom>
        <a:solidFill>
          <a:schemeClr val="bg2">
            <a:lumMod val="90000"/>
            <a:alpha val="5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500" b="0" kern="1200" cap="none" spc="0" dirty="0">
            <a:ln w="0"/>
            <a:solidFill>
              <a:srgbClr val="4F81BD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n-lt"/>
            <a:ea typeface="+mn-ea"/>
            <a:cs typeface="+mn-cs"/>
          </a:endParaRPr>
        </a:p>
      </dsp:txBody>
      <dsp:txXfrm>
        <a:off x="53731" y="53731"/>
        <a:ext cx="10857317" cy="17270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0076688" cy="1148704"/>
        </a:xfrm>
        <a:prstGeom prst="roundRect">
          <a:avLst>
            <a:gd name="adj" fmla="val 10000"/>
          </a:avLst>
        </a:prstGeom>
        <a:solidFill>
          <a:schemeClr val="bg2">
            <a:lumMod val="90000"/>
            <a:alpha val="5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500" b="0" kern="1200" cap="none" spc="0" dirty="0">
            <a:ln w="0"/>
            <a:solidFill>
              <a:srgbClr val="4F81BD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n-lt"/>
            <a:ea typeface="+mn-ea"/>
            <a:cs typeface="+mn-cs"/>
          </a:endParaRPr>
        </a:p>
      </dsp:txBody>
      <dsp:txXfrm>
        <a:off x="33644" y="33644"/>
        <a:ext cx="10009400" cy="1081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573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694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629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815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6950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494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228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060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5867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000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4924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33618-ABAD-405B-8D83-38D76625254F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EEA60-E2D0-49E0-A2AA-E7867C2D573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120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7chudes.in.ua/nominaciyi/kamyanet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iazkamenec.org.ua/info/129-40-pamyatok-arhytekturi-yaky-varto-pobachiti-turistu-v-kamyancy-podylskomu.html" TargetMode="External"/><Relationship Id="rId5" Type="http://schemas.openxmlformats.org/officeDocument/2006/relationships/hyperlink" Target="http://muzeum.in.ua/stara-fortetsia.html" TargetMode="External"/><Relationship Id="rId4" Type="http://schemas.openxmlformats.org/officeDocument/2006/relationships/hyperlink" Target="https://discover.ua/destinations/khmelnytsky-region-region/kamyanec-podilski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13094599"/>
              </p:ext>
            </p:extLst>
          </p:nvPr>
        </p:nvGraphicFramePr>
        <p:xfrm>
          <a:off x="1051560" y="169008"/>
          <a:ext cx="10076688" cy="791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кутник 3"/>
          <p:cNvSpPr/>
          <p:nvPr/>
        </p:nvSpPr>
        <p:spPr>
          <a:xfrm>
            <a:off x="1051560" y="232744"/>
            <a:ext cx="10076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57230" latinLnBrk="1"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ХМЕЛЬНИЦЬКЕ ТЕРИТОРІАЛЬНЕ ВІДДІЛЕННЯ МАЛОЇ АКАДЕМІЇ НАУК УКРАЇНИ</a:t>
            </a:r>
          </a:p>
          <a:p>
            <a:pPr algn="ctr" defTabSz="1157230" latinLnBrk="1"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КАМ’ЯНЕЦЬ-ПОДІЛЬСЬКЕ МІСЬКЕ НАУКОВЕ ТОВАРИСТВО МАН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52853967"/>
              </p:ext>
            </p:extLst>
          </p:nvPr>
        </p:nvGraphicFramePr>
        <p:xfrm>
          <a:off x="681789" y="2280296"/>
          <a:ext cx="10964779" cy="1834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Прямокутник 6"/>
          <p:cNvSpPr/>
          <p:nvPr/>
        </p:nvSpPr>
        <p:spPr>
          <a:xfrm>
            <a:off x="1270176" y="1815075"/>
            <a:ext cx="9639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uk-UA" sz="5400" b="1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ctr"/>
            <a:r>
              <a:rPr lang="uk-UA" sz="5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«Кам’янець – місто-фортеця»</a:t>
            </a:r>
            <a:endParaRPr kumimoji="0" lang="uk-UA" sz="5400" b="1" i="0" u="none" strike="noStrike" kern="0" cap="none" spc="0" normalizeH="0" baseline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Округлений прямокутник 8"/>
          <p:cNvSpPr/>
          <p:nvPr/>
        </p:nvSpPr>
        <p:spPr>
          <a:xfrm>
            <a:off x="145034" y="4763193"/>
            <a:ext cx="5806879" cy="1920368"/>
          </a:xfrm>
          <a:prstGeom prst="roundRect">
            <a:avLst>
              <a:gd name="adj" fmla="val 10000"/>
            </a:avLst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sp>
      <p:sp>
        <p:nvSpPr>
          <p:cNvPr id="11" name="Прямокутник 10"/>
          <p:cNvSpPr/>
          <p:nvPr/>
        </p:nvSpPr>
        <p:spPr>
          <a:xfrm>
            <a:off x="145034" y="4763193"/>
            <a:ext cx="574869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Бурячок Марія, </a:t>
            </a:r>
            <a:r>
              <a:rPr lang="uk-UA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Манжай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Анна</a:t>
            </a:r>
          </a:p>
          <a:p>
            <a:pPr lvl="0" algn="just">
              <a:spcBef>
                <a:spcPts val="600"/>
              </a:spcBef>
            </a:pP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освіти 9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класу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гімназії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№1</a:t>
            </a:r>
          </a:p>
          <a:p>
            <a:pPr lvl="0"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Кам’янець-Подільський</a:t>
            </a:r>
          </a:p>
          <a:p>
            <a:pPr lvl="0" algn="just"/>
            <a:r>
              <a:rPr lang="uk-U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Михайліченко Олена Анатоліївна</a:t>
            </a:r>
            <a:endParaRPr lang="uk-U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ерівник </a:t>
            </a:r>
            <a:r>
              <a:rPr lang="uk-UA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вчитель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 Кам’янець-Подільської гімназії №1</a:t>
            </a:r>
            <a:endParaRPr lang="uk-UA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uk-U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latinLnBrk="0"/>
            <a:endParaRPr lang="uk-U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0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/>
      <p:bldGraphic spid="6" grpId="0">
        <p:bldAsOne/>
      </p:bldGraphic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0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29184" y="72389"/>
            <a:ext cx="1152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329184" y="953681"/>
            <a:ext cx="115214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tabLst>
                <a:tab pos="90170" algn="l"/>
                <a:tab pos="540385" algn="l"/>
              </a:tabLs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проєкту: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 екскурсійний маршрут середньовічними оборонними укріпленнями Кам’янця-Подільського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Завдання </a:t>
            </a:r>
            <a:r>
              <a:rPr lang="uk-UA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оборонні пам’ятки м. Кам’янця-Подільського;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створити екскурсійний маршрут, що ілюстрував би актуальність оборони, як невід’ємної частини життя міста;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формувати почуття патріотизму;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сприяти розумінню важливості фортифікаційних споруд у сучасній геополітичній ситуації.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 algn="just">
              <a:tabLst>
                <a:tab pos="90170" algn="l"/>
                <a:tab pos="540385" algn="l"/>
              </a:tabLst>
            </a:pP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5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0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29184" y="72389"/>
            <a:ext cx="1152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46" y="4907082"/>
            <a:ext cx="2732378" cy="195091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8" name="Прямокутник 7"/>
          <p:cNvSpPr/>
          <p:nvPr/>
        </p:nvSpPr>
        <p:spPr>
          <a:xfrm>
            <a:off x="329184" y="953681"/>
            <a:ext cx="11521440" cy="6572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 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дослідження: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середньовічних оборонних споруд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Кам’янця-Подільського.</a:t>
            </a: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 algn="just">
              <a:tabLst>
                <a:tab pos="90170" algn="l"/>
                <a:tab pos="540385" algn="l"/>
              </a:tabLst>
            </a:pP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взаємозв’язок актуальності розбудови оборони від середньовіччя до 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сучасності.</a:t>
            </a:r>
          </a:p>
          <a:p>
            <a:pPr marL="88900" lvl="0" indent="360363" algn="just">
              <a:tabLst>
                <a:tab pos="90170" algn="l"/>
                <a:tab pos="540385" algn="l"/>
              </a:tabLst>
            </a:pP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Етапи реалізації </a:t>
            </a:r>
            <a:r>
              <a:rPr lang="uk-UA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24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Підготовчо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-організаційний: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виявлення оборонних споруд міста Кам’янця-Подільського.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Організаційно-виконавчий: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збір інформації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 виявлені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історичні пам’ятки;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 екскурсійного маршруту.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Підсумковий: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 екскурсії для своїх однолітків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uk-UA" sz="2400" b="1" dirty="0"/>
              <a:t> </a:t>
            </a:r>
            <a:endParaRPr lang="uk-UA" sz="2400" b="1" dirty="0" smtClean="0"/>
          </a:p>
          <a:p>
            <a:pPr indent="449263">
              <a:lnSpc>
                <a:spcPct val="107000"/>
              </a:lnSpc>
              <a:spcAft>
                <a:spcPts val="800"/>
              </a:spcAft>
            </a:pPr>
            <a:r>
              <a:rPr lang="uk-UA" sz="2400" b="1" dirty="0"/>
              <a:t> </a:t>
            </a:r>
            <a:r>
              <a:rPr lang="uk-UA" sz="2400" b="1" dirty="0" smtClean="0"/>
              <a:t> 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полягає в створенні унікального екскурсійного маршруту, який розкриє важливість саме фортифікаційних споруд.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 algn="just">
              <a:tabLst>
                <a:tab pos="90170" algn="l"/>
                <a:tab pos="540385" algn="l"/>
              </a:tabLst>
            </a:pP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194692" y="72389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29184" y="72389"/>
            <a:ext cx="1152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частина</a:t>
            </a:r>
            <a:endParaRPr lang="uk-U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511" y="3895344"/>
            <a:ext cx="3071731" cy="2940446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128337" y="920623"/>
            <a:ext cx="11844905" cy="5659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>
              <a:lnSpc>
                <a:spcPct val="13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«Хочеш миру – готуйся до війни», - говорить латинський вислів, написаний більш як дві тисячі років тому. Історія та архітектура древнього Кам’янця підтверджують цю думку. 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7188" algn="just">
              <a:lnSpc>
                <a:spcPct val="13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Місто на скелястому острові, оточене каньйоном річки Смотрич,</a:t>
            </a:r>
            <a:r>
              <a:rPr lang="uk-UA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зміцнилось</a:t>
            </a:r>
            <a:r>
              <a:rPr lang="uk-UA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Середньовіччі (ХІІ-ХІІІ ст.). Ще 6 тис. років тому трипільці, оцінивши природню захищеність острова, заснували тут свої поселення. Постійна загроза нападів, як тоді так і пізніше у Середньовіччі, змушувала людей облаштовувати побут з урахуванням необхідності захисту. Те, що створила природа, люди використовували і доповнювали. Таким чином у середньовічному Кам’янці  було побудовано цілий комплекс оборонних споруд: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357188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 скелями каньйону, немов би виростаючи з них, постали стіни та башти;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357188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 каньйон системою двох шлюзів було перетворено на нерукотворний оборонний рів, що при потребі міг бути затопленим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indent="357188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 укріплення: башти, бастіони, брами – поєднувались між собою стінами, створюючи єдину систему оборони міста.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7188" algn="just">
              <a:lnSpc>
                <a:spcPct val="13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це перетворило Кам’янець в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одну із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найнеприступніших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середньовічних фортець Європи.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23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0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29184" y="72389"/>
            <a:ext cx="1152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екскурсійного маршруту</a:t>
            </a:r>
            <a:endParaRPr lang="uk-U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6025896" y="1761656"/>
            <a:ext cx="58247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Новий Замок;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Старий Замок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Замковий міст;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Міська брама;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Вірменський бастіон;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Руська брама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Слюсарська башта;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Різницька башта;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Гончарська башта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Кушнірська башта, Вітряна брама;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Турецький бастіон;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 Польська брама.</a:t>
            </a:r>
          </a:p>
          <a:p>
            <a:pPr marL="265113" indent="-265113" algn="just">
              <a:spcBef>
                <a:spcPts val="1200"/>
              </a:spcBef>
              <a:buFont typeface="+mj-lt"/>
              <a:buAutoNum type="arabicPeriod"/>
              <a:tabLst>
                <a:tab pos="88900" algn="l"/>
              </a:tabLst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1472" y="3336572"/>
            <a:ext cx="3061252" cy="15696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</a:p>
          <a:p>
            <a:pPr algn="ctr"/>
            <a:r>
              <a:rPr lang="uk-UA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Польський ринок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" y="1909011"/>
            <a:ext cx="5537408" cy="4860756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329183" y="852701"/>
            <a:ext cx="11614163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Оборонні комплекси були зведені таким чином, що захистити в’їзди в місто з всіх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сторін: </a:t>
            </a:r>
            <a:r>
              <a:rPr lang="uk-UA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uk-UA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омплекс оборонних споруд, що захищали місто з заходу, </a:t>
            </a:r>
            <a:r>
              <a:rPr lang="uk-UA" sz="20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Руська брама - з півдня, </a:t>
            </a: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башти східного </a:t>
            </a:r>
            <a:r>
              <a:rPr lang="uk-UA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рубежу</a:t>
            </a:r>
            <a:r>
              <a:rPr lang="uk-UA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 укріплень північного в’їзду в місто.</a:t>
            </a:r>
            <a:endParaRPr lang="uk-UA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74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0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29184" y="72389"/>
            <a:ext cx="1152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укріплень, що захищав в’їзд в місто з заходу </a:t>
            </a:r>
            <a:endParaRPr lang="uk-UA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29184" y="863499"/>
            <a:ext cx="11521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tabLst>
                <a:tab pos="90170" algn="l"/>
                <a:tab pos="540385" algn="l"/>
              </a:tabLst>
            </a:pPr>
            <a:r>
              <a:rPr lang="uk-UA" sz="2400" b="1" dirty="0" smtClean="0">
                <a:ea typeface="Calibri" panose="020F0502020204030204" pitchFamily="34" charset="0"/>
              </a:rPr>
              <a:t>               Старий замок                                                                Новий замок</a:t>
            </a:r>
            <a:r>
              <a:rPr lang="uk-UA" sz="2400" b="1" i="1" dirty="0" smtClean="0">
                <a:ea typeface="Calibri" panose="020F0502020204030204" pitchFamily="34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62" y="4084607"/>
            <a:ext cx="4932627" cy="27733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62" y="1361358"/>
            <a:ext cx="4890743" cy="32748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434" y="1609795"/>
            <a:ext cx="6599497" cy="49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7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0"/>
            <a:ext cx="12192000" cy="791110"/>
          </a:xfrm>
          <a:prstGeom prst="roundRect">
            <a:avLst>
              <a:gd name="adj" fmla="val 29722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dirty="0" smtClean="0"/>
              <a:t> </a:t>
            </a: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укріплень, що захищав в’їзд в місто з заходу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29184" y="863499"/>
            <a:ext cx="11521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tabLst>
                <a:tab pos="90170" algn="l"/>
                <a:tab pos="540385" algn="l"/>
              </a:tabLst>
            </a:pP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Замковий 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міст</a:t>
            </a: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</a:t>
            </a: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Міська 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брама                        </a:t>
            </a: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Вірменський </a:t>
            </a:r>
            <a:r>
              <a:rPr lang="uk-UA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бастіон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7" y="1664052"/>
            <a:ext cx="3706228" cy="50367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063" y="1664052"/>
            <a:ext cx="4082716" cy="50367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8467" y="1664051"/>
            <a:ext cx="4139365" cy="503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1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-1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dirty="0" smtClean="0"/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омплекс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оборонних споруд, що захищав в’їзд в місто з півдня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329184" y="863499"/>
            <a:ext cx="11521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ctr">
              <a:tabLst>
                <a:tab pos="90170" algn="l"/>
                <a:tab pos="540385" algn="l"/>
              </a:tabLst>
            </a:pPr>
            <a:r>
              <a:rPr lang="uk-UA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Руська брама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88" y="1325164"/>
            <a:ext cx="4636592" cy="27254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888" y="4114800"/>
            <a:ext cx="4636592" cy="26870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405" y="1352808"/>
            <a:ext cx="4563293" cy="552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7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216568" y="136358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dirty="0" smtClean="0"/>
              <a:t> </a:t>
            </a:r>
            <a:r>
              <a:rPr lang="uk-UA" sz="3200" b="1" dirty="0" smtClean="0"/>
              <a:t>Оборонні </a:t>
            </a:r>
            <a:r>
              <a:rPr lang="uk-UA" sz="3200" b="1" dirty="0"/>
              <a:t>башти східного </a:t>
            </a:r>
            <a:r>
              <a:rPr lang="uk-UA" sz="3200" b="1" dirty="0" err="1"/>
              <a:t>рубежу</a:t>
            </a:r>
            <a:endParaRPr lang="uk-UA" sz="32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1291389" y="1227221"/>
            <a:ext cx="1029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Гончарська башта                    Різницька башта                                   Слюсарська башта</a:t>
            </a:r>
            <a:endParaRPr lang="uk-UA" sz="20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53" y="1688009"/>
            <a:ext cx="3402246" cy="50256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461" y="1688009"/>
            <a:ext cx="3769209" cy="50256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1261" y="1688009"/>
            <a:ext cx="3769209" cy="50256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2808" y="1688009"/>
            <a:ext cx="1330491" cy="16131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1064" y="3301183"/>
            <a:ext cx="1353978" cy="184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4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66926" y="9144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dirty="0" smtClean="0"/>
              <a:t> 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укріплень північного в’їзду в місто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329183" y="133945"/>
            <a:ext cx="11521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21" y="1669857"/>
            <a:ext cx="3837359" cy="51164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8246"/>
            <a:ext cx="1695041" cy="22600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4621" y="1631862"/>
            <a:ext cx="3910176" cy="25149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947" y="4228096"/>
            <a:ext cx="2438400" cy="25202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422138" y="1631862"/>
            <a:ext cx="3631315" cy="5116478"/>
          </a:xfrm>
          <a:prstGeom prst="rect">
            <a:avLst/>
          </a:prstGeom>
        </p:spPr>
      </p:pic>
      <p:sp>
        <p:nvSpPr>
          <p:cNvPr id="13" name="Прямокутник 12"/>
          <p:cNvSpPr/>
          <p:nvPr/>
        </p:nvSpPr>
        <p:spPr>
          <a:xfrm>
            <a:off x="329183" y="1031392"/>
            <a:ext cx="117810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Кушнірська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башта, Вітряна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брама                 Турецький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бастіон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dirty="0"/>
          </a:p>
        </p:txBody>
      </p:sp>
      <p:sp>
        <p:nvSpPr>
          <p:cNvPr id="14" name="Прямокутник 13"/>
          <p:cNvSpPr/>
          <p:nvPr/>
        </p:nvSpPr>
        <p:spPr>
          <a:xfrm>
            <a:off x="8803178" y="1006581"/>
            <a:ext cx="30474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Нижня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польська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брама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3890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0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29184" y="72389"/>
            <a:ext cx="1152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329184" y="1511495"/>
            <a:ext cx="11397593" cy="481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Досліджуючи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оборонні споруди міста ми встановили, що місце будівництва їх не було випадковим: природні укріплення посилювались рукотворними. Сьогодні ж ці історичні пам’ятки – це не лише свідчення про багатовікову розбудову системи міських укріплень, а й нагадування про необхідність бути готовим до захисту свого міста, краю, держави кожного дня, кожної миті. </a:t>
            </a:r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263" algn="just"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Середньовічний Кам’янець – місто-фортеця, де кожен мешканець був воїном захищаючи себе, свою сім’ю, місто, країну і всю Європу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Так і сьогодні українські воїни стоять на захисті всього західного світу та демократичних цінностей.</a:t>
            </a: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82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0" y="0"/>
            <a:ext cx="12192000" cy="79111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29184" y="72389"/>
            <a:ext cx="1152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uk-U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329184" y="964083"/>
            <a:ext cx="1152143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r>
              <a:rPr lang="uk-UA" sz="2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Хоптяр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А.  Кам’янець-Подільський – столиця УНР «Історичний нарис»/ Туристичний путівник. ФОП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Буйніцький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О.А., 2019.- 71 с.  - с.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49-55.</a:t>
            </a: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Кам’янець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крізь віки/ Фотоальбом – Кам-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Под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: ПП «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Медобори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- 2006», 2012. – 128 с. – с. 88-93, с. 66 – 67.</a:t>
            </a:r>
          </a:p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Національний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історико – архітектурний заповідник. Фотоальбом.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Авт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Климчук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Хм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Пф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«Галерея», 2004. – с.105-107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Загальнонаціональна акція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7 чудес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Режим доступу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https://7chudes.in.ua/nominaciyi/kamyanets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/</a:t>
            </a:r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Туристичний портал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discover.ua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Режим доступу: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discover.ua/destinations/khmelnytsky-region-region/kamyanec-podilskiy</a:t>
            </a:r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r>
              <a:rPr lang="uk-UA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Кам'янець-Подільська </a:t>
            </a:r>
            <a:r>
              <a:rPr lang="uk-UA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фортеця 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Режим доступу:</a:t>
            </a:r>
            <a:r>
              <a:rPr lang="uk-UA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muzeum.in.ua/stara-fortetsia.html</a:t>
            </a:r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r>
              <a:rPr lang="uk-UA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НІАЗ </a:t>
            </a:r>
            <a:r>
              <a:rPr lang="uk-UA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Кам`янець.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Режим доступу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uk-UA" sz="2400" u="sng" dirty="0" smtClean="0"/>
              <a:t>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hlinkClick r:id="rId6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hlinkClick r:id="rId6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hlinkClick r:id="rId6"/>
              </a:rPr>
              <a:t>niazkamenec.org.ua/info/129-40-pamyatok-arhytekturi-yaky-varto-pobachiti-turistu-v-kamyancy-podylskomu.html</a:t>
            </a:r>
            <a:endParaRPr lang="uk-UA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/>
              <a:tabLst>
                <a:tab pos="90170" algn="l"/>
                <a:tab pos="540385" algn="l"/>
              </a:tabLst>
            </a:pP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1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08234067"/>
              </p:ext>
            </p:extLst>
          </p:nvPr>
        </p:nvGraphicFramePr>
        <p:xfrm>
          <a:off x="1051560" y="2854648"/>
          <a:ext cx="10076688" cy="114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кутник 6"/>
          <p:cNvSpPr/>
          <p:nvPr/>
        </p:nvSpPr>
        <p:spPr>
          <a:xfrm>
            <a:off x="1409384" y="2861060"/>
            <a:ext cx="9361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5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Дякуємо за увагу!</a:t>
            </a:r>
            <a:endParaRPr kumimoji="0" lang="uk-UA" sz="5400" b="1" i="0" u="none" strike="noStrike" kern="0" cap="none" spc="0" normalizeH="0" baseline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9756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578</Words>
  <Application>Microsoft Office PowerPoint</Application>
  <PresentationFormat>Широкий екран</PresentationFormat>
  <Paragraphs>74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СЗОШ №1</dc:creator>
  <cp:lastModifiedBy>олена михайліченко</cp:lastModifiedBy>
  <cp:revision>51</cp:revision>
  <dcterms:created xsi:type="dcterms:W3CDTF">2024-04-03T18:37:23Z</dcterms:created>
  <dcterms:modified xsi:type="dcterms:W3CDTF">2025-04-15T12:57:54Z</dcterms:modified>
</cp:coreProperties>
</file>