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57" r:id="rId4"/>
    <p:sldId id="259" r:id="rId5"/>
    <p:sldId id="289" r:id="rId6"/>
    <p:sldId id="261" r:id="rId7"/>
    <p:sldId id="276" r:id="rId8"/>
    <p:sldId id="270" r:id="rId9"/>
    <p:sldId id="290" r:id="rId10"/>
    <p:sldId id="271" r:id="rId11"/>
    <p:sldId id="279" r:id="rId12"/>
    <p:sldId id="280" r:id="rId13"/>
    <p:sldId id="278" r:id="rId14"/>
    <p:sldId id="281" r:id="rId15"/>
    <p:sldId id="285" r:id="rId16"/>
    <p:sldId id="274" r:id="rId17"/>
  </p:sldIdLst>
  <p:sldSz cx="10801350" cy="7200900"/>
  <p:notesSz cx="6858000" cy="9144000"/>
  <p:defaultTextStyle>
    <a:defPPr>
      <a:defRPr lang="ko-KR"/>
    </a:defPPr>
    <a:lvl1pPr marL="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1435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2870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4305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5740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7175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8610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60045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114800" algn="l" defTabSz="102870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8" userDrawn="1">
          <p15:clr>
            <a:srgbClr val="A4A3A4"/>
          </p15:clr>
        </p15:guide>
        <p15:guide id="2" pos="34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2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DF18680-E054-41AD-8BC1-D1AEF772440D}" styleName="Помірний стиль 2 –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Помірний стиль 2 –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CAF9ED-07DC-4A11-8D7F-57B35C25682E}" styleName="Помірний стиль 1 –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Помірний стиль 2 –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із теми 1 –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332" autoAdjust="0"/>
  </p:normalViewPr>
  <p:slideViewPr>
    <p:cSldViewPr>
      <p:cViewPr varScale="1">
        <p:scale>
          <a:sx n="76" d="100"/>
          <a:sy n="76" d="100"/>
        </p:scale>
        <p:origin x="1171" y="67"/>
      </p:cViewPr>
      <p:guideLst>
        <p:guide orient="horz" pos="2268"/>
        <p:guide pos="34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_Microsoft_Excel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______Microsoft_Excel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_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Аркуш5!$C$1</c:f>
              <c:strCache>
                <c:ptCount val="1"/>
                <c:pt idx="0">
                  <c:v>Показник pH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Аркуш5!$B$2:$B$13</c:f>
              <c:strCache>
                <c:ptCount val="12"/>
                <c:pt idx="0">
                  <c:v>Старе Місто</c:v>
                </c:pt>
                <c:pt idx="1">
                  <c:v>Руські Фільварки</c:v>
                </c:pt>
                <c:pt idx="2">
                  <c:v>Польські Фільварки</c:v>
                </c:pt>
                <c:pt idx="3">
                  <c:v>Новий План</c:v>
                </c:pt>
                <c:pt idx="4">
                  <c:v>Привокзальний</c:v>
                </c:pt>
                <c:pt idx="5">
                  <c:v>Масив Мікрорайон</c:v>
                </c:pt>
                <c:pt idx="6">
                  <c:v>Підзамче (криниця)</c:v>
                </c:pt>
                <c:pt idx="7">
                  <c:v>Селище Смотрич (свердловина, 112 м)</c:v>
                </c:pt>
                <c:pt idx="8">
                  <c:v>Селище цукрового заводу</c:v>
                </c:pt>
                <c:pt idx="9">
                  <c:v>Селище Мукша Китайгородська</c:v>
                </c:pt>
                <c:pt idx="10">
                  <c:v>Селище Смірнова</c:v>
                </c:pt>
                <c:pt idx="11">
                  <c:v>Селище цементного заводу</c:v>
                </c:pt>
              </c:strCache>
            </c:strRef>
          </c:cat>
          <c:val>
            <c:numRef>
              <c:f>Аркуш5!$C$2:$C$13</c:f>
              <c:numCache>
                <c:formatCode>General</c:formatCode>
                <c:ptCount val="12"/>
                <c:pt idx="0">
                  <c:v>7.32</c:v>
                </c:pt>
                <c:pt idx="1">
                  <c:v>6.75</c:v>
                </c:pt>
                <c:pt idx="2">
                  <c:v>6.87</c:v>
                </c:pt>
                <c:pt idx="3">
                  <c:v>7.04</c:v>
                </c:pt>
                <c:pt idx="4">
                  <c:v>7.21</c:v>
                </c:pt>
                <c:pt idx="5">
                  <c:v>7.12</c:v>
                </c:pt>
                <c:pt idx="6">
                  <c:v>7.63</c:v>
                </c:pt>
                <c:pt idx="7">
                  <c:v>7.58</c:v>
                </c:pt>
                <c:pt idx="8">
                  <c:v>6.95</c:v>
                </c:pt>
                <c:pt idx="9">
                  <c:v>8.14</c:v>
                </c:pt>
                <c:pt idx="10">
                  <c:v>6.86</c:v>
                </c:pt>
                <c:pt idx="11">
                  <c:v>6.79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54-470C-ACFC-B406AD03F8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0"/>
        <c:axId val="454412576"/>
        <c:axId val="454399680"/>
      </c:barChart>
      <c:catAx>
        <c:axId val="4544125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454399680"/>
        <c:crosses val="autoZero"/>
        <c:auto val="1"/>
        <c:lblAlgn val="ctr"/>
        <c:lblOffset val="100"/>
        <c:noMultiLvlLbl val="0"/>
      </c:catAx>
      <c:valAx>
        <c:axId val="4543996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454412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uk-UA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3277540921379104"/>
          <c:y val="2.8530326695726617E-2"/>
          <c:w val="0.53504647762142232"/>
          <c:h val="0.8702146190105861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Аркуш5!$B$15:$B$16</c:f>
              <c:strCache>
                <c:ptCount val="2"/>
                <c:pt idx="0">
                  <c:v>Показник мінералізації,</c:v>
                </c:pt>
                <c:pt idx="1">
                  <c:v>мг/дм3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Аркуш5!$A$17:$A$28</c:f>
              <c:strCache>
                <c:ptCount val="12"/>
                <c:pt idx="0">
                  <c:v>Старе Місто</c:v>
                </c:pt>
                <c:pt idx="1">
                  <c:v>Руські Фільварки</c:v>
                </c:pt>
                <c:pt idx="2">
                  <c:v>Польські Фільварки</c:v>
                </c:pt>
                <c:pt idx="3">
                  <c:v>Новий План</c:v>
                </c:pt>
                <c:pt idx="4">
                  <c:v>Привокзальний</c:v>
                </c:pt>
                <c:pt idx="5">
                  <c:v>Масив Мікрорайон</c:v>
                </c:pt>
                <c:pt idx="6">
                  <c:v>Підзамче (криниця)</c:v>
                </c:pt>
                <c:pt idx="7">
                  <c:v>Селище Смотрич (свердловина, 112 м)</c:v>
                </c:pt>
                <c:pt idx="8">
                  <c:v>Селище цукрового заводу</c:v>
                </c:pt>
                <c:pt idx="9">
                  <c:v>Селище Мукша Китайгородська</c:v>
                </c:pt>
                <c:pt idx="10">
                  <c:v>Селище Смірнова</c:v>
                </c:pt>
                <c:pt idx="11">
                  <c:v>Селище цементного заводу</c:v>
                </c:pt>
              </c:strCache>
            </c:strRef>
          </c:cat>
          <c:val>
            <c:numRef>
              <c:f>Аркуш5!$B$17:$B$28</c:f>
              <c:numCache>
                <c:formatCode>General</c:formatCode>
                <c:ptCount val="12"/>
                <c:pt idx="0">
                  <c:v>694</c:v>
                </c:pt>
                <c:pt idx="1">
                  <c:v>658</c:v>
                </c:pt>
                <c:pt idx="2">
                  <c:v>1276</c:v>
                </c:pt>
                <c:pt idx="3">
                  <c:v>1116</c:v>
                </c:pt>
                <c:pt idx="4">
                  <c:v>634</c:v>
                </c:pt>
                <c:pt idx="5">
                  <c:v>722</c:v>
                </c:pt>
                <c:pt idx="6">
                  <c:v>1768</c:v>
                </c:pt>
                <c:pt idx="7">
                  <c:v>2096</c:v>
                </c:pt>
                <c:pt idx="8">
                  <c:v>714</c:v>
                </c:pt>
                <c:pt idx="9">
                  <c:v>676</c:v>
                </c:pt>
                <c:pt idx="10">
                  <c:v>681</c:v>
                </c:pt>
                <c:pt idx="11">
                  <c:v>612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18-4A6D-9F43-83192A091A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0"/>
        <c:axId val="454408416"/>
        <c:axId val="454404256"/>
      </c:barChart>
      <c:catAx>
        <c:axId val="4544084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454404256"/>
        <c:crosses val="autoZero"/>
        <c:auto val="1"/>
        <c:lblAlgn val="ctr"/>
        <c:lblOffset val="100"/>
        <c:noMultiLvlLbl val="0"/>
      </c:catAx>
      <c:valAx>
        <c:axId val="4544042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454408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uk-UA" sz="2000" b="1" i="0" u="none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Підсумок функціонування активатора води</a:t>
            </a:r>
            <a:endParaRPr lang="uk-UA" sz="2000" b="1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Аркуш5!$B$32</c:f>
              <c:strCache>
                <c:ptCount val="1"/>
                <c:pt idx="0">
                  <c:v>До</c:v>
                </c:pt>
              </c:strCache>
            </c:strRef>
          </c:tx>
          <c:spPr>
            <a:solidFill>
              <a:srgbClr val="EEECE1">
                <a:lumMod val="50000"/>
              </a:srgb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 prstMaterial="metal">
              <a:bevelT w="38100" h="57150" prst="angle"/>
            </a:sp3d>
          </c:spPr>
          <c:invertIfNegative val="0"/>
          <c:cat>
            <c:strRef>
              <c:f>Аркуш5!$C$31:$D$31</c:f>
              <c:strCache>
                <c:ptCount val="2"/>
                <c:pt idx="0">
                  <c:v>Показник pH</c:v>
                </c:pt>
                <c:pt idx="1">
                  <c:v>Показник мінералізації
</c:v>
                </c:pt>
              </c:strCache>
            </c:strRef>
          </c:cat>
          <c:val>
            <c:numRef>
              <c:f>Аркуш5!$C$32:$D$32</c:f>
              <c:numCache>
                <c:formatCode>General</c:formatCode>
                <c:ptCount val="2"/>
                <c:pt idx="0">
                  <c:v>7.32</c:v>
                </c:pt>
                <c:pt idx="1">
                  <c:v>694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1F-4477-8A7F-9B6B5CF3B527}"/>
            </c:ext>
          </c:extLst>
        </c:ser>
        <c:ser>
          <c:idx val="1"/>
          <c:order val="1"/>
          <c:tx>
            <c:strRef>
              <c:f>Аркуш5!$B$33</c:f>
              <c:strCache>
                <c:ptCount val="1"/>
                <c:pt idx="0">
                  <c:v>Після</c:v>
                </c:pt>
              </c:strCache>
            </c:strRef>
          </c:tx>
          <c:spPr>
            <a:solidFill>
              <a:srgbClr val="F79646">
                <a:lumMod val="60000"/>
                <a:lumOff val="40000"/>
              </a:srgb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 prstMaterial="metal">
              <a:bevelT w="38100" h="57150" prst="angle"/>
            </a:sp3d>
          </c:spPr>
          <c:invertIfNegative val="0"/>
          <c:cat>
            <c:strRef>
              <c:f>Аркуш5!$C$31:$D$31</c:f>
              <c:strCache>
                <c:ptCount val="2"/>
                <c:pt idx="0">
                  <c:v>Показник pH</c:v>
                </c:pt>
                <c:pt idx="1">
                  <c:v>Показник мінералізації
</c:v>
                </c:pt>
              </c:strCache>
            </c:strRef>
          </c:cat>
          <c:val>
            <c:numRef>
              <c:f>Аркуш5!$C$33:$D$33</c:f>
              <c:numCache>
                <c:formatCode>General</c:formatCode>
                <c:ptCount val="2"/>
                <c:pt idx="0">
                  <c:v>8.27</c:v>
                </c:pt>
                <c:pt idx="1">
                  <c:v>1023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1F-4477-8A7F-9B6B5CF3B5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20261568"/>
        <c:axId val="520261984"/>
      </c:barChart>
      <c:catAx>
        <c:axId val="5202615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520261984"/>
        <c:crosses val="autoZero"/>
        <c:auto val="1"/>
        <c:lblAlgn val="ctr"/>
        <c:lblOffset val="100"/>
        <c:noMultiLvlLbl val="0"/>
      </c:catAx>
      <c:valAx>
        <c:axId val="5202619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520261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cap="none" spc="0" normalizeH="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pPr>
            <a:r>
              <a:rPr lang="uk-UA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опитування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cap="none" spc="0" normalizeH="0" baseline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defRPr>
          </a:pPr>
          <a:endParaRPr lang="uk-UA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До</c:v>
          </c:tx>
          <c:spPr>
            <a:ln w="38100" cap="rnd">
              <a:solidFill>
                <a:schemeClr val="accent5">
                  <a:lumMod val="75000"/>
                </a:schemeClr>
              </a:solidFill>
              <a:rou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6"/>
            <c:spPr>
              <a:solidFill>
                <a:schemeClr val="lt1"/>
              </a:solidFill>
              <a:ln w="38100">
                <a:solidFill>
                  <a:schemeClr val="accent5">
                    <a:lumMod val="75000"/>
                  </a:schemeClr>
                </a:solidFill>
                <a:round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marker>
          <c:val>
            <c:numRef>
              <c:f>Результат!$B$5:$AB$5</c:f>
              <c:numCache>
                <c:formatCode>0%</c:formatCode>
                <c:ptCount val="27"/>
                <c:pt idx="0">
                  <c:v>0.44500000000000001</c:v>
                </c:pt>
                <c:pt idx="1">
                  <c:v>0.42499999999999999</c:v>
                </c:pt>
                <c:pt idx="2">
                  <c:v>0.44500000000000001</c:v>
                </c:pt>
                <c:pt idx="3">
                  <c:v>0.44000000000000006</c:v>
                </c:pt>
                <c:pt idx="4">
                  <c:v>0.47000000000000003</c:v>
                </c:pt>
                <c:pt idx="5">
                  <c:v>0.43499999999999994</c:v>
                </c:pt>
                <c:pt idx="6">
                  <c:v>0.47499999999999998</c:v>
                </c:pt>
                <c:pt idx="7">
                  <c:v>0.505</c:v>
                </c:pt>
                <c:pt idx="8">
                  <c:v>0.44000000000000006</c:v>
                </c:pt>
                <c:pt idx="9">
                  <c:v>0.48499999999999999</c:v>
                </c:pt>
                <c:pt idx="10">
                  <c:v>0.55499999999999994</c:v>
                </c:pt>
                <c:pt idx="11">
                  <c:v>0.56500000000000006</c:v>
                </c:pt>
                <c:pt idx="12">
                  <c:v>0.49000000000000005</c:v>
                </c:pt>
                <c:pt idx="13">
                  <c:v>0.5</c:v>
                </c:pt>
                <c:pt idx="14">
                  <c:v>0.45499999999999996</c:v>
                </c:pt>
                <c:pt idx="15">
                  <c:v>0.49000000000000005</c:v>
                </c:pt>
                <c:pt idx="16">
                  <c:v>0.45</c:v>
                </c:pt>
                <c:pt idx="17">
                  <c:v>0.4</c:v>
                </c:pt>
                <c:pt idx="18">
                  <c:v>0.45499999999999996</c:v>
                </c:pt>
                <c:pt idx="19">
                  <c:v>0.39500000000000002</c:v>
                </c:pt>
                <c:pt idx="20">
                  <c:v>0.40499999999999997</c:v>
                </c:pt>
                <c:pt idx="21">
                  <c:v>0.36</c:v>
                </c:pt>
                <c:pt idx="22">
                  <c:v>0.40499999999999997</c:v>
                </c:pt>
                <c:pt idx="23">
                  <c:v>0.40499999999999997</c:v>
                </c:pt>
                <c:pt idx="24">
                  <c:v>0.42499999999999999</c:v>
                </c:pt>
                <c:pt idx="25">
                  <c:v>0.39500000000000002</c:v>
                </c:pt>
                <c:pt idx="26">
                  <c:v>0.38500000000000001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7B-4610-A736-79792666292F}"/>
            </c:ext>
          </c:extLst>
        </c:ser>
        <c:ser>
          <c:idx val="1"/>
          <c:order val="1"/>
          <c:tx>
            <c:v>Після</c:v>
          </c:tx>
          <c:spPr>
            <a:ln w="38100" cap="rnd">
              <a:solidFill>
                <a:schemeClr val="accent4">
                  <a:lumMod val="75000"/>
                </a:schemeClr>
              </a:solidFill>
              <a:rou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6"/>
            <c:spPr>
              <a:solidFill>
                <a:schemeClr val="lt1"/>
              </a:solidFill>
              <a:ln w="38100">
                <a:solidFill>
                  <a:schemeClr val="accent4">
                    <a:lumMod val="75000"/>
                  </a:schemeClr>
                </a:solidFill>
                <a:round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marker>
          <c:val>
            <c:numRef>
              <c:f>Результат!$B$8:$AB$8</c:f>
              <c:numCache>
                <c:formatCode>0%</c:formatCode>
                <c:ptCount val="27"/>
                <c:pt idx="0">
                  <c:v>0.6</c:v>
                </c:pt>
                <c:pt idx="1">
                  <c:v>0.63</c:v>
                </c:pt>
                <c:pt idx="2">
                  <c:v>0.65999999999999992</c:v>
                </c:pt>
                <c:pt idx="3">
                  <c:v>0.59499999999999997</c:v>
                </c:pt>
                <c:pt idx="4">
                  <c:v>0.62</c:v>
                </c:pt>
                <c:pt idx="5">
                  <c:v>0.67999999999999994</c:v>
                </c:pt>
                <c:pt idx="6">
                  <c:v>0.65999999999999992</c:v>
                </c:pt>
                <c:pt idx="7">
                  <c:v>0.64500000000000002</c:v>
                </c:pt>
                <c:pt idx="8">
                  <c:v>0.65999999999999992</c:v>
                </c:pt>
                <c:pt idx="9">
                  <c:v>0.60499999999999998</c:v>
                </c:pt>
                <c:pt idx="10">
                  <c:v>0.625</c:v>
                </c:pt>
                <c:pt idx="11">
                  <c:v>0.61499999999999999</c:v>
                </c:pt>
                <c:pt idx="12">
                  <c:v>0.64</c:v>
                </c:pt>
                <c:pt idx="13">
                  <c:v>0.59499999999999997</c:v>
                </c:pt>
                <c:pt idx="14">
                  <c:v>0.67</c:v>
                </c:pt>
                <c:pt idx="15">
                  <c:v>0.65999999999999992</c:v>
                </c:pt>
                <c:pt idx="16">
                  <c:v>0.63</c:v>
                </c:pt>
                <c:pt idx="17">
                  <c:v>0.65</c:v>
                </c:pt>
                <c:pt idx="18">
                  <c:v>0.63</c:v>
                </c:pt>
                <c:pt idx="19">
                  <c:v>0.625</c:v>
                </c:pt>
                <c:pt idx="20">
                  <c:v>0.65</c:v>
                </c:pt>
                <c:pt idx="21">
                  <c:v>0.67999999999999994</c:v>
                </c:pt>
                <c:pt idx="22">
                  <c:v>0.625</c:v>
                </c:pt>
                <c:pt idx="23">
                  <c:v>0.59499999999999997</c:v>
                </c:pt>
                <c:pt idx="24">
                  <c:v>0.66500000000000004</c:v>
                </c:pt>
                <c:pt idx="25">
                  <c:v>0.69500000000000006</c:v>
                </c:pt>
                <c:pt idx="26">
                  <c:v>0.61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67B-4610-A736-7979266629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29207599"/>
        <c:axId val="1229208431"/>
      </c:lineChart>
      <c:catAx>
        <c:axId val="122920759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dk1">
                  <a:lumMod val="15000"/>
                  <a:lumOff val="85000"/>
                  <a:alpha val="51000"/>
                </a:schemeClr>
              </a:solidFill>
              <a:round/>
            </a:ln>
            <a:effectLst/>
          </c:spPr>
        </c:minorGridlines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cap="none" spc="0" normalizeH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229208431"/>
        <c:crosses val="autoZero"/>
        <c:auto val="1"/>
        <c:lblAlgn val="ctr"/>
        <c:lblOffset val="100"/>
        <c:noMultiLvlLbl val="0"/>
      </c:catAx>
      <c:valAx>
        <c:axId val="1229208431"/>
        <c:scaling>
          <c:orientation val="minMax"/>
          <c:min val="0.30000000000000004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229207599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 w="19050">
          <a:noFill/>
        </a:ln>
        <a:effectLst/>
      </c:spPr>
    </c:plotArea>
    <c:legend>
      <c:legendPos val="b"/>
      <c:layout>
        <c:manualLayout>
          <c:xMode val="edge"/>
          <c:yMode val="edge"/>
          <c:x val="0.28583235840598525"/>
          <c:y val="0.90473545267457056"/>
          <c:w val="0.43167338536392025"/>
          <c:h val="8.0702452813884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uk-UA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32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1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991B98-B925-4E18-8AC9-0F55F632D009}" type="doc">
      <dgm:prSet loTypeId="urn:microsoft.com/office/officeart/2008/layout/PictureAccentList" loCatId="list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uk-UA"/>
        </a:p>
      </dgm:t>
    </dgm:pt>
    <dgm:pt modelId="{64DDF1C7-3258-44B3-96EE-90A11E633F94}">
      <dgm:prSet phldrT="[Текст]" custT="1"/>
      <dgm:spPr>
        <a:solidFill>
          <a:schemeClr val="accent5">
            <a:lumMod val="75000"/>
            <a:alpha val="80000"/>
          </a:schemeClr>
        </a:solidFill>
      </dgm:spPr>
      <dgm:t>
        <a:bodyPr/>
        <a:lstStyle/>
        <a:p>
          <a:endParaRPr lang="uk-UA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182DCFCD-3FFB-4C5C-8277-24F0096829BD}" type="parTrans" cxnId="{75B0B0C9-1C68-43DE-98D3-697BC79EEEE4}">
      <dgm:prSet/>
      <dgm:spPr/>
      <dgm:t>
        <a:bodyPr/>
        <a:lstStyle/>
        <a:p>
          <a:endParaRPr lang="uk-UA"/>
        </a:p>
      </dgm:t>
    </dgm:pt>
    <dgm:pt modelId="{41E717D9-5B20-4C29-856F-2D4B31FA9D70}" type="sibTrans" cxnId="{75B0B0C9-1C68-43DE-98D3-697BC79EEEE4}">
      <dgm:prSet/>
      <dgm:spPr/>
      <dgm:t>
        <a:bodyPr/>
        <a:lstStyle/>
        <a:p>
          <a:endParaRPr lang="uk-UA"/>
        </a:p>
      </dgm:t>
    </dgm:pt>
    <dgm:pt modelId="{31821020-932A-48CA-883C-164253049D38}" type="pres">
      <dgm:prSet presAssocID="{46991B98-B925-4E18-8AC9-0F55F632D009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37F53FF6-DEE4-40C2-ABA4-F558916E0976}" type="pres">
      <dgm:prSet presAssocID="{64DDF1C7-3258-44B3-96EE-90A11E633F94}" presName="root" presStyleCnt="0">
        <dgm:presLayoutVars>
          <dgm:chMax/>
          <dgm:chPref val="4"/>
        </dgm:presLayoutVars>
      </dgm:prSet>
      <dgm:spPr/>
      <dgm:t>
        <a:bodyPr/>
        <a:lstStyle/>
        <a:p>
          <a:endParaRPr lang="uk-UA"/>
        </a:p>
      </dgm:t>
    </dgm:pt>
    <dgm:pt modelId="{5A1BE448-91A8-4543-8EC8-DC02213B63C8}" type="pres">
      <dgm:prSet presAssocID="{64DDF1C7-3258-44B3-96EE-90A11E633F94}" presName="rootComposite" presStyleCnt="0">
        <dgm:presLayoutVars/>
      </dgm:prSet>
      <dgm:spPr/>
      <dgm:t>
        <a:bodyPr/>
        <a:lstStyle/>
        <a:p>
          <a:endParaRPr lang="uk-UA"/>
        </a:p>
      </dgm:t>
    </dgm:pt>
    <dgm:pt modelId="{39AC0C36-3335-4C2B-8B1C-CD9884476A9C}" type="pres">
      <dgm:prSet presAssocID="{64DDF1C7-3258-44B3-96EE-90A11E633F94}" presName="rootText" presStyleLbl="node0" presStyleIdx="0" presStyleCnt="1" custScaleY="400000" custLinFactNeighborX="28" custLinFactNeighborY="-68293">
        <dgm:presLayoutVars>
          <dgm:chMax/>
          <dgm:chPref val="4"/>
        </dgm:presLayoutVars>
      </dgm:prSet>
      <dgm:spPr/>
      <dgm:t>
        <a:bodyPr/>
        <a:lstStyle/>
        <a:p>
          <a:endParaRPr lang="uk-UA"/>
        </a:p>
      </dgm:t>
    </dgm:pt>
    <dgm:pt modelId="{38FEBD84-6110-4E96-B619-1EE88E6EB2F7}" type="pres">
      <dgm:prSet presAssocID="{64DDF1C7-3258-44B3-96EE-90A11E633F94}" presName="childShap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uk-UA"/>
        </a:p>
      </dgm:t>
    </dgm:pt>
  </dgm:ptLst>
  <dgm:cxnLst>
    <dgm:cxn modelId="{75B0B0C9-1C68-43DE-98D3-697BC79EEEE4}" srcId="{46991B98-B925-4E18-8AC9-0F55F632D009}" destId="{64DDF1C7-3258-44B3-96EE-90A11E633F94}" srcOrd="0" destOrd="0" parTransId="{182DCFCD-3FFB-4C5C-8277-24F0096829BD}" sibTransId="{41E717D9-5B20-4C29-856F-2D4B31FA9D70}"/>
    <dgm:cxn modelId="{D1752B03-EFED-4D1E-B835-DCDA4E2F48F4}" type="presOf" srcId="{64DDF1C7-3258-44B3-96EE-90A11E633F94}" destId="{39AC0C36-3335-4C2B-8B1C-CD9884476A9C}" srcOrd="0" destOrd="0" presId="urn:microsoft.com/office/officeart/2008/layout/PictureAccentList"/>
    <dgm:cxn modelId="{E862F39D-70DA-4DA2-8E9C-BC3E1040BFFC}" type="presOf" srcId="{46991B98-B925-4E18-8AC9-0F55F632D009}" destId="{31821020-932A-48CA-883C-164253049D38}" srcOrd="0" destOrd="0" presId="urn:microsoft.com/office/officeart/2008/layout/PictureAccentList"/>
    <dgm:cxn modelId="{4BE8125C-460B-46B0-A273-50737CB3DFAC}" type="presParOf" srcId="{31821020-932A-48CA-883C-164253049D38}" destId="{37F53FF6-DEE4-40C2-ABA4-F558916E0976}" srcOrd="0" destOrd="0" presId="urn:microsoft.com/office/officeart/2008/layout/PictureAccentList"/>
    <dgm:cxn modelId="{DF64220D-F95D-4D54-BCA2-B6186696F20D}" type="presParOf" srcId="{37F53FF6-DEE4-40C2-ABA4-F558916E0976}" destId="{5A1BE448-91A8-4543-8EC8-DC02213B63C8}" srcOrd="0" destOrd="0" presId="urn:microsoft.com/office/officeart/2008/layout/PictureAccentList"/>
    <dgm:cxn modelId="{6174905C-3EB1-4945-86BF-28F649F39694}" type="presParOf" srcId="{5A1BE448-91A8-4543-8EC8-DC02213B63C8}" destId="{39AC0C36-3335-4C2B-8B1C-CD9884476A9C}" srcOrd="0" destOrd="0" presId="urn:microsoft.com/office/officeart/2008/layout/PictureAccentList"/>
    <dgm:cxn modelId="{E9B58C79-B499-4E19-9015-9D49BEB374CF}" type="presParOf" srcId="{37F53FF6-DEE4-40C2-ABA4-F558916E0976}" destId="{38FEBD84-6110-4E96-B619-1EE88E6EB2F7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AC0C36-3335-4C2B-8B1C-CD9884476A9C}">
      <dsp:nvSpPr>
        <dsp:cNvPr id="0" name=""/>
        <dsp:cNvSpPr/>
      </dsp:nvSpPr>
      <dsp:spPr>
        <a:xfrm>
          <a:off x="0" y="0"/>
          <a:ext cx="10081119" cy="1800199"/>
        </a:xfrm>
        <a:prstGeom prst="roundRect">
          <a:avLst>
            <a:gd name="adj" fmla="val 10000"/>
          </a:avLst>
        </a:prstGeom>
        <a:solidFill>
          <a:schemeClr val="accent5">
            <a:lumMod val="75000"/>
            <a:alpha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3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52726" y="52726"/>
        <a:ext cx="9975667" cy="16947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7617"/>
            <a:ext cx="10801350" cy="1122990"/>
          </a:xfrm>
          <a:prstGeom prst="rect">
            <a:avLst/>
          </a:prstGeom>
        </p:spPr>
        <p:txBody>
          <a:bodyPr lIns="102870" tIns="51435" rIns="102870" bIns="51435"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068" y="1680211"/>
            <a:ext cx="9721215" cy="483680"/>
          </a:xfrm>
          <a:prstGeom prst="rect">
            <a:avLst/>
          </a:prstGeom>
        </p:spPr>
        <p:txBody>
          <a:bodyPr lIns="102870" tIns="51435" rIns="102870" bIns="51435" anchor="ctr"/>
          <a:lstStyle>
            <a:lvl1pPr marL="0" indent="0">
              <a:buNone/>
              <a:defRPr sz="2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552286" y="2390716"/>
            <a:ext cx="9721215" cy="3780420"/>
          </a:xfrm>
          <a:prstGeom prst="rect">
            <a:avLst/>
          </a:prstGeom>
        </p:spPr>
        <p:txBody>
          <a:bodyPr lIns="445500" tIns="51435" rIns="102870" bIns="51435" anchor="t"/>
          <a:lstStyle>
            <a:lvl1pPr marL="0" indent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13238" y="0"/>
            <a:ext cx="8888112" cy="1122990"/>
          </a:xfrm>
          <a:prstGeom prst="rect">
            <a:avLst/>
          </a:prstGeom>
        </p:spPr>
        <p:txBody>
          <a:bodyPr lIns="102870" tIns="51435" rIns="102870" bIns="51435"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508654" y="1332198"/>
            <a:ext cx="7752629" cy="483680"/>
          </a:xfrm>
          <a:prstGeom prst="rect">
            <a:avLst/>
          </a:prstGeom>
        </p:spPr>
        <p:txBody>
          <a:bodyPr lIns="102870" tIns="51435" rIns="102870" bIns="51435" anchor="ctr"/>
          <a:lstStyle>
            <a:lvl1pPr marL="0" indent="0">
              <a:buNone/>
              <a:defRPr sz="2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520872" y="1937066"/>
            <a:ext cx="7752629" cy="4355258"/>
          </a:xfrm>
          <a:prstGeom prst="rect">
            <a:avLst/>
          </a:prstGeom>
        </p:spPr>
        <p:txBody>
          <a:bodyPr lIns="445500" tIns="51435" rIns="102870" bIns="51435" anchor="t"/>
          <a:lstStyle>
            <a:lvl1pPr marL="0" indent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6818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101" y="2236947"/>
            <a:ext cx="9181148" cy="154352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0203" y="4080510"/>
            <a:ext cx="7560945" cy="184023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71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86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004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086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286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232" y="4627245"/>
            <a:ext cx="9181148" cy="1430179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232" y="3052049"/>
            <a:ext cx="9181148" cy="157519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1435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287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4305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57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7175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861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0045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14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933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0068" y="1680211"/>
            <a:ext cx="4770596" cy="475226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0686" y="1680211"/>
            <a:ext cx="4770596" cy="475226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790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068" y="1611869"/>
            <a:ext cx="4772472" cy="671750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300" b="1"/>
            </a:lvl2pPr>
            <a:lvl3pPr marL="1028700" indent="0">
              <a:buNone/>
              <a:defRPr sz="2000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0068" y="2283619"/>
            <a:ext cx="4772472" cy="4148852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86936" y="1611869"/>
            <a:ext cx="4774347" cy="671750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300" b="1"/>
            </a:lvl2pPr>
            <a:lvl3pPr marL="1028700" indent="0">
              <a:buNone/>
              <a:defRPr sz="2000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86936" y="2283619"/>
            <a:ext cx="4774347" cy="4148852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811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119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91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068" y="286702"/>
            <a:ext cx="3553570" cy="1220153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3028" y="286703"/>
            <a:ext cx="6038255" cy="6145769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0068" y="1506856"/>
            <a:ext cx="3553570" cy="4925616"/>
          </a:xfrm>
        </p:spPr>
        <p:txBody>
          <a:bodyPr/>
          <a:lstStyle>
            <a:lvl1pPr marL="0" indent="0">
              <a:buNone/>
              <a:defRPr sz="1600"/>
            </a:lvl1pPr>
            <a:lvl2pPr marL="514350" indent="0">
              <a:buNone/>
              <a:defRPr sz="1400"/>
            </a:lvl2pPr>
            <a:lvl3pPr marL="1028700" indent="0">
              <a:buNone/>
              <a:defRPr sz="1100"/>
            </a:lvl3pPr>
            <a:lvl4pPr marL="1543050" indent="0">
              <a:buNone/>
              <a:defRPr sz="1000"/>
            </a:lvl4pPr>
            <a:lvl5pPr marL="2057400" indent="0">
              <a:buNone/>
              <a:defRPr sz="1000"/>
            </a:lvl5pPr>
            <a:lvl6pPr marL="2571750" indent="0">
              <a:buNone/>
              <a:defRPr sz="1000"/>
            </a:lvl6pPr>
            <a:lvl7pPr marL="3086100" indent="0">
              <a:buNone/>
              <a:defRPr sz="1000"/>
            </a:lvl7pPr>
            <a:lvl8pPr marL="3600450" indent="0">
              <a:buNone/>
              <a:defRPr sz="1000"/>
            </a:lvl8pPr>
            <a:lvl9pPr marL="41148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88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7140" y="5040630"/>
            <a:ext cx="6480810" cy="59507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17140" y="643414"/>
            <a:ext cx="6480810" cy="4320540"/>
          </a:xfrm>
        </p:spPr>
        <p:txBody>
          <a:bodyPr/>
          <a:lstStyle>
            <a:lvl1pPr marL="0" indent="0">
              <a:buNone/>
              <a:defRPr sz="3600"/>
            </a:lvl1pPr>
            <a:lvl2pPr marL="514350" indent="0">
              <a:buNone/>
              <a:defRPr sz="3200"/>
            </a:lvl2pPr>
            <a:lvl3pPr marL="1028700" indent="0">
              <a:buNone/>
              <a:defRPr sz="2700"/>
            </a:lvl3pPr>
            <a:lvl4pPr marL="1543050" indent="0">
              <a:buNone/>
              <a:defRPr sz="2300"/>
            </a:lvl4pPr>
            <a:lvl5pPr marL="2057400" indent="0">
              <a:buNone/>
              <a:defRPr sz="2300"/>
            </a:lvl5pPr>
            <a:lvl6pPr marL="2571750" indent="0">
              <a:buNone/>
              <a:defRPr sz="2300"/>
            </a:lvl6pPr>
            <a:lvl7pPr marL="3086100" indent="0">
              <a:buNone/>
              <a:defRPr sz="2300"/>
            </a:lvl7pPr>
            <a:lvl8pPr marL="3600450" indent="0">
              <a:buNone/>
              <a:defRPr sz="2300"/>
            </a:lvl8pPr>
            <a:lvl9pPr marL="4114800" indent="0">
              <a:buNone/>
              <a:defRPr sz="23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17140" y="5635705"/>
            <a:ext cx="6480810" cy="845105"/>
          </a:xfrm>
        </p:spPr>
        <p:txBody>
          <a:bodyPr/>
          <a:lstStyle>
            <a:lvl1pPr marL="0" indent="0">
              <a:buNone/>
              <a:defRPr sz="1600"/>
            </a:lvl1pPr>
            <a:lvl2pPr marL="514350" indent="0">
              <a:buNone/>
              <a:defRPr sz="1400"/>
            </a:lvl2pPr>
            <a:lvl3pPr marL="1028700" indent="0">
              <a:buNone/>
              <a:defRPr sz="1100"/>
            </a:lvl3pPr>
            <a:lvl4pPr marL="1543050" indent="0">
              <a:buNone/>
              <a:defRPr sz="1000"/>
            </a:lvl4pPr>
            <a:lvl5pPr marL="2057400" indent="0">
              <a:buNone/>
              <a:defRPr sz="1000"/>
            </a:lvl5pPr>
            <a:lvl6pPr marL="2571750" indent="0">
              <a:buNone/>
              <a:defRPr sz="1000"/>
            </a:lvl6pPr>
            <a:lvl7pPr marL="3086100" indent="0">
              <a:buNone/>
              <a:defRPr sz="1000"/>
            </a:lvl7pPr>
            <a:lvl8pPr marL="3600450" indent="0">
              <a:buNone/>
              <a:defRPr sz="1000"/>
            </a:lvl8pPr>
            <a:lvl9pPr marL="41148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035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37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30979" y="288371"/>
            <a:ext cx="2430304" cy="61441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0067" y="288371"/>
            <a:ext cx="7110889" cy="61441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85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l" defTabSz="1028700" rtl="0" eaLnBrk="1" latinLnBrk="1" hangingPunct="1">
        <a:spcBef>
          <a:spcPct val="0"/>
        </a:spcBef>
        <a:buNone/>
        <a:defRPr sz="45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85763" indent="-385763" algn="l" defTabSz="1028700" rtl="0" eaLnBrk="1" latinLnBrk="1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35819" indent="-321469" algn="l" defTabSz="102870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2870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0068" y="288370"/>
            <a:ext cx="9721215" cy="1200150"/>
          </a:xfrm>
          <a:prstGeom prst="rect">
            <a:avLst/>
          </a:prstGeom>
        </p:spPr>
        <p:txBody>
          <a:bodyPr vert="horz" lIns="102870" tIns="51435" rIns="102870" bIns="51435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068" y="1680211"/>
            <a:ext cx="9721215" cy="4752261"/>
          </a:xfrm>
          <a:prstGeom prst="rect">
            <a:avLst/>
          </a:prstGeom>
        </p:spPr>
        <p:txBody>
          <a:bodyPr vert="horz" lIns="102870" tIns="51435" rIns="102870" bIns="5143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068" y="6674168"/>
            <a:ext cx="2520315" cy="383381"/>
          </a:xfrm>
          <a:prstGeom prst="rect">
            <a:avLst/>
          </a:prstGeom>
        </p:spPr>
        <p:txBody>
          <a:bodyPr vert="horz" lIns="102870" tIns="51435" rIns="102870" bIns="5143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90461" y="6674168"/>
            <a:ext cx="3420428" cy="383381"/>
          </a:xfrm>
          <a:prstGeom prst="rect">
            <a:avLst/>
          </a:prstGeom>
        </p:spPr>
        <p:txBody>
          <a:bodyPr vert="horz" lIns="102870" tIns="51435" rIns="102870" bIns="5143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40968" y="6674168"/>
            <a:ext cx="2520315" cy="383381"/>
          </a:xfrm>
          <a:prstGeom prst="rect">
            <a:avLst/>
          </a:prstGeom>
        </p:spPr>
        <p:txBody>
          <a:bodyPr vert="horz" lIns="102870" tIns="51435" rIns="102870" bIns="5143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1028700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63" indent="-385763" algn="l" defTabSz="1028700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35819" indent="-321469" algn="l" defTabSz="1028700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7948" y="0"/>
            <a:ext cx="10809298" cy="657872"/>
          </a:xfrm>
          <a:prstGeom prst="rect">
            <a:avLst/>
          </a:prstGeom>
          <a:noFill/>
        </p:spPr>
        <p:txBody>
          <a:bodyPr wrap="square" lIns="102870" tIns="51435" rIns="102870" bIns="51435">
            <a:spAutoFit/>
          </a:bodyPr>
          <a:lstStyle/>
          <a:p>
            <a:pPr algn="ctr" defTabSz="1157230">
              <a:defRPr/>
            </a:pP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ХМЕЛЬНИЦЬКЕ ТЕРИТОРІАЛЬНЕ ВІДДІЛЕННЯ МАЛОЇ АКАДЕМІЇ НАУК УКРАЇНИ</a:t>
            </a:r>
          </a:p>
          <a:p>
            <a:pPr algn="ctr" defTabSz="1157230">
              <a:defRPr/>
            </a:pP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КАМ’ЯНЕЦЬ-ПОДІЛЬСЬКЕ МІСЬКЕ НАУКОВЕ ТОВАРИСТВО МАН</a:t>
            </a:r>
            <a:endParaRPr lang="uk-UA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1437043491"/>
              </p:ext>
            </p:extLst>
          </p:nvPr>
        </p:nvGraphicFramePr>
        <p:xfrm>
          <a:off x="356141" y="2160290"/>
          <a:ext cx="10081120" cy="180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60115" y="2263130"/>
            <a:ext cx="10081120" cy="1569660"/>
          </a:xfrm>
          <a:custGeom>
            <a:avLst/>
            <a:gdLst>
              <a:gd name="connsiteX0" fmla="*/ 0 w 8712968"/>
              <a:gd name="connsiteY0" fmla="*/ 0 h 2062103"/>
              <a:gd name="connsiteX1" fmla="*/ 8712968 w 8712968"/>
              <a:gd name="connsiteY1" fmla="*/ 0 h 2062103"/>
              <a:gd name="connsiteX2" fmla="*/ 8712968 w 8712968"/>
              <a:gd name="connsiteY2" fmla="*/ 2062103 h 2062103"/>
              <a:gd name="connsiteX3" fmla="*/ 0 w 8712968"/>
              <a:gd name="connsiteY3" fmla="*/ 2062103 h 2062103"/>
              <a:gd name="connsiteX4" fmla="*/ 0 w 8712968"/>
              <a:gd name="connsiteY4" fmla="*/ 0 h 2062103"/>
              <a:gd name="connsiteX0" fmla="*/ 0 w 8712968"/>
              <a:gd name="connsiteY0" fmla="*/ 0 h 2062103"/>
              <a:gd name="connsiteX1" fmla="*/ 1817132 w 8712968"/>
              <a:gd name="connsiteY1" fmla="*/ 22549 h 2062103"/>
              <a:gd name="connsiteX2" fmla="*/ 8712968 w 8712968"/>
              <a:gd name="connsiteY2" fmla="*/ 0 h 2062103"/>
              <a:gd name="connsiteX3" fmla="*/ 8712968 w 8712968"/>
              <a:gd name="connsiteY3" fmla="*/ 2062103 h 2062103"/>
              <a:gd name="connsiteX4" fmla="*/ 0 w 8712968"/>
              <a:gd name="connsiteY4" fmla="*/ 2062103 h 2062103"/>
              <a:gd name="connsiteX5" fmla="*/ 0 w 8712968"/>
              <a:gd name="connsiteY5" fmla="*/ 0 h 2062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12968" h="2062103">
                <a:moveTo>
                  <a:pt x="0" y="0"/>
                </a:moveTo>
                <a:lnTo>
                  <a:pt x="1817132" y="22549"/>
                </a:lnTo>
                <a:lnTo>
                  <a:pt x="8712968" y="0"/>
                </a:lnTo>
                <a:lnTo>
                  <a:pt x="8712968" y="2062103"/>
                </a:lnTo>
                <a:lnTo>
                  <a:pt x="0" y="2062103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СТВОРЕННЯ ТА ОПТИМІЗАЦІЯ</a:t>
            </a:r>
          </a:p>
          <a:p>
            <a:pPr algn="ctr"/>
            <a:r>
              <a:rPr lang="ru-RU" sz="32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ЕКОЛОГІЧНО БЕЗПЕЧНОГО ПРИСТРОЮ</a:t>
            </a:r>
          </a:p>
          <a:p>
            <a:pPr algn="ctr"/>
            <a:r>
              <a:rPr lang="ru-RU" sz="32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ДЛЯ ПОЛІПШЕННЯ ЯКОСТІ ВОДИ НА КУХНІ</a:t>
            </a:r>
            <a:endParaRPr lang="ru-RU" sz="3200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960515" y="4320530"/>
            <a:ext cx="6480720" cy="2700300"/>
          </a:xfrm>
          <a:prstGeom prst="roundRect">
            <a:avLst>
              <a:gd name="adj" fmla="val 10000"/>
            </a:avLst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1">
              <a:alpha val="8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" name="TextBox 2"/>
          <p:cNvSpPr txBox="1"/>
          <p:nvPr/>
        </p:nvSpPr>
        <p:spPr>
          <a:xfrm>
            <a:off x="3962502" y="4378018"/>
            <a:ext cx="647674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Роботу </a:t>
            </a:r>
            <a:r>
              <a:rPr lang="uk-UA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виконала:</a:t>
            </a:r>
            <a:endParaRPr lang="uk-UA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Бурячок Марія Валентинівна, здобувачка </a:t>
            </a:r>
            <a:r>
              <a:rPr lang="uk-UA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освіти </a:t>
            </a:r>
            <a:r>
              <a:rPr lang="uk-UA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 класу</a:t>
            </a:r>
          </a:p>
          <a:p>
            <a:pPr algn="just"/>
            <a:r>
              <a:rPr lang="uk-UA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Кам’янець-Подільської гімназії №1</a:t>
            </a:r>
          </a:p>
          <a:p>
            <a:pPr algn="just"/>
            <a:r>
              <a:rPr lang="uk-UA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Кам’янець-Подільської </a:t>
            </a:r>
            <a:r>
              <a:rPr lang="uk-UA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міської ради Хмельницької області</a:t>
            </a:r>
          </a:p>
          <a:p>
            <a:pPr algn="just"/>
            <a:endParaRPr lang="uk-UA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Педагогічний керівник:</a:t>
            </a:r>
          </a:p>
          <a:p>
            <a:pPr algn="just"/>
            <a:r>
              <a:rPr lang="uk-UA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Теличко Іван Іванович, вчитель </a:t>
            </a:r>
            <a:r>
              <a:rPr lang="uk-UA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фізики</a:t>
            </a:r>
          </a:p>
          <a:p>
            <a:pPr algn="just"/>
            <a:r>
              <a:rPr lang="uk-UA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Кам’янець-Подільської </a:t>
            </a:r>
            <a:r>
              <a:rPr lang="uk-UA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гімназії №1</a:t>
            </a:r>
          </a:p>
          <a:p>
            <a:pPr algn="just"/>
            <a:r>
              <a:rPr lang="uk-UA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Кам’янець-Подільської міської ради Хмельницької області</a:t>
            </a:r>
          </a:p>
        </p:txBody>
      </p:sp>
      <p:sp>
        <p:nvSpPr>
          <p:cNvPr id="7" name="Прямокутник 6"/>
          <p:cNvSpPr/>
          <p:nvPr/>
        </p:nvSpPr>
        <p:spPr>
          <a:xfrm>
            <a:off x="360115" y="1206988"/>
            <a:ext cx="10081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57230">
              <a:defRPr/>
            </a:pPr>
            <a:r>
              <a:rPr lang="uk-UA" sz="1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ВСЕУКРАЇНСЬКИЙ ІНТЕРАКТИВНИЙ КОНКУРС «МАН–ЮНІОР ДОСЛІДНИК»</a:t>
            </a:r>
            <a:endParaRPr lang="uk-UA" sz="18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22179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Graphic spid="12" grpId="0">
        <p:bldAsOne/>
      </p:bldGraphic>
      <p:bldP spid="2" grpId="0"/>
      <p:bldP spid="3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144090" y="16778"/>
            <a:ext cx="8999909" cy="1069514"/>
          </a:xfrm>
        </p:spPr>
        <p:txBody>
          <a:bodyPr/>
          <a:lstStyle/>
          <a:p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апарат дослідження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16099" y="1224186"/>
            <a:ext cx="10369152" cy="579161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361950" algn="just">
              <a:lnSpc>
                <a:spcPct val="100000"/>
              </a:lnSpc>
              <a:spcAft>
                <a:spcPts val="0"/>
              </a:spcAft>
            </a:pPr>
            <a:r>
              <a:rPr lang="uk-UA" sz="2600" b="1" dirty="0">
                <a:latin typeface="Times New Roman" pitchFamily="18" charset="0"/>
                <a:ea typeface="Calibri"/>
                <a:cs typeface="Times New Roman" pitchFamily="18" charset="0"/>
              </a:rPr>
              <a:t>Мета роботи </a:t>
            </a:r>
            <a:r>
              <a:rPr lang="uk-UA" sz="2600" dirty="0">
                <a:latin typeface="Times New Roman" pitchFamily="18" charset="0"/>
                <a:ea typeface="Calibri"/>
                <a:cs typeface="Times New Roman" pitchFamily="18" charset="0"/>
              </a:rPr>
              <a:t>полягає у створенні та апробації екологічно безпечного пристрою для активації води, який сприяє поліпшенню її фізико-хімічних властивостей, а також аналізі ефективності його функціонування у контексті можливостей використання активованої води в різних галузях з урахуванням впливу на навколишнє середовище</a:t>
            </a:r>
            <a:r>
              <a:rPr lang="uk-UA" sz="2600" dirty="0" smtClean="0"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</a:p>
          <a:p>
            <a:pPr indent="361950" algn="just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lang="uk-UA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Для </a:t>
            </a:r>
            <a:r>
              <a:rPr lang="uk-UA" sz="2000" dirty="0">
                <a:latin typeface="Times New Roman" pitchFamily="18" charset="0"/>
                <a:ea typeface="Calibri"/>
                <a:cs typeface="Times New Roman" pitchFamily="18" charset="0"/>
              </a:rPr>
              <a:t>досягнення зазначених цілей вирішувалися такі завдання дослідження:</a:t>
            </a:r>
          </a:p>
          <a:p>
            <a:pPr marL="342900" indent="-342900" algn="just">
              <a:lnSpc>
                <a:spcPct val="12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uk-UA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провести </a:t>
            </a:r>
            <a:r>
              <a:rPr lang="uk-UA" sz="2000" dirty="0">
                <a:latin typeface="Times New Roman" pitchFamily="18" charset="0"/>
                <a:ea typeface="Calibri"/>
                <a:cs typeface="Times New Roman" pitchFamily="18" charset="0"/>
              </a:rPr>
              <a:t>аналіз існуючих методів активації води та визначити їх переваги та </a:t>
            </a:r>
            <a:r>
              <a:rPr lang="uk-UA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недоліки;</a:t>
            </a:r>
            <a:endParaRPr lang="uk-UA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indent="-342900" algn="just">
              <a:lnSpc>
                <a:spcPct val="12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uk-UA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розробити </a:t>
            </a:r>
            <a:r>
              <a:rPr lang="uk-UA" sz="2000" dirty="0">
                <a:latin typeface="Times New Roman" pitchFamily="18" charset="0"/>
                <a:ea typeface="Calibri"/>
                <a:cs typeface="Times New Roman" pitchFamily="18" charset="0"/>
              </a:rPr>
              <a:t>конструкцію пристрою, який забезпечує екологічну безпеку процесу активації води;</a:t>
            </a:r>
          </a:p>
          <a:p>
            <a:pPr marL="342900" indent="-342900" algn="just">
              <a:lnSpc>
                <a:spcPct val="12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uk-UA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оптимізувати </a:t>
            </a:r>
            <a:r>
              <a:rPr lang="uk-UA" sz="2000" dirty="0">
                <a:latin typeface="Times New Roman" pitchFamily="18" charset="0"/>
                <a:ea typeface="Calibri"/>
                <a:cs typeface="Times New Roman" pitchFamily="18" charset="0"/>
              </a:rPr>
              <a:t>параметри роботи пристрою для досягнення максимальної ефективності;</a:t>
            </a:r>
          </a:p>
          <a:p>
            <a:pPr marL="342900" indent="-342900" algn="just">
              <a:lnSpc>
                <a:spcPct val="12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uk-UA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дослідити </a:t>
            </a:r>
            <a:r>
              <a:rPr lang="uk-UA" sz="2000" dirty="0">
                <a:latin typeface="Times New Roman" pitchFamily="18" charset="0"/>
                <a:ea typeface="Calibri"/>
                <a:cs typeface="Times New Roman" pitchFamily="18" charset="0"/>
              </a:rPr>
              <a:t>властивості активованої води, отриманої за допомогою створеного пристрою;</a:t>
            </a:r>
          </a:p>
          <a:p>
            <a:pPr marL="342900" indent="-342900" algn="just">
              <a:lnSpc>
                <a:spcPct val="12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uk-UA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оцінити </a:t>
            </a:r>
            <a:r>
              <a:rPr lang="uk-UA" sz="2000" dirty="0">
                <a:latin typeface="Times New Roman" pitchFamily="18" charset="0"/>
                <a:ea typeface="Calibri"/>
                <a:cs typeface="Times New Roman" pitchFamily="18" charset="0"/>
              </a:rPr>
              <a:t>практичну ефективність пристрою в різних умовах використання;</a:t>
            </a:r>
          </a:p>
          <a:p>
            <a:pPr marL="342900" indent="-342900" algn="just">
              <a:lnSpc>
                <a:spcPct val="12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uk-UA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провести </a:t>
            </a:r>
            <a:r>
              <a:rPr lang="uk-UA" sz="2000" dirty="0">
                <a:latin typeface="Times New Roman" pitchFamily="18" charset="0"/>
                <a:ea typeface="Calibri"/>
                <a:cs typeface="Times New Roman" pitchFamily="18" charset="0"/>
              </a:rPr>
              <a:t>аналіз впливу використання активованої води на екологію та здоров’я.</a:t>
            </a:r>
          </a:p>
        </p:txBody>
      </p:sp>
    </p:spTree>
    <p:extLst>
      <p:ext uri="{BB962C8B-B14F-4D97-AF65-F5344CB8AC3E}">
        <p14:creationId xmlns:p14="http://schemas.microsoft.com/office/powerpoint/2010/main" val="89176317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800275" y="216073"/>
            <a:ext cx="8784976" cy="4320481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361950" algn="just">
              <a:lnSpc>
                <a:spcPct val="100000"/>
              </a:lnSpc>
            </a:pPr>
            <a:r>
              <a:rPr lang="uk-UA" sz="28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Об’єктом досліджень </a:t>
            </a:r>
            <a:r>
              <a:rPr lang="uk-UA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є створення екологічно безпечного пристрою для активації води.</a:t>
            </a:r>
          </a:p>
          <a:p>
            <a:pPr indent="361950" algn="just">
              <a:lnSpc>
                <a:spcPct val="100000"/>
              </a:lnSpc>
            </a:pPr>
            <a:r>
              <a:rPr lang="uk-UA" sz="28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Предметом </a:t>
            </a:r>
            <a:r>
              <a:rPr lang="uk-UA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досліджень є аналіз даних, отриманих шляхом вимірів при дослідженні роботи активатора води.</a:t>
            </a:r>
          </a:p>
          <a:p>
            <a:pPr indent="361950" algn="just">
              <a:lnSpc>
                <a:spcPct val="100000"/>
              </a:lnSpc>
            </a:pPr>
            <a:r>
              <a:rPr lang="uk-UA" sz="28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Наукова новизна </a:t>
            </a:r>
            <a:r>
              <a:rPr lang="uk-UA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одержаних результатів – розроблена фізична модель пристрою та дослідження його працездатності.</a:t>
            </a:r>
            <a:endParaRPr lang="uk-UA" sz="2800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609" y="3744466"/>
            <a:ext cx="2844316" cy="331236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5967430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216099" y="2880370"/>
            <a:ext cx="5040560" cy="417646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uk-UA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Властивості «живої» води:</a:t>
            </a:r>
          </a:p>
          <a:p>
            <a:pPr marL="342900" lvl="0" indent="-342900" algn="just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наповнення життєвою енергією, загальний позитивний вплив на організм;</a:t>
            </a:r>
          </a:p>
          <a:p>
            <a:pPr marL="342900" lvl="0" indent="-342900" algn="just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зміцнення імунітету;</a:t>
            </a:r>
          </a:p>
          <a:p>
            <a:pPr marL="342900" lvl="0" indent="-342900" algn="just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покращує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апетит;</a:t>
            </a:r>
          </a:p>
          <a:p>
            <a:pPr marL="342900" lvl="0" indent="-342900" algn="just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збільшує тиск (ліки для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гіпотоніків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</a:p>
          <a:p>
            <a:pPr marL="342900" lvl="0" indent="-342900" algn="just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загоює різні рани, включаючи виразку шлунку.</a:t>
            </a:r>
            <a:endParaRPr lang="uk-UA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144090" y="0"/>
            <a:ext cx="9289033" cy="1152178"/>
          </a:xfrm>
        </p:spPr>
        <p:txBody>
          <a:bodyPr wrap="none"/>
          <a:lstStyle/>
          <a:p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Дія живої та мертвої води при захворюваннях</a:t>
            </a:r>
            <a:endParaRPr lang="uk-U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544691" y="2880370"/>
            <a:ext cx="5040560" cy="417646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uk-UA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Властивості «мертвої» води:</a:t>
            </a:r>
            <a:endParaRPr lang="uk-UA" sz="1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усуває віруси та шкідливі бактерії;</a:t>
            </a:r>
            <a:endParaRPr lang="uk-UA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відрізняється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антиалергенними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протизапальними властивостями;</a:t>
            </a:r>
            <a:endParaRPr lang="uk-UA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має </a:t>
            </a:r>
            <a:r>
              <a:rPr lang="uk-UA" sz="24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протинабрякові</a:t>
            </a:r>
            <a:r>
              <a:rPr lang="uk-UA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властивості.</a:t>
            </a:r>
            <a:endParaRPr lang="uk-UA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0968" y="5256634"/>
            <a:ext cx="2700299" cy="1800199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216099" y="1224186"/>
            <a:ext cx="10369152" cy="208255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 indent="361950" algn="just">
              <a:lnSpc>
                <a:spcPct val="100000"/>
              </a:lnSpc>
              <a:spcAft>
                <a:spcPts val="0"/>
              </a:spcAft>
            </a:pPr>
            <a:r>
              <a:rPr lang="uk-UA" sz="3200" dirty="0" err="1" smtClean="0">
                <a:latin typeface="Times New Roman"/>
                <a:ea typeface="Calibri"/>
                <a:cs typeface="Times New Roman"/>
              </a:rPr>
              <a:t>Електроактиватор</a:t>
            </a:r>
            <a:r>
              <a:rPr lang="uk-UA" sz="3200" dirty="0" smtClean="0">
                <a:latin typeface="Times New Roman"/>
                <a:ea typeface="Calibri"/>
                <a:cs typeface="Times New Roman"/>
              </a:rPr>
              <a:t> здатний зі звичайної водопровідної води зробити живу (лужну) і мертву (кислу), які разом створюють ідеальний баланс для питної води.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299" y="5256633"/>
            <a:ext cx="1867895" cy="1800199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433920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144090" y="16778"/>
            <a:ext cx="8999909" cy="1069514"/>
          </a:xfrm>
        </p:spPr>
        <p:txBody>
          <a:bodyPr wrap="none"/>
          <a:lstStyle/>
          <a:p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Еколого-географічна 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</a:t>
            </a:r>
            <a:b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об’єкту </a:t>
            </a:r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16099" y="1294287"/>
            <a:ext cx="6840760" cy="2232248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 indent="361950" algn="just">
              <a:lnSpc>
                <a:spcPct val="100000"/>
              </a:lnSpc>
              <a:spcAft>
                <a:spcPts val="0"/>
              </a:spcAft>
            </a:pPr>
            <a:r>
              <a:rPr lang="uk-UA" sz="3200" dirty="0">
                <a:latin typeface="Times New Roman"/>
                <a:ea typeface="Calibri"/>
                <a:cs typeface="Times New Roman"/>
              </a:rPr>
              <a:t>Кам’янець-Подільський – місто на південному-заході України, на Поділлі, одне з двох найбільших міст Хмельницької </a:t>
            </a:r>
            <a:r>
              <a:rPr lang="uk-UA" sz="3200" dirty="0" smtClean="0">
                <a:latin typeface="Times New Roman"/>
                <a:ea typeface="Calibri"/>
                <a:cs typeface="Times New Roman"/>
              </a:rPr>
              <a:t>області.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16099" y="3600450"/>
            <a:ext cx="6840760" cy="3151824"/>
          </a:xfrm>
          <a:prstGeom prst="rect">
            <a:avLst/>
          </a:prstGeom>
          <a:noFill/>
        </p:spPr>
        <p:txBody>
          <a:bodyPr vert="horz" lIns="91440" tIns="45720" rIns="91440" bIns="45720" numCol="2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 algn="just">
              <a:lnSpc>
                <a:spcPct val="100000"/>
              </a:lnSpc>
              <a:spcAft>
                <a:spcPts val="0"/>
              </a:spcAft>
            </a:pPr>
            <a:r>
              <a:rPr lang="ru-RU" sz="2400" dirty="0" smtClean="0">
                <a:latin typeface="Times New Roman"/>
                <a:ea typeface="Calibri"/>
                <a:cs typeface="Times New Roman"/>
              </a:rPr>
              <a:t>1</a:t>
            </a:r>
            <a:r>
              <a:rPr lang="uk-UA" sz="2400" dirty="0" smtClean="0">
                <a:latin typeface="Times New Roman"/>
                <a:ea typeface="Calibri"/>
                <a:cs typeface="Times New Roman"/>
              </a:rPr>
              <a:t>) Старе Місто;</a:t>
            </a:r>
          </a:p>
          <a:p>
            <a:pPr lvl="0" algn="just">
              <a:lnSpc>
                <a:spcPct val="100000"/>
              </a:lnSpc>
              <a:spcAft>
                <a:spcPts val="0"/>
              </a:spcAft>
            </a:pPr>
            <a:r>
              <a:rPr lang="uk-UA" sz="2400" dirty="0" smtClean="0">
                <a:latin typeface="Times New Roman"/>
                <a:ea typeface="Calibri"/>
                <a:cs typeface="Times New Roman"/>
              </a:rPr>
              <a:t>2) Руські Фільварки;</a:t>
            </a:r>
          </a:p>
          <a:p>
            <a:pPr lvl="0" algn="just">
              <a:lnSpc>
                <a:spcPct val="100000"/>
              </a:lnSpc>
              <a:spcAft>
                <a:spcPts val="0"/>
              </a:spcAft>
            </a:pPr>
            <a:r>
              <a:rPr lang="uk-UA" sz="2400" dirty="0" smtClean="0">
                <a:latin typeface="Times New Roman"/>
                <a:ea typeface="Calibri"/>
                <a:cs typeface="Times New Roman"/>
              </a:rPr>
              <a:t>3) Польські Фільварки;</a:t>
            </a:r>
          </a:p>
          <a:p>
            <a:pPr lvl="0" algn="just">
              <a:lnSpc>
                <a:spcPct val="100000"/>
              </a:lnSpc>
              <a:spcAft>
                <a:spcPts val="0"/>
              </a:spcAft>
            </a:pPr>
            <a:r>
              <a:rPr lang="uk-UA" sz="2400" dirty="0" smtClean="0">
                <a:latin typeface="Times New Roman"/>
                <a:ea typeface="Calibri"/>
                <a:cs typeface="Times New Roman"/>
              </a:rPr>
              <a:t>4) Новий План;</a:t>
            </a:r>
          </a:p>
          <a:p>
            <a:pPr lvl="0" algn="just">
              <a:lnSpc>
                <a:spcPct val="100000"/>
              </a:lnSpc>
              <a:spcAft>
                <a:spcPts val="0"/>
              </a:spcAft>
            </a:pPr>
            <a:r>
              <a:rPr lang="uk-UA" sz="2400" dirty="0" smtClean="0">
                <a:latin typeface="Times New Roman"/>
                <a:ea typeface="Calibri"/>
                <a:cs typeface="Times New Roman"/>
              </a:rPr>
              <a:t>5) Привокзальний;</a:t>
            </a:r>
          </a:p>
          <a:p>
            <a:pPr lvl="0" algn="just">
              <a:lnSpc>
                <a:spcPct val="100000"/>
              </a:lnSpc>
              <a:spcAft>
                <a:spcPts val="0"/>
              </a:spcAft>
            </a:pPr>
            <a:r>
              <a:rPr lang="uk-UA" sz="2400" dirty="0" smtClean="0">
                <a:latin typeface="Times New Roman"/>
                <a:ea typeface="Calibri"/>
                <a:cs typeface="Times New Roman"/>
              </a:rPr>
              <a:t>6) масив Мікрорайон;</a:t>
            </a:r>
          </a:p>
          <a:p>
            <a:pPr lvl="0" algn="just">
              <a:lnSpc>
                <a:spcPct val="100000"/>
              </a:lnSpc>
              <a:spcAft>
                <a:spcPts val="0"/>
              </a:spcAft>
            </a:pPr>
            <a:r>
              <a:rPr lang="uk-UA" sz="2400" dirty="0" smtClean="0">
                <a:latin typeface="Times New Roman"/>
                <a:ea typeface="Calibri"/>
                <a:cs typeface="Times New Roman"/>
              </a:rPr>
              <a:t>7) </a:t>
            </a:r>
            <a:r>
              <a:rPr lang="uk-UA" sz="2400" dirty="0" err="1" smtClean="0">
                <a:latin typeface="Times New Roman"/>
                <a:ea typeface="Calibri"/>
                <a:cs typeface="Times New Roman"/>
              </a:rPr>
              <a:t>Підзамче</a:t>
            </a:r>
            <a:r>
              <a:rPr lang="uk-UA" sz="2400" dirty="0" smtClean="0">
                <a:latin typeface="Times New Roman"/>
                <a:ea typeface="Calibri"/>
                <a:cs typeface="Times New Roman"/>
              </a:rPr>
              <a:t>;</a:t>
            </a:r>
          </a:p>
          <a:p>
            <a:pPr lvl="0" algn="just">
              <a:lnSpc>
                <a:spcPct val="100000"/>
              </a:lnSpc>
              <a:spcAft>
                <a:spcPts val="0"/>
              </a:spcAft>
            </a:pPr>
            <a:r>
              <a:rPr lang="uk-UA" sz="2400" dirty="0" smtClean="0">
                <a:latin typeface="Times New Roman"/>
                <a:ea typeface="Calibri"/>
                <a:cs typeface="Times New Roman"/>
              </a:rPr>
              <a:t>8) селище Смотрич;</a:t>
            </a:r>
          </a:p>
          <a:p>
            <a:pPr lvl="0" algn="just">
              <a:lnSpc>
                <a:spcPct val="100000"/>
              </a:lnSpc>
              <a:spcAft>
                <a:spcPts val="0"/>
              </a:spcAft>
            </a:pPr>
            <a:r>
              <a:rPr lang="uk-UA" sz="2400" dirty="0" smtClean="0">
                <a:latin typeface="Times New Roman"/>
                <a:ea typeface="Calibri"/>
                <a:cs typeface="Times New Roman"/>
              </a:rPr>
              <a:t>9) селище цукрового заводу;</a:t>
            </a:r>
          </a:p>
          <a:p>
            <a:pPr lvl="0" algn="just">
              <a:lnSpc>
                <a:spcPct val="100000"/>
              </a:lnSpc>
              <a:spcAft>
                <a:spcPts val="0"/>
              </a:spcAft>
            </a:pPr>
            <a:r>
              <a:rPr lang="uk-UA" sz="2400" dirty="0" smtClean="0">
                <a:latin typeface="Times New Roman"/>
                <a:ea typeface="Calibri"/>
                <a:cs typeface="Times New Roman"/>
              </a:rPr>
              <a:t>10) селище </a:t>
            </a:r>
            <a:r>
              <a:rPr lang="uk-UA" sz="2400" dirty="0" err="1" smtClean="0">
                <a:latin typeface="Times New Roman"/>
                <a:ea typeface="Calibri"/>
                <a:cs typeface="Times New Roman"/>
              </a:rPr>
              <a:t>Мукша</a:t>
            </a:r>
            <a:r>
              <a:rPr lang="uk-UA" sz="24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uk-UA" sz="2400" dirty="0" err="1" smtClean="0">
                <a:latin typeface="Times New Roman"/>
                <a:ea typeface="Calibri"/>
                <a:cs typeface="Times New Roman"/>
              </a:rPr>
              <a:t>Китайгородська</a:t>
            </a:r>
            <a:r>
              <a:rPr lang="uk-UA" sz="2400" dirty="0" smtClean="0">
                <a:latin typeface="Times New Roman"/>
                <a:ea typeface="Calibri"/>
                <a:cs typeface="Times New Roman"/>
              </a:rPr>
              <a:t>;</a:t>
            </a:r>
          </a:p>
          <a:p>
            <a:pPr lvl="0" algn="just">
              <a:lnSpc>
                <a:spcPct val="100000"/>
              </a:lnSpc>
              <a:spcAft>
                <a:spcPts val="0"/>
              </a:spcAft>
            </a:pPr>
            <a:r>
              <a:rPr lang="uk-UA" sz="2400" dirty="0" smtClean="0">
                <a:latin typeface="Times New Roman"/>
                <a:ea typeface="Calibri"/>
                <a:cs typeface="Times New Roman"/>
              </a:rPr>
              <a:t>11) селище Смірнова;</a:t>
            </a:r>
          </a:p>
          <a:p>
            <a:pPr lvl="0" algn="just">
              <a:lnSpc>
                <a:spcPct val="100000"/>
              </a:lnSpc>
              <a:spcAft>
                <a:spcPts val="0"/>
              </a:spcAft>
            </a:pPr>
            <a:r>
              <a:rPr lang="uk-UA" sz="2400" dirty="0" smtClean="0">
                <a:latin typeface="Times New Roman"/>
                <a:ea typeface="Calibri"/>
                <a:cs typeface="Times New Roman"/>
              </a:rPr>
              <a:t>12) селище цементного заводу.</a:t>
            </a:r>
            <a:endParaRPr lang="uk-UA" sz="2400" dirty="0">
              <a:latin typeface="Times New Roman"/>
              <a:ea typeface="Calibri"/>
              <a:cs typeface="Times New Roman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75" y="1440210"/>
            <a:ext cx="3456383" cy="5312064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7918475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144090" y="16778"/>
            <a:ext cx="8999909" cy="1069514"/>
          </a:xfrm>
        </p:spPr>
        <p:txBody>
          <a:bodyPr wrap="none"/>
          <a:lstStyle/>
          <a:p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 показників якості питної 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води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я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5230479"/>
              </p:ext>
            </p:extLst>
          </p:nvPr>
        </p:nvGraphicFramePr>
        <p:xfrm>
          <a:off x="221057" y="1963174"/>
          <a:ext cx="5107609" cy="5097356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2906053">
                  <a:extLst>
                    <a:ext uri="{9D8B030D-6E8A-4147-A177-3AD203B41FA5}">
                      <a16:colId xmlns:a16="http://schemas.microsoft.com/office/drawing/2014/main" val="2164941315"/>
                    </a:ext>
                  </a:extLst>
                </a:gridCol>
                <a:gridCol w="2201556">
                  <a:extLst>
                    <a:ext uri="{9D8B030D-6E8A-4147-A177-3AD203B41FA5}">
                      <a16:colId xmlns:a16="http://schemas.microsoft.com/office/drawing/2014/main" val="588866527"/>
                    </a:ext>
                  </a:extLst>
                </a:gridCol>
              </a:tblGrid>
              <a:tr h="5097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Група</a:t>
                      </a:r>
                      <a:endParaRPr lang="uk-UA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рН</a:t>
                      </a:r>
                      <a:endParaRPr lang="uk-UA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473756"/>
                  </a:ext>
                </a:extLst>
              </a:tr>
              <a:tr h="655367">
                <a:tc>
                  <a:txBody>
                    <a:bodyPr/>
                    <a:lstStyle/>
                    <a:p>
                      <a:pPr marL="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Сильнокислі</a:t>
                      </a:r>
                      <a:r>
                        <a:rPr lang="uk-UA" sz="1800" spc="-45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800" spc="-2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води</a:t>
                      </a:r>
                      <a:endParaRPr lang="uk-UA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</a:t>
                      </a:r>
                      <a:r>
                        <a:rPr lang="uk-UA" sz="18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800" spc="-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4676391"/>
                  </a:ext>
                </a:extLst>
              </a:tr>
              <a:tr h="655367">
                <a:tc>
                  <a:txBody>
                    <a:bodyPr/>
                    <a:lstStyle/>
                    <a:p>
                      <a:pPr marL="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Кислі</a:t>
                      </a:r>
                      <a:r>
                        <a:rPr lang="uk-UA" sz="1800" spc="-35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800" spc="-2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води</a:t>
                      </a:r>
                      <a:endParaRPr lang="uk-UA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uk-UA" sz="18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uk-UA" sz="18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800" spc="-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4101594"/>
                  </a:ext>
                </a:extLst>
              </a:tr>
              <a:tr h="655367">
                <a:tc>
                  <a:txBody>
                    <a:bodyPr/>
                    <a:lstStyle/>
                    <a:p>
                      <a:pPr marL="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Слабокислі</a:t>
                      </a:r>
                      <a:r>
                        <a:rPr lang="uk-UA" sz="1800" spc="-5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800" spc="-2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води</a:t>
                      </a:r>
                      <a:endParaRPr lang="uk-UA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uk-UA" sz="18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uk-UA" sz="18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800" spc="-2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6,5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9735981"/>
                  </a:ext>
                </a:extLst>
              </a:tr>
              <a:tr h="655367">
                <a:tc>
                  <a:txBody>
                    <a:bodyPr/>
                    <a:lstStyle/>
                    <a:p>
                      <a:pPr marL="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Нейтральні</a:t>
                      </a:r>
                      <a:r>
                        <a:rPr lang="uk-UA" sz="1800" spc="-45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800" spc="-2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води</a:t>
                      </a:r>
                      <a:endParaRPr lang="uk-UA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6,5</a:t>
                      </a:r>
                      <a:r>
                        <a:rPr lang="uk-UA" sz="18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lang="uk-UA" sz="1800" spc="-2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430368"/>
                  </a:ext>
                </a:extLst>
              </a:tr>
              <a:tr h="655367">
                <a:tc>
                  <a:txBody>
                    <a:bodyPr/>
                    <a:lstStyle/>
                    <a:p>
                      <a:pPr marL="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Слаболужні</a:t>
                      </a:r>
                      <a:r>
                        <a:rPr lang="uk-UA" sz="1800" spc="-5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800" spc="-2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води</a:t>
                      </a:r>
                      <a:endParaRPr lang="uk-UA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</a:t>
                      </a:r>
                      <a:r>
                        <a:rPr lang="uk-UA" sz="18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lang="uk-UA" sz="1800" spc="-2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8,5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3133591"/>
                  </a:ext>
                </a:extLst>
              </a:tr>
              <a:tr h="655367">
                <a:tc>
                  <a:txBody>
                    <a:bodyPr/>
                    <a:lstStyle/>
                    <a:p>
                      <a:pPr marL="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Лужні</a:t>
                      </a:r>
                      <a:r>
                        <a:rPr lang="uk-UA" sz="1800" spc="-35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800" spc="-2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води</a:t>
                      </a:r>
                      <a:endParaRPr lang="uk-UA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8,5</a:t>
                      </a:r>
                      <a:r>
                        <a:rPr lang="uk-UA" sz="18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lang="uk-UA" sz="1800" spc="-2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9,5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618450"/>
                  </a:ext>
                </a:extLst>
              </a:tr>
              <a:tr h="655367">
                <a:tc>
                  <a:txBody>
                    <a:bodyPr/>
                    <a:lstStyle/>
                    <a:p>
                      <a:pPr marL="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Сильнолужні</a:t>
                      </a:r>
                      <a:r>
                        <a:rPr lang="uk-UA" sz="1800" spc="-45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800" spc="-2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води</a:t>
                      </a:r>
                      <a:endParaRPr lang="uk-UA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</a:t>
                      </a:r>
                      <a:r>
                        <a:rPr lang="uk-UA" sz="18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800" spc="-2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9,5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1087767"/>
                  </a:ext>
                </a:extLst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221058" y="1368202"/>
            <a:ext cx="5179617" cy="59176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 algn="ctr">
              <a:lnSpc>
                <a:spcPct val="100000"/>
              </a:lnSpc>
              <a:spcAft>
                <a:spcPts val="0"/>
              </a:spcAft>
            </a:pPr>
            <a:r>
              <a:rPr lang="uk-UA" sz="2400" dirty="0" smtClean="0">
                <a:latin typeface="Times New Roman"/>
                <a:ea typeface="Calibri"/>
                <a:cs typeface="Times New Roman"/>
              </a:rPr>
              <a:t>Групи природних вод залежно від </a:t>
            </a:r>
            <a:r>
              <a:rPr lang="uk-UA" sz="2400" dirty="0" err="1" smtClean="0">
                <a:latin typeface="Times New Roman"/>
                <a:ea typeface="Calibri"/>
                <a:cs typeface="Times New Roman"/>
              </a:rPr>
              <a:t>рН</a:t>
            </a:r>
            <a:endParaRPr lang="uk-UA" sz="2400" dirty="0" smtClean="0">
              <a:latin typeface="Times New Roman"/>
              <a:ea typeface="Calibri"/>
              <a:cs typeface="Times New Roman"/>
            </a:endParaRPr>
          </a:p>
        </p:txBody>
      </p:sp>
      <p:graphicFrame>
        <p:nvGraphicFramePr>
          <p:cNvPr id="7" name="Таблиця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9550318"/>
              </p:ext>
            </p:extLst>
          </p:nvPr>
        </p:nvGraphicFramePr>
        <p:xfrm>
          <a:off x="5472683" y="1963174"/>
          <a:ext cx="5117527" cy="5097353"/>
        </p:xfrm>
        <a:graphic>
          <a:graphicData uri="http://schemas.openxmlformats.org/drawingml/2006/table">
            <a:tbl>
              <a:tblPr firstRow="1" firstCol="1" bandRow="1"/>
              <a:tblGrid>
                <a:gridCol w="2016224">
                  <a:extLst>
                    <a:ext uri="{9D8B030D-6E8A-4147-A177-3AD203B41FA5}">
                      <a16:colId xmlns:a16="http://schemas.microsoft.com/office/drawing/2014/main" val="2056667962"/>
                    </a:ext>
                  </a:extLst>
                </a:gridCol>
                <a:gridCol w="3101303">
                  <a:extLst>
                    <a:ext uri="{9D8B030D-6E8A-4147-A177-3AD203B41FA5}">
                      <a16:colId xmlns:a16="http://schemas.microsoft.com/office/drawing/2014/main" val="1341738964"/>
                    </a:ext>
                  </a:extLst>
                </a:gridCol>
              </a:tblGrid>
              <a:tr h="49825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Мінералізація</a:t>
                      </a:r>
                      <a:endParaRPr lang="en-US" sz="1800" b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води</a:t>
                      </a:r>
                      <a:r>
                        <a:rPr lang="uk-UA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г/дм</a:t>
                      </a:r>
                      <a:r>
                        <a:rPr lang="uk-UA" sz="1800" b="1" baseline="30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Деталізована класифікація</a:t>
                      </a:r>
                      <a:endParaRPr lang="uk-UA"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0214062"/>
                  </a:ext>
                </a:extLst>
              </a:tr>
              <a:tr h="323990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287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г/дм</a:t>
                      </a:r>
                      <a:r>
                        <a:rPr lang="uk-UA" sz="1800" b="1" baseline="300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1800" b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6788921"/>
                  </a:ext>
                </a:extLst>
              </a:tr>
              <a:tr h="3128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0-0,1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Ультрапрісна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(0-0,2)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2914101"/>
                  </a:ext>
                </a:extLst>
              </a:tr>
              <a:tr h="3128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0,1-0,2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499198"/>
                  </a:ext>
                </a:extLst>
              </a:tr>
              <a:tr h="3128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0,2-0,5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Прісна (0,2-0,5)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4174602"/>
                  </a:ext>
                </a:extLst>
              </a:tr>
              <a:tr h="3128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0,5-0,6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Відносно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високо-мінералізована (0,5-1</a:t>
                      </a: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5157133"/>
                  </a:ext>
                </a:extLst>
              </a:tr>
              <a:tr h="5652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0,6-1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82654"/>
                  </a:ext>
                </a:extLst>
              </a:tr>
              <a:tr h="3128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Солонувата (1-3)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9944445"/>
                  </a:ext>
                </a:extLst>
              </a:tr>
              <a:tr h="3128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3-10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Солона (3-10)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6364275"/>
                  </a:ext>
                </a:extLst>
              </a:tr>
              <a:tr h="3128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10-15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Високо </a:t>
                      </a:r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мінералізована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(10-35</a:t>
                      </a: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5167441"/>
                  </a:ext>
                </a:extLst>
              </a:tr>
              <a:tr h="3128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15-25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547703"/>
                  </a:ext>
                </a:extLst>
              </a:tr>
              <a:tr h="3128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25-35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033135"/>
                  </a:ext>
                </a:extLst>
              </a:tr>
              <a:tr h="5814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35-50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Ропа (&gt;35)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4726616"/>
                  </a:ext>
                </a:extLst>
              </a:tr>
              <a:tr h="3128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Більше 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425632"/>
                  </a:ext>
                </a:extLst>
              </a:tr>
            </a:tbl>
          </a:graphicData>
        </a:graphic>
      </p:graphicFrame>
      <p:sp>
        <p:nvSpPr>
          <p:cNvPr id="8" name="Title 1"/>
          <p:cNvSpPr txBox="1">
            <a:spLocks/>
          </p:cNvSpPr>
          <p:nvPr/>
        </p:nvSpPr>
        <p:spPr>
          <a:xfrm>
            <a:off x="5400675" y="1368202"/>
            <a:ext cx="5184576" cy="591765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 algn="ctr">
              <a:lnSpc>
                <a:spcPct val="100000"/>
              </a:lnSpc>
              <a:spcAft>
                <a:spcPts val="0"/>
              </a:spcAft>
            </a:pPr>
            <a:r>
              <a:rPr lang="uk-UA" sz="2400" dirty="0">
                <a:latin typeface="Times New Roman"/>
                <a:ea typeface="Calibri"/>
                <a:cs typeface="Times New Roman"/>
              </a:rPr>
              <a:t>Класифікація вод за мінералізацією</a:t>
            </a:r>
            <a:endParaRPr lang="uk-UA" sz="2400" dirty="0" smtClean="0"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231926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144090" y="16778"/>
            <a:ext cx="8856985" cy="1069514"/>
          </a:xfrm>
        </p:spPr>
        <p:txBody>
          <a:bodyPr/>
          <a:lstStyle/>
          <a:p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 та обґрунтування електричної</a:t>
            </a:r>
            <a:b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схеми активатора води</a:t>
            </a:r>
            <a:endParaRPr lang="uk-U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я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348754"/>
              </p:ext>
            </p:extLst>
          </p:nvPr>
        </p:nvGraphicFramePr>
        <p:xfrm>
          <a:off x="4032522" y="4320786"/>
          <a:ext cx="6552729" cy="2736095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645151">
                  <a:extLst>
                    <a:ext uri="{9D8B030D-6E8A-4147-A177-3AD203B41FA5}">
                      <a16:colId xmlns:a16="http://schemas.microsoft.com/office/drawing/2014/main" val="2455496735"/>
                    </a:ext>
                  </a:extLst>
                </a:gridCol>
                <a:gridCol w="4907578">
                  <a:extLst>
                    <a:ext uri="{9D8B030D-6E8A-4147-A177-3AD203B41FA5}">
                      <a16:colId xmlns:a16="http://schemas.microsoft.com/office/drawing/2014/main" val="2126147574"/>
                    </a:ext>
                  </a:extLst>
                </a:gridCol>
              </a:tblGrid>
              <a:tr h="4163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610485" algn="l"/>
                          <a:tab pos="5581015" algn="l"/>
                        </a:tabLst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Позначення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610485" algn="l"/>
                          <a:tab pos="5581015" algn="l"/>
                        </a:tabLst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278939"/>
                  </a:ext>
                </a:extLst>
              </a:tr>
              <a:tr h="3802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DC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Гніздо живлення 5,5/2,1 мм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7212429"/>
                  </a:ext>
                </a:extLst>
              </a:tr>
              <a:tr h="5449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SPDT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Модуль реле часу, вхідна напруга 12 </a:t>
                      </a:r>
                      <a:r>
                        <a:rPr lang="uk-UA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В, 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 затримкою </a:t>
                      </a:r>
                      <a:r>
                        <a:rPr lang="uk-UA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 до 60 </a:t>
                      </a:r>
                      <a:r>
                        <a:rPr lang="uk-UA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хв.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0287152"/>
                  </a:ext>
                </a:extLst>
              </a:tr>
              <a:tr h="5071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Індикатор світлодіодний F3 3 мм, вхідна напруга 2 В, сила стуму 20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9917424"/>
                  </a:ext>
                </a:extLst>
              </a:tr>
              <a:tr h="3802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S1, S2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Вимикач кнопковий без фіксації 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5157213"/>
                  </a:ext>
                </a:extLst>
              </a:tr>
              <a:tr h="5071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Водяний мембранний міні насос помпа, вхідна напруга 6-12 В, 1,5-2 літри </a:t>
                      </a:r>
                      <a:r>
                        <a:rPr lang="uk-UA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хвилину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двигун R385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770921"/>
                  </a:ext>
                </a:extLst>
              </a:tr>
            </a:tbl>
          </a:graphicData>
        </a:graphic>
      </p:graphicFrame>
      <p:sp>
        <p:nvSpPr>
          <p:cNvPr id="9" name="Title 1"/>
          <p:cNvSpPr txBox="1">
            <a:spLocks/>
          </p:cNvSpPr>
          <p:nvPr/>
        </p:nvSpPr>
        <p:spPr>
          <a:xfrm>
            <a:off x="216117" y="1440210"/>
            <a:ext cx="5184558" cy="165618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 indent="361950" algn="just">
              <a:lnSpc>
                <a:spcPct val="100000"/>
              </a:lnSpc>
              <a:spcAft>
                <a:spcPts val="0"/>
              </a:spcAft>
            </a:pPr>
            <a:r>
              <a:rPr lang="uk-UA" sz="2400" dirty="0" smtClean="0">
                <a:latin typeface="Times New Roman"/>
                <a:ea typeface="Calibri"/>
                <a:cs typeface="Times New Roman"/>
              </a:rPr>
              <a:t>Електроди в процесі експлуатації завдяки використанню спеціальних матеріалів не піддаються </a:t>
            </a:r>
            <a:r>
              <a:rPr lang="uk-UA" sz="2400" dirty="0" err="1" smtClean="0">
                <a:latin typeface="Times New Roman"/>
                <a:ea typeface="Calibri"/>
                <a:cs typeface="Times New Roman"/>
              </a:rPr>
              <a:t>електро</a:t>
            </a:r>
            <a:r>
              <a:rPr lang="en-US" sz="2400" dirty="0" smtClean="0">
                <a:latin typeface="Times New Roman"/>
                <a:ea typeface="Calibri"/>
                <a:cs typeface="Times New Roman"/>
              </a:rPr>
              <a:t>-</a:t>
            </a:r>
            <a:r>
              <a:rPr lang="uk-UA" sz="2400" dirty="0" smtClean="0">
                <a:latin typeface="Times New Roman"/>
                <a:ea typeface="Calibri"/>
                <a:cs typeface="Times New Roman"/>
              </a:rPr>
              <a:t>хімічному руйнуванню.</a:t>
            </a:r>
          </a:p>
        </p:txBody>
      </p:sp>
      <p:sp>
        <p:nvSpPr>
          <p:cNvPr id="4" name="Овал 3"/>
          <p:cNvSpPr/>
          <p:nvPr/>
        </p:nvSpPr>
        <p:spPr>
          <a:xfrm>
            <a:off x="936179" y="3060450"/>
            <a:ext cx="1080000" cy="1080000"/>
          </a:xfrm>
          <a:prstGeom prst="ellipse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uk-UA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880395" y="3060450"/>
            <a:ext cx="1080000" cy="1080000"/>
          </a:xfrm>
          <a:prstGeom prst="ellipse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</a:t>
            </a:r>
            <a:endParaRPr lang="uk-UA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люс 9"/>
          <p:cNvSpPr/>
          <p:nvPr/>
        </p:nvSpPr>
        <p:spPr>
          <a:xfrm>
            <a:off x="1350179" y="3096377"/>
            <a:ext cx="252000" cy="252000"/>
          </a:xfrm>
          <a:prstGeom prst="mathPlu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Мінус 10"/>
          <p:cNvSpPr/>
          <p:nvPr/>
        </p:nvSpPr>
        <p:spPr>
          <a:xfrm>
            <a:off x="3294395" y="3096377"/>
            <a:ext cx="252000" cy="252000"/>
          </a:xfrm>
          <a:prstGeom prst="mathMinu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69" y="4320788"/>
            <a:ext cx="3552620" cy="2736094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584" y="1234505"/>
            <a:ext cx="5341667" cy="2948002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9537034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7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4" grpId="0" animBg="1"/>
      <p:bldP spid="8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144090" y="16778"/>
            <a:ext cx="8856985" cy="1069514"/>
          </a:xfrm>
        </p:spPr>
        <p:txBody>
          <a:bodyPr/>
          <a:lstStyle/>
          <a:p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 та обґрунтування електричної</a:t>
            </a:r>
            <a:b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схеми активатора води</a:t>
            </a:r>
            <a:endParaRPr lang="uk-U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44090" y="1296194"/>
            <a:ext cx="10513169" cy="165618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 indent="361950" algn="just">
              <a:lnSpc>
                <a:spcPct val="100000"/>
              </a:lnSpc>
              <a:spcAft>
                <a:spcPts val="0"/>
              </a:spcAft>
            </a:pPr>
            <a:r>
              <a:rPr lang="uk-UA" sz="2400" dirty="0" smtClean="0">
                <a:latin typeface="Times New Roman"/>
                <a:ea typeface="Calibri"/>
                <a:cs typeface="Times New Roman"/>
              </a:rPr>
              <a:t>Під час іонізації вода за допомогою електролізу розкладається на елементи та сепарується згідно з зарядом – на лужну та кислотну.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096" y="2124286"/>
            <a:ext cx="9911158" cy="50406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8172753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144090" y="16778"/>
            <a:ext cx="8999909" cy="1069514"/>
          </a:xfrm>
        </p:spPr>
        <p:txBody>
          <a:bodyPr/>
          <a:lstStyle/>
          <a:p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Портативний активатор води з сіткою для мінералів</a:t>
            </a:r>
            <a:endParaRPr lang="uk-U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99" y="1728242"/>
            <a:ext cx="6568838" cy="496855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851" y="4824586"/>
            <a:ext cx="3687845" cy="2004476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6858832" y="1584226"/>
            <a:ext cx="3672408" cy="2628292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 indent="361950" algn="just">
              <a:lnSpc>
                <a:spcPct val="100000"/>
              </a:lnSpc>
              <a:spcAft>
                <a:spcPts val="0"/>
              </a:spcAft>
            </a:pPr>
            <a:r>
              <a:rPr lang="uk-UA" sz="2000" dirty="0">
                <a:latin typeface="Times New Roman"/>
                <a:ea typeface="Calibri"/>
                <a:cs typeface="Times New Roman"/>
              </a:rPr>
              <a:t>Енергетичний набір – це унікальний комплекс 3-х найдавніших мінералів Землі - </a:t>
            </a:r>
            <a:r>
              <a:rPr lang="uk-UA" sz="2000" dirty="0" err="1">
                <a:latin typeface="Times New Roman"/>
                <a:ea typeface="Calibri"/>
                <a:cs typeface="Times New Roman"/>
              </a:rPr>
              <a:t>шунгіта</a:t>
            </a:r>
            <a:r>
              <a:rPr lang="uk-UA" sz="2000" dirty="0">
                <a:latin typeface="Times New Roman"/>
                <a:ea typeface="Calibri"/>
                <a:cs typeface="Times New Roman"/>
              </a:rPr>
              <a:t>, кварцу і цеоліту. Ці </a:t>
            </a:r>
            <a:r>
              <a:rPr lang="uk-UA" sz="2000" dirty="0" err="1">
                <a:latin typeface="Times New Roman"/>
                <a:ea typeface="Calibri"/>
                <a:cs typeface="Times New Roman"/>
              </a:rPr>
              <a:t>камені</a:t>
            </a:r>
            <a:r>
              <a:rPr lang="uk-UA" sz="2000" dirty="0">
                <a:latin typeface="Times New Roman"/>
                <a:ea typeface="Calibri"/>
                <a:cs typeface="Times New Roman"/>
              </a:rPr>
              <a:t> доповнюють один одного і забезпечують </a:t>
            </a:r>
            <a:r>
              <a:rPr lang="uk-UA" sz="2000" dirty="0" err="1" smtClean="0">
                <a:latin typeface="Times New Roman"/>
                <a:ea typeface="Calibri"/>
                <a:cs typeface="Times New Roman"/>
              </a:rPr>
              <a:t>ефектив</a:t>
            </a:r>
            <a:r>
              <a:rPr lang="en-US" sz="2000" dirty="0" smtClean="0">
                <a:latin typeface="Times New Roman"/>
                <a:ea typeface="Calibri"/>
                <a:cs typeface="Times New Roman"/>
              </a:rPr>
              <a:t>-</a:t>
            </a:r>
            <a:r>
              <a:rPr lang="uk-UA" sz="2000" dirty="0" smtClean="0">
                <a:latin typeface="Times New Roman"/>
                <a:ea typeface="Calibri"/>
                <a:cs typeface="Times New Roman"/>
              </a:rPr>
              <a:t>ну </a:t>
            </a:r>
            <a:r>
              <a:rPr lang="uk-UA" sz="2000" dirty="0">
                <a:latin typeface="Times New Roman"/>
                <a:ea typeface="Calibri"/>
                <a:cs typeface="Times New Roman"/>
              </a:rPr>
              <a:t>очистку води від шкідливих домішок.</a:t>
            </a:r>
            <a:endParaRPr lang="uk-UA" sz="2000" dirty="0" smtClean="0"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1037246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144090" y="16778"/>
            <a:ext cx="8999909" cy="1069514"/>
          </a:xfrm>
        </p:spPr>
        <p:txBody>
          <a:bodyPr/>
          <a:lstStyle/>
          <a:p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 кислотності та лужності води за допомогою </a:t>
            </a:r>
            <a:r>
              <a:rPr lang="uk-UA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рН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-метра</a:t>
            </a:r>
            <a:endParaRPr lang="uk-U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16099" y="1252163"/>
            <a:ext cx="10369152" cy="57606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 algn="ctr">
              <a:lnSpc>
                <a:spcPct val="100000"/>
              </a:lnSpc>
              <a:spcAft>
                <a:spcPts val="0"/>
              </a:spcAft>
            </a:pP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Рівень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pH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 питної води міста</a:t>
            </a:r>
            <a:endParaRPr lang="uk-UA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Calibri"/>
              <a:cs typeface="Times New Roman"/>
            </a:endParaRPr>
          </a:p>
        </p:txBody>
      </p:sp>
      <p:graphicFrame>
        <p:nvGraphicFramePr>
          <p:cNvPr id="5" name="Діаграма 4"/>
          <p:cNvGraphicFramePr/>
          <p:nvPr>
            <p:extLst>
              <p:ext uri="{D42A27DB-BD31-4B8C-83A1-F6EECF244321}">
                <p14:modId xmlns:p14="http://schemas.microsoft.com/office/powerpoint/2010/main" val="2221329945"/>
              </p:ext>
            </p:extLst>
          </p:nvPr>
        </p:nvGraphicFramePr>
        <p:xfrm>
          <a:off x="216099" y="1828227"/>
          <a:ext cx="10369152" cy="5300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6937422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Graphic spid="5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144090" y="16778"/>
            <a:ext cx="9073009" cy="1069514"/>
          </a:xfrm>
        </p:spPr>
        <p:txBody>
          <a:bodyPr wrap="square"/>
          <a:lstStyle/>
          <a:p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мінералізації води за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 TDS-метра</a:t>
            </a:r>
            <a:endParaRPr lang="uk-U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іаграма 3"/>
          <p:cNvGraphicFramePr/>
          <p:nvPr>
            <p:extLst>
              <p:ext uri="{D42A27DB-BD31-4B8C-83A1-F6EECF244321}">
                <p14:modId xmlns:p14="http://schemas.microsoft.com/office/powerpoint/2010/main" val="935524828"/>
              </p:ext>
            </p:extLst>
          </p:nvPr>
        </p:nvGraphicFramePr>
        <p:xfrm>
          <a:off x="216099" y="1728242"/>
          <a:ext cx="10513168" cy="5472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216099" y="1263251"/>
            <a:ext cx="10369152" cy="57606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 algn="ctr">
              <a:lnSpc>
                <a:spcPct val="100000"/>
              </a:lnSpc>
              <a:spcAft>
                <a:spcPts val="0"/>
              </a:spcAft>
            </a:pPr>
            <a:r>
              <a:rPr lang="uk-U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Мінералізація питної води міста</a:t>
            </a:r>
          </a:p>
        </p:txBody>
      </p:sp>
    </p:spTree>
    <p:extLst>
      <p:ext uri="{BB962C8B-B14F-4D97-AF65-F5344CB8AC3E}">
        <p14:creationId xmlns:p14="http://schemas.microsoft.com/office/powerpoint/2010/main" val="209111238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4" grpId="0">
        <p:bldAsOne/>
      </p:bldGraphic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144090" y="16778"/>
            <a:ext cx="9289033" cy="1069514"/>
          </a:xfrm>
        </p:spPr>
        <p:txBody>
          <a:bodyPr/>
          <a:lstStyle/>
          <a:p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Аналіз результатів роботи пристрою д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ля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активації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води</a:t>
            </a:r>
            <a:endParaRPr lang="uk-U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я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8696129"/>
              </p:ext>
            </p:extLst>
          </p:nvPr>
        </p:nvGraphicFramePr>
        <p:xfrm>
          <a:off x="216097" y="1440210"/>
          <a:ext cx="10369154" cy="2376265"/>
        </p:xfrm>
        <a:graphic>
          <a:graphicData uri="http://schemas.openxmlformats.org/drawingml/2006/table">
            <a:tbl>
              <a:tblPr firstRow="1" firstCol="1" bandRow="1"/>
              <a:tblGrid>
                <a:gridCol w="4104458">
                  <a:extLst>
                    <a:ext uri="{9D8B030D-6E8A-4147-A177-3AD203B41FA5}">
                      <a16:colId xmlns:a16="http://schemas.microsoft.com/office/drawing/2014/main" val="4261955730"/>
                    </a:ext>
                  </a:extLst>
                </a:gridCol>
                <a:gridCol w="1566174">
                  <a:extLst>
                    <a:ext uri="{9D8B030D-6E8A-4147-A177-3AD203B41FA5}">
                      <a16:colId xmlns:a16="http://schemas.microsoft.com/office/drawing/2014/main" val="581149636"/>
                    </a:ext>
                  </a:extLst>
                </a:gridCol>
                <a:gridCol w="1566174">
                  <a:extLst>
                    <a:ext uri="{9D8B030D-6E8A-4147-A177-3AD203B41FA5}">
                      <a16:colId xmlns:a16="http://schemas.microsoft.com/office/drawing/2014/main" val="3362396028"/>
                    </a:ext>
                  </a:extLst>
                </a:gridCol>
                <a:gridCol w="1566174">
                  <a:extLst>
                    <a:ext uri="{9D8B030D-6E8A-4147-A177-3AD203B41FA5}">
                      <a16:colId xmlns:a16="http://schemas.microsoft.com/office/drawing/2014/main" val="1602092192"/>
                    </a:ext>
                  </a:extLst>
                </a:gridCol>
                <a:gridCol w="1566174">
                  <a:extLst>
                    <a:ext uri="{9D8B030D-6E8A-4147-A177-3AD203B41FA5}">
                      <a16:colId xmlns:a16="http://schemas.microsoft.com/office/drawing/2014/main" val="3354485371"/>
                    </a:ext>
                  </a:extLst>
                </a:gridCol>
              </a:tblGrid>
              <a:tr h="956719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Місцевість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м. Кам’янця-Подільського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Показник </a:t>
                      </a:r>
                      <a:r>
                        <a:rPr lang="uk-UA" sz="24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</a:t>
                      </a:r>
                      <a:endParaRPr lang="uk-UA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Показник</a:t>
                      </a:r>
                      <a:endParaRPr lang="en-US" sz="2400" b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мінералізації,</a:t>
                      </a:r>
                      <a:r>
                        <a:rPr lang="en-US" sz="24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24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мг/дм</a:t>
                      </a:r>
                      <a:r>
                        <a:rPr lang="uk-UA" sz="2400" b="1" baseline="300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044096"/>
                  </a:ext>
                </a:extLst>
              </a:tr>
              <a:tr h="709773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Після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Після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1581468"/>
                  </a:ext>
                </a:extLst>
              </a:tr>
              <a:tr h="7097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u="non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Старе Місто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7,32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8,27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1023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518928"/>
                  </a:ext>
                </a:extLst>
              </a:tr>
            </a:tbl>
          </a:graphicData>
        </a:graphic>
      </p:graphicFrame>
      <p:graphicFrame>
        <p:nvGraphicFramePr>
          <p:cNvPr id="7" name="Діаграма 6"/>
          <p:cNvGraphicFramePr/>
          <p:nvPr>
            <p:extLst>
              <p:ext uri="{D42A27DB-BD31-4B8C-83A1-F6EECF244321}">
                <p14:modId xmlns:p14="http://schemas.microsoft.com/office/powerpoint/2010/main" val="250467361"/>
              </p:ext>
            </p:extLst>
          </p:nvPr>
        </p:nvGraphicFramePr>
        <p:xfrm>
          <a:off x="3672483" y="3992839"/>
          <a:ext cx="6912768" cy="30639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1" t="4001"/>
          <a:stretch/>
        </p:blipFill>
        <p:spPr>
          <a:xfrm>
            <a:off x="216097" y="4080742"/>
            <a:ext cx="3239187" cy="288818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5871513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7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144090" y="16778"/>
            <a:ext cx="8999909" cy="1069514"/>
          </a:xfrm>
        </p:spPr>
        <p:txBody>
          <a:bodyPr/>
          <a:lstStyle/>
          <a:p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дослідження самооцінки</a:t>
            </a:r>
            <a:b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самопочуття, активності і настрою</a:t>
            </a:r>
            <a:endParaRPr lang="uk-U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16099" y="1224186"/>
            <a:ext cx="10369152" cy="961531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 indent="452438" algn="just">
              <a:lnSpc>
                <a:spcPct val="100000"/>
              </a:lnSpc>
              <a:spcAft>
                <a:spcPts val="0"/>
              </a:spcAft>
            </a:pP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Для підтвердження дії активатора води, ми використовували 27 запитань з опитувальника </a:t>
            </a:r>
            <a:r>
              <a:rPr lang="uk-UA" sz="3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САН.</a:t>
            </a:r>
            <a:endParaRPr lang="uk-UA" sz="3200" dirty="0">
              <a:latin typeface="Times New Roman"/>
              <a:ea typeface="Calibri"/>
              <a:cs typeface="Times New Roman"/>
            </a:endParaRPr>
          </a:p>
        </p:txBody>
      </p:sp>
      <p:graphicFrame>
        <p:nvGraphicFramePr>
          <p:cNvPr id="10" name="Діаграма 9"/>
          <p:cNvGraphicFramePr/>
          <p:nvPr>
            <p:extLst>
              <p:ext uri="{D42A27DB-BD31-4B8C-83A1-F6EECF244321}">
                <p14:modId xmlns:p14="http://schemas.microsoft.com/office/powerpoint/2010/main" val="2072646930"/>
              </p:ext>
            </p:extLst>
          </p:nvPr>
        </p:nvGraphicFramePr>
        <p:xfrm>
          <a:off x="216099" y="2323611"/>
          <a:ext cx="10369152" cy="4661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588788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Graphic spid="10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144090" y="16778"/>
            <a:ext cx="8999909" cy="1069514"/>
          </a:xfrm>
        </p:spPr>
        <p:txBody>
          <a:bodyPr/>
          <a:lstStyle/>
          <a:p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endParaRPr lang="uk-U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16099" y="1440210"/>
            <a:ext cx="7200800" cy="54006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 indent="361950" algn="just">
              <a:lnSpc>
                <a:spcPct val="100000"/>
              </a:lnSpc>
              <a:spcAft>
                <a:spcPts val="0"/>
              </a:spcAft>
            </a:pPr>
            <a:r>
              <a:rPr lang="uk-UA" sz="3200" dirty="0" smtClean="0">
                <a:latin typeface="Times New Roman"/>
                <a:ea typeface="Calibri"/>
                <a:cs typeface="Times New Roman"/>
              </a:rPr>
              <a:t>Отже, експериментальні дослідження режимів роботи активатора води підтвердили його ефективність у створенні функціональної води з регульованими характеристиками. Отримані фракції води можуть використовуватися для різних цілей, залежно від потреб, що робить пристрій корисним для побутового та професійного застосування.</a:t>
            </a:r>
            <a:endParaRPr lang="uk-UA" sz="3200" dirty="0">
              <a:latin typeface="Times New Roman"/>
              <a:ea typeface="Calibri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915" y="1548222"/>
            <a:ext cx="3087444" cy="5184576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0633873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952292" y="1008162"/>
            <a:ext cx="8784976" cy="1152128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Aft>
                <a:spcPts val="0"/>
              </a:spcAft>
              <a:tabLst>
                <a:tab pos="2250440" algn="l"/>
                <a:tab pos="5671185" algn="l"/>
              </a:tabLst>
            </a:pP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Дякую </a:t>
            </a:r>
            <a:r>
              <a:rPr lang="uk-UA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за увагу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Times New Roman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339" y="1872258"/>
            <a:ext cx="7668852" cy="511256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1371065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32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2439</TotalTime>
  <Words>794</Words>
  <Application>Microsoft Office PowerPoint</Application>
  <PresentationFormat>Довільний</PresentationFormat>
  <Paragraphs>144</Paragraphs>
  <Slides>15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слайдів</vt:lpstr>
      </vt:variant>
      <vt:variant>
        <vt:i4>15</vt:i4>
      </vt:variant>
    </vt:vector>
  </HeadingPairs>
  <TitlesOfParts>
    <vt:vector size="22" baseType="lpstr">
      <vt:lpstr>맑은 고딕</vt:lpstr>
      <vt:lpstr>Arial</vt:lpstr>
      <vt:lpstr>Calibri</vt:lpstr>
      <vt:lpstr>Times New Roman</vt:lpstr>
      <vt:lpstr>Wingdings</vt:lpstr>
      <vt:lpstr>Office Theme</vt:lpstr>
      <vt:lpstr>Custom Design</vt:lpstr>
      <vt:lpstr>Презентація PowerPoint</vt:lpstr>
      <vt:lpstr>Науковий апарат дослідження</vt:lpstr>
      <vt:lpstr>Презентація PowerPoint</vt:lpstr>
      <vt:lpstr>Дія живої та мертвої води при захворюваннях</vt:lpstr>
      <vt:lpstr>Еколого-географічна характеристика об’єкту дослідження</vt:lpstr>
      <vt:lpstr>Визначення показників якості питної води</vt:lpstr>
      <vt:lpstr>Розробка та обґрунтування електричної схеми активатора води</vt:lpstr>
      <vt:lpstr>Розробка та обґрунтування електричної схеми активатора води</vt:lpstr>
      <vt:lpstr>Портативний активатор води з сіткою для мінералів</vt:lpstr>
      <vt:lpstr>Визначення кислотності та лужності води за допомогою рН-метра</vt:lpstr>
      <vt:lpstr>Дослідження мінералізації води за допомогою TDS-метра</vt:lpstr>
      <vt:lpstr>Аналіз результатів роботи пристрою для активації води</vt:lpstr>
      <vt:lpstr>Результат дослідження самооцінки самопочуття, активності і настрою</vt:lpstr>
      <vt:lpstr>Висновки</vt:lpstr>
      <vt:lpstr>Презентація PowerPoint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СЗОШ №1</cp:lastModifiedBy>
  <cp:revision>163</cp:revision>
  <dcterms:created xsi:type="dcterms:W3CDTF">2014-04-01T16:35:38Z</dcterms:created>
  <dcterms:modified xsi:type="dcterms:W3CDTF">2025-04-08T18:30:36Z</dcterms:modified>
</cp:coreProperties>
</file>