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8" r:id="rId3"/>
    <p:sldId id="262" r:id="rId4"/>
    <p:sldId id="264" r:id="rId5"/>
    <p:sldId id="270" r:id="rId6"/>
    <p:sldId id="271" r:id="rId7"/>
    <p:sldId id="281" r:id="rId8"/>
    <p:sldId id="276" r:id="rId9"/>
    <p:sldId id="277" r:id="rId10"/>
    <p:sldId id="293" r:id="rId11"/>
    <p:sldId id="294" r:id="rId12"/>
    <p:sldId id="295" r:id="rId13"/>
    <p:sldId id="296" r:id="rId14"/>
    <p:sldId id="299" r:id="rId15"/>
    <p:sldId id="266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F2489E-27DB-E265-11DC-C4A026472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AB391287-42D5-C708-4E27-53E004ED1D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6F0714D-9E86-BA0A-9524-CA8D9539C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0231D-94F3-440B-BA98-D3BD4EAAC90C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209BB6D-47B0-F64C-FF33-9A7825579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05612B4-B53D-E2BF-0263-EBBC29068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AF7B-AD3C-4C5D-8DDF-0FEFE416F5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1940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F161F1-08E2-CC43-8DC6-1A2244CE4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17B2099-8BF6-D642-3B05-99AB47E8A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C915C71-221A-28CE-3129-C8B902F1C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0231D-94F3-440B-BA98-D3BD4EAAC90C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D005D5F-44DE-0D02-7F3F-0EBE0A200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E3B71C6-7E38-29FE-D7F0-EF49870F0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AF7B-AD3C-4C5D-8DDF-0FEFE416F5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2152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D03FE3-9052-5A06-2F8F-3673937B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98DF989-C4D2-07B1-65A6-CC9AF74EF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46C516A-B9C0-AE67-04E9-2BD18C0DF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0231D-94F3-440B-BA98-D3BD4EAAC90C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09CC157-75D7-B025-7EE3-39CA6F794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A4B9DF4-AB4F-8616-F875-3C878A26E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AF7B-AD3C-4C5D-8DDF-0FEFE416F5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221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5588F-3B27-712D-9191-FD0DD7192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2E4FD01-0C66-55F8-A644-4A534E73F1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F249ECA-5B34-41A5-1DC7-FBF1975D54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B67EC8C-A64E-29A3-9543-AA34749DD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0231D-94F3-440B-BA98-D3BD4EAAC90C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FB83B41-6B7E-7EF4-C1C3-358D2578B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511C7765-BA51-2B46-557F-D2FDA4F4F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AF7B-AD3C-4C5D-8DDF-0FEFE416F5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7697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CB6537-E625-939D-59F7-2691B1EE3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6D9D61C-95D6-ECE7-8636-DDD9BC8CA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77FE67A-5452-5F7B-AFC7-8B19AFF79F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AC42454B-6C6F-44DC-F7E8-B1D76FDDA4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A0D8440E-CE3C-B2D6-5FDF-34DEDEE8D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9B8A524F-1B04-C958-45CD-5FCDC13F4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0231D-94F3-440B-BA98-D3BD4EAAC90C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2D2B28EF-532C-F952-5A6C-DB176F401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BE0C318A-3DC8-8D73-9B10-244C0CFE0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AF7B-AD3C-4C5D-8DDF-0FEFE416F5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2122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579C41-415D-2568-CB31-49A96A512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3E1C456E-A0C0-455A-99DD-474AC5E9B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0231D-94F3-440B-BA98-D3BD4EAAC90C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A6663B3C-2336-EA23-DE72-5C82FE4DE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0B4DCE52-7B4A-BD32-9952-E6EDD7D6E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AF7B-AD3C-4C5D-8DDF-0FEFE416F5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2254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6F85C9C0-8C51-867E-9B7D-069D2E566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0231D-94F3-440B-BA98-D3BD4EAAC90C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7ED382D8-509F-4A08-FE1E-F557C78B5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95F9785C-E95D-9C0D-8F72-D1A9D0941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AF7B-AD3C-4C5D-8DDF-0FEFE416F5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8753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3ECCD9-1EF3-4F9B-C640-BB13A0CB8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ABB7CB4-8F50-5C35-2C12-DEC75BC03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66428AB-B563-B348-0CD8-FB036F557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9CD93D4-4C42-421F-1BF9-EB0691B0C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0231D-94F3-440B-BA98-D3BD4EAAC90C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30E5D24-0EE3-8075-9699-6CA31511C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2ABDE12B-982C-52CB-EB54-353A742AF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AF7B-AD3C-4C5D-8DDF-0FEFE416F5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4641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B35E2-B44F-1389-52F9-677843B60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75CE70BF-5659-C2AD-63CF-982C9C6CF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2E5FD83-1462-5AF4-95CF-A24B9F1BE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DDEA6CF-1B57-F7C7-7EAA-136C8A274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0231D-94F3-440B-BA98-D3BD4EAAC90C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8CA5DA4-0BFE-CA62-93EB-D0E59B29F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253FAC7-9A29-7FAB-173B-1C02851F2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AF7B-AD3C-4C5D-8DDF-0FEFE416F5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4118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345C2A-2A1C-8DB2-3A29-89A0B97DC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8A9ADCF-0AE6-D54F-3DA5-AC1D80178F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33D0DCE-B3CA-EDE7-A608-486A116CD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0231D-94F3-440B-BA98-D3BD4EAAC90C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E90FE59-CD8D-9172-9514-6316701DA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D0EE17C-3AE6-4699-305E-FF127523E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AF7B-AD3C-4C5D-8DDF-0FEFE416F5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5867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BEC3E680-201F-D5B6-920A-C3485D55A6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F38E434-CBCA-A8EB-93DA-A948DFE5B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97B30EA-621D-426F-32E5-7DBC0E8DD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0231D-94F3-440B-BA98-D3BD4EAAC90C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0029BEE-BCB3-C0F9-3B64-C6225C58D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3EF38C9-6E11-E0F3-2C59-5E1F0D9E3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AF7B-AD3C-4C5D-8DDF-0FEFE416F5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979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FE54B4F7-7B98-D323-CC04-D3E60E232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47BFC87-D02B-735D-D45B-91CA7E5A3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BFD572C-E54F-5D91-5A04-45AB040034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0231D-94F3-440B-BA98-D3BD4EAAC90C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896DC7E-4F63-F256-32DB-904B2F38E4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AC6A4EF-5800-F90C-5A74-73FB69DDC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AAF7B-AD3C-4C5D-8DDF-0FEFE416F54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3051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895" y="1384995"/>
            <a:ext cx="6954983" cy="485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67293" y="3260971"/>
            <a:ext cx="32281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</a:rPr>
              <a:t>відгомін подій </a:t>
            </a:r>
          </a:p>
          <a:p>
            <a:pPr algn="ctr"/>
            <a:r>
              <a:rPr lang="uk-UA" sz="3200" b="1" dirty="0">
                <a:solidFill>
                  <a:schemeClr val="bg1"/>
                </a:solidFill>
              </a:rPr>
              <a:t>з </a:t>
            </a:r>
            <a:r>
              <a:rPr lang="uk-UA" sz="3200" b="1" dirty="0" err="1">
                <a:solidFill>
                  <a:schemeClr val="bg1"/>
                </a:solidFill>
              </a:rPr>
              <a:t>волівської</a:t>
            </a:r>
            <a:r>
              <a:rPr lang="uk-UA" sz="3200" b="1" dirty="0">
                <a:solidFill>
                  <a:schemeClr val="bg1"/>
                </a:solidFill>
              </a:rPr>
              <a:t> Верховини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43197" y="0"/>
            <a:ext cx="695498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39"/>
          <a:stretch/>
        </p:blipFill>
        <p:spPr bwMode="auto">
          <a:xfrm>
            <a:off x="1146187" y="1338188"/>
            <a:ext cx="1551709" cy="4906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714878" y="1382518"/>
            <a:ext cx="1468550" cy="485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4BBC39-FF6C-3C03-C222-E4C9C1168099}"/>
              </a:ext>
            </a:extLst>
          </p:cNvPr>
          <p:cNvSpPr txBox="1"/>
          <p:nvPr/>
        </p:nvSpPr>
        <p:spPr>
          <a:xfrm>
            <a:off x="560439" y="0"/>
            <a:ext cx="113267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Всеукраїнський</a:t>
            </a:r>
            <a:r>
              <a:rPr lang="ru-RU" sz="2800" dirty="0"/>
              <a:t> </a:t>
            </a:r>
            <a:r>
              <a:rPr lang="ru-RU" sz="2800" dirty="0" err="1"/>
              <a:t>інтерактивний</a:t>
            </a:r>
            <a:r>
              <a:rPr lang="ru-RU" sz="2800" dirty="0"/>
              <a:t> конкурс «МАН–</a:t>
            </a:r>
            <a:r>
              <a:rPr lang="ru-RU" sz="2800" dirty="0" err="1"/>
              <a:t>Юніор</a:t>
            </a:r>
            <a:r>
              <a:rPr lang="ru-RU" sz="2800" dirty="0"/>
              <a:t> </a:t>
            </a:r>
            <a:r>
              <a:rPr lang="ru-RU" sz="2800" dirty="0" err="1"/>
              <a:t>Дослідник</a:t>
            </a:r>
            <a:r>
              <a:rPr lang="ru-RU" sz="2800" dirty="0"/>
              <a:t>»</a:t>
            </a:r>
          </a:p>
          <a:p>
            <a:pPr algn="ctr"/>
            <a:r>
              <a:rPr lang="ru-RU" sz="2800" dirty="0" err="1"/>
              <a:t>Номінація</a:t>
            </a:r>
            <a:r>
              <a:rPr lang="ru-RU" sz="2800" dirty="0"/>
              <a:t> «</a:t>
            </a:r>
            <a:r>
              <a:rPr lang="ru-RU" sz="2800" dirty="0" err="1"/>
              <a:t>Історик</a:t>
            </a:r>
            <a:r>
              <a:rPr lang="ru-RU" sz="2800" dirty="0"/>
              <a:t> </a:t>
            </a:r>
            <a:r>
              <a:rPr lang="ru-RU" sz="2800" dirty="0" err="1"/>
              <a:t>Юніор-Дослідник</a:t>
            </a:r>
            <a:r>
              <a:rPr lang="ru-RU" sz="2800" dirty="0"/>
              <a:t>»</a:t>
            </a:r>
            <a:endParaRPr lang="uk-UA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5EF6CA-A553-FF39-6E50-5DA45B748BBF}"/>
              </a:ext>
            </a:extLst>
          </p:cNvPr>
          <p:cNvSpPr txBox="1"/>
          <p:nvPr/>
        </p:nvSpPr>
        <p:spPr>
          <a:xfrm>
            <a:off x="3972233" y="630158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Автор: </a:t>
            </a:r>
            <a:r>
              <a:rPr lang="uk-UA" dirty="0" err="1"/>
              <a:t>Буртин</a:t>
            </a:r>
            <a:r>
              <a:rPr lang="uk-UA" dirty="0"/>
              <a:t> Софія Володимирівна</a:t>
            </a:r>
          </a:p>
        </p:txBody>
      </p:sp>
    </p:spTree>
    <p:extLst>
      <p:ext uri="{BB962C8B-B14F-4D97-AF65-F5344CB8AC3E}">
        <p14:creationId xmlns:p14="http://schemas.microsoft.com/office/powerpoint/2010/main" val="3239238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81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9195" y="3676073"/>
            <a:ext cx="2272804" cy="318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380" y="-1"/>
            <a:ext cx="2258619" cy="3190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402" y="4211636"/>
            <a:ext cx="3243263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76" r="5907"/>
          <a:stretch/>
        </p:blipFill>
        <p:spPr bwMode="auto">
          <a:xfrm>
            <a:off x="0" y="-1"/>
            <a:ext cx="7520152" cy="421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5934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6" t="5455" r="15649" b="9091"/>
          <a:stretch/>
        </p:blipFill>
        <p:spPr bwMode="auto">
          <a:xfrm>
            <a:off x="0" y="0"/>
            <a:ext cx="7938654" cy="6877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49CFCD-407B-C3FD-2EDF-7B1D977137E0}"/>
              </a:ext>
            </a:extLst>
          </p:cNvPr>
          <p:cNvSpPr txBox="1"/>
          <p:nvPr/>
        </p:nvSpPr>
        <p:spPr>
          <a:xfrm>
            <a:off x="2036618" y="963171"/>
            <a:ext cx="38654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17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березня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1874 р. у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подружжя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Івана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і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Емілії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Волошинів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народився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хлопчик,якому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щасливі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батьки дали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ім’я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Августин.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Його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сестри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Ольга,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Олена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Елеонора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називали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брата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більш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спрощено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-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Густі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654" y="-34341"/>
            <a:ext cx="4253345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67"/>
          <a:stretch/>
        </p:blipFill>
        <p:spPr bwMode="auto">
          <a:xfrm>
            <a:off x="8285596" y="2417898"/>
            <a:ext cx="2756477" cy="4354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25236" y="2717497"/>
            <a:ext cx="5805055" cy="25545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dirty="0" err="1"/>
              <a:t>Дитячі</a:t>
            </a:r>
            <a:r>
              <a:rPr lang="ru-RU" sz="1600" b="1" dirty="0"/>
              <a:t> роки Августина </a:t>
            </a:r>
            <a:r>
              <a:rPr lang="ru-RU" sz="1600" b="1" dirty="0" err="1"/>
              <a:t>пройшли</a:t>
            </a:r>
            <a:r>
              <a:rPr lang="ru-RU" sz="1600" b="1" dirty="0"/>
              <a:t> у </a:t>
            </a:r>
            <a:r>
              <a:rPr lang="ru-RU" sz="1600" b="1" dirty="0" err="1"/>
              <a:t>мальовничому</a:t>
            </a:r>
            <a:r>
              <a:rPr lang="ru-RU" sz="1600" b="1" dirty="0"/>
              <a:t> </a:t>
            </a:r>
            <a:r>
              <a:rPr lang="ru-RU" sz="1600" b="1" dirty="0" err="1"/>
              <a:t>гірському</a:t>
            </a:r>
            <a:r>
              <a:rPr lang="ru-RU" sz="1600" b="1" dirty="0"/>
              <a:t> </a:t>
            </a:r>
            <a:r>
              <a:rPr lang="ru-RU" sz="1600" b="1" dirty="0" err="1"/>
              <a:t>селі</a:t>
            </a:r>
            <a:r>
              <a:rPr lang="ru-RU" sz="1600" b="1" dirty="0"/>
              <a:t> </a:t>
            </a:r>
            <a:r>
              <a:rPr lang="ru-RU" sz="1600" b="1" dirty="0" err="1"/>
              <a:t>Келечин</a:t>
            </a:r>
            <a:r>
              <a:rPr lang="ru-RU" sz="1600" b="1" dirty="0"/>
              <a:t>. Ось як </a:t>
            </a:r>
            <a:r>
              <a:rPr lang="ru-RU" sz="1600" b="1" dirty="0" err="1"/>
              <a:t>він</a:t>
            </a:r>
            <a:r>
              <a:rPr lang="ru-RU" sz="1600" b="1" dirty="0"/>
              <a:t> описав </a:t>
            </a:r>
            <a:r>
              <a:rPr lang="ru-RU" sz="1600" b="1" dirty="0" err="1"/>
              <a:t>рідне</a:t>
            </a:r>
            <a:r>
              <a:rPr lang="ru-RU" sz="1600" b="1" dirty="0"/>
              <a:t> село у </a:t>
            </a:r>
            <a:r>
              <a:rPr lang="ru-RU" sz="1600" b="1" dirty="0" err="1"/>
              <a:t>невеличкій</a:t>
            </a:r>
            <a:r>
              <a:rPr lang="ru-RU" sz="1600" b="1" dirty="0"/>
              <a:t> </a:t>
            </a:r>
            <a:r>
              <a:rPr lang="ru-RU" sz="1600" b="1" dirty="0" err="1"/>
              <a:t>замітці</a:t>
            </a:r>
            <a:r>
              <a:rPr lang="ru-RU" sz="1600" b="1" dirty="0"/>
              <a:t> "Моя родина": </a:t>
            </a:r>
            <a:r>
              <a:rPr lang="ru-RU" sz="1600" i="1" dirty="0"/>
              <a:t>"Я </a:t>
            </a:r>
            <a:r>
              <a:rPr lang="ru-RU" sz="1600" i="1" dirty="0" err="1"/>
              <a:t>уродився</a:t>
            </a:r>
            <a:r>
              <a:rPr lang="ru-RU" sz="1600" i="1" dirty="0"/>
              <a:t> в </a:t>
            </a:r>
            <a:r>
              <a:rPr lang="ru-RU" sz="1600" i="1" dirty="0" err="1"/>
              <a:t>селі</a:t>
            </a:r>
            <a:r>
              <a:rPr lang="ru-RU" sz="1600" i="1" dirty="0"/>
              <a:t> </a:t>
            </a:r>
            <a:r>
              <a:rPr lang="ru-RU" sz="1600" i="1" dirty="0" err="1"/>
              <a:t>Келечин</a:t>
            </a:r>
            <a:r>
              <a:rPr lang="ru-RU" sz="1600" i="1" dirty="0"/>
              <a:t>. </a:t>
            </a:r>
            <a:r>
              <a:rPr lang="ru-RU" sz="1600" i="1" dirty="0" err="1"/>
              <a:t>Келечин</a:t>
            </a:r>
            <a:r>
              <a:rPr lang="ru-RU" sz="1600" i="1" dirty="0"/>
              <a:t> - моя родина. </a:t>
            </a:r>
            <a:r>
              <a:rPr lang="ru-RU" sz="1600" i="1" dirty="0" err="1"/>
              <a:t>Це</a:t>
            </a:r>
            <a:r>
              <a:rPr lang="ru-RU" sz="1600" i="1" dirty="0"/>
              <a:t> село находиться близ </a:t>
            </a:r>
            <a:r>
              <a:rPr lang="ru-RU" sz="1600" i="1" dirty="0" err="1"/>
              <a:t>під</a:t>
            </a:r>
            <a:r>
              <a:rPr lang="ru-RU" sz="1600" i="1" dirty="0"/>
              <a:t> </a:t>
            </a:r>
            <a:r>
              <a:rPr lang="ru-RU" sz="1600" i="1" dirty="0" err="1"/>
              <a:t>Бескидом</a:t>
            </a:r>
            <a:r>
              <a:rPr lang="ru-RU" sz="1600" i="1" dirty="0"/>
              <a:t> у </a:t>
            </a:r>
            <a:r>
              <a:rPr lang="ru-RU" sz="1600" i="1" dirty="0" err="1"/>
              <a:t>вишнім</a:t>
            </a:r>
            <a:r>
              <a:rPr lang="ru-RU" sz="1600" i="1" dirty="0"/>
              <a:t> краю </a:t>
            </a:r>
            <a:r>
              <a:rPr lang="ru-RU" sz="1600" i="1" dirty="0" err="1"/>
              <a:t>Марамороша</a:t>
            </a:r>
            <a:r>
              <a:rPr lang="ru-RU" sz="1600" i="1" dirty="0"/>
              <a:t>. Село </a:t>
            </a:r>
            <a:r>
              <a:rPr lang="ru-RU" sz="1600" i="1" dirty="0" err="1"/>
              <a:t>охружають</a:t>
            </a:r>
            <a:r>
              <a:rPr lang="ru-RU" sz="1600" i="1" dirty="0"/>
              <a:t> </a:t>
            </a:r>
            <a:r>
              <a:rPr lang="ru-RU" sz="1600" i="1" dirty="0" err="1"/>
              <a:t>високі</a:t>
            </a:r>
            <a:r>
              <a:rPr lang="ru-RU" sz="1600" i="1" dirty="0"/>
              <a:t> гори з </a:t>
            </a:r>
            <a:r>
              <a:rPr lang="ru-RU" sz="1600" i="1" dirty="0" err="1"/>
              <a:t>густими</a:t>
            </a:r>
            <a:r>
              <a:rPr lang="ru-RU" sz="1600" i="1" dirty="0"/>
              <a:t> </a:t>
            </a:r>
            <a:r>
              <a:rPr lang="ru-RU" sz="1600" i="1" dirty="0" err="1"/>
              <a:t>лісами</a:t>
            </a:r>
            <a:r>
              <a:rPr lang="ru-RU" sz="1600" i="1" dirty="0"/>
              <a:t>. .. В </a:t>
            </a:r>
            <a:r>
              <a:rPr lang="ru-RU" sz="1600" i="1" dirty="0" err="1"/>
              <a:t>середині</a:t>
            </a:r>
            <a:r>
              <a:rPr lang="ru-RU" sz="1600" i="1" dirty="0"/>
              <a:t> села </a:t>
            </a:r>
            <a:r>
              <a:rPr lang="ru-RU" sz="1600" i="1" dirty="0" err="1"/>
              <a:t>єсть</a:t>
            </a:r>
            <a:r>
              <a:rPr lang="ru-RU" sz="1600" i="1" dirty="0"/>
              <a:t> красна мурована </a:t>
            </a:r>
            <a:r>
              <a:rPr lang="ru-RU" sz="1600" i="1" dirty="0" err="1"/>
              <a:t>церков</a:t>
            </a:r>
            <a:r>
              <a:rPr lang="ru-RU" sz="1600" i="1" dirty="0"/>
              <a:t>, а недалеко од </a:t>
            </a:r>
            <a:r>
              <a:rPr lang="ru-RU" sz="1600" i="1" dirty="0" err="1"/>
              <a:t>неї</a:t>
            </a:r>
            <a:r>
              <a:rPr lang="ru-RU" sz="1600" i="1" dirty="0"/>
              <a:t> фара, де </a:t>
            </a:r>
            <a:r>
              <a:rPr lang="ru-RU" sz="1600" i="1" dirty="0" err="1"/>
              <a:t>биває</a:t>
            </a:r>
            <a:r>
              <a:rPr lang="ru-RU" sz="1600" i="1" dirty="0"/>
              <a:t> </a:t>
            </a:r>
            <a:r>
              <a:rPr lang="ru-RU" sz="1600" i="1" dirty="0" err="1"/>
              <a:t>духовний</a:t>
            </a:r>
            <a:r>
              <a:rPr lang="ru-RU" sz="1600" i="1" dirty="0"/>
              <a:t> </a:t>
            </a:r>
            <a:r>
              <a:rPr lang="ru-RU" sz="1600" i="1" dirty="0" err="1"/>
              <a:t>отець</a:t>
            </a:r>
            <a:r>
              <a:rPr lang="ru-RU" sz="1600" i="1" dirty="0"/>
              <a:t>, моя солодка </a:t>
            </a:r>
            <a:r>
              <a:rPr lang="ru-RU" sz="1600" i="1" dirty="0" err="1"/>
              <a:t>мати</a:t>
            </a:r>
            <a:r>
              <a:rPr lang="ru-RU" sz="1600" i="1" dirty="0"/>
              <a:t>, там я </a:t>
            </a:r>
            <a:r>
              <a:rPr lang="ru-RU" sz="1600" i="1" dirty="0" err="1"/>
              <a:t>родився</a:t>
            </a:r>
            <a:r>
              <a:rPr lang="ru-RU" sz="1600" i="1" dirty="0"/>
              <a:t>, там одержав першу науку. За то я все мало і благодарно </a:t>
            </a:r>
            <a:r>
              <a:rPr lang="ru-RU" sz="1600" i="1" dirty="0" err="1"/>
              <a:t>згадую</a:t>
            </a:r>
            <a:r>
              <a:rPr lang="ru-RU" sz="1600" i="1" dirty="0"/>
              <a:t> </a:t>
            </a:r>
            <a:r>
              <a:rPr lang="ru-RU" sz="1600" i="1" dirty="0" err="1"/>
              <a:t>сесе</a:t>
            </a:r>
            <a:r>
              <a:rPr lang="ru-RU" sz="1600" i="1" dirty="0"/>
              <a:t> </a:t>
            </a:r>
            <a:r>
              <a:rPr lang="ru-RU" sz="1600" i="1" dirty="0" err="1"/>
              <a:t>святоє</a:t>
            </a:r>
            <a:r>
              <a:rPr lang="ru-RU" sz="1600" i="1" dirty="0"/>
              <a:t> для мене </a:t>
            </a:r>
            <a:r>
              <a:rPr lang="ru-RU" sz="1600" i="1" dirty="0" err="1"/>
              <a:t>місце</a:t>
            </a:r>
            <a:r>
              <a:rPr lang="ru-RU" sz="1600" i="1" dirty="0"/>
              <a:t>, </a:t>
            </a:r>
            <a:r>
              <a:rPr lang="ru-RU" sz="1600" i="1" dirty="0" err="1"/>
              <a:t>цілоє</a:t>
            </a:r>
            <a:r>
              <a:rPr lang="ru-RU" sz="1600" i="1" dirty="0"/>
              <a:t> </a:t>
            </a:r>
            <a:r>
              <a:rPr lang="ru-RU" sz="1600" i="1" dirty="0" err="1"/>
              <a:t>родноє</a:t>
            </a:r>
            <a:r>
              <a:rPr lang="ru-RU" sz="1600" i="1" dirty="0"/>
              <a:t> село, </a:t>
            </a:r>
            <a:r>
              <a:rPr lang="ru-RU" sz="1600" i="1" dirty="0" err="1"/>
              <a:t>всіх</a:t>
            </a:r>
            <a:r>
              <a:rPr lang="ru-RU" sz="1600" i="1" dirty="0"/>
              <a:t> </a:t>
            </a:r>
            <a:r>
              <a:rPr lang="ru-RU" sz="1600" i="1" dirty="0" err="1"/>
              <a:t>жителів</a:t>
            </a:r>
            <a:r>
              <a:rPr lang="ru-RU" sz="1600" i="1" dirty="0"/>
              <a:t> </a:t>
            </a:r>
            <a:r>
              <a:rPr lang="ru-RU" sz="1600" i="1" dirty="0" err="1"/>
              <a:t>його</a:t>
            </a:r>
            <a:r>
              <a:rPr lang="ru-RU" sz="1600" i="1" dirty="0"/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113909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37EA35-64DE-AE9F-4599-72920057D7BE}"/>
              </a:ext>
            </a:extLst>
          </p:cNvPr>
          <p:cNvSpPr txBox="1"/>
          <p:nvPr/>
        </p:nvSpPr>
        <p:spPr>
          <a:xfrm>
            <a:off x="2046514" y="516434"/>
            <a:ext cx="10006011" cy="40882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24815" algn="just">
              <a:lnSpc>
                <a:spcPct val="150000"/>
              </a:lnSpc>
              <a:spcAft>
                <a:spcPts val="1000"/>
              </a:spcAft>
            </a:pPr>
            <a:r>
              <a:rPr lang="uk-UA" dirty="0"/>
              <a:t>Наводяться різні дані про кількісний склад Карпатської Січі. Тільки у </a:t>
            </a:r>
            <a:r>
              <a:rPr lang="uk-UA" dirty="0" err="1"/>
              <a:t>Волівському</a:t>
            </a:r>
            <a:r>
              <a:rPr lang="uk-UA" dirty="0"/>
              <a:t> окрузі нараховувалося близько однієї тисячі січовиків. Станом на 30 листопада 1938 р. крім команди Карпатської Січі у Воловому, аналогічні підрозділи були в інших населених пунктах нашого краю.</a:t>
            </a:r>
          </a:p>
          <a:p>
            <a:pPr indent="424815" algn="just">
              <a:lnSpc>
                <a:spcPct val="150000"/>
              </a:lnSpc>
              <a:spcAft>
                <a:spcPts val="10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Найбільшою позицією стратегічного зна­чення було село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Торунь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яке стало форпостом Карпатської України на півночі. Захоплення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Торуня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уможливлювало легкий рух ворога в на­прямі до Хуста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24815" algn="just">
              <a:lnSpc>
                <a:spcPct val="150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середині листопада до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Торуня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прибули січовики під ко­мандою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інженера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Волянського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Чисельність гарнізону становила 20-25 вояків. Переважно це були молоді ідейні селянські хлопці з Бичкова. 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250BB8-FE01-FAB1-00F9-F7164BD99C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76" t="9345" r="26047"/>
          <a:stretch/>
        </p:blipFill>
        <p:spPr>
          <a:xfrm>
            <a:off x="0" y="653143"/>
            <a:ext cx="2046514" cy="62048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05C438-B3E1-0916-D2D8-580C753EE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004" y="4213753"/>
            <a:ext cx="1998559" cy="26442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DD1AB0-2DF7-98CD-B6FE-6BD3C837E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9455" y="4220574"/>
            <a:ext cx="1662545" cy="26268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3726" y="90055"/>
            <a:ext cx="567495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ДІЯЛЬНІСТЬ ГАРНІЗОНУ ОНОКС В ТОРУНІ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004" y="4170870"/>
            <a:ext cx="190500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691" y="4134350"/>
            <a:ext cx="2053313" cy="272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378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619186-5BEC-8502-FAC1-FCF20E63CED5}"/>
              </a:ext>
            </a:extLst>
          </p:cNvPr>
          <p:cNvSpPr txBox="1"/>
          <p:nvPr/>
        </p:nvSpPr>
        <p:spPr>
          <a:xfrm>
            <a:off x="113152" y="1757090"/>
            <a:ext cx="9640448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	</a:t>
            </a:r>
            <a:r>
              <a:rPr lang="ru-RU" dirty="0"/>
              <a:t>…Одного </a:t>
            </a:r>
            <a:r>
              <a:rPr lang="ru-RU" dirty="0" err="1"/>
              <a:t>березневого</a:t>
            </a:r>
            <a:r>
              <a:rPr lang="ru-RU" dirty="0"/>
              <a:t> дня 1939 року в </a:t>
            </a:r>
            <a:r>
              <a:rPr lang="ru-RU" dirty="0" err="1"/>
              <a:t>урочищі</a:t>
            </a:r>
            <a:r>
              <a:rPr lang="ru-RU" dirty="0"/>
              <a:t> </a:t>
            </a:r>
            <a:r>
              <a:rPr lang="ru-RU" dirty="0" err="1"/>
              <a:t>Тішня</a:t>
            </a:r>
            <a:r>
              <a:rPr lang="ru-RU" dirty="0"/>
              <a:t> </a:t>
            </a:r>
            <a:r>
              <a:rPr lang="ru-RU" dirty="0" err="1"/>
              <a:t>поблизу</a:t>
            </a:r>
            <a:r>
              <a:rPr lang="ru-RU" dirty="0"/>
              <a:t> </a:t>
            </a:r>
            <a:r>
              <a:rPr lang="ru-RU" dirty="0" err="1"/>
              <a:t>Волового</a:t>
            </a:r>
            <a:r>
              <a:rPr lang="ru-RU" dirty="0"/>
              <a:t> </a:t>
            </a:r>
            <a:r>
              <a:rPr lang="ru-RU" dirty="0" err="1"/>
              <a:t>зупинилась</a:t>
            </a:r>
            <a:r>
              <a:rPr lang="ru-RU" dirty="0"/>
              <a:t> </a:t>
            </a:r>
            <a:r>
              <a:rPr lang="ru-RU" dirty="0" err="1"/>
              <a:t>крита</a:t>
            </a:r>
            <a:r>
              <a:rPr lang="ru-RU" dirty="0"/>
              <a:t> машина, так званий “</a:t>
            </a:r>
            <a:r>
              <a:rPr lang="ru-RU" dirty="0" err="1"/>
              <a:t>чорний</a:t>
            </a:r>
            <a:r>
              <a:rPr lang="ru-RU" dirty="0"/>
              <a:t> ворон”. </a:t>
            </a:r>
            <a:r>
              <a:rPr lang="ru-RU" dirty="0" err="1"/>
              <a:t>Відкрились</a:t>
            </a:r>
            <a:r>
              <a:rPr lang="ru-RU" dirty="0"/>
              <a:t> </a:t>
            </a:r>
            <a:r>
              <a:rPr lang="ru-RU" dirty="0" err="1"/>
              <a:t>двері</a:t>
            </a:r>
            <a:r>
              <a:rPr lang="ru-RU" dirty="0"/>
              <a:t> і з </a:t>
            </a:r>
            <a:r>
              <a:rPr lang="ru-RU" dirty="0" err="1"/>
              <a:t>неї</a:t>
            </a:r>
            <a:r>
              <a:rPr lang="ru-RU" dirty="0"/>
              <a:t> </a:t>
            </a:r>
            <a:r>
              <a:rPr lang="ru-RU" dirty="0" err="1"/>
              <a:t>вийшли</a:t>
            </a:r>
            <a:r>
              <a:rPr lang="ru-RU" dirty="0"/>
              <a:t> </a:t>
            </a:r>
            <a:r>
              <a:rPr lang="ru-RU" dirty="0" err="1"/>
              <a:t>п’ятеро</a:t>
            </a:r>
            <a:r>
              <a:rPr lang="ru-RU" dirty="0"/>
              <a:t> </a:t>
            </a:r>
            <a:r>
              <a:rPr lang="ru-RU" dirty="0" err="1"/>
              <a:t>чоловік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зав’язаними</a:t>
            </a:r>
            <a:r>
              <a:rPr lang="ru-RU" dirty="0"/>
              <a:t> назад руками. </a:t>
            </a:r>
            <a:r>
              <a:rPr lang="ru-RU" dirty="0" err="1"/>
              <a:t>Жандарми</a:t>
            </a:r>
            <a:r>
              <a:rPr lang="ru-RU" dirty="0"/>
              <a:t> наказали </a:t>
            </a:r>
            <a:r>
              <a:rPr lang="ru-RU" dirty="0" err="1"/>
              <a:t>заарештованим</a:t>
            </a:r>
            <a:r>
              <a:rPr lang="ru-RU" dirty="0"/>
              <a:t> </a:t>
            </a:r>
            <a:r>
              <a:rPr lang="ru-RU" dirty="0" err="1"/>
              <a:t>спуститись</a:t>
            </a:r>
            <a:r>
              <a:rPr lang="ru-RU" dirty="0"/>
              <a:t> вниз, до </a:t>
            </a:r>
            <a:r>
              <a:rPr lang="ru-RU" dirty="0" err="1"/>
              <a:t>річки</a:t>
            </a:r>
            <a:r>
              <a:rPr lang="ru-RU" dirty="0"/>
              <a:t>. </a:t>
            </a:r>
            <a:r>
              <a:rPr lang="ru-RU" dirty="0" err="1"/>
              <a:t>Приречені</a:t>
            </a:r>
            <a:r>
              <a:rPr lang="ru-RU" dirty="0"/>
              <a:t> </a:t>
            </a:r>
            <a:r>
              <a:rPr lang="ru-RU" dirty="0" err="1"/>
              <a:t>йшли</a:t>
            </a:r>
            <a:r>
              <a:rPr lang="ru-RU" dirty="0"/>
              <a:t> </a:t>
            </a:r>
            <a:r>
              <a:rPr lang="ru-RU" dirty="0" err="1"/>
              <a:t>повільно</a:t>
            </a:r>
            <a:r>
              <a:rPr lang="ru-RU" dirty="0"/>
              <a:t>, </a:t>
            </a:r>
            <a:r>
              <a:rPr lang="ru-RU" dirty="0" err="1"/>
              <a:t>роблячи</a:t>
            </a:r>
            <a:r>
              <a:rPr lang="ru-RU" dirty="0"/>
              <a:t> </a:t>
            </a:r>
            <a:r>
              <a:rPr lang="ru-RU" dirty="0" err="1"/>
              <a:t>останні</a:t>
            </a:r>
            <a:r>
              <a:rPr lang="ru-RU" dirty="0"/>
              <a:t> кроки. </a:t>
            </a:r>
            <a:r>
              <a:rPr lang="ru-RU" b="1" dirty="0" err="1"/>
              <a:t>Згодом</a:t>
            </a:r>
            <a:r>
              <a:rPr lang="ru-RU" b="1" dirty="0"/>
              <a:t> </a:t>
            </a:r>
            <a:r>
              <a:rPr lang="ru-RU" b="1" dirty="0" err="1"/>
              <a:t>пролунали</a:t>
            </a:r>
            <a:r>
              <a:rPr lang="ru-RU" b="1" dirty="0"/>
              <a:t> </a:t>
            </a:r>
            <a:r>
              <a:rPr lang="ru-RU" b="1" dirty="0" err="1"/>
              <a:t>постріли</a:t>
            </a:r>
            <a:r>
              <a:rPr lang="ru-RU" b="1" dirty="0"/>
              <a:t>… “</a:t>
            </a:r>
            <a:r>
              <a:rPr lang="ru-RU" b="1" dirty="0" err="1"/>
              <a:t>Довідуюся</a:t>
            </a:r>
            <a:r>
              <a:rPr lang="ru-RU" b="1" dirty="0"/>
              <a:t> </a:t>
            </a:r>
            <a:r>
              <a:rPr lang="ru-RU" b="1" dirty="0" err="1"/>
              <a:t>страшну</a:t>
            </a:r>
            <a:r>
              <a:rPr lang="ru-RU" b="1" dirty="0"/>
              <a:t> </a:t>
            </a:r>
            <a:r>
              <a:rPr lang="ru-RU" b="1" dirty="0" err="1"/>
              <a:t>річ</a:t>
            </a:r>
            <a:r>
              <a:rPr lang="ru-RU" b="1" dirty="0"/>
              <a:t>: у </a:t>
            </a:r>
            <a:r>
              <a:rPr lang="ru-RU" b="1" dirty="0" err="1"/>
              <a:t>Воловому</a:t>
            </a:r>
            <a:r>
              <a:rPr lang="ru-RU" b="1" dirty="0"/>
              <a:t> замордовано д-ра </a:t>
            </a:r>
            <a:r>
              <a:rPr lang="ru-RU" b="1" dirty="0" err="1"/>
              <a:t>Завальницького</a:t>
            </a:r>
            <a:r>
              <a:rPr lang="ru-RU" b="1" dirty="0"/>
              <a:t> та д-ра </a:t>
            </a:r>
            <a:r>
              <a:rPr lang="ru-RU" b="1" dirty="0" err="1"/>
              <a:t>Фігуру</a:t>
            </a:r>
            <a:r>
              <a:rPr lang="ru-RU" b="1" dirty="0"/>
              <a:t>…”, - записав у </a:t>
            </a:r>
            <a:r>
              <a:rPr lang="ru-RU" b="1" dirty="0" err="1"/>
              <a:t>своєму</a:t>
            </a:r>
            <a:r>
              <a:rPr lang="ru-RU" b="1" dirty="0"/>
              <a:t> </a:t>
            </a:r>
            <a:r>
              <a:rPr lang="ru-RU" b="1" dirty="0" err="1"/>
              <a:t>щоденнику</a:t>
            </a:r>
            <a:r>
              <a:rPr lang="ru-RU" b="1" dirty="0"/>
              <a:t> “</a:t>
            </a:r>
            <a:r>
              <a:rPr lang="ru-RU" b="1" dirty="0" err="1"/>
              <a:t>Щастя</a:t>
            </a:r>
            <a:r>
              <a:rPr lang="ru-RU" b="1" dirty="0"/>
              <a:t> і горе </a:t>
            </a:r>
            <a:r>
              <a:rPr lang="ru-RU" b="1" dirty="0" err="1"/>
              <a:t>Карпатської</a:t>
            </a:r>
            <a:r>
              <a:rPr lang="ru-RU" b="1" dirty="0"/>
              <a:t> </a:t>
            </a:r>
            <a:r>
              <a:rPr lang="ru-RU" b="1" dirty="0" err="1"/>
              <a:t>України</a:t>
            </a:r>
            <a:r>
              <a:rPr lang="ru-RU" b="1" dirty="0"/>
              <a:t>” 19 </a:t>
            </a:r>
            <a:r>
              <a:rPr lang="ru-RU" b="1" dirty="0" err="1"/>
              <a:t>квітня</a:t>
            </a:r>
            <a:r>
              <a:rPr lang="ru-RU" b="1" dirty="0"/>
              <a:t> 1939 р. </a:t>
            </a:r>
            <a:r>
              <a:rPr lang="ru-RU" b="1" dirty="0" err="1"/>
              <a:t>В.Гренджа-Донський</a:t>
            </a:r>
            <a:r>
              <a:rPr lang="ru-RU" b="1" dirty="0"/>
              <a:t>.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Ярема Селянський у своїй статті «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їх ховали – їм сурми не грали»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описує тодішні події: «Офіцер наказав жандармам цілитися. Прощальне «Слава Карпатській Україні» було перерване пострілами, що відлунням прокотилося урочищем. ..»  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	</a:t>
            </a:r>
            <a:r>
              <a:rPr lang="ru-RU" dirty="0" err="1"/>
              <a:t>В.В.Петрище</a:t>
            </a:r>
            <a:r>
              <a:rPr lang="ru-RU" dirty="0"/>
              <a:t> з </a:t>
            </a:r>
            <a:r>
              <a:rPr lang="ru-RU" dirty="0" err="1"/>
              <a:t>Лозянського</a:t>
            </a:r>
            <a:r>
              <a:rPr lang="ru-RU" dirty="0"/>
              <a:t>, </a:t>
            </a:r>
            <a:r>
              <a:rPr lang="ru-RU" dirty="0" err="1"/>
              <a:t>йдучи</a:t>
            </a:r>
            <a:r>
              <a:rPr lang="ru-RU" dirty="0"/>
              <a:t> </a:t>
            </a:r>
            <a:r>
              <a:rPr lang="ru-RU" dirty="0" err="1"/>
              <a:t>ранком</a:t>
            </a:r>
            <a:r>
              <a:rPr lang="ru-RU" dirty="0"/>
              <a:t> на роботу, </a:t>
            </a:r>
            <a:r>
              <a:rPr lang="ru-RU" dirty="0" err="1"/>
              <a:t>натрапив</a:t>
            </a:r>
            <a:r>
              <a:rPr lang="ru-RU" dirty="0"/>
              <a:t> на </a:t>
            </a:r>
            <a:r>
              <a:rPr lang="ru-RU" dirty="0" err="1"/>
              <a:t>чотири</a:t>
            </a:r>
            <a:r>
              <a:rPr lang="ru-RU" dirty="0"/>
              <a:t> </a:t>
            </a:r>
            <a:r>
              <a:rPr lang="ru-RU" dirty="0" err="1"/>
              <a:t>трупи</a:t>
            </a:r>
            <a:r>
              <a:rPr lang="ru-RU" dirty="0"/>
              <a:t> - </a:t>
            </a:r>
            <a:r>
              <a:rPr lang="ru-RU" b="1" dirty="0"/>
              <a:t>Степана </a:t>
            </a:r>
            <a:r>
              <a:rPr lang="ru-RU" b="1" dirty="0" err="1"/>
              <a:t>Фігури</a:t>
            </a:r>
            <a:r>
              <a:rPr lang="ru-RU" b="1" dirty="0"/>
              <a:t>, Якова </a:t>
            </a:r>
            <a:r>
              <a:rPr lang="ru-RU" b="1" dirty="0" err="1"/>
              <a:t>Завальницького</a:t>
            </a:r>
            <a:r>
              <a:rPr lang="ru-RU" b="1" dirty="0"/>
              <a:t>, </a:t>
            </a:r>
            <a:r>
              <a:rPr lang="ru-RU" b="1" dirty="0" err="1"/>
              <a:t>Олексія</a:t>
            </a:r>
            <a:r>
              <a:rPr lang="ru-RU" b="1" dirty="0"/>
              <a:t> (Марка) Колесника, </a:t>
            </a:r>
            <a:r>
              <a:rPr lang="ru-RU" b="1" dirty="0" err="1"/>
              <a:t>Михайла</a:t>
            </a:r>
            <a:r>
              <a:rPr lang="ru-RU" b="1" dirty="0"/>
              <a:t> </a:t>
            </a:r>
            <a:r>
              <a:rPr lang="ru-RU" b="1" dirty="0" err="1"/>
              <a:t>Віньяра</a:t>
            </a:r>
            <a:r>
              <a:rPr lang="ru-RU" b="1" dirty="0"/>
              <a:t>. </a:t>
            </a:r>
            <a:r>
              <a:rPr lang="ru-RU" dirty="0"/>
              <a:t>Вони лежали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скелею</a:t>
            </a:r>
            <a:r>
              <a:rPr lang="ru-RU" dirty="0"/>
              <a:t> </a:t>
            </a:r>
            <a:r>
              <a:rPr lang="ru-RU" dirty="0" err="1"/>
              <a:t>біля</a:t>
            </a:r>
            <a:r>
              <a:rPr lang="ru-RU" dirty="0"/>
              <a:t> води.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вбиті</a:t>
            </a:r>
            <a:r>
              <a:rPr lang="ru-RU" dirty="0"/>
              <a:t> </a:t>
            </a:r>
            <a:r>
              <a:rPr lang="ru-RU" dirty="0" err="1"/>
              <a:t>пострілами</a:t>
            </a:r>
            <a:r>
              <a:rPr lang="ru-RU" dirty="0"/>
              <a:t> в </a:t>
            </a:r>
            <a:r>
              <a:rPr lang="ru-RU" dirty="0" err="1"/>
              <a:t>потилицю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, </a:t>
            </a:r>
            <a:r>
              <a:rPr lang="ru-RU" dirty="0" err="1"/>
              <a:t>розстріляних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все-таки </a:t>
            </a:r>
            <a:r>
              <a:rPr lang="ru-RU" dirty="0" err="1"/>
              <a:t>п’ятеро</a:t>
            </a:r>
            <a:r>
              <a:rPr lang="ru-RU" dirty="0"/>
              <a:t>. Один з них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важко</a:t>
            </a:r>
            <a:r>
              <a:rPr lang="ru-RU" dirty="0"/>
              <a:t> поранений і </a:t>
            </a:r>
            <a:r>
              <a:rPr lang="ru-RU" dirty="0" err="1"/>
              <a:t>діждавшись</a:t>
            </a:r>
            <a:r>
              <a:rPr lang="ru-RU" dirty="0"/>
              <a:t>, коли </a:t>
            </a:r>
            <a:r>
              <a:rPr lang="ru-RU" dirty="0" err="1"/>
              <a:t>жандарми</a:t>
            </a:r>
            <a:r>
              <a:rPr lang="ru-RU" dirty="0"/>
              <a:t> </a:t>
            </a:r>
            <a:r>
              <a:rPr lang="ru-RU" dirty="0" err="1"/>
              <a:t>підуть</a:t>
            </a:r>
            <a:r>
              <a:rPr lang="ru-RU" dirty="0"/>
              <a:t> </a:t>
            </a:r>
            <a:r>
              <a:rPr lang="ru-RU" dirty="0" err="1"/>
              <a:t>геть</a:t>
            </a:r>
            <a:r>
              <a:rPr lang="ru-RU" dirty="0"/>
              <a:t>,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перебрався</a:t>
            </a:r>
            <a:r>
              <a:rPr lang="ru-RU" dirty="0"/>
              <a:t> через </a:t>
            </a:r>
            <a:r>
              <a:rPr lang="ru-RU" dirty="0" err="1"/>
              <a:t>річку</a:t>
            </a:r>
            <a:r>
              <a:rPr lang="ru-RU" dirty="0"/>
              <a:t> і </a:t>
            </a:r>
            <a:r>
              <a:rPr lang="ru-RU" dirty="0" err="1"/>
              <a:t>згодом</a:t>
            </a:r>
            <a:r>
              <a:rPr lang="ru-RU" dirty="0"/>
              <a:t> </a:t>
            </a:r>
            <a:r>
              <a:rPr lang="ru-RU" dirty="0" err="1"/>
              <a:t>переховувався</a:t>
            </a:r>
            <a:r>
              <a:rPr lang="ru-RU" dirty="0"/>
              <a:t> в </a:t>
            </a:r>
            <a:r>
              <a:rPr lang="ru-RU" dirty="0" err="1"/>
              <a:t>Лозянському</a:t>
            </a:r>
            <a:r>
              <a:rPr lang="ru-RU" dirty="0"/>
              <a:t> у </a:t>
            </a:r>
            <a:r>
              <a:rPr lang="ru-RU" dirty="0" err="1"/>
              <a:t>Клевця</a:t>
            </a:r>
            <a:r>
              <a:rPr lang="ru-RU" dirty="0"/>
              <a:t>. </a:t>
            </a:r>
            <a:r>
              <a:rPr lang="ru-RU" dirty="0" err="1"/>
              <a:t>Федір</a:t>
            </a:r>
            <a:r>
              <a:rPr lang="ru-RU" dirty="0"/>
              <a:t> </a:t>
            </a:r>
            <a:r>
              <a:rPr lang="ru-RU" dirty="0" err="1"/>
              <a:t>Грегулич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родом з </a:t>
            </a:r>
            <a:r>
              <a:rPr lang="ru-RU" dirty="0" err="1"/>
              <a:t>Пряшівщини</a:t>
            </a:r>
            <a:r>
              <a:rPr lang="ru-RU" dirty="0"/>
              <a:t>. На жаль,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подальша</a:t>
            </a:r>
            <a:r>
              <a:rPr lang="ru-RU" dirty="0"/>
              <a:t> доля </a:t>
            </a:r>
            <a:r>
              <a:rPr lang="ru-RU" dirty="0" err="1"/>
              <a:t>невідома</a:t>
            </a:r>
            <a:r>
              <a:rPr lang="ru-RU" dirty="0"/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545" y="1"/>
            <a:ext cx="3657600" cy="185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72"/>
          <a:stretch/>
        </p:blipFill>
        <p:spPr bwMode="auto">
          <a:xfrm>
            <a:off x="10044546" y="2151534"/>
            <a:ext cx="2022763" cy="4706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45127" y="141136"/>
            <a:ext cx="6705600" cy="120032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solidFill>
                  <a:srgbClr val="FF0000"/>
                </a:solidFill>
              </a:rPr>
              <a:t>Звитяжне</a:t>
            </a:r>
            <a:r>
              <a:rPr lang="ru-RU" sz="3600" b="1" dirty="0">
                <a:solidFill>
                  <a:srgbClr val="FF0000"/>
                </a:solidFill>
              </a:rPr>
              <a:t> і </a:t>
            </a:r>
            <a:r>
              <a:rPr lang="ru-RU" sz="3600" b="1" dirty="0" err="1">
                <a:solidFill>
                  <a:srgbClr val="FF0000"/>
                </a:solidFill>
              </a:rPr>
              <a:t>криваве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>
                <a:solidFill>
                  <a:srgbClr val="FF0000"/>
                </a:solidFill>
              </a:rPr>
              <a:t>відлуння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Карпато-</a:t>
            </a:r>
            <a:r>
              <a:rPr lang="ru-RU" sz="3600" b="1" dirty="0" err="1">
                <a:solidFill>
                  <a:srgbClr val="FF0000"/>
                </a:solidFill>
              </a:rPr>
              <a:t>України</a:t>
            </a:r>
            <a:r>
              <a:rPr lang="ru-RU" sz="3600" b="1" dirty="0">
                <a:solidFill>
                  <a:srgbClr val="FF0000"/>
                </a:solidFill>
              </a:rPr>
              <a:t> в </a:t>
            </a:r>
            <a:r>
              <a:rPr lang="ru-RU" sz="3600" b="1" dirty="0" err="1">
                <a:solidFill>
                  <a:srgbClr val="FF0000"/>
                </a:solidFill>
              </a:rPr>
              <a:t>Тішні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444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0"/>
            <a:ext cx="12178145" cy="800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0"/>
            <a:ext cx="4627209" cy="3318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855" y="3354169"/>
            <a:ext cx="462720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Село </a:t>
            </a:r>
            <a:r>
              <a:rPr lang="ru-RU" dirty="0" err="1"/>
              <a:t>Запереділля</a:t>
            </a:r>
            <a:r>
              <a:rPr lang="ru-RU" dirty="0"/>
              <a:t>, 1930-ті роки. </a:t>
            </a:r>
            <a:r>
              <a:rPr lang="ru-RU" dirty="0" err="1"/>
              <a:t>Третій</a:t>
            </a:r>
            <a:r>
              <a:rPr lang="ru-RU" dirty="0"/>
              <a:t> справа, </a:t>
            </a:r>
            <a:r>
              <a:rPr lang="ru-RU" dirty="0" err="1"/>
              <a:t>ймовірно</a:t>
            </a:r>
            <a:r>
              <a:rPr lang="ru-RU" dirty="0"/>
              <a:t>, </a:t>
            </a:r>
            <a:r>
              <a:rPr lang="ru-RU" b="1" dirty="0" err="1"/>
              <a:t>Яків</a:t>
            </a:r>
            <a:r>
              <a:rPr lang="ru-RU" b="1" dirty="0"/>
              <a:t> </a:t>
            </a:r>
            <a:r>
              <a:rPr lang="ru-RU" b="1" dirty="0" err="1"/>
              <a:t>Завальницький</a:t>
            </a:r>
            <a:endParaRPr lang="ru-RU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478" y="3708509"/>
            <a:ext cx="3761508" cy="2507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65965" y="137904"/>
            <a:ext cx="7218218" cy="31085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/>
              <a:t>Про Степана </a:t>
            </a:r>
            <a:r>
              <a:rPr lang="ru-RU" sz="1400" dirty="0" err="1"/>
              <a:t>Фігуру</a:t>
            </a:r>
            <a:r>
              <a:rPr lang="ru-RU" sz="1400" dirty="0"/>
              <a:t> </a:t>
            </a:r>
            <a:r>
              <a:rPr lang="ru-RU" sz="1400" dirty="0" err="1"/>
              <a:t>В.Гренджа-Донський</a:t>
            </a:r>
            <a:r>
              <a:rPr lang="ru-RU" sz="1400" dirty="0"/>
              <a:t> писав, </a:t>
            </a:r>
            <a:r>
              <a:rPr lang="ru-RU" sz="1400" dirty="0" err="1"/>
              <a:t>що</a:t>
            </a:r>
            <a:r>
              <a:rPr lang="ru-RU" sz="1400" dirty="0"/>
              <a:t> “</a:t>
            </a:r>
            <a:r>
              <a:rPr lang="ru-RU" sz="1400" i="1" dirty="0" err="1"/>
              <a:t>був</a:t>
            </a:r>
            <a:r>
              <a:rPr lang="ru-RU" sz="1400" i="1" dirty="0"/>
              <a:t> </a:t>
            </a:r>
            <a:r>
              <a:rPr lang="ru-RU" sz="1400" i="1" dirty="0" err="1"/>
              <a:t>він</a:t>
            </a:r>
            <a:r>
              <a:rPr lang="ru-RU" sz="1400" i="1" dirty="0"/>
              <a:t> </a:t>
            </a:r>
            <a:r>
              <a:rPr lang="ru-RU" sz="1400" i="1" dirty="0" err="1"/>
              <a:t>першорядним</a:t>
            </a:r>
            <a:r>
              <a:rPr lang="ru-RU" sz="1400" i="1" dirty="0"/>
              <a:t> педагогом, </a:t>
            </a:r>
            <a:r>
              <a:rPr lang="ru-RU" sz="1400" i="1" dirty="0" err="1"/>
              <a:t>серед</a:t>
            </a:r>
            <a:r>
              <a:rPr lang="ru-RU" sz="1400" i="1" dirty="0"/>
              <a:t> </a:t>
            </a:r>
            <a:r>
              <a:rPr lang="ru-RU" sz="1400" i="1" dirty="0" err="1"/>
              <a:t>молоді</a:t>
            </a:r>
            <a:r>
              <a:rPr lang="ru-RU" sz="1400" i="1" dirty="0"/>
              <a:t> </a:t>
            </a:r>
            <a:r>
              <a:rPr lang="ru-RU" sz="1400" i="1" dirty="0" err="1"/>
              <a:t>надзвичайно</a:t>
            </a:r>
            <a:r>
              <a:rPr lang="ru-RU" sz="1400" i="1" dirty="0"/>
              <a:t> </a:t>
            </a:r>
            <a:r>
              <a:rPr lang="ru-RU" sz="1400" i="1" dirty="0" err="1"/>
              <a:t>любленим</a:t>
            </a:r>
            <a:r>
              <a:rPr lang="ru-RU" sz="1400" i="1" dirty="0"/>
              <a:t>. </a:t>
            </a:r>
            <a:r>
              <a:rPr lang="ru-RU" sz="1400" i="1" dirty="0" err="1"/>
              <a:t>Третину</a:t>
            </a:r>
            <a:r>
              <a:rPr lang="ru-RU" sz="1400" i="1" dirty="0"/>
              <a:t> </a:t>
            </a:r>
            <a:r>
              <a:rPr lang="ru-RU" sz="1400" i="1" dirty="0" err="1"/>
              <a:t>своєї</a:t>
            </a:r>
            <a:r>
              <a:rPr lang="ru-RU" sz="1400" i="1" dirty="0"/>
              <a:t> </a:t>
            </a:r>
            <a:r>
              <a:rPr lang="ru-RU" sz="1400" i="1" dirty="0" err="1"/>
              <a:t>платні</a:t>
            </a:r>
            <a:r>
              <a:rPr lang="ru-RU" sz="1400" i="1" dirty="0"/>
              <a:t> </a:t>
            </a:r>
            <a:r>
              <a:rPr lang="ru-RU" sz="1400" i="1" dirty="0" err="1"/>
              <a:t>роздавав</a:t>
            </a:r>
            <a:r>
              <a:rPr lang="ru-RU" sz="1400" i="1" dirty="0"/>
              <a:t> </a:t>
            </a:r>
            <a:r>
              <a:rPr lang="ru-RU" sz="1400" i="1" dirty="0" err="1"/>
              <a:t>своїм</a:t>
            </a:r>
            <a:r>
              <a:rPr lang="ru-RU" sz="1400" i="1" dirty="0"/>
              <a:t> ученикам, </a:t>
            </a:r>
            <a:r>
              <a:rPr lang="ru-RU" sz="1400" i="1" dirty="0" err="1"/>
              <a:t>утримував</a:t>
            </a:r>
            <a:r>
              <a:rPr lang="ru-RU" sz="1400" i="1" dirty="0"/>
              <a:t> </a:t>
            </a:r>
            <a:r>
              <a:rPr lang="ru-RU" sz="1400" i="1" dirty="0" err="1"/>
              <a:t>кількох</a:t>
            </a:r>
            <a:r>
              <a:rPr lang="ru-RU" sz="1400" i="1" dirty="0"/>
              <a:t> </a:t>
            </a:r>
            <a:r>
              <a:rPr lang="ru-RU" sz="1400" i="1" dirty="0" err="1"/>
              <a:t>здібних</a:t>
            </a:r>
            <a:r>
              <a:rPr lang="ru-RU" sz="1400" i="1" dirty="0"/>
              <a:t> </a:t>
            </a:r>
            <a:r>
              <a:rPr lang="ru-RU" sz="1400" i="1" dirty="0" err="1"/>
              <a:t>хлопців</a:t>
            </a:r>
            <a:r>
              <a:rPr lang="ru-RU" sz="1400" i="1" dirty="0"/>
              <a:t> в </a:t>
            </a:r>
            <a:r>
              <a:rPr lang="ru-RU" sz="1400" i="1" dirty="0" err="1"/>
              <a:t>інтернаті</a:t>
            </a:r>
            <a:r>
              <a:rPr lang="ru-RU" sz="1400" i="1" dirty="0"/>
              <a:t> на </a:t>
            </a:r>
            <a:r>
              <a:rPr lang="ru-RU" sz="1400" i="1" dirty="0" err="1"/>
              <a:t>свій</a:t>
            </a:r>
            <a:r>
              <a:rPr lang="ru-RU" sz="1400" i="1" dirty="0"/>
              <a:t> кошт”. Те ж </a:t>
            </a:r>
            <a:r>
              <a:rPr lang="ru-RU" sz="1400" i="1" dirty="0" err="1"/>
              <a:t>саме</a:t>
            </a:r>
            <a:r>
              <a:rPr lang="ru-RU" sz="1400" i="1" dirty="0"/>
              <a:t> наш </a:t>
            </a:r>
            <a:r>
              <a:rPr lang="ru-RU" sz="1400" i="1" dirty="0" err="1"/>
              <a:t>видатний</a:t>
            </a:r>
            <a:r>
              <a:rPr lang="ru-RU" sz="1400" i="1" dirty="0"/>
              <a:t> земляк </a:t>
            </a:r>
            <a:r>
              <a:rPr lang="ru-RU" sz="1400" i="1" dirty="0" err="1"/>
              <a:t>пише</a:t>
            </a:r>
            <a:r>
              <a:rPr lang="ru-RU" sz="1400" i="1" dirty="0"/>
              <a:t> про </a:t>
            </a:r>
            <a:r>
              <a:rPr lang="ru-RU" sz="1400" i="1" dirty="0" err="1"/>
              <a:t>Я.Завальницького</a:t>
            </a:r>
            <a:r>
              <a:rPr lang="ru-RU" sz="1400" i="1" dirty="0"/>
              <a:t>, </a:t>
            </a:r>
            <a:r>
              <a:rPr lang="ru-RU" sz="1400" i="1" dirty="0" err="1"/>
              <a:t>який</a:t>
            </a:r>
            <a:r>
              <a:rPr lang="ru-RU" sz="1400" i="1" dirty="0"/>
              <a:t> “</a:t>
            </a:r>
            <a:r>
              <a:rPr lang="ru-RU" sz="1400" i="1" dirty="0" err="1"/>
              <a:t>допомагав</a:t>
            </a:r>
            <a:r>
              <a:rPr lang="ru-RU" sz="1400" i="1" dirty="0"/>
              <a:t>, де </a:t>
            </a:r>
            <a:r>
              <a:rPr lang="ru-RU" sz="1400" i="1" dirty="0" err="1"/>
              <a:t>тільки</a:t>
            </a:r>
            <a:r>
              <a:rPr lang="ru-RU" sz="1400" i="1" dirty="0"/>
              <a:t> </a:t>
            </a:r>
            <a:r>
              <a:rPr lang="ru-RU" sz="1400" i="1" dirty="0" err="1"/>
              <a:t>міг</a:t>
            </a:r>
            <a:r>
              <a:rPr lang="ru-RU" sz="1400" i="1" dirty="0"/>
              <a:t>, “</a:t>
            </a:r>
            <a:r>
              <a:rPr lang="ru-RU" sz="1400" i="1" dirty="0" err="1"/>
              <a:t>роззичаючи</a:t>
            </a:r>
            <a:r>
              <a:rPr lang="ru-RU" sz="1400" i="1" dirty="0"/>
              <a:t>” </a:t>
            </a:r>
            <a:r>
              <a:rPr lang="ru-RU" sz="1400" i="1" dirty="0" err="1"/>
              <a:t>гроші</a:t>
            </a:r>
            <a:r>
              <a:rPr lang="ru-RU" sz="1400" i="1" dirty="0"/>
              <a:t> з </a:t>
            </a:r>
            <a:r>
              <a:rPr lang="ru-RU" sz="1400" i="1" dirty="0" err="1"/>
              <a:t>своєї</a:t>
            </a:r>
            <a:r>
              <a:rPr lang="ru-RU" sz="1400" i="1" dirty="0"/>
              <a:t> </a:t>
            </a:r>
            <a:r>
              <a:rPr lang="ru-RU" sz="1400" i="1" dirty="0" err="1"/>
              <a:t>платні</a:t>
            </a:r>
            <a:r>
              <a:rPr lang="ru-RU" sz="1400" i="1" dirty="0"/>
              <a:t> селянам не те </a:t>
            </a:r>
            <a:r>
              <a:rPr lang="ru-RU" sz="1400" i="1" dirty="0" err="1"/>
              <a:t>що</a:t>
            </a:r>
            <a:r>
              <a:rPr lang="ru-RU" sz="1400" i="1" dirty="0"/>
              <a:t> без проценту, але в </a:t>
            </a:r>
            <a:r>
              <a:rPr lang="ru-RU" sz="1400" i="1" dirty="0" err="1"/>
              <a:t>більшості</a:t>
            </a:r>
            <a:r>
              <a:rPr lang="ru-RU" sz="1400" i="1" dirty="0"/>
              <a:t> і сам </a:t>
            </a:r>
            <a:r>
              <a:rPr lang="ru-RU" sz="1400" i="1" dirty="0" err="1"/>
              <a:t>капітал</a:t>
            </a:r>
            <a:r>
              <a:rPr lang="ru-RU" sz="1400" i="1" dirty="0"/>
              <a:t> </a:t>
            </a:r>
            <a:r>
              <a:rPr lang="ru-RU" sz="1400" i="1" dirty="0" err="1"/>
              <a:t>йому</a:t>
            </a:r>
            <a:r>
              <a:rPr lang="ru-RU" sz="1400" i="1" dirty="0"/>
              <a:t> </a:t>
            </a:r>
            <a:r>
              <a:rPr lang="ru-RU" sz="1400" i="1" dirty="0" err="1"/>
              <a:t>бідні</a:t>
            </a:r>
            <a:r>
              <a:rPr lang="ru-RU" sz="1400" i="1" dirty="0"/>
              <a:t> </a:t>
            </a:r>
            <a:r>
              <a:rPr lang="ru-RU" sz="1400" i="1" dirty="0" err="1"/>
              <a:t>селяни</a:t>
            </a:r>
            <a:r>
              <a:rPr lang="ru-RU" sz="1400" i="1" dirty="0"/>
              <a:t> не </a:t>
            </a:r>
            <a:r>
              <a:rPr lang="ru-RU" sz="1400" i="1" dirty="0" err="1"/>
              <a:t>повертали</a:t>
            </a:r>
            <a:r>
              <a:rPr lang="ru-RU" sz="1400" i="1" dirty="0"/>
              <a:t>”.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сказаного</a:t>
            </a:r>
            <a:r>
              <a:rPr lang="ru-RU" sz="1400" dirty="0"/>
              <a:t> видно,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ці</a:t>
            </a:r>
            <a:r>
              <a:rPr lang="ru-RU" sz="1400" dirty="0"/>
              <a:t> люди </a:t>
            </a:r>
            <a:r>
              <a:rPr lang="ru-RU" sz="1400" dirty="0" err="1"/>
              <a:t>користувались</a:t>
            </a:r>
            <a:r>
              <a:rPr lang="ru-RU" sz="1400" dirty="0"/>
              <a:t> великим авторитетом у </a:t>
            </a:r>
            <a:r>
              <a:rPr lang="ru-RU" sz="1400" dirty="0" err="1"/>
              <a:t>населення</a:t>
            </a:r>
            <a:r>
              <a:rPr lang="ru-RU" sz="1400" dirty="0"/>
              <a:t> …</a:t>
            </a:r>
          </a:p>
          <a:p>
            <a:pPr algn="just"/>
            <a:r>
              <a:rPr lang="ru-RU" sz="1400" dirty="0" err="1"/>
              <a:t>В.Гренджа-Донський</a:t>
            </a:r>
            <a:r>
              <a:rPr lang="ru-RU" sz="1400" dirty="0"/>
              <a:t> </a:t>
            </a:r>
            <a:r>
              <a:rPr lang="ru-RU" sz="1400" dirty="0" err="1"/>
              <a:t>був</a:t>
            </a:r>
            <a:r>
              <a:rPr lang="ru-RU" sz="1400" dirty="0"/>
              <a:t> </a:t>
            </a:r>
            <a:r>
              <a:rPr lang="ru-RU" sz="1400" dirty="0" err="1"/>
              <a:t>близько</a:t>
            </a:r>
            <a:r>
              <a:rPr lang="ru-RU" sz="1400" dirty="0"/>
              <a:t> </a:t>
            </a:r>
            <a:r>
              <a:rPr lang="ru-RU" sz="1400" dirty="0" err="1"/>
              <a:t>знайомий</a:t>
            </a:r>
            <a:r>
              <a:rPr lang="ru-RU" sz="1400" dirty="0"/>
              <a:t> з </a:t>
            </a:r>
            <a:r>
              <a:rPr lang="ru-RU" sz="1400" dirty="0" err="1"/>
              <a:t>Фігурою</a:t>
            </a:r>
            <a:r>
              <a:rPr lang="ru-RU" sz="1400" dirty="0"/>
              <a:t>, </a:t>
            </a:r>
            <a:r>
              <a:rPr lang="ru-RU" sz="1400" dirty="0" err="1"/>
              <a:t>Завальницьким</a:t>
            </a:r>
            <a:r>
              <a:rPr lang="ru-RU" sz="1400" dirty="0"/>
              <a:t> і </a:t>
            </a:r>
            <a:r>
              <a:rPr lang="ru-RU" sz="1400" dirty="0" err="1"/>
              <a:t>Дудикевичем</a:t>
            </a:r>
            <a:r>
              <a:rPr lang="ru-RU" sz="1400" dirty="0"/>
              <a:t>. </a:t>
            </a:r>
            <a:r>
              <a:rPr lang="ru-RU" sz="1400" dirty="0" err="1"/>
              <a:t>Кожна</a:t>
            </a:r>
            <a:r>
              <a:rPr lang="ru-RU" sz="1400" dirty="0"/>
              <a:t> </a:t>
            </a:r>
            <a:r>
              <a:rPr lang="ru-RU" sz="1400" dirty="0" err="1"/>
              <a:t>зустріч</a:t>
            </a:r>
            <a:r>
              <a:rPr lang="ru-RU" sz="1400" dirty="0"/>
              <a:t> з ними носила </a:t>
            </a:r>
            <a:r>
              <a:rPr lang="ru-RU" sz="1400" dirty="0" err="1"/>
              <a:t>діловий</a:t>
            </a:r>
            <a:r>
              <a:rPr lang="ru-RU" sz="1400" dirty="0"/>
              <a:t> характер, особливо в 1939 р. В </a:t>
            </a:r>
            <a:r>
              <a:rPr lang="ru-RU" sz="1400" dirty="0" err="1"/>
              <a:t>щоденнику</a:t>
            </a:r>
            <a:r>
              <a:rPr lang="ru-RU" sz="1400" dirty="0"/>
              <a:t> </a:t>
            </a:r>
            <a:r>
              <a:rPr lang="ru-RU" sz="1400" dirty="0" err="1"/>
              <a:t>поета</a:t>
            </a:r>
            <a:r>
              <a:rPr lang="ru-RU" sz="1400" dirty="0"/>
              <a:t> і </a:t>
            </a:r>
            <a:r>
              <a:rPr lang="ru-RU" sz="1400" dirty="0" err="1"/>
              <a:t>письменника</a:t>
            </a:r>
            <a:r>
              <a:rPr lang="ru-RU" sz="1400" dirty="0"/>
              <a:t> є </a:t>
            </a:r>
            <a:r>
              <a:rPr lang="ru-RU" sz="1400" dirty="0" err="1"/>
              <a:t>виписки</a:t>
            </a:r>
            <a:r>
              <a:rPr lang="ru-RU" sz="1400" dirty="0"/>
              <a:t>, </a:t>
            </a:r>
            <a:r>
              <a:rPr lang="ru-RU" sz="1400" dirty="0" err="1"/>
              <a:t>датовані</a:t>
            </a:r>
            <a:r>
              <a:rPr lang="ru-RU" sz="1400" dirty="0"/>
              <a:t> 6,7,8 </a:t>
            </a:r>
            <a:r>
              <a:rPr lang="ru-RU" sz="1400" dirty="0" err="1"/>
              <a:t>січня</a:t>
            </a:r>
            <a:r>
              <a:rPr lang="ru-RU" sz="1400" dirty="0"/>
              <a:t>: «</a:t>
            </a:r>
            <a:r>
              <a:rPr lang="ru-RU" sz="1400" dirty="0" err="1"/>
              <a:t>Зустріч</a:t>
            </a:r>
            <a:r>
              <a:rPr lang="ru-RU" sz="1400" dirty="0"/>
              <a:t> </a:t>
            </a:r>
            <a:r>
              <a:rPr lang="ru-RU" sz="1400" dirty="0" err="1"/>
              <a:t>друзів</a:t>
            </a:r>
            <a:r>
              <a:rPr lang="ru-RU" sz="1400" dirty="0"/>
              <a:t> </a:t>
            </a:r>
            <a:r>
              <a:rPr lang="ru-RU" sz="1400" dirty="0" err="1"/>
              <a:t>була</a:t>
            </a:r>
            <a:r>
              <a:rPr lang="ru-RU" sz="1400" dirty="0"/>
              <a:t> теплою і </a:t>
            </a:r>
            <a:r>
              <a:rPr lang="ru-RU" sz="1400" dirty="0" err="1"/>
              <a:t>тоді</a:t>
            </a:r>
            <a:r>
              <a:rPr lang="ru-RU" sz="1400" dirty="0"/>
              <a:t> вони </a:t>
            </a:r>
            <a:r>
              <a:rPr lang="ru-RU" sz="1400" dirty="0" err="1"/>
              <a:t>домовились</a:t>
            </a:r>
            <a:r>
              <a:rPr lang="ru-RU" sz="1400" dirty="0"/>
              <a:t> про </a:t>
            </a:r>
            <a:r>
              <a:rPr lang="ru-RU" sz="1400" dirty="0" err="1"/>
              <a:t>поїздку</a:t>
            </a:r>
            <a:r>
              <a:rPr lang="ru-RU" sz="1400" dirty="0"/>
              <a:t> в Майдан». У </a:t>
            </a:r>
            <a:r>
              <a:rPr lang="ru-RU" sz="1400" dirty="0" err="1"/>
              <a:t>цьому</a:t>
            </a:r>
            <a:r>
              <a:rPr lang="ru-RU" sz="1400" dirty="0"/>
              <a:t> </a:t>
            </a:r>
            <a:r>
              <a:rPr lang="ru-RU" sz="1400" dirty="0" err="1"/>
              <a:t>селі</a:t>
            </a:r>
            <a:r>
              <a:rPr lang="ru-RU" sz="1400" dirty="0"/>
              <a:t> вони </a:t>
            </a:r>
            <a:r>
              <a:rPr lang="ru-RU" sz="1400" dirty="0" err="1"/>
              <a:t>спричинилися</a:t>
            </a:r>
            <a:r>
              <a:rPr lang="ru-RU" sz="1400" dirty="0"/>
              <a:t> до </a:t>
            </a:r>
            <a:r>
              <a:rPr lang="ru-RU" sz="1400" dirty="0" err="1"/>
              <a:t>створення</a:t>
            </a:r>
            <a:r>
              <a:rPr lang="ru-RU" sz="1400" dirty="0"/>
              <a:t> </a:t>
            </a:r>
            <a:r>
              <a:rPr lang="ru-RU" sz="1400" dirty="0" err="1"/>
              <a:t>місцевої</a:t>
            </a:r>
            <a:r>
              <a:rPr lang="ru-RU" sz="1400" dirty="0"/>
              <a:t> </a:t>
            </a:r>
            <a:r>
              <a:rPr lang="ru-RU" sz="1400" dirty="0" err="1"/>
              <a:t>команди</a:t>
            </a:r>
            <a:r>
              <a:rPr lang="ru-RU" sz="1400" dirty="0"/>
              <a:t> </a:t>
            </a:r>
            <a:r>
              <a:rPr lang="ru-RU" sz="1400" dirty="0" err="1"/>
              <a:t>Карпатської</a:t>
            </a:r>
            <a:r>
              <a:rPr lang="ru-RU" sz="1400" dirty="0"/>
              <a:t> </a:t>
            </a:r>
            <a:r>
              <a:rPr lang="ru-RU" sz="1400" dirty="0" err="1"/>
              <a:t>Січі</a:t>
            </a:r>
            <a:r>
              <a:rPr lang="ru-RU" sz="1400" dirty="0"/>
              <a:t>. </a:t>
            </a:r>
            <a:r>
              <a:rPr lang="ru-RU" sz="1400" dirty="0" err="1"/>
              <a:t>Командантом</a:t>
            </a:r>
            <a:r>
              <a:rPr lang="ru-RU" sz="1400" dirty="0"/>
              <a:t> </a:t>
            </a:r>
            <a:r>
              <a:rPr lang="ru-RU" sz="1400" dirty="0" err="1"/>
              <a:t>Волівської</a:t>
            </a:r>
            <a:r>
              <a:rPr lang="ru-RU" sz="1400" dirty="0"/>
              <a:t> </a:t>
            </a:r>
            <a:r>
              <a:rPr lang="ru-RU" sz="1400" dirty="0" err="1"/>
              <a:t>Січі</a:t>
            </a:r>
            <a:r>
              <a:rPr lang="ru-RU" sz="1400" dirty="0"/>
              <a:t> </a:t>
            </a:r>
            <a:r>
              <a:rPr lang="ru-RU" sz="1400" dirty="0" err="1"/>
              <a:t>був</a:t>
            </a:r>
            <a:r>
              <a:rPr lang="ru-RU" sz="1400" dirty="0"/>
              <a:t> Степан </a:t>
            </a:r>
            <a:r>
              <a:rPr lang="ru-RU" sz="1400" dirty="0" err="1"/>
              <a:t>Фігура</a:t>
            </a:r>
            <a:r>
              <a:rPr lang="ru-RU" sz="1400" dirty="0"/>
              <a:t>. </a:t>
            </a:r>
            <a:r>
              <a:rPr lang="ru-RU" sz="1400" dirty="0" err="1"/>
              <a:t>Він</a:t>
            </a:r>
            <a:r>
              <a:rPr lang="ru-RU" sz="1400" dirty="0"/>
              <a:t> добре </a:t>
            </a:r>
            <a:r>
              <a:rPr lang="ru-RU" sz="1400" dirty="0" err="1"/>
              <a:t>розумів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вона </a:t>
            </a:r>
            <a:r>
              <a:rPr lang="ru-RU" sz="1400" dirty="0" err="1"/>
              <a:t>конче</a:t>
            </a:r>
            <a:r>
              <a:rPr lang="ru-RU" sz="1400" dirty="0"/>
              <a:t> </a:t>
            </a:r>
            <a:r>
              <a:rPr lang="ru-RU" sz="1400" dirty="0" err="1"/>
              <a:t>потрібна</a:t>
            </a:r>
            <a:r>
              <a:rPr lang="ru-RU" sz="1400" dirty="0"/>
              <a:t>, </a:t>
            </a:r>
            <a:r>
              <a:rPr lang="ru-RU" sz="1400" dirty="0" err="1"/>
              <a:t>бо</a:t>
            </a:r>
            <a:r>
              <a:rPr lang="ru-RU" sz="1400" dirty="0"/>
              <a:t> </a:t>
            </a:r>
            <a:r>
              <a:rPr lang="ru-RU" sz="1400" dirty="0" err="1"/>
              <a:t>сусіди-агресори</a:t>
            </a:r>
            <a:r>
              <a:rPr lang="ru-RU" sz="1400" dirty="0"/>
              <a:t> </a:t>
            </a:r>
            <a:r>
              <a:rPr lang="ru-RU" sz="1400" dirty="0" err="1"/>
              <a:t>точать</a:t>
            </a:r>
            <a:r>
              <a:rPr lang="ru-RU" sz="1400" dirty="0"/>
              <a:t> </a:t>
            </a:r>
            <a:r>
              <a:rPr lang="ru-RU" sz="1400" dirty="0" err="1"/>
              <a:t>зуби</a:t>
            </a:r>
            <a:r>
              <a:rPr lang="ru-RU" sz="1400" dirty="0"/>
              <a:t> на </a:t>
            </a:r>
            <a:r>
              <a:rPr lang="ru-RU" sz="1400" dirty="0" err="1"/>
              <a:t>молоду</a:t>
            </a:r>
            <a:r>
              <a:rPr lang="ru-RU" sz="1400" dirty="0"/>
              <a:t> </a:t>
            </a:r>
            <a:r>
              <a:rPr lang="ru-RU" sz="1400" dirty="0" err="1"/>
              <a:t>Карпатську</a:t>
            </a:r>
            <a:r>
              <a:rPr lang="ru-RU" sz="1400" dirty="0"/>
              <a:t> </a:t>
            </a:r>
            <a:r>
              <a:rPr lang="ru-RU" sz="1400" dirty="0" err="1"/>
              <a:t>Україну</a:t>
            </a:r>
            <a:r>
              <a:rPr lang="ru-RU" sz="1400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97528" y="4177515"/>
            <a:ext cx="4821382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chemeClr val="bg1">
                    <a:lumMod val="50000"/>
                  </a:schemeClr>
                </a:solidFill>
              </a:rPr>
              <a:t>МІЖГІРСЬКІ ІНТЕЛІГЕНТИ </a:t>
            </a:r>
          </a:p>
          <a:p>
            <a:pPr algn="ctr"/>
            <a:r>
              <a:rPr lang="ru-RU" sz="3200" dirty="0">
                <a:solidFill>
                  <a:schemeClr val="bg1">
                    <a:lumMod val="50000"/>
                  </a:schemeClr>
                </a:solidFill>
              </a:rPr>
              <a:t>СТЕПАН ФІГУРА І </a:t>
            </a:r>
          </a:p>
          <a:p>
            <a:pPr algn="ctr"/>
            <a:r>
              <a:rPr lang="ru-RU" sz="3200" dirty="0">
                <a:solidFill>
                  <a:schemeClr val="bg1">
                    <a:lumMod val="50000"/>
                  </a:schemeClr>
                </a:solidFill>
              </a:rPr>
              <a:t>ЯКІВ ЗАВАЛЬНИЦЬКИЙ</a:t>
            </a:r>
          </a:p>
        </p:txBody>
      </p:sp>
    </p:spTree>
    <p:extLst>
      <p:ext uri="{BB962C8B-B14F-4D97-AF65-F5344CB8AC3E}">
        <p14:creationId xmlns:p14="http://schemas.microsoft.com/office/powerpoint/2010/main" val="247457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Горизонтальный свиток 7"/>
          <p:cNvSpPr/>
          <p:nvPr/>
        </p:nvSpPr>
        <p:spPr>
          <a:xfrm>
            <a:off x="3352800" y="4142509"/>
            <a:ext cx="8839200" cy="2840182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5F2357-D538-4914-A897-66C726839F44}"/>
              </a:ext>
            </a:extLst>
          </p:cNvPr>
          <p:cNvSpPr txBox="1"/>
          <p:nvPr/>
        </p:nvSpPr>
        <p:spPr>
          <a:xfrm>
            <a:off x="3699162" y="3567913"/>
            <a:ext cx="835429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 бою на Красному </a:t>
            </a:r>
            <a:r>
              <a:rPr lang="ru-RU" dirty="0" err="1">
                <a:latin typeface="Arial Black" panose="020B0A04020102020204" pitchFamily="34" charset="0"/>
              </a:rPr>
              <a:t>полі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сили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були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нерівними</a:t>
            </a:r>
            <a:r>
              <a:rPr lang="ru-RU" dirty="0">
                <a:latin typeface="Arial Black" panose="020B0A04020102020204" pitchFamily="34" charset="0"/>
              </a:rPr>
              <a:t>. </a:t>
            </a:r>
            <a:r>
              <a:rPr lang="ru-RU" dirty="0" err="1">
                <a:latin typeface="Arial Black" panose="020B0A04020102020204" pitchFamily="34" charset="0"/>
              </a:rPr>
              <a:t>Неподалік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Еміла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стався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вибух</a:t>
            </a:r>
            <a:r>
              <a:rPr lang="ru-RU" dirty="0">
                <a:latin typeface="Arial Black" panose="020B0A04020102020204" pitchFamily="34" charset="0"/>
              </a:rPr>
              <a:t>. </a:t>
            </a:r>
            <a:r>
              <a:rPr lang="ru-RU" dirty="0" err="1">
                <a:latin typeface="Arial Black" panose="020B0A04020102020204" pitchFamily="34" charset="0"/>
              </a:rPr>
              <a:t>Отямився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січовик</a:t>
            </a:r>
            <a:r>
              <a:rPr lang="ru-RU" dirty="0">
                <a:latin typeface="Arial Black" panose="020B0A04020102020204" pitchFamily="34" charset="0"/>
              </a:rPr>
              <a:t> у </a:t>
            </a:r>
            <a:r>
              <a:rPr lang="ru-RU" dirty="0" err="1">
                <a:latin typeface="Arial Black" panose="020B0A04020102020204" pitchFamily="34" charset="0"/>
              </a:rPr>
              <a:t>Сокирницях</a:t>
            </a:r>
            <a:r>
              <a:rPr lang="ru-RU" dirty="0">
                <a:latin typeface="Arial Black" panose="020B0A04020102020204" pitchFamily="34" charset="0"/>
              </a:rPr>
              <a:t>. </a:t>
            </a:r>
            <a:r>
              <a:rPr lang="ru-RU" dirty="0" err="1">
                <a:latin typeface="Arial Black" panose="020B0A04020102020204" pitchFamily="34" charset="0"/>
              </a:rPr>
              <a:t>Його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молодий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організм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зумів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перебороти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контузію</a:t>
            </a:r>
            <a:r>
              <a:rPr lang="ru-RU" dirty="0">
                <a:latin typeface="Arial Black" panose="020B0A04020102020204" pitchFamily="34" charset="0"/>
              </a:rPr>
              <a:t>. </a:t>
            </a:r>
          </a:p>
          <a:p>
            <a:pPr algn="just"/>
            <a:r>
              <a:rPr lang="ru-RU" b="1" i="1" dirty="0">
                <a:solidFill>
                  <a:srgbClr val="FFFF00"/>
                </a:solidFill>
              </a:rPr>
              <a:t>«</a:t>
            </a:r>
            <a:r>
              <a:rPr lang="ru-RU" b="1" i="1" dirty="0" err="1">
                <a:solidFill>
                  <a:srgbClr val="FFFF00"/>
                </a:solidFill>
              </a:rPr>
              <a:t>Іду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собі</a:t>
            </a:r>
            <a:r>
              <a:rPr lang="ru-RU" b="1" i="1" dirty="0">
                <a:solidFill>
                  <a:srgbClr val="FFFF00"/>
                </a:solidFill>
              </a:rPr>
              <a:t>, а тут </a:t>
            </a:r>
            <a:r>
              <a:rPr lang="ru-RU" b="1" i="1" dirty="0" err="1">
                <a:solidFill>
                  <a:srgbClr val="FFFF00"/>
                </a:solidFill>
              </a:rPr>
              <a:t>назустріч</a:t>
            </a:r>
            <a:r>
              <a:rPr lang="ru-RU" b="1" i="1" dirty="0">
                <a:solidFill>
                  <a:srgbClr val="FFFF00"/>
                </a:solidFill>
              </a:rPr>
              <a:t> – </a:t>
            </a:r>
            <a:r>
              <a:rPr lang="ru-RU" b="1" i="1" dirty="0" err="1">
                <a:solidFill>
                  <a:srgbClr val="FFFF00"/>
                </a:solidFill>
              </a:rPr>
              <a:t>мадярський</a:t>
            </a:r>
            <a:r>
              <a:rPr lang="ru-RU" b="1" i="1" dirty="0">
                <a:solidFill>
                  <a:srgbClr val="FFFF00"/>
                </a:solidFill>
              </a:rPr>
              <a:t> жандарм, а за ним </a:t>
            </a:r>
            <a:r>
              <a:rPr lang="ru-RU" b="1" i="1" dirty="0" err="1">
                <a:solidFill>
                  <a:srgbClr val="FFFF00"/>
                </a:solidFill>
              </a:rPr>
              <a:t>цивільний</a:t>
            </a:r>
            <a:r>
              <a:rPr lang="ru-RU" b="1" i="1" dirty="0">
                <a:solidFill>
                  <a:srgbClr val="FFFF00"/>
                </a:solidFill>
              </a:rPr>
              <a:t>. Мене </a:t>
            </a:r>
            <a:r>
              <a:rPr lang="ru-RU" b="1" i="1" dirty="0" err="1">
                <a:solidFill>
                  <a:srgbClr val="FFFF00"/>
                </a:solidFill>
              </a:rPr>
              <a:t>затримали</a:t>
            </a:r>
            <a:r>
              <a:rPr lang="ru-RU" b="1" i="1" dirty="0">
                <a:solidFill>
                  <a:srgbClr val="FFFF00"/>
                </a:solidFill>
              </a:rPr>
              <a:t>. Не </a:t>
            </a:r>
            <a:r>
              <a:rPr lang="ru-RU" b="1" i="1" dirty="0" err="1">
                <a:solidFill>
                  <a:srgbClr val="FFFF00"/>
                </a:solidFill>
              </a:rPr>
              <a:t>зміг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викрутитися</a:t>
            </a:r>
            <a:r>
              <a:rPr lang="ru-RU" b="1" i="1" dirty="0">
                <a:solidFill>
                  <a:srgbClr val="FFFF00"/>
                </a:solidFill>
              </a:rPr>
              <a:t>, </a:t>
            </a:r>
            <a:r>
              <a:rPr lang="ru-RU" b="1" i="1" dirty="0" err="1">
                <a:solidFill>
                  <a:srgbClr val="FFFF00"/>
                </a:solidFill>
              </a:rPr>
              <a:t>адже</a:t>
            </a:r>
            <a:r>
              <a:rPr lang="ru-RU" b="1" i="1" dirty="0">
                <a:solidFill>
                  <a:srgbClr val="FFFF00"/>
                </a:solidFill>
              </a:rPr>
              <a:t> мав значок і </a:t>
            </a:r>
            <a:r>
              <a:rPr lang="ru-RU" b="1" i="1" dirty="0" err="1">
                <a:solidFill>
                  <a:srgbClr val="FFFF00"/>
                </a:solidFill>
              </a:rPr>
              <a:t>посвідчення</a:t>
            </a:r>
            <a:r>
              <a:rPr lang="ru-RU" b="1" i="1" dirty="0">
                <a:solidFill>
                  <a:srgbClr val="FFFF00"/>
                </a:solidFill>
              </a:rPr>
              <a:t>. Повезли мене в </a:t>
            </a:r>
            <a:r>
              <a:rPr lang="ru-RU" b="1" i="1" dirty="0" err="1">
                <a:solidFill>
                  <a:srgbClr val="FFFF00"/>
                </a:solidFill>
              </a:rPr>
              <a:t>Тячів</a:t>
            </a:r>
            <a:r>
              <a:rPr lang="ru-RU" b="1" i="1" dirty="0">
                <a:solidFill>
                  <a:srgbClr val="FFFF00"/>
                </a:solidFill>
              </a:rPr>
              <a:t>, кинули у камеру. </a:t>
            </a:r>
            <a:r>
              <a:rPr lang="ru-RU" b="1" i="1" dirty="0" err="1">
                <a:solidFill>
                  <a:srgbClr val="FFFF00"/>
                </a:solidFill>
              </a:rPr>
              <a:t>Наступного</a:t>
            </a:r>
            <a:r>
              <a:rPr lang="ru-RU" b="1" i="1" dirty="0">
                <a:solidFill>
                  <a:srgbClr val="FFFF00"/>
                </a:solidFill>
              </a:rPr>
              <a:t> дня без </a:t>
            </a:r>
            <a:r>
              <a:rPr lang="ru-RU" b="1" i="1" dirty="0" err="1">
                <a:solidFill>
                  <a:srgbClr val="FFFF00"/>
                </a:solidFill>
              </a:rPr>
              <a:t>допиту</a:t>
            </a:r>
            <a:r>
              <a:rPr lang="ru-RU" b="1" i="1" dirty="0">
                <a:solidFill>
                  <a:srgbClr val="FFFF00"/>
                </a:solidFill>
              </a:rPr>
              <a:t> і </a:t>
            </a:r>
            <a:r>
              <a:rPr lang="ru-RU" b="1" i="1" dirty="0" err="1">
                <a:solidFill>
                  <a:srgbClr val="FFFF00"/>
                </a:solidFill>
              </a:rPr>
              <a:t>рішення</a:t>
            </a:r>
            <a:r>
              <a:rPr lang="ru-RU" b="1" i="1" dirty="0">
                <a:solidFill>
                  <a:srgbClr val="FFFF00"/>
                </a:solidFill>
              </a:rPr>
              <a:t> суду, нас повезли на </a:t>
            </a:r>
            <a:r>
              <a:rPr lang="ru-RU" b="1" i="1" dirty="0" err="1">
                <a:solidFill>
                  <a:srgbClr val="FFFF00"/>
                </a:solidFill>
              </a:rPr>
              <a:t>розстріл</a:t>
            </a:r>
            <a:r>
              <a:rPr lang="ru-RU" b="1" i="1" dirty="0">
                <a:solidFill>
                  <a:srgbClr val="FFFF00"/>
                </a:solidFill>
              </a:rPr>
              <a:t>… Але в </a:t>
            </a:r>
            <a:r>
              <a:rPr lang="ru-RU" b="1" i="1" dirty="0" err="1">
                <a:solidFill>
                  <a:srgbClr val="FFFF00"/>
                </a:solidFill>
              </a:rPr>
              <a:t>останню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хвилину</a:t>
            </a:r>
            <a:r>
              <a:rPr lang="ru-RU" b="1" i="1" dirty="0">
                <a:solidFill>
                  <a:srgbClr val="FFFF00"/>
                </a:solidFill>
              </a:rPr>
              <a:t> нас </a:t>
            </a:r>
            <a:r>
              <a:rPr lang="ru-RU" b="1" i="1" dirty="0" err="1">
                <a:solidFill>
                  <a:srgbClr val="FFFF00"/>
                </a:solidFill>
              </a:rPr>
              <a:t>вирішили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допитати</a:t>
            </a:r>
            <a:r>
              <a:rPr lang="ru-RU" b="1" i="1" dirty="0">
                <a:solidFill>
                  <a:srgbClr val="FFFF00"/>
                </a:solidFill>
              </a:rPr>
              <a:t>. Я </a:t>
            </a:r>
            <a:r>
              <a:rPr lang="ru-RU" b="1" i="1" dirty="0" err="1">
                <a:solidFill>
                  <a:srgbClr val="FFFF00"/>
                </a:solidFill>
              </a:rPr>
              <a:t>відбився</a:t>
            </a:r>
            <a:r>
              <a:rPr lang="ru-RU" b="1" i="1" dirty="0">
                <a:solidFill>
                  <a:srgbClr val="FFFF00"/>
                </a:solidFill>
              </a:rPr>
              <a:t> як </a:t>
            </a:r>
            <a:r>
              <a:rPr lang="ru-RU" b="1" i="1" dirty="0" err="1">
                <a:solidFill>
                  <a:srgbClr val="FFFF00"/>
                </a:solidFill>
              </a:rPr>
              <a:t>міг</a:t>
            </a:r>
            <a:r>
              <a:rPr lang="ru-RU" b="1" i="1" dirty="0">
                <a:solidFill>
                  <a:srgbClr val="FFFF00"/>
                </a:solidFill>
              </a:rPr>
              <a:t>, говорив, </a:t>
            </a:r>
            <a:r>
              <a:rPr lang="ru-RU" b="1" i="1" dirty="0" err="1">
                <a:solidFill>
                  <a:srgbClr val="FFFF00"/>
                </a:solidFill>
              </a:rPr>
              <a:t>що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йшов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від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тітки</a:t>
            </a:r>
            <a:r>
              <a:rPr lang="ru-RU" b="1" i="1" dirty="0">
                <a:solidFill>
                  <a:srgbClr val="FFFF00"/>
                </a:solidFill>
              </a:rPr>
              <a:t> з Великого </a:t>
            </a:r>
            <a:r>
              <a:rPr lang="ru-RU" b="1" i="1" dirty="0" err="1">
                <a:solidFill>
                  <a:srgbClr val="FFFF00"/>
                </a:solidFill>
              </a:rPr>
              <a:t>Бичкова</a:t>
            </a:r>
            <a:r>
              <a:rPr lang="ru-RU" b="1" i="1" dirty="0">
                <a:solidFill>
                  <a:srgbClr val="FFFF00"/>
                </a:solidFill>
              </a:rPr>
              <a:t> до Хуста, </a:t>
            </a:r>
            <a:r>
              <a:rPr lang="ru-RU" b="1" i="1" dirty="0" err="1">
                <a:solidFill>
                  <a:srgbClr val="FFFF00"/>
                </a:solidFill>
              </a:rPr>
              <a:t>потрапив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сюди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випадково</a:t>
            </a:r>
            <a:r>
              <a:rPr lang="ru-RU" b="1" i="1" dirty="0">
                <a:solidFill>
                  <a:srgbClr val="FFFF00"/>
                </a:solidFill>
              </a:rPr>
              <a:t>. Один з </a:t>
            </a:r>
            <a:r>
              <a:rPr lang="ru-RU" b="1" i="1" dirty="0" err="1">
                <a:solidFill>
                  <a:srgbClr val="FFFF00"/>
                </a:solidFill>
              </a:rPr>
              <a:t>допитувачів</a:t>
            </a:r>
            <a:r>
              <a:rPr lang="ru-RU" b="1" i="1" dirty="0">
                <a:solidFill>
                  <a:srgbClr val="FFFF00"/>
                </a:solidFill>
              </a:rPr>
              <a:t> махнув на </a:t>
            </a:r>
            <a:r>
              <a:rPr lang="ru-RU" b="1" i="1" dirty="0" err="1">
                <a:solidFill>
                  <a:srgbClr val="FFFF00"/>
                </a:solidFill>
              </a:rPr>
              <a:t>це</a:t>
            </a:r>
            <a:r>
              <a:rPr lang="ru-RU" b="1" i="1" dirty="0">
                <a:solidFill>
                  <a:srgbClr val="FFFF00"/>
                </a:solidFill>
              </a:rPr>
              <a:t> рукою, </a:t>
            </a:r>
            <a:r>
              <a:rPr lang="ru-RU" b="1" i="1" dirty="0" err="1">
                <a:solidFill>
                  <a:srgbClr val="FFFF00"/>
                </a:solidFill>
              </a:rPr>
              <a:t>мовляв</a:t>
            </a:r>
            <a:r>
              <a:rPr lang="ru-RU" b="1" i="1" dirty="0">
                <a:solidFill>
                  <a:srgbClr val="FFFF00"/>
                </a:solidFill>
              </a:rPr>
              <a:t> нехай </a:t>
            </a:r>
            <a:r>
              <a:rPr lang="ru-RU" b="1" i="1" dirty="0" err="1">
                <a:solidFill>
                  <a:srgbClr val="FFFF00"/>
                </a:solidFill>
              </a:rPr>
              <a:t>іде</a:t>
            </a:r>
            <a:r>
              <a:rPr lang="ru-RU" b="1" i="1" dirty="0">
                <a:solidFill>
                  <a:srgbClr val="FFFF00"/>
                </a:solidFill>
              </a:rPr>
              <a:t> геть </a:t>
            </a:r>
            <a:r>
              <a:rPr lang="ru-RU" b="1" i="1" dirty="0" err="1">
                <a:solidFill>
                  <a:srgbClr val="FFFF00"/>
                </a:solidFill>
              </a:rPr>
              <a:t>звідси</a:t>
            </a:r>
            <a:r>
              <a:rPr lang="ru-RU" b="1" i="1" dirty="0">
                <a:solidFill>
                  <a:srgbClr val="FFFF00"/>
                </a:solidFill>
              </a:rPr>
              <a:t>. </a:t>
            </a:r>
            <a:r>
              <a:rPr lang="ru-RU" b="1" i="1" dirty="0" err="1">
                <a:solidFill>
                  <a:srgbClr val="FFFF00"/>
                </a:solidFill>
              </a:rPr>
              <a:t>Можливо</a:t>
            </a:r>
            <a:r>
              <a:rPr lang="ru-RU" b="1" i="1" dirty="0">
                <a:solidFill>
                  <a:srgbClr val="FFFF00"/>
                </a:solidFill>
              </a:rPr>
              <a:t> вони </a:t>
            </a:r>
            <a:r>
              <a:rPr lang="ru-RU" b="1" i="1" dirty="0" err="1">
                <a:solidFill>
                  <a:srgbClr val="FFFF00"/>
                </a:solidFill>
              </a:rPr>
              <a:t>повірили</a:t>
            </a:r>
            <a:r>
              <a:rPr lang="ru-RU" b="1" i="1" dirty="0">
                <a:solidFill>
                  <a:srgbClr val="FFFF00"/>
                </a:solidFill>
              </a:rPr>
              <a:t>, </a:t>
            </a:r>
            <a:r>
              <a:rPr lang="ru-RU" b="1" i="1" dirty="0" err="1">
                <a:solidFill>
                  <a:srgbClr val="FFFF00"/>
                </a:solidFill>
              </a:rPr>
              <a:t>що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занадно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молодий</a:t>
            </a:r>
            <a:r>
              <a:rPr lang="ru-RU" b="1" i="1" dirty="0">
                <a:solidFill>
                  <a:srgbClr val="FFFF00"/>
                </a:solidFill>
              </a:rPr>
              <a:t>, </a:t>
            </a:r>
            <a:r>
              <a:rPr lang="ru-RU" b="1" i="1" dirty="0" err="1">
                <a:solidFill>
                  <a:srgbClr val="FFFF00"/>
                </a:solidFill>
              </a:rPr>
              <a:t>щоб</a:t>
            </a:r>
            <a:r>
              <a:rPr lang="ru-RU" b="1" i="1" dirty="0">
                <a:solidFill>
                  <a:srgbClr val="FFFF00"/>
                </a:solidFill>
              </a:rPr>
              <a:t> бути на Красному </a:t>
            </a:r>
            <a:r>
              <a:rPr lang="ru-RU" b="1" i="1" dirty="0" err="1">
                <a:solidFill>
                  <a:srgbClr val="FFFF00"/>
                </a:solidFill>
              </a:rPr>
              <a:t>полі</a:t>
            </a:r>
            <a:r>
              <a:rPr lang="ru-RU" b="1" i="1" dirty="0">
                <a:solidFill>
                  <a:srgbClr val="FFFF00"/>
                </a:solidFill>
              </a:rPr>
              <a:t>…»</a:t>
            </a:r>
            <a:r>
              <a:rPr lang="ru-RU" b="1" dirty="0">
                <a:solidFill>
                  <a:srgbClr val="FFFF00"/>
                </a:solidFill>
              </a:rPr>
              <a:t>, – </a:t>
            </a:r>
            <a:r>
              <a:rPr lang="ru-RU" b="1" dirty="0" err="1">
                <a:solidFill>
                  <a:srgbClr val="FFFF00"/>
                </a:solidFill>
              </a:rPr>
              <a:t>читаємо</a:t>
            </a:r>
            <a:r>
              <a:rPr lang="ru-RU" b="1" dirty="0">
                <a:solidFill>
                  <a:srgbClr val="FFFF00"/>
                </a:solidFill>
              </a:rPr>
              <a:t> у </a:t>
            </a:r>
            <a:r>
              <a:rPr lang="ru-RU" b="1" dirty="0" err="1">
                <a:solidFill>
                  <a:srgbClr val="FFFF00"/>
                </a:solidFill>
              </a:rPr>
              <a:t>спогадах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січовика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Еміла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Медвідя</a:t>
            </a:r>
            <a:r>
              <a:rPr lang="ru-RU" b="1" dirty="0">
                <a:solidFill>
                  <a:srgbClr val="FFFF00"/>
                </a:solidFill>
              </a:rPr>
              <a:t>.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" y="0"/>
            <a:ext cx="325581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Segoe Print" panose="02000600000000000000" pitchFamily="2" charset="0"/>
              </a:rPr>
              <a:t>ВІРНИЙ   СИН   КАРПАТСЬКОЇ   УКРАЇНИ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1083"/>
            <a:ext cx="3255818" cy="3893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5811934"/>
            <a:ext cx="3255818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/>
              <a:t>Січовик</a:t>
            </a:r>
            <a:r>
              <a:rPr lang="ru-RU" dirty="0"/>
              <a:t> </a:t>
            </a:r>
            <a:r>
              <a:rPr lang="ru-RU" dirty="0" err="1"/>
              <a:t>Елемір</a:t>
            </a:r>
            <a:r>
              <a:rPr lang="ru-RU" dirty="0"/>
              <a:t> </a:t>
            </a:r>
            <a:r>
              <a:rPr lang="ru-RU" dirty="0" err="1"/>
              <a:t>Медвідь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(22.01.1922 р. – 12.03.2009 р.) </a:t>
            </a: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3352800" y="1771086"/>
            <a:ext cx="8700654" cy="1982050"/>
          </a:xfrm>
          <a:prstGeom prst="horizontalScrol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46763" y="139870"/>
            <a:ext cx="8354292" cy="16312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закінчення</a:t>
            </a:r>
            <a:r>
              <a:rPr lang="ru-RU" sz="2000" dirty="0"/>
              <a:t> </a:t>
            </a:r>
            <a:r>
              <a:rPr lang="ru-RU" sz="2000" dirty="0" err="1"/>
              <a:t>сільської</a:t>
            </a:r>
            <a:r>
              <a:rPr lang="ru-RU" sz="2000" dirty="0"/>
              <a:t> </a:t>
            </a:r>
            <a:r>
              <a:rPr lang="ru-RU" sz="2000" dirty="0" err="1"/>
              <a:t>школи</a:t>
            </a:r>
            <a:r>
              <a:rPr lang="ru-RU" sz="2000" dirty="0"/>
              <a:t> на </a:t>
            </a:r>
            <a:r>
              <a:rPr lang="ru-RU" sz="2000" dirty="0" err="1"/>
              <a:t>Виноградівщині</a:t>
            </a:r>
            <a:r>
              <a:rPr lang="ru-RU" sz="2000" dirty="0"/>
              <a:t>, </a:t>
            </a:r>
            <a:r>
              <a:rPr lang="ru-RU" sz="2000" dirty="0" err="1"/>
              <a:t>Елемір</a:t>
            </a:r>
            <a:r>
              <a:rPr lang="ru-RU" sz="2000" dirty="0"/>
              <a:t> </a:t>
            </a:r>
            <a:r>
              <a:rPr lang="ru-RU" sz="2000" dirty="0" err="1"/>
              <a:t>Медвідь</a:t>
            </a:r>
            <a:r>
              <a:rPr lang="ru-RU" sz="2000" dirty="0"/>
              <a:t> </a:t>
            </a:r>
            <a:r>
              <a:rPr lang="ru-RU" sz="2000" dirty="0" err="1"/>
              <a:t>переїхав</a:t>
            </a:r>
            <a:r>
              <a:rPr lang="ru-RU" sz="2000" dirty="0"/>
              <a:t> до Хуста, де в </a:t>
            </a:r>
            <a:r>
              <a:rPr lang="ru-RU" sz="2000" dirty="0" err="1"/>
              <a:t>горожанській</a:t>
            </a:r>
            <a:r>
              <a:rPr lang="ru-RU" sz="2000" dirty="0"/>
              <a:t> </a:t>
            </a:r>
            <a:r>
              <a:rPr lang="ru-RU" sz="2000" dirty="0" err="1"/>
              <a:t>школі</a:t>
            </a:r>
            <a:r>
              <a:rPr lang="ru-RU" sz="2000" dirty="0"/>
              <a:t> сам директор </a:t>
            </a:r>
            <a:r>
              <a:rPr lang="ru-RU" sz="2000" dirty="0" err="1"/>
              <a:t>Балецький</a:t>
            </a:r>
            <a:r>
              <a:rPr lang="ru-RU" sz="2000" dirty="0"/>
              <a:t>  </a:t>
            </a:r>
            <a:r>
              <a:rPr lang="ru-RU" sz="2000" dirty="0" err="1"/>
              <a:t>навчав</a:t>
            </a:r>
            <a:r>
              <a:rPr lang="ru-RU" sz="2000" dirty="0"/>
              <a:t> азам </a:t>
            </a:r>
            <a:r>
              <a:rPr lang="ru-RU" sz="2000" dirty="0" err="1"/>
              <a:t>духовності</a:t>
            </a:r>
            <a:r>
              <a:rPr lang="ru-RU" sz="2000" dirty="0"/>
              <a:t> й </a:t>
            </a:r>
            <a:r>
              <a:rPr lang="ru-RU" sz="2000" dirty="0" err="1"/>
              <a:t>національної</a:t>
            </a:r>
            <a:r>
              <a:rPr lang="ru-RU" sz="2000" dirty="0"/>
              <a:t> </a:t>
            </a:r>
            <a:r>
              <a:rPr lang="ru-RU" sz="2000" dirty="0" err="1"/>
              <a:t>гідності</a:t>
            </a:r>
            <a:r>
              <a:rPr lang="ru-RU" sz="2000" dirty="0"/>
              <a:t>. І не </a:t>
            </a:r>
            <a:r>
              <a:rPr lang="ru-RU" sz="2000" dirty="0" err="1"/>
              <a:t>випадково</a:t>
            </a:r>
            <a:r>
              <a:rPr lang="ru-RU" sz="2000" dirty="0"/>
              <a:t> у 16 </a:t>
            </a:r>
            <a:r>
              <a:rPr lang="ru-RU" sz="2000" dirty="0" err="1"/>
              <a:t>років</a:t>
            </a:r>
            <a:r>
              <a:rPr lang="ru-RU" sz="2000" dirty="0"/>
              <a:t> </a:t>
            </a:r>
            <a:r>
              <a:rPr lang="ru-RU" sz="2000" dirty="0" err="1"/>
              <a:t>Еміл</a:t>
            </a:r>
            <a:r>
              <a:rPr lang="ru-RU" sz="2000" dirty="0"/>
              <a:t> став </a:t>
            </a:r>
            <a:r>
              <a:rPr lang="ru-RU" sz="2000" dirty="0" err="1"/>
              <a:t>вихованцем</a:t>
            </a:r>
            <a:r>
              <a:rPr lang="ru-RU" sz="2000" dirty="0"/>
              <a:t> </a:t>
            </a:r>
            <a:r>
              <a:rPr lang="ru-RU" sz="2000" dirty="0" err="1"/>
              <a:t>молодіжної</a:t>
            </a:r>
            <a:r>
              <a:rPr lang="ru-RU" sz="2000" dirty="0"/>
              <a:t> </a:t>
            </a:r>
            <a:r>
              <a:rPr lang="ru-RU" sz="2000" dirty="0" err="1"/>
              <a:t>організації</a:t>
            </a:r>
            <a:r>
              <a:rPr lang="ru-RU" sz="2000" dirty="0"/>
              <a:t> «Пласт», а </a:t>
            </a:r>
            <a:r>
              <a:rPr lang="ru-RU" sz="2000" dirty="0" err="1"/>
              <a:t>невдовзі</a:t>
            </a:r>
            <a:r>
              <a:rPr lang="ru-RU" sz="2000" dirty="0"/>
              <a:t> </a:t>
            </a:r>
            <a:r>
              <a:rPr lang="ru-RU" sz="2000" dirty="0" err="1"/>
              <a:t>вступає</a:t>
            </a:r>
            <a:r>
              <a:rPr lang="ru-RU" sz="2000" dirty="0"/>
              <a:t> у ряди </a:t>
            </a:r>
            <a:r>
              <a:rPr lang="ru-RU" sz="2000" dirty="0" err="1"/>
              <a:t>Організації</a:t>
            </a:r>
            <a:r>
              <a:rPr lang="ru-RU" sz="2000" dirty="0"/>
              <a:t> </a:t>
            </a:r>
            <a:r>
              <a:rPr lang="ru-RU" sz="2000" dirty="0" err="1"/>
              <a:t>народної</a:t>
            </a:r>
            <a:r>
              <a:rPr lang="ru-RU" sz="2000" dirty="0"/>
              <a:t> оборони </a:t>
            </a:r>
            <a:r>
              <a:rPr lang="ru-RU" sz="2000" dirty="0" err="1"/>
              <a:t>Карпатської</a:t>
            </a:r>
            <a:r>
              <a:rPr lang="ru-RU" sz="2000" dirty="0"/>
              <a:t> </a:t>
            </a:r>
            <a:r>
              <a:rPr lang="ru-RU" sz="2000" dirty="0" err="1"/>
              <a:t>Січі</a:t>
            </a:r>
            <a:r>
              <a:rPr lang="ru-RU" sz="2000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99162" y="2105890"/>
            <a:ext cx="8201894" cy="132343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 err="1"/>
              <a:t>Елемір</a:t>
            </a:r>
            <a:r>
              <a:rPr lang="ru-RU" sz="1600" dirty="0"/>
              <a:t> </a:t>
            </a:r>
            <a:r>
              <a:rPr lang="ru-RU" sz="1600" dirty="0" err="1"/>
              <a:t>Медвідь</a:t>
            </a:r>
            <a:r>
              <a:rPr lang="ru-RU" sz="1600" dirty="0"/>
              <a:t>  </a:t>
            </a:r>
            <a:r>
              <a:rPr lang="ru-RU" sz="1600" dirty="0" err="1"/>
              <a:t>згадував</a:t>
            </a:r>
            <a:r>
              <a:rPr lang="ru-RU" sz="1600" dirty="0"/>
              <a:t> </a:t>
            </a:r>
            <a:r>
              <a:rPr lang="ru-RU" sz="1600" dirty="0" err="1"/>
              <a:t>наступне</a:t>
            </a:r>
            <a:r>
              <a:rPr lang="ru-RU" sz="1600" dirty="0"/>
              <a:t>: </a:t>
            </a:r>
            <a:r>
              <a:rPr lang="ru-RU" sz="1600" i="1" dirty="0">
                <a:latin typeface="Arial Narrow" panose="020B0606020202030204" pitchFamily="34" charset="0"/>
              </a:rPr>
              <a:t>«</a:t>
            </a:r>
            <a:r>
              <a:rPr lang="ru-RU" sz="1600" i="1" dirty="0" err="1">
                <a:latin typeface="Arial Narrow" panose="020B0606020202030204" pitchFamily="34" charset="0"/>
              </a:rPr>
              <a:t>Мені</a:t>
            </a:r>
            <a:r>
              <a:rPr lang="ru-RU" sz="1600" i="1" dirty="0">
                <a:latin typeface="Arial Narrow" panose="020B0606020202030204" pitchFamily="34" charset="0"/>
              </a:rPr>
              <a:t> </a:t>
            </a:r>
            <a:r>
              <a:rPr lang="ru-RU" sz="1600" i="1" dirty="0" err="1">
                <a:latin typeface="Arial Narrow" panose="020B0606020202030204" pitchFamily="34" charset="0"/>
              </a:rPr>
              <a:t>зарубцювався</a:t>
            </a:r>
            <a:r>
              <a:rPr lang="ru-RU" sz="1600" i="1" dirty="0">
                <a:latin typeface="Arial Narrow" panose="020B0606020202030204" pitchFamily="34" charset="0"/>
              </a:rPr>
              <a:t> в </a:t>
            </a:r>
            <a:r>
              <a:rPr lang="ru-RU" sz="1600" i="1" dirty="0" err="1">
                <a:latin typeface="Arial Narrow" panose="020B0606020202030204" pitchFamily="34" charset="0"/>
              </a:rPr>
              <a:t>пам’яті</a:t>
            </a:r>
            <a:r>
              <a:rPr lang="ru-RU" sz="1600" i="1" dirty="0">
                <a:latin typeface="Arial Narrow" panose="020B0606020202030204" pitchFamily="34" charset="0"/>
              </a:rPr>
              <a:t> </a:t>
            </a:r>
            <a:r>
              <a:rPr lang="ru-RU" sz="1600" i="1" dirty="0" err="1">
                <a:latin typeface="Arial Narrow" panose="020B0606020202030204" pitchFamily="34" charset="0"/>
              </a:rPr>
              <a:t>мітинг</a:t>
            </a:r>
            <a:r>
              <a:rPr lang="ru-RU" sz="1600" i="1" dirty="0">
                <a:latin typeface="Arial Narrow" panose="020B0606020202030204" pitchFamily="34" charset="0"/>
              </a:rPr>
              <a:t>, </a:t>
            </a:r>
            <a:r>
              <a:rPr lang="ru-RU" sz="1600" i="1" dirty="0" err="1">
                <a:latin typeface="Arial Narrow" panose="020B0606020202030204" pitchFamily="34" charset="0"/>
              </a:rPr>
              <a:t>котрий</a:t>
            </a:r>
            <a:r>
              <a:rPr lang="ru-RU" sz="1600" i="1" dirty="0">
                <a:latin typeface="Arial Narrow" panose="020B0606020202030204" pitchFamily="34" charset="0"/>
              </a:rPr>
              <a:t> </a:t>
            </a:r>
            <a:r>
              <a:rPr lang="ru-RU" sz="1600" i="1" dirty="0" err="1">
                <a:latin typeface="Arial Narrow" panose="020B0606020202030204" pitchFamily="34" charset="0"/>
              </a:rPr>
              <a:t>відбувся</a:t>
            </a:r>
            <a:r>
              <a:rPr lang="ru-RU" sz="1600" i="1" dirty="0">
                <a:latin typeface="Arial Narrow" panose="020B0606020202030204" pitchFamily="34" charset="0"/>
              </a:rPr>
              <a:t> в </a:t>
            </a:r>
            <a:r>
              <a:rPr lang="ru-RU" sz="1600" i="1" dirty="0" err="1">
                <a:latin typeface="Arial Narrow" panose="020B0606020202030204" pitchFamily="34" charset="0"/>
              </a:rPr>
              <a:t>переддень</a:t>
            </a:r>
            <a:r>
              <a:rPr lang="ru-RU" sz="1600" i="1" dirty="0">
                <a:latin typeface="Arial Narrow" panose="020B0606020202030204" pitchFamily="34" charset="0"/>
              </a:rPr>
              <a:t> </a:t>
            </a:r>
            <a:r>
              <a:rPr lang="ru-RU" sz="1600" i="1" dirty="0" err="1">
                <a:latin typeface="Arial Narrow" panose="020B0606020202030204" pitchFamily="34" charset="0"/>
              </a:rPr>
              <a:t>Карпатської</a:t>
            </a:r>
            <a:r>
              <a:rPr lang="ru-RU" sz="1600" i="1" dirty="0">
                <a:latin typeface="Arial Narrow" panose="020B0606020202030204" pitchFamily="34" charset="0"/>
              </a:rPr>
              <a:t> </a:t>
            </a:r>
            <a:r>
              <a:rPr lang="ru-RU" sz="1600" i="1" dirty="0" err="1">
                <a:latin typeface="Arial Narrow" panose="020B0606020202030204" pitchFamily="34" charset="0"/>
              </a:rPr>
              <a:t>України</a:t>
            </a:r>
            <a:r>
              <a:rPr lang="ru-RU" sz="1600" i="1" dirty="0">
                <a:latin typeface="Arial Narrow" panose="020B0606020202030204" pitchFamily="34" charset="0"/>
              </a:rPr>
              <a:t>. </a:t>
            </a:r>
            <a:r>
              <a:rPr lang="ru-RU" sz="1600" i="1" dirty="0" err="1">
                <a:latin typeface="Arial Narrow" panose="020B0606020202030204" pitchFamily="34" charset="0"/>
              </a:rPr>
              <a:t>Серед</a:t>
            </a:r>
            <a:r>
              <a:rPr lang="ru-RU" sz="1600" i="1" dirty="0">
                <a:latin typeface="Arial Narrow" panose="020B0606020202030204" pitchFamily="34" charset="0"/>
              </a:rPr>
              <a:t> </a:t>
            </a:r>
            <a:r>
              <a:rPr lang="ru-RU" sz="1600" i="1" dirty="0" err="1">
                <a:latin typeface="Arial Narrow" panose="020B0606020202030204" pitchFamily="34" charset="0"/>
              </a:rPr>
              <a:t>багатолюдної</a:t>
            </a:r>
            <a:r>
              <a:rPr lang="ru-RU" sz="1600" i="1" dirty="0">
                <a:latin typeface="Arial Narrow" panose="020B0606020202030204" pitchFamily="34" charset="0"/>
              </a:rPr>
              <a:t> колони </a:t>
            </a:r>
            <a:r>
              <a:rPr lang="ru-RU" sz="1600" i="1" dirty="0" err="1">
                <a:latin typeface="Arial Narrow" panose="020B0606020202030204" pitchFamily="34" charset="0"/>
              </a:rPr>
              <a:t>були</a:t>
            </a:r>
            <a:r>
              <a:rPr lang="ru-RU" sz="1600" i="1" dirty="0">
                <a:latin typeface="Arial Narrow" panose="020B0606020202030204" pitchFamily="34" charset="0"/>
              </a:rPr>
              <a:t> і ми, </a:t>
            </a:r>
            <a:r>
              <a:rPr lang="ru-RU" sz="1600" i="1" dirty="0" err="1">
                <a:latin typeface="Arial Narrow" panose="020B0606020202030204" pitchFamily="34" charset="0"/>
              </a:rPr>
              <a:t>пластуни</a:t>
            </a:r>
            <a:r>
              <a:rPr lang="ru-RU" sz="1600" i="1" dirty="0">
                <a:latin typeface="Arial Narrow" panose="020B0606020202030204" pitchFamily="34" charset="0"/>
              </a:rPr>
              <a:t>. З </a:t>
            </a:r>
            <a:r>
              <a:rPr lang="ru-RU" sz="1600" i="1" dirty="0" err="1">
                <a:latin typeface="Arial Narrow" panose="020B0606020202030204" pitchFamily="34" charset="0"/>
              </a:rPr>
              <a:t>синьо-жовтими</a:t>
            </a:r>
            <a:r>
              <a:rPr lang="ru-RU" sz="1600" i="1" dirty="0">
                <a:latin typeface="Arial Narrow" panose="020B0606020202030204" pitchFamily="34" charset="0"/>
              </a:rPr>
              <a:t> прапорами, </a:t>
            </a:r>
            <a:r>
              <a:rPr lang="ru-RU" sz="1600" i="1" dirty="0" err="1">
                <a:latin typeface="Arial Narrow" panose="020B0606020202030204" pitchFamily="34" charset="0"/>
              </a:rPr>
              <a:t>тризубами</a:t>
            </a:r>
            <a:r>
              <a:rPr lang="ru-RU" sz="1600" i="1" dirty="0">
                <a:latin typeface="Arial Narrow" panose="020B0606020202030204" pitchFamily="34" charset="0"/>
              </a:rPr>
              <a:t> </a:t>
            </a:r>
            <a:r>
              <a:rPr lang="ru-RU" sz="1600" i="1" dirty="0" err="1">
                <a:latin typeface="Arial Narrow" panose="020B0606020202030204" pitchFamily="34" charset="0"/>
              </a:rPr>
              <a:t>прийшли</a:t>
            </a:r>
            <a:r>
              <a:rPr lang="ru-RU" sz="1600" i="1" dirty="0">
                <a:latin typeface="Arial Narrow" panose="020B0606020202030204" pitchFamily="34" charset="0"/>
              </a:rPr>
              <a:t> до греко-</a:t>
            </a:r>
            <a:r>
              <a:rPr lang="ru-RU" sz="1600" i="1" dirty="0" err="1">
                <a:latin typeface="Arial Narrow" panose="020B0606020202030204" pitchFamily="34" charset="0"/>
              </a:rPr>
              <a:t>католицького</a:t>
            </a:r>
            <a:r>
              <a:rPr lang="ru-RU" sz="1600" i="1" dirty="0">
                <a:latin typeface="Arial Narrow" panose="020B0606020202030204" pitchFamily="34" charset="0"/>
              </a:rPr>
              <a:t> Собору. </a:t>
            </a:r>
            <a:r>
              <a:rPr lang="ru-RU" sz="1600" i="1" dirty="0" err="1">
                <a:latin typeface="Arial Narrow" panose="020B0606020202030204" pitchFamily="34" charset="0"/>
              </a:rPr>
              <a:t>Затамувавши</a:t>
            </a:r>
            <a:r>
              <a:rPr lang="ru-RU" sz="1600" i="1" dirty="0">
                <a:latin typeface="Arial Narrow" panose="020B0606020202030204" pitchFamily="34" charset="0"/>
              </a:rPr>
              <a:t> </a:t>
            </a:r>
            <a:r>
              <a:rPr lang="ru-RU" sz="1600" i="1" dirty="0" err="1">
                <a:latin typeface="Arial Narrow" panose="020B0606020202030204" pitchFamily="34" charset="0"/>
              </a:rPr>
              <a:t>подих</a:t>
            </a:r>
            <a:r>
              <a:rPr lang="ru-RU" sz="1600" i="1" dirty="0">
                <a:latin typeface="Arial Narrow" panose="020B0606020202030204" pitchFamily="34" charset="0"/>
              </a:rPr>
              <a:t>, ми </a:t>
            </a:r>
            <a:r>
              <a:rPr lang="ru-RU" sz="1600" i="1" dirty="0" err="1">
                <a:latin typeface="Arial Narrow" panose="020B0606020202030204" pitchFamily="34" charset="0"/>
              </a:rPr>
              <a:t>слухали</a:t>
            </a:r>
            <a:r>
              <a:rPr lang="ru-RU" sz="1600" i="1" dirty="0">
                <a:latin typeface="Arial Narrow" panose="020B0606020202030204" pitchFamily="34" charset="0"/>
              </a:rPr>
              <a:t> Августина Волошина. </a:t>
            </a:r>
            <a:r>
              <a:rPr lang="ru-RU" sz="1600" i="1" dirty="0" err="1">
                <a:latin typeface="Arial Narrow" panose="020B0606020202030204" pitchFamily="34" charset="0"/>
              </a:rPr>
              <a:t>Дотепер</a:t>
            </a:r>
            <a:r>
              <a:rPr lang="ru-RU" sz="1600" i="1" dirty="0">
                <a:latin typeface="Arial Narrow" panose="020B0606020202030204" pitchFamily="34" charset="0"/>
              </a:rPr>
              <a:t> </a:t>
            </a:r>
            <a:r>
              <a:rPr lang="ru-RU" sz="1600" i="1" dirty="0" err="1">
                <a:latin typeface="Arial Narrow" panose="020B0606020202030204" pitchFamily="34" charset="0"/>
              </a:rPr>
              <a:t>пам’ятаю</a:t>
            </a:r>
            <a:r>
              <a:rPr lang="ru-RU" sz="1600" i="1" dirty="0">
                <a:latin typeface="Arial Narrow" panose="020B0606020202030204" pitchFamily="34" charset="0"/>
              </a:rPr>
              <a:t> </a:t>
            </a:r>
            <a:r>
              <a:rPr lang="ru-RU" sz="1600" i="1" dirty="0" err="1">
                <a:latin typeface="Arial Narrow" panose="020B0606020202030204" pitchFamily="34" charset="0"/>
              </a:rPr>
              <a:t>його</a:t>
            </a:r>
            <a:r>
              <a:rPr lang="ru-RU" sz="1600" i="1" dirty="0">
                <a:latin typeface="Arial Narrow" panose="020B0606020202030204" pitchFamily="34" charset="0"/>
              </a:rPr>
              <a:t> слова про </a:t>
            </a:r>
            <a:r>
              <a:rPr lang="ru-RU" sz="1600" i="1" dirty="0" err="1">
                <a:latin typeface="Arial Narrow" panose="020B0606020202030204" pitchFamily="34" charset="0"/>
              </a:rPr>
              <a:t>самостійність</a:t>
            </a:r>
            <a:r>
              <a:rPr lang="ru-RU" sz="1600" i="1" dirty="0">
                <a:latin typeface="Arial Narrow" panose="020B0606020202030204" pitchFamily="34" charset="0"/>
              </a:rPr>
              <a:t> </a:t>
            </a:r>
            <a:r>
              <a:rPr lang="ru-RU" sz="1600" i="1" dirty="0" err="1">
                <a:latin typeface="Arial Narrow" panose="020B0606020202030204" pitchFamily="34" charset="0"/>
              </a:rPr>
              <a:t>держави</a:t>
            </a:r>
            <a:r>
              <a:rPr lang="ru-RU" sz="1600" i="1" dirty="0">
                <a:latin typeface="Arial Narrow" panose="020B0606020202030204" pitchFamily="34" charset="0"/>
              </a:rPr>
              <a:t>, про </a:t>
            </a:r>
            <a:r>
              <a:rPr lang="ru-RU" sz="1600" i="1" dirty="0" err="1">
                <a:latin typeface="Arial Narrow" panose="020B0606020202030204" pitchFamily="34" charset="0"/>
              </a:rPr>
              <a:t>стійкість</a:t>
            </a:r>
            <a:r>
              <a:rPr lang="ru-RU" sz="1600" i="1" dirty="0">
                <a:latin typeface="Arial Narrow" panose="020B0606020202030204" pitchFamily="34" charset="0"/>
              </a:rPr>
              <a:t> і </a:t>
            </a:r>
            <a:r>
              <a:rPr lang="ru-RU" sz="1600" i="1" dirty="0" err="1">
                <a:latin typeface="Arial Narrow" panose="020B0606020202030204" pitchFamily="34" charset="0"/>
              </a:rPr>
              <a:t>мужність</a:t>
            </a:r>
            <a:r>
              <a:rPr lang="ru-RU" sz="1600" i="1" dirty="0">
                <a:latin typeface="Arial Narrow" panose="020B0606020202030204" pitchFamily="34" charset="0"/>
              </a:rPr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1252441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762" y="1440873"/>
            <a:ext cx="2993776" cy="448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018" y="0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9285"/>
          <a:stretch/>
        </p:blipFill>
        <p:spPr bwMode="auto">
          <a:xfrm>
            <a:off x="8372473" y="3942713"/>
            <a:ext cx="3722545" cy="259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7265" y="282015"/>
            <a:ext cx="5664771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tx1"/>
                </a:solidFill>
              </a:rPr>
              <a:t>ПАМ’ЯТЬ І МЕМОРІАЛІЗАЦІЯ</a:t>
            </a:r>
          </a:p>
          <a:p>
            <a:pPr algn="ctr"/>
            <a:r>
              <a:rPr lang="uk-UA" sz="2800" b="1" dirty="0">
                <a:solidFill>
                  <a:schemeClr val="tx1"/>
                </a:solidFill>
              </a:rPr>
              <a:t>село </a:t>
            </a:r>
            <a:r>
              <a:rPr lang="uk-UA" sz="2800" b="1" dirty="0" err="1">
                <a:solidFill>
                  <a:schemeClr val="tx1"/>
                </a:solidFill>
              </a:rPr>
              <a:t>Келечин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38760" y="6003398"/>
            <a:ext cx="32181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/>
              <a:t>Могила батька Августина Волошина – </a:t>
            </a:r>
            <a:r>
              <a:rPr lang="uk-UA" dirty="0" err="1"/>
              <a:t>о.Івана</a:t>
            </a:r>
            <a:r>
              <a:rPr lang="uk-UA" dirty="0"/>
              <a:t> Волошина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447427" y="4945327"/>
            <a:ext cx="288348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/>
              <a:t>Пам’ятник у центрі села </a:t>
            </a:r>
          </a:p>
          <a:p>
            <a:pPr algn="ctr"/>
            <a:r>
              <a:rPr lang="uk-UA" dirty="0"/>
              <a:t>та закладення першого каменю під майбутній музей Августина Волошина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220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8139" y="4019913"/>
            <a:ext cx="3218104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в </a:t>
            </a:r>
            <a:r>
              <a:rPr lang="ru-RU" dirty="0" err="1"/>
              <a:t>селі</a:t>
            </a:r>
            <a:r>
              <a:rPr lang="ru-RU" dirty="0"/>
              <a:t> </a:t>
            </a:r>
            <a:r>
              <a:rPr lang="ru-RU" dirty="0" err="1"/>
              <a:t>Сойми</a:t>
            </a:r>
            <a:r>
              <a:rPr lang="ru-RU" dirty="0"/>
              <a:t> </a:t>
            </a:r>
            <a:r>
              <a:rPr lang="ru-RU" dirty="0" err="1"/>
              <a:t>встановлено</a:t>
            </a:r>
            <a:r>
              <a:rPr lang="ru-RU" dirty="0"/>
              <a:t> </a:t>
            </a:r>
            <a:r>
              <a:rPr lang="ru-RU" dirty="0" err="1"/>
              <a:t>символічний</a:t>
            </a:r>
            <a:r>
              <a:rPr lang="ru-RU" dirty="0"/>
              <a:t> </a:t>
            </a:r>
            <a:r>
              <a:rPr lang="ru-RU" dirty="0" err="1"/>
              <a:t>пам’ятний</a:t>
            </a:r>
            <a:r>
              <a:rPr lang="ru-RU" dirty="0"/>
              <a:t> знак </a:t>
            </a:r>
            <a:r>
              <a:rPr lang="ru-RU" dirty="0" err="1"/>
              <a:t>поручнику</a:t>
            </a:r>
            <a:r>
              <a:rPr lang="ru-RU" dirty="0"/>
              <a:t> </a:t>
            </a:r>
            <a:r>
              <a:rPr lang="ru-RU" dirty="0" err="1"/>
              <a:t>Карпатської</a:t>
            </a:r>
            <a:r>
              <a:rPr lang="ru-RU" dirty="0"/>
              <a:t> </a:t>
            </a:r>
            <a:r>
              <a:rPr lang="ru-RU" dirty="0" err="1"/>
              <a:t>Січі</a:t>
            </a:r>
            <a:r>
              <a:rPr lang="ru-RU" dirty="0"/>
              <a:t> Федору </a:t>
            </a:r>
            <a:r>
              <a:rPr lang="ru-RU" dirty="0" err="1"/>
              <a:t>Тацинцю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91" r="47500"/>
          <a:stretch/>
        </p:blipFill>
        <p:spPr bwMode="auto">
          <a:xfrm>
            <a:off x="385843" y="420101"/>
            <a:ext cx="3200400" cy="347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83"/>
          <a:stretch/>
        </p:blipFill>
        <p:spPr bwMode="auto">
          <a:xfrm>
            <a:off x="6721523" y="1677834"/>
            <a:ext cx="4639204" cy="323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364" y="848868"/>
            <a:ext cx="1938974" cy="450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194719" y="282014"/>
            <a:ext cx="5664771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tx1"/>
                </a:solidFill>
              </a:rPr>
              <a:t>ПАМ’ЯТЬ І МЕМОРІАЛІЗАЦІЯ</a:t>
            </a:r>
          </a:p>
          <a:p>
            <a:pPr algn="ctr"/>
            <a:r>
              <a:rPr lang="uk-UA" sz="2800" b="1" dirty="0">
                <a:solidFill>
                  <a:schemeClr val="tx1"/>
                </a:solidFill>
              </a:rPr>
              <a:t>село </a:t>
            </a:r>
            <a:r>
              <a:rPr lang="uk-UA" sz="2800" b="1" dirty="0" err="1">
                <a:solidFill>
                  <a:schemeClr val="tx1"/>
                </a:solidFill>
              </a:rPr>
              <a:t>Сойми</a:t>
            </a:r>
            <a:r>
              <a:rPr lang="uk-UA" sz="2800" b="1" dirty="0">
                <a:solidFill>
                  <a:schemeClr val="tx1"/>
                </a:solidFill>
              </a:rPr>
              <a:t> та селище Міжгір’я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0178" y="5571206"/>
            <a:ext cx="3491345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в </a:t>
            </a:r>
            <a:r>
              <a:rPr lang="ru-RU" dirty="0" err="1"/>
              <a:t>селищі</a:t>
            </a:r>
            <a:r>
              <a:rPr lang="ru-RU" dirty="0"/>
              <a:t> </a:t>
            </a:r>
            <a:r>
              <a:rPr lang="ru-RU" dirty="0" err="1"/>
              <a:t>Міжгір’я</a:t>
            </a:r>
            <a:r>
              <a:rPr lang="ru-RU" dirty="0"/>
              <a:t>, урочище </a:t>
            </a:r>
            <a:r>
              <a:rPr lang="ru-RU" dirty="0" err="1"/>
              <a:t>Тішня</a:t>
            </a:r>
            <a:r>
              <a:rPr lang="ru-RU" dirty="0"/>
              <a:t> на </a:t>
            </a:r>
            <a:r>
              <a:rPr lang="ru-RU" dirty="0" err="1"/>
              <a:t>місці</a:t>
            </a:r>
            <a:r>
              <a:rPr lang="ru-RU" dirty="0"/>
              <a:t> </a:t>
            </a:r>
            <a:r>
              <a:rPr lang="ru-RU" dirty="0" err="1"/>
              <a:t>розстрілу</a:t>
            </a:r>
            <a:r>
              <a:rPr lang="ru-RU" dirty="0"/>
              <a:t> </a:t>
            </a:r>
            <a:r>
              <a:rPr lang="ru-RU" dirty="0" err="1"/>
              <a:t>січовиків</a:t>
            </a:r>
            <a:r>
              <a:rPr lang="ru-RU" dirty="0"/>
              <a:t> </a:t>
            </a:r>
            <a:r>
              <a:rPr lang="ru-RU" dirty="0" err="1"/>
              <a:t>небайдужими</a:t>
            </a:r>
            <a:r>
              <a:rPr lang="ru-RU" dirty="0"/>
              <a:t> </a:t>
            </a:r>
            <a:r>
              <a:rPr lang="ru-RU" dirty="0" err="1"/>
              <a:t>встановлено</a:t>
            </a:r>
            <a:r>
              <a:rPr lang="ru-RU" dirty="0"/>
              <a:t> </a:t>
            </a:r>
            <a:r>
              <a:rPr lang="ru-RU" dirty="0" err="1"/>
              <a:t>хрест</a:t>
            </a:r>
            <a:r>
              <a:rPr lang="ru-RU" dirty="0"/>
              <a:t> </a:t>
            </a:r>
            <a:r>
              <a:rPr lang="ru-RU" dirty="0" err="1"/>
              <a:t>січовикам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295452" y="5028138"/>
            <a:ext cx="349134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 err="1"/>
              <a:t>Міжгірський</a:t>
            </a:r>
            <a:r>
              <a:rPr lang="uk-UA" dirty="0"/>
              <a:t> ліцей №2 імені Августина Волошина </a:t>
            </a:r>
          </a:p>
          <a:p>
            <a:pPr algn="ctr"/>
            <a:r>
              <a:rPr lang="uk-UA" dirty="0" err="1"/>
              <a:t>Міжгірської</a:t>
            </a:r>
            <a:r>
              <a:rPr lang="uk-UA" dirty="0"/>
              <a:t> селищної ради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789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12195175" cy="6858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63790" y="141918"/>
            <a:ext cx="6463863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/>
              <a:t>ПАМ’ЯТЬ І МЕМОРІАЛІЗАЦІЯ</a:t>
            </a:r>
          </a:p>
          <a:p>
            <a:pPr algn="ctr"/>
            <a:r>
              <a:rPr lang="uk-UA" sz="2000" b="1" dirty="0"/>
              <a:t>Видатні земляки про </a:t>
            </a:r>
            <a:r>
              <a:rPr lang="uk-UA" sz="2000" b="1" dirty="0" err="1"/>
              <a:t>А.Волошина</a:t>
            </a:r>
            <a:r>
              <a:rPr lang="uk-UA" sz="2000" b="1" dirty="0"/>
              <a:t> та Карпатську Україну</a:t>
            </a:r>
            <a:endParaRPr lang="ru-RU" sz="2000" b="1" dirty="0"/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6889531" y="982105"/>
            <a:ext cx="5202812" cy="5229341"/>
          </a:xfrm>
          <a:prstGeom prst="verticalScrol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67" y="8812"/>
            <a:ext cx="2001434" cy="2850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4567" y="2858854"/>
            <a:ext cx="200143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vi-VN" b="1" dirty="0"/>
              <a:t>Петро</a:t>
            </a:r>
            <a:r>
              <a:rPr lang="uk-UA" b="1" dirty="0"/>
              <a:t> </a:t>
            </a:r>
            <a:r>
              <a:rPr lang="vi-VN" b="1" dirty="0"/>
              <a:t>Скунць</a:t>
            </a:r>
            <a:r>
              <a:rPr lang="vi-VN" dirty="0"/>
              <a:t> </a:t>
            </a:r>
            <a:endParaRPr lang="uk-UA" dirty="0"/>
          </a:p>
          <a:p>
            <a:pPr algn="ctr"/>
            <a:r>
              <a:rPr lang="vi-VN" dirty="0"/>
              <a:t>(</a:t>
            </a:r>
            <a:r>
              <a:rPr lang="uk-UA" dirty="0"/>
              <a:t>1942-2007)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33032" y="1964129"/>
            <a:ext cx="371580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b="1" i="1" dirty="0"/>
              <a:t>… І все ж перед Богом схилю я коліна</a:t>
            </a:r>
          </a:p>
          <a:p>
            <a:pPr fontAlgn="base"/>
            <a:r>
              <a:rPr lang="uk-UA" b="1" i="1" dirty="0"/>
              <a:t>За те, що Вкраїна Карпатська була,</a:t>
            </a:r>
          </a:p>
          <a:p>
            <a:pPr fontAlgn="base"/>
            <a:r>
              <a:rPr lang="uk-UA" b="1" i="1" dirty="0"/>
              <a:t>Що є на планеті Карпатська Вкраїна,-</a:t>
            </a:r>
          </a:p>
          <a:p>
            <a:pPr fontAlgn="base"/>
            <a:r>
              <a:rPr lang="uk-UA" b="1" i="1" dirty="0"/>
              <a:t>Любім її, браття, вона ще мала.</a:t>
            </a:r>
          </a:p>
          <a:p>
            <a:pPr fontAlgn="base"/>
            <a:r>
              <a:rPr lang="uk-UA" b="1" i="1" dirty="0"/>
              <a:t>Любім не за гроші й за сині волошки,</a:t>
            </a:r>
          </a:p>
          <a:p>
            <a:pPr fontAlgn="base"/>
            <a:r>
              <a:rPr lang="uk-UA" b="1" i="1" dirty="0"/>
              <a:t>А просто за те, що вона у нас є…</a:t>
            </a:r>
          </a:p>
          <a:p>
            <a:pPr fontAlgn="base"/>
            <a:r>
              <a:rPr lang="uk-UA" b="1" i="1" dirty="0"/>
              <a:t>Стоїть наодинці із Богом Волошин,</a:t>
            </a:r>
          </a:p>
          <a:p>
            <a:pPr fontAlgn="base"/>
            <a:r>
              <a:rPr lang="uk-UA" b="1" i="1" dirty="0"/>
              <a:t>І Бог до Вкраїни обличчям встає.</a:t>
            </a:r>
          </a:p>
          <a:p>
            <a:pPr fontAlgn="base"/>
            <a:endParaRPr lang="uk-UA" b="1" dirty="0"/>
          </a:p>
          <a:p>
            <a:pPr algn="r" fontAlgn="base"/>
            <a:r>
              <a:rPr lang="uk-UA" b="1" dirty="0">
                <a:solidFill>
                  <a:srgbClr val="C00000"/>
                </a:solidFill>
              </a:rPr>
              <a:t>ПЕТРО СКУНЦЬ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3505185"/>
            <a:ext cx="2452388" cy="2080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5585884"/>
            <a:ext cx="2449213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/>
              <a:t>Меморіальна дошка письменнику на фасаді </a:t>
            </a:r>
            <a:r>
              <a:rPr lang="uk-UA" dirty="0" err="1"/>
              <a:t>Міжгірського</a:t>
            </a:r>
            <a:r>
              <a:rPr lang="uk-UA" dirty="0"/>
              <a:t> ліцею №1</a:t>
            </a:r>
            <a:endParaRPr lang="ru-RU" dirty="0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903" y="8812"/>
            <a:ext cx="2247544" cy="281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Горизонтальный свиток 8"/>
          <p:cNvSpPr/>
          <p:nvPr/>
        </p:nvSpPr>
        <p:spPr>
          <a:xfrm>
            <a:off x="2695903" y="3355220"/>
            <a:ext cx="4193628" cy="350278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305505" y="3834472"/>
            <a:ext cx="322746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Плавле</a:t>
            </a:r>
            <a:r>
              <a:rPr lang="ru-RU" b="1" i="1" dirty="0"/>
              <a:t> </a:t>
            </a:r>
            <a:r>
              <a:rPr lang="ru-RU" b="1" i="1" dirty="0" err="1"/>
              <a:t>кача</a:t>
            </a:r>
            <a:r>
              <a:rPr lang="ru-RU" b="1" i="1" dirty="0"/>
              <a:t> по </a:t>
            </a:r>
            <a:r>
              <a:rPr lang="ru-RU" b="1" i="1" dirty="0" err="1"/>
              <a:t>тисині</a:t>
            </a:r>
            <a:r>
              <a:rPr lang="ru-RU" b="1" i="1" dirty="0"/>
              <a:t>;</a:t>
            </a:r>
            <a:br>
              <a:rPr lang="ru-RU" b="1" i="1" dirty="0"/>
            </a:br>
            <a:r>
              <a:rPr lang="ru-RU" b="1" i="1" dirty="0"/>
              <a:t>«</a:t>
            </a:r>
            <a:r>
              <a:rPr lang="ru-RU" b="1" i="1" dirty="0" err="1"/>
              <a:t>Мамко</a:t>
            </a:r>
            <a:r>
              <a:rPr lang="ru-RU" b="1" i="1" dirty="0"/>
              <a:t> моя, не лай </a:t>
            </a:r>
            <a:r>
              <a:rPr lang="ru-RU" b="1" i="1" dirty="0" err="1"/>
              <a:t>нині</a:t>
            </a:r>
            <a:r>
              <a:rPr lang="ru-RU" b="1" i="1" dirty="0"/>
              <a:t>,</a:t>
            </a:r>
            <a:br>
              <a:rPr lang="ru-RU" b="1" i="1" dirty="0"/>
            </a:br>
            <a:r>
              <a:rPr lang="ru-RU" b="1" i="1" dirty="0" err="1"/>
              <a:t>Залаєш</a:t>
            </a:r>
            <a:r>
              <a:rPr lang="ru-RU" b="1" i="1" dirty="0"/>
              <a:t> ми в злу годину,</a:t>
            </a:r>
            <a:br>
              <a:rPr lang="ru-RU" b="1" i="1" dirty="0"/>
            </a:br>
            <a:r>
              <a:rPr lang="ru-RU" b="1" i="1" dirty="0"/>
              <a:t>Сам не знаю, де </a:t>
            </a:r>
            <a:r>
              <a:rPr lang="ru-RU" b="1" i="1" dirty="0" err="1"/>
              <a:t>погину</a:t>
            </a:r>
            <a:r>
              <a:rPr lang="ru-RU" b="1" i="1" dirty="0"/>
              <a:t>».</a:t>
            </a:r>
            <a:br>
              <a:rPr lang="ru-RU" b="1" i="1" dirty="0"/>
            </a:br>
            <a:r>
              <a:rPr lang="ru-RU" b="1" i="1" dirty="0" err="1"/>
              <a:t>Залає</a:t>
            </a:r>
            <a:r>
              <a:rPr lang="ru-RU" b="1" i="1" dirty="0"/>
              <a:t> </a:t>
            </a:r>
            <a:r>
              <a:rPr lang="ru-RU" b="1" i="1" dirty="0" err="1"/>
              <a:t>мати</a:t>
            </a:r>
            <a:r>
              <a:rPr lang="ru-RU" b="1" i="1" dirty="0"/>
              <a:t> </a:t>
            </a:r>
            <a:r>
              <a:rPr lang="ru-RU" b="1" i="1" dirty="0" err="1"/>
              <a:t>сина</a:t>
            </a:r>
            <a:r>
              <a:rPr lang="ru-RU" b="1" i="1" dirty="0"/>
              <a:t>, </a:t>
            </a:r>
            <a:r>
              <a:rPr lang="ru-RU" b="1" i="1" dirty="0" err="1"/>
              <a:t>лає</a:t>
            </a:r>
            <a:r>
              <a:rPr lang="ru-RU" b="1" i="1" dirty="0"/>
              <a:t>,</a:t>
            </a:r>
            <a:br>
              <a:rPr lang="ru-RU" b="1" i="1" dirty="0"/>
            </a:br>
            <a:r>
              <a:rPr lang="ru-RU" b="1" i="1" dirty="0" err="1"/>
              <a:t>Син</a:t>
            </a:r>
            <a:r>
              <a:rPr lang="ru-RU" b="1" i="1" dirty="0"/>
              <a:t> </a:t>
            </a:r>
            <a:r>
              <a:rPr lang="ru-RU" b="1" i="1" dirty="0" err="1"/>
              <a:t>додому</a:t>
            </a:r>
            <a:r>
              <a:rPr lang="ru-RU" b="1" i="1" dirty="0"/>
              <a:t> не </a:t>
            </a:r>
            <a:r>
              <a:rPr lang="ru-RU" b="1" i="1" dirty="0" err="1"/>
              <a:t>вертає</a:t>
            </a:r>
            <a:r>
              <a:rPr lang="ru-RU" b="1" i="1" dirty="0"/>
              <a:t>…</a:t>
            </a:r>
            <a:br>
              <a:rPr lang="ru-RU" b="1" i="1" dirty="0"/>
            </a:br>
            <a:r>
              <a:rPr lang="ru-RU" b="1" i="1" dirty="0" err="1"/>
              <a:t>Серед</a:t>
            </a:r>
            <a:r>
              <a:rPr lang="ru-RU" b="1" i="1" dirty="0"/>
              <a:t> поля, на </a:t>
            </a:r>
            <a:r>
              <a:rPr lang="ru-RU" b="1" i="1" dirty="0" err="1"/>
              <a:t>долині</a:t>
            </a:r>
            <a:br>
              <a:rPr lang="ru-RU" b="1" i="1" dirty="0"/>
            </a:br>
            <a:r>
              <a:rPr lang="ru-RU" b="1" i="1" dirty="0" err="1"/>
              <a:t>лягло</a:t>
            </a:r>
            <a:r>
              <a:rPr lang="ru-RU" b="1" i="1" dirty="0"/>
              <a:t> </a:t>
            </a:r>
            <a:r>
              <a:rPr lang="ru-RU" b="1" i="1" dirty="0" err="1"/>
              <a:t>серце</a:t>
            </a:r>
            <a:r>
              <a:rPr lang="ru-RU" b="1" i="1" dirty="0"/>
              <a:t> у </a:t>
            </a:r>
            <a:r>
              <a:rPr lang="ru-RU" b="1" i="1" dirty="0" err="1"/>
              <a:t>тернині</a:t>
            </a:r>
            <a:r>
              <a:rPr lang="ru-RU" b="1" i="1" dirty="0"/>
              <a:t>!</a:t>
            </a:r>
          </a:p>
          <a:p>
            <a:pPr algn="r"/>
            <a:r>
              <a:rPr lang="uk-UA" b="1" i="1" dirty="0">
                <a:solidFill>
                  <a:srgbClr val="C00000"/>
                </a:solidFill>
              </a:rPr>
              <a:t>В.ГРЕНДЖА-ДОНСЬКИЙ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818958" y="2843562"/>
            <a:ext cx="200143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/>
              <a:t>Василь </a:t>
            </a:r>
            <a:r>
              <a:rPr lang="uk-UA" dirty="0" err="1"/>
              <a:t>Гренджа</a:t>
            </a:r>
            <a:r>
              <a:rPr lang="uk-UA" dirty="0"/>
              <a:t>-Донський</a:t>
            </a:r>
            <a:r>
              <a:rPr lang="vi-VN" dirty="0"/>
              <a:t> </a:t>
            </a:r>
            <a:endParaRPr lang="uk-UA" dirty="0"/>
          </a:p>
          <a:p>
            <a:pPr algn="ctr"/>
            <a:r>
              <a:rPr lang="vi-VN" dirty="0"/>
              <a:t>(</a:t>
            </a:r>
            <a:r>
              <a:rPr lang="uk-UA" dirty="0"/>
              <a:t>1897-1974)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549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CF6768-EF6E-D1D2-6948-656FF3098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93" y="385955"/>
            <a:ext cx="10111542" cy="49878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601094-9CE2-C425-766A-9B78023BD5F7}"/>
              </a:ext>
            </a:extLst>
          </p:cNvPr>
          <p:cNvSpPr txBox="1"/>
          <p:nvPr/>
        </p:nvSpPr>
        <p:spPr>
          <a:xfrm>
            <a:off x="839993" y="5548715"/>
            <a:ext cx="109541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i="1" dirty="0"/>
              <a:t>Діаграма, яка відображає різні форми колективної пам'яті та їхню важливість серед школярів. </a:t>
            </a:r>
          </a:p>
          <a:p>
            <a:pPr algn="ctr"/>
            <a:r>
              <a:rPr lang="uk-UA" i="1" dirty="0"/>
              <a:t>Вона ілюструє, що найбільший інтерес викликають </a:t>
            </a:r>
            <a:r>
              <a:rPr lang="uk-UA" i="1" dirty="0" err="1"/>
              <a:t>комеморація</a:t>
            </a:r>
            <a:r>
              <a:rPr lang="uk-UA" i="1" dirty="0"/>
              <a:t> в публічному просторі (наприклад, меморіали та перейменування вулиць) та усна історія. </a:t>
            </a:r>
          </a:p>
        </p:txBody>
      </p:sp>
    </p:spTree>
    <p:extLst>
      <p:ext uri="{BB962C8B-B14F-4D97-AF65-F5344CB8AC3E}">
        <p14:creationId xmlns:p14="http://schemas.microsoft.com/office/powerpoint/2010/main" val="176168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A5AFE8-5BF4-88A6-3D2A-70A53D038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82" y="352443"/>
            <a:ext cx="11556415" cy="47830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16046F-C9E7-0DB4-8814-E18C6088CAE9}"/>
              </a:ext>
            </a:extLst>
          </p:cNvPr>
          <p:cNvSpPr txBox="1"/>
          <p:nvPr/>
        </p:nvSpPr>
        <p:spPr>
          <a:xfrm>
            <a:off x="843516" y="5732077"/>
            <a:ext cx="105049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i="1" dirty="0"/>
              <a:t>Ці візуалізації допоможуть зрозуміти рівень обізнаності про пам’ятні дні та способи вшанування серед учнів.</a:t>
            </a:r>
          </a:p>
        </p:txBody>
      </p:sp>
    </p:spTree>
    <p:extLst>
      <p:ext uri="{BB962C8B-B14F-4D97-AF65-F5344CB8AC3E}">
        <p14:creationId xmlns:p14="http://schemas.microsoft.com/office/powerpoint/2010/main" val="2486913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A9D74DE-BB68-3891-E9B1-F60E91882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2" y="531629"/>
            <a:ext cx="11663914" cy="40722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556F57-B1AC-EBF8-6AC1-5849B0160500}"/>
              </a:ext>
            </a:extLst>
          </p:cNvPr>
          <p:cNvSpPr txBox="1"/>
          <p:nvPr/>
        </p:nvSpPr>
        <p:spPr>
          <a:xfrm>
            <a:off x="372139" y="4837813"/>
            <a:ext cx="1150442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FF0000"/>
                </a:solidFill>
              </a:rPr>
              <a:t>Знання про державні Дні пам’яті – відображає дні пам’яті, які найчастіше згадували різні респонденти, особливо перехожі та старшокласники.</a:t>
            </a:r>
          </a:p>
          <a:p>
            <a:pPr algn="just"/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Формати участі в акціях пам’яті – показує, як різні групи беруть участь у заходах, таких як хвилина мовчання, живий ланцюг та інші.</a:t>
            </a:r>
          </a:p>
          <a:p>
            <a:pPr algn="just"/>
            <a:r>
              <a:rPr lang="uk-UA" sz="2000" b="1" dirty="0">
                <a:solidFill>
                  <a:schemeClr val="accent6"/>
                </a:solidFill>
              </a:rPr>
              <a:t>Найкращі способи вшанування пам'яті – демонструє, що старшокласники вважають найкращими способами вшанування (фільми та пам'ятники).</a:t>
            </a:r>
          </a:p>
        </p:txBody>
      </p:sp>
    </p:spTree>
    <p:extLst>
      <p:ext uri="{BB962C8B-B14F-4D97-AF65-F5344CB8AC3E}">
        <p14:creationId xmlns:p14="http://schemas.microsoft.com/office/powerpoint/2010/main" val="1932508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38B447-39C6-E5A2-6C8B-A14A6990FF03}"/>
              </a:ext>
            </a:extLst>
          </p:cNvPr>
          <p:cNvSpPr txBox="1"/>
          <p:nvPr/>
        </p:nvSpPr>
        <p:spPr>
          <a:xfrm>
            <a:off x="324464" y="5298471"/>
            <a:ext cx="7462684" cy="155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Консолідації суспільства сприяє широкий спектр волонтерської роботи. Вже стало доброю традицією у навчальних закладах </a:t>
            </a:r>
            <a:r>
              <a:rPr lang="uk-UA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Міжгірської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громади організовувати ярмарки-продажі, останній з яких відбувся 18 жовтня 2024 р. Серед </a:t>
            </a:r>
            <a:r>
              <a:rPr lang="uk-UA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освітньо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-виховних заходів є зустрічі із Захисниками.</a:t>
            </a:r>
            <a:endParaRPr lang="uk-UA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48A0D7-39A1-CB86-E5DD-72D7FE969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0" y="95865"/>
            <a:ext cx="7696199" cy="51287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98D42F-BE71-FAF8-67AC-A4AF3E0DE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865"/>
            <a:ext cx="3351519" cy="22354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85EC4D-5442-A5CB-13C2-1ECDCF4AC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52" y="2638905"/>
            <a:ext cx="2830309" cy="18877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F9E0AC-7890-23E4-4A65-A488EBCE03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0483" y="121631"/>
            <a:ext cx="3351519" cy="22354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83F82A-6014-57F8-2474-2D7BF62640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3185" y="2660262"/>
            <a:ext cx="2448814" cy="16333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6F54FC-E4D0-62D8-668D-E341C0BFAE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607" y="4298479"/>
            <a:ext cx="3696928" cy="246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649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80" y="0"/>
            <a:ext cx="4393439" cy="18158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600" dirty="0"/>
              <a:t>Що подивитися біля </a:t>
            </a:r>
            <a:r>
              <a:rPr lang="uk-UA" sz="1600" dirty="0" err="1"/>
              <a:t>Торунського</a:t>
            </a:r>
            <a:r>
              <a:rPr lang="uk-UA" sz="1600" dirty="0"/>
              <a:t> перевалу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600" dirty="0"/>
              <a:t>Цвинтар із похованнями вояків австро-угорської армії часів Першої світової війни.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600" dirty="0"/>
              <a:t>Пам'ятний знак жертвам війни.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600" dirty="0"/>
              <a:t>Залишки </a:t>
            </a:r>
            <a:r>
              <a:rPr lang="uk-UA" sz="1600" dirty="0" err="1"/>
              <a:t>знака</a:t>
            </a:r>
            <a:r>
              <a:rPr lang="uk-UA" sz="1600" dirty="0"/>
              <a:t>, встановленого на честь радянських воїнів. Залізобетонний ДОТ, збудований приблизно 1940 року.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7" y="2010466"/>
            <a:ext cx="4278022" cy="32085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36" y="4699436"/>
            <a:ext cx="2756584" cy="206835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9E481D-B05E-2B1B-A593-E444F5B7B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1296" y="115842"/>
            <a:ext cx="3565287" cy="20054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CC4F0E-E2EC-DC92-A478-272B4E35A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4120" y="0"/>
            <a:ext cx="3977176" cy="223716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67A533-F5EA-4792-3114-C3ED14F1B8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1721" y="2353003"/>
            <a:ext cx="7700279" cy="433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160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1407</Words>
  <Application>Microsoft Office PowerPoint</Application>
  <PresentationFormat>Широкий екран</PresentationFormat>
  <Paragraphs>70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Arial Narrow</vt:lpstr>
      <vt:lpstr>Calibri</vt:lpstr>
      <vt:lpstr>Calibri Light</vt:lpstr>
      <vt:lpstr>Segoe Print</vt:lpstr>
      <vt:lpstr>Times New Roman</vt:lpstr>
      <vt:lpstr>Wingdings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«Нещасна та країна, якій потрібні герої» (Б. Брехт) </dc:title>
  <dc:creator>Євген Мазур</dc:creator>
  <cp:lastModifiedBy>Марина Мазур</cp:lastModifiedBy>
  <cp:revision>51</cp:revision>
  <dcterms:created xsi:type="dcterms:W3CDTF">2024-03-12T20:34:36Z</dcterms:created>
  <dcterms:modified xsi:type="dcterms:W3CDTF">2025-04-14T15:39:50Z</dcterms:modified>
</cp:coreProperties>
</file>