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70" r:id="rId3"/>
    <p:sldId id="259" r:id="rId4"/>
    <p:sldId id="257" r:id="rId5"/>
    <p:sldId id="258" r:id="rId6"/>
    <p:sldId id="261" r:id="rId7"/>
    <p:sldId id="260" r:id="rId8"/>
    <p:sldId id="262" r:id="rId9"/>
    <p:sldId id="263" r:id="rId10"/>
    <p:sldId id="264" r:id="rId11"/>
    <p:sldId id="265" r:id="rId12"/>
    <p:sldId id="266" r:id="rId13"/>
    <p:sldId id="267" r:id="rId14"/>
    <p:sldId id="271" r:id="rId15"/>
    <p:sldId id="272" r:id="rId1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492" autoAdjust="0"/>
    <p:restoredTop sz="94660"/>
  </p:normalViewPr>
  <p:slideViewPr>
    <p:cSldViewPr snapToGrid="0">
      <p:cViewPr varScale="1">
        <p:scale>
          <a:sx n="73" d="100"/>
          <a:sy n="73" d="100"/>
        </p:scale>
        <p:origin x="1080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543A06-0144-447E-8173-4C2F3A46FC9F}" type="datetimeFigureOut">
              <a:rPr lang="ru-UA" smtClean="0"/>
              <a:t>19.04.2025</a:t>
            </a:fld>
            <a:endParaRPr lang="ru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4489D3-A438-4A32-ACAD-CA30F7798F82}" type="slidenum">
              <a:rPr lang="ru-UA" smtClean="0"/>
              <a:t>‹#›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14169609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543A06-0144-447E-8173-4C2F3A46FC9F}" type="datetimeFigureOut">
              <a:rPr lang="ru-UA" smtClean="0"/>
              <a:t>19.04.2025</a:t>
            </a:fld>
            <a:endParaRPr lang="ru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4489D3-A438-4A32-ACAD-CA30F7798F82}" type="slidenum">
              <a:rPr lang="ru-UA" smtClean="0"/>
              <a:t>‹#›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410026253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543A06-0144-447E-8173-4C2F3A46FC9F}" type="datetimeFigureOut">
              <a:rPr lang="ru-UA" smtClean="0"/>
              <a:t>19.04.2025</a:t>
            </a:fld>
            <a:endParaRPr lang="ru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4489D3-A438-4A32-ACAD-CA30F7798F82}" type="slidenum">
              <a:rPr lang="ru-UA" smtClean="0"/>
              <a:t>‹#›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33591921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543A06-0144-447E-8173-4C2F3A46FC9F}" type="datetimeFigureOut">
              <a:rPr lang="ru-UA" smtClean="0"/>
              <a:t>19.04.2025</a:t>
            </a:fld>
            <a:endParaRPr lang="ru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4489D3-A438-4A32-ACAD-CA30F7798F82}" type="slidenum">
              <a:rPr lang="ru-UA" smtClean="0"/>
              <a:t>‹#›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75175193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543A06-0144-447E-8173-4C2F3A46FC9F}" type="datetimeFigureOut">
              <a:rPr lang="ru-UA" smtClean="0"/>
              <a:t>19.04.2025</a:t>
            </a:fld>
            <a:endParaRPr lang="ru-U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4489D3-A438-4A32-ACAD-CA30F7798F82}" type="slidenum">
              <a:rPr lang="ru-UA" smtClean="0"/>
              <a:t>‹#›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37009754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543A06-0144-447E-8173-4C2F3A46FC9F}" type="datetimeFigureOut">
              <a:rPr lang="ru-UA" smtClean="0"/>
              <a:t>19.04.2025</a:t>
            </a:fld>
            <a:endParaRPr lang="ru-U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4489D3-A438-4A32-ACAD-CA30F7798F82}" type="slidenum">
              <a:rPr lang="ru-UA" smtClean="0"/>
              <a:t>‹#›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3281850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543A06-0144-447E-8173-4C2F3A46FC9F}" type="datetimeFigureOut">
              <a:rPr lang="ru-UA" smtClean="0"/>
              <a:t>19.04.2025</a:t>
            </a:fld>
            <a:endParaRPr lang="ru-U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4489D3-A438-4A32-ACAD-CA30F7798F82}" type="slidenum">
              <a:rPr lang="ru-UA" smtClean="0"/>
              <a:t>‹#›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11110409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543A06-0144-447E-8173-4C2F3A46FC9F}" type="datetimeFigureOut">
              <a:rPr lang="ru-UA" smtClean="0"/>
              <a:t>19.04.2025</a:t>
            </a:fld>
            <a:endParaRPr lang="ru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4489D3-A438-4A32-ACAD-CA30F7798F82}" type="slidenum">
              <a:rPr lang="ru-UA" smtClean="0"/>
              <a:t>‹#›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18265952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543A06-0144-447E-8173-4C2F3A46FC9F}" type="datetimeFigureOut">
              <a:rPr lang="ru-UA" smtClean="0"/>
              <a:t>19.04.2025</a:t>
            </a:fld>
            <a:endParaRPr lang="ru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4489D3-A438-4A32-ACAD-CA30F7798F82}" type="slidenum">
              <a:rPr lang="ru-UA" smtClean="0"/>
              <a:t>‹#›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39190097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543A06-0144-447E-8173-4C2F3A46FC9F}" type="datetimeFigureOut">
              <a:rPr lang="ru-UA" smtClean="0"/>
              <a:t>19.04.2025</a:t>
            </a:fld>
            <a:endParaRPr lang="ru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4489D3-A438-4A32-ACAD-CA30F7798F82}" type="slidenum">
              <a:rPr lang="ru-UA" smtClean="0"/>
              <a:t>‹#›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9079885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543A06-0144-447E-8173-4C2F3A46FC9F}" type="datetimeFigureOut">
              <a:rPr lang="ru-UA" smtClean="0"/>
              <a:t>19.04.2025</a:t>
            </a:fld>
            <a:endParaRPr lang="ru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4489D3-A438-4A32-ACAD-CA30F7798F82}" type="slidenum">
              <a:rPr lang="ru-UA" smtClean="0"/>
              <a:t>‹#›</a:t>
            </a:fld>
            <a:endParaRPr lang="ru-UA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66080274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543A06-0144-447E-8173-4C2F3A46FC9F}" type="datetimeFigureOut">
              <a:rPr lang="ru-UA" smtClean="0"/>
              <a:t>19.04.2025</a:t>
            </a:fld>
            <a:endParaRPr lang="ru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4489D3-A438-4A32-ACAD-CA30F7798F82}" type="slidenum">
              <a:rPr lang="ru-UA" smtClean="0"/>
              <a:t>‹#›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209553467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543A06-0144-447E-8173-4C2F3A46FC9F}" type="datetimeFigureOut">
              <a:rPr lang="ru-UA" smtClean="0"/>
              <a:t>19.04.2025</a:t>
            </a:fld>
            <a:endParaRPr lang="ru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4489D3-A438-4A32-ACAD-CA30F7798F82}" type="slidenum">
              <a:rPr lang="ru-UA" smtClean="0"/>
              <a:t>‹#›</a:t>
            </a:fld>
            <a:endParaRPr lang="ru-UA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9333179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543A06-0144-447E-8173-4C2F3A46FC9F}" type="datetimeFigureOut">
              <a:rPr lang="ru-UA" smtClean="0"/>
              <a:t>19.04.2025</a:t>
            </a:fld>
            <a:endParaRPr lang="ru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4489D3-A438-4A32-ACAD-CA30F7798F82}" type="slidenum">
              <a:rPr lang="ru-UA" smtClean="0"/>
              <a:t>‹#›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308149688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543A06-0144-447E-8173-4C2F3A46FC9F}" type="datetimeFigureOut">
              <a:rPr lang="ru-UA" smtClean="0"/>
              <a:t>19.04.2025</a:t>
            </a:fld>
            <a:endParaRPr lang="ru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4489D3-A438-4A32-ACAD-CA30F7798F82}" type="slidenum">
              <a:rPr lang="ru-UA" smtClean="0"/>
              <a:t>‹#›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358721802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543A06-0144-447E-8173-4C2F3A46FC9F}" type="datetimeFigureOut">
              <a:rPr lang="ru-UA" smtClean="0"/>
              <a:t>19.04.2025</a:t>
            </a:fld>
            <a:endParaRPr lang="ru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4489D3-A438-4A32-ACAD-CA30F7798F82}" type="slidenum">
              <a:rPr lang="ru-UA" smtClean="0"/>
              <a:t>‹#›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42792963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1543A06-0144-447E-8173-4C2F3A46FC9F}" type="datetimeFigureOut">
              <a:rPr lang="ru-UA" smtClean="0"/>
              <a:t>19.04.2025</a:t>
            </a:fld>
            <a:endParaRPr lang="ru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544489D3-A438-4A32-ACAD-CA30F7798F82}" type="slidenum">
              <a:rPr lang="ru-UA" smtClean="0"/>
              <a:t>‹#›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31496287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e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emf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9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7" Type="http://schemas.openxmlformats.org/officeDocument/2006/relationships/image" Target="../media/image36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6583263-1DDC-4569-8638-ACE16BFA16A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28391" y="4149251"/>
            <a:ext cx="7766936" cy="1646302"/>
          </a:xfrm>
        </p:spPr>
        <p:txBody>
          <a:bodyPr/>
          <a:lstStyle/>
          <a:p>
            <a:pPr algn="ctr"/>
            <a:r>
              <a:rPr lang="ru-RU" dirty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ru-RU" dirty="0" err="1">
                <a:solidFill>
                  <a:schemeClr val="accent2">
                    <a:lumMod val="50000"/>
                  </a:schemeClr>
                </a:solidFill>
              </a:rPr>
              <a:t>Виготовлення</a:t>
            </a:r>
            <a:r>
              <a:rPr lang="ru-RU" dirty="0">
                <a:solidFill>
                  <a:schemeClr val="accent2">
                    <a:lumMod val="50000"/>
                  </a:schemeClr>
                </a:solidFill>
              </a:rPr>
              <a:t> та </a:t>
            </a:r>
            <a:r>
              <a:rPr lang="ru-RU" dirty="0" err="1">
                <a:solidFill>
                  <a:schemeClr val="accent2">
                    <a:lumMod val="50000"/>
                  </a:schemeClr>
                </a:solidFill>
              </a:rPr>
              <a:t>використання</a:t>
            </a:r>
            <a:r>
              <a:rPr lang="ru-RU" dirty="0">
                <a:solidFill>
                  <a:schemeClr val="accent2">
                    <a:lumMod val="50000"/>
                  </a:schemeClr>
                </a:solidFill>
              </a:rPr>
              <a:t> д</a:t>
            </a:r>
            <a:r>
              <a:rPr lang="uk-UA" dirty="0">
                <a:solidFill>
                  <a:schemeClr val="accent2">
                    <a:lumMod val="50000"/>
                  </a:schemeClr>
                </a:solidFill>
              </a:rPr>
              <a:t>жерел струму із природних матеріалів.</a:t>
            </a:r>
            <a:br>
              <a:rPr lang="uk-UA" dirty="0">
                <a:solidFill>
                  <a:schemeClr val="accent2">
                    <a:lumMod val="50000"/>
                  </a:schemeClr>
                </a:solidFill>
              </a:rPr>
            </a:br>
            <a:br>
              <a:rPr lang="uk-UA" sz="2000" dirty="0">
                <a:solidFill>
                  <a:schemeClr val="accent2">
                    <a:lumMod val="50000"/>
                  </a:schemeClr>
                </a:solidFill>
              </a:rPr>
            </a:br>
            <a:r>
              <a:rPr lang="uk-UA" sz="2000" dirty="0">
                <a:solidFill>
                  <a:srgbClr val="00B050"/>
                </a:solidFill>
              </a:rPr>
              <a:t>Роботу виконав </a:t>
            </a:r>
            <a:r>
              <a:rPr lang="uk-UA" sz="2000" dirty="0" err="1">
                <a:solidFill>
                  <a:srgbClr val="00B050"/>
                </a:solidFill>
              </a:rPr>
              <a:t>Бурджанадзе</a:t>
            </a:r>
            <a:r>
              <a:rPr lang="uk-UA" sz="2000" dirty="0">
                <a:solidFill>
                  <a:srgbClr val="00B050"/>
                </a:solidFill>
              </a:rPr>
              <a:t> Георгій </a:t>
            </a:r>
            <a:br>
              <a:rPr lang="uk-UA" sz="2000" dirty="0">
                <a:solidFill>
                  <a:srgbClr val="00B050"/>
                </a:solidFill>
              </a:rPr>
            </a:br>
            <a:r>
              <a:rPr lang="uk-UA" sz="2000" dirty="0">
                <a:solidFill>
                  <a:srgbClr val="00B050"/>
                </a:solidFill>
              </a:rPr>
              <a:t> учень 8 – А класу Гімназії № 4 </a:t>
            </a:r>
            <a:br>
              <a:rPr lang="uk-UA" sz="2000" dirty="0">
                <a:solidFill>
                  <a:srgbClr val="00B050"/>
                </a:solidFill>
              </a:rPr>
            </a:br>
            <a:r>
              <a:rPr lang="uk-UA" sz="2000" dirty="0">
                <a:solidFill>
                  <a:srgbClr val="00B050"/>
                </a:solidFill>
              </a:rPr>
              <a:t>міста Сєвєродонецька Луганської області.</a:t>
            </a:r>
            <a:br>
              <a:rPr lang="uk-UA" sz="2000" dirty="0">
                <a:solidFill>
                  <a:srgbClr val="00B050"/>
                </a:solidFill>
              </a:rPr>
            </a:br>
            <a:r>
              <a:rPr lang="uk-UA" sz="2000" dirty="0">
                <a:solidFill>
                  <a:srgbClr val="00B050"/>
                </a:solidFill>
              </a:rPr>
              <a:t>Керівник: </a:t>
            </a:r>
            <a:r>
              <a:rPr lang="uk-UA" sz="2000" dirty="0" err="1">
                <a:solidFill>
                  <a:srgbClr val="00B050"/>
                </a:solidFill>
              </a:rPr>
              <a:t>Тінькова</a:t>
            </a:r>
            <a:r>
              <a:rPr lang="uk-UA" sz="2000" dirty="0">
                <a:solidFill>
                  <a:srgbClr val="00B050"/>
                </a:solidFill>
              </a:rPr>
              <a:t> Л.М., вчитель фізики.  </a:t>
            </a:r>
            <a:br>
              <a:rPr lang="uk-UA" sz="2000" dirty="0">
                <a:solidFill>
                  <a:schemeClr val="accent2">
                    <a:lumMod val="50000"/>
                  </a:schemeClr>
                </a:solidFill>
              </a:rPr>
            </a:br>
            <a:endParaRPr lang="ru-UA" sz="2000" dirty="0">
              <a:solidFill>
                <a:schemeClr val="accent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0023119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69E29D44-E31C-4FE3-9BCD-EC94CFA8EAA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94290" y="0"/>
            <a:ext cx="10668000" cy="6747641"/>
          </a:xfrm>
        </p:spPr>
        <p:txBody>
          <a:bodyPr>
            <a:normAutofit fontScale="47500" lnSpcReduction="20000"/>
          </a:bodyPr>
          <a:lstStyle/>
          <a:p>
            <a:pPr algn="just">
              <a:lnSpc>
                <a:spcPct val="150000"/>
              </a:lnSpc>
              <a:spcBef>
                <a:spcPts val="0"/>
              </a:spcBef>
              <a:spcAft>
                <a:spcPts val="1000"/>
              </a:spcAft>
            </a:pPr>
            <a:r>
              <a:rPr lang="uk-UA" sz="3800" b="1" u="sng" dirty="0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Мета роботи:</a:t>
            </a:r>
            <a:endParaRPr lang="ru-UA" sz="3800" b="1" dirty="0">
              <a:solidFill>
                <a:srgbClr val="00B05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50000"/>
              </a:lnSpc>
              <a:spcBef>
                <a:spcPts val="0"/>
              </a:spcBef>
              <a:buFont typeface="Symbol" panose="05050102010706020507" pitchFamily="18" charset="2"/>
              <a:buChar char=""/>
            </a:pPr>
            <a:r>
              <a:rPr lang="uk-UA" sz="3800" b="1" dirty="0">
                <a:solidFill>
                  <a:schemeClr val="accent2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виготовити та використати джерела електричного струму із природних матеріалів; </a:t>
            </a:r>
          </a:p>
          <a:p>
            <a:pPr marL="342900" lvl="0" indent="-342900" algn="just">
              <a:lnSpc>
                <a:spcPct val="150000"/>
              </a:lnSpc>
              <a:spcBef>
                <a:spcPts val="0"/>
              </a:spcBef>
              <a:buFont typeface="Symbol" panose="05050102010706020507" pitchFamily="18" charset="2"/>
              <a:buChar char=""/>
            </a:pPr>
            <a:r>
              <a:rPr lang="uk-UA" sz="3800" b="1" dirty="0">
                <a:solidFill>
                  <a:schemeClr val="accent2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виявити від чого залежить значення напруги на їх полюсах;</a:t>
            </a:r>
          </a:p>
          <a:p>
            <a:pPr marL="342900" lvl="0" indent="-342900" algn="just">
              <a:lnSpc>
                <a:spcPct val="150000"/>
              </a:lnSpc>
              <a:spcBef>
                <a:spcPts val="0"/>
              </a:spcBef>
              <a:buFont typeface="Symbol" panose="05050102010706020507" pitchFamily="18" charset="2"/>
              <a:buChar char=""/>
            </a:pPr>
            <a:r>
              <a:rPr lang="uk-UA" sz="3800" b="1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виміряти напругу та силу струму в електричних колах;</a:t>
            </a:r>
          </a:p>
          <a:p>
            <a:pPr marL="342900" marR="0" lvl="0" indent="-342900" algn="just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1000"/>
              </a:spcAft>
              <a:buClr>
                <a:srgbClr val="90C226"/>
              </a:buClr>
              <a:buSzPct val="80000"/>
              <a:buFont typeface="Symbol" panose="05050102010706020507" pitchFamily="18" charset="2"/>
              <a:buChar char=""/>
              <a:tabLst/>
              <a:defRPr/>
            </a:pPr>
            <a:r>
              <a:rPr kumimoji="0" lang="uk-UA" sz="3800" b="1" i="0" u="none" strike="noStrike" kern="1200" cap="none" spc="0" normalizeH="0" baseline="0" noProof="0" dirty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проаналізувати отримані результати.</a:t>
            </a:r>
          </a:p>
          <a:p>
            <a:pPr algn="just">
              <a:lnSpc>
                <a:spcPct val="150000"/>
              </a:lnSpc>
              <a:spcBef>
                <a:spcPts val="0"/>
              </a:spcBef>
            </a:pPr>
            <a:r>
              <a:rPr lang="uk-UA" sz="3800" b="1" u="sng" dirty="0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Шляхи реалізації:</a:t>
            </a:r>
            <a:endParaRPr lang="ru-UA" sz="3800" b="1" dirty="0">
              <a:solidFill>
                <a:srgbClr val="00B05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50000"/>
              </a:lnSpc>
              <a:spcBef>
                <a:spcPts val="0"/>
              </a:spcBef>
              <a:buFont typeface="Symbol" panose="05050102010706020507" pitchFamily="18" charset="2"/>
              <a:buChar char=""/>
            </a:pPr>
            <a:r>
              <a:rPr lang="uk-UA" sz="3800" b="1" dirty="0">
                <a:solidFill>
                  <a:schemeClr val="accent2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вивчити літературу та повідомлення ЗМІ за даною темою;</a:t>
            </a:r>
            <a:endParaRPr lang="ru-UA" sz="3800" b="1" dirty="0">
              <a:solidFill>
                <a:schemeClr val="accent2">
                  <a:lumMod val="50000"/>
                </a:schemeClr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50000"/>
              </a:lnSpc>
              <a:spcBef>
                <a:spcPts val="0"/>
              </a:spcBef>
              <a:buFont typeface="Symbol" panose="05050102010706020507" pitchFamily="18" charset="2"/>
              <a:buChar char=""/>
            </a:pPr>
            <a:r>
              <a:rPr lang="uk-UA" sz="3800" b="1" dirty="0">
                <a:solidFill>
                  <a:schemeClr val="accent2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шляхом досліджень довести, що джерела із природних матеріалів мають право на існування.</a:t>
            </a:r>
            <a:endParaRPr lang="ru-UA" sz="3800" b="1" dirty="0">
              <a:solidFill>
                <a:schemeClr val="accent2">
                  <a:lumMod val="50000"/>
                </a:schemeClr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5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"/>
            </a:pPr>
            <a:r>
              <a:rPr lang="uk-UA" sz="3800" b="1" dirty="0">
                <a:solidFill>
                  <a:srgbClr val="00B05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Предмет дослідження  </a:t>
            </a:r>
            <a:r>
              <a:rPr lang="uk-UA" sz="3800" b="1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  овочі та фрукти.</a:t>
            </a:r>
          </a:p>
          <a:p>
            <a:pPr marL="342900" lvl="0" indent="-342900" algn="just">
              <a:lnSpc>
                <a:spcPct val="15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"/>
            </a:pPr>
            <a:r>
              <a:rPr lang="uk-UA" sz="3800" b="1" dirty="0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Об’єкт дослідження   </a:t>
            </a:r>
            <a:r>
              <a:rPr lang="uk-UA" sz="3800" b="1" dirty="0">
                <a:solidFill>
                  <a:schemeClr val="accent2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  виготовлення та використання.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uk-UA" sz="3800" b="1" dirty="0">
                <a:solidFill>
                  <a:schemeClr val="accent2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До хімічних джерел електричного струму належать пристрої, у яких поділ зарядів відбувається за рахунок енергії хімічних реакцій. Прикладами таких джерел можуть бути акумулятори та гальванічні елементи. Вони користуються постійним попитом, але не можуть працювати вічно. Викидати використану батарейку в сміття небезпечно. </a:t>
            </a:r>
            <a:endParaRPr lang="ru-UA" sz="3800" b="1" dirty="0">
              <a:solidFill>
                <a:schemeClr val="accent2">
                  <a:lumMod val="50000"/>
                </a:schemeClr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uk-UA" sz="3800" b="1" dirty="0">
                <a:solidFill>
                  <a:schemeClr val="accent2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 часом, ртуть і важкі метали потрапляють у ґрунт і водні екосистеми. Одна пальчикова батарейка, може забруднити близько 400 літрів води або 20 м</a:t>
            </a:r>
            <a:r>
              <a:rPr lang="uk-UA" sz="3800" b="1" baseline="30000" dirty="0">
                <a:solidFill>
                  <a:schemeClr val="accent2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</a:t>
            </a:r>
            <a:r>
              <a:rPr lang="uk-UA" sz="3800" b="1" dirty="0">
                <a:solidFill>
                  <a:schemeClr val="accent2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ґрунту.</a:t>
            </a:r>
            <a:endParaRPr lang="ru-UA" sz="3800" b="1" dirty="0">
              <a:solidFill>
                <a:schemeClr val="accent2">
                  <a:lumMod val="50000"/>
                </a:schemeClr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uk-UA" sz="3800" b="1" dirty="0">
                <a:solidFill>
                  <a:schemeClr val="accent2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Гальванічні елементи з природних матеріалів – одне з рішень екологічної  проблеми. Вони не потребують дорогого обладнання. Їх можна використовувати вдома.</a:t>
            </a:r>
            <a:endParaRPr lang="uk-UA" sz="3800" b="1" dirty="0">
              <a:solidFill>
                <a:schemeClr val="accent2">
                  <a:lumMod val="50000"/>
                </a:schemeClr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lvl="0" indent="0" algn="just">
              <a:lnSpc>
                <a:spcPct val="150000"/>
              </a:lnSpc>
              <a:spcAft>
                <a:spcPts val="1000"/>
              </a:spcAft>
              <a:buNone/>
            </a:pPr>
            <a:endParaRPr lang="ru-UA" sz="1600" b="1" dirty="0">
              <a:solidFill>
                <a:schemeClr val="accent2">
                  <a:lumMod val="75000"/>
                </a:schemeClr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UA" dirty="0"/>
          </a:p>
        </p:txBody>
      </p:sp>
    </p:spTree>
    <p:extLst>
      <p:ext uri="{BB962C8B-B14F-4D97-AF65-F5344CB8AC3E}">
        <p14:creationId xmlns:p14="http://schemas.microsoft.com/office/powerpoint/2010/main" val="280974448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1F7F633C-95D4-442C-B084-29AA5C66F7E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40676" y="1881352"/>
            <a:ext cx="7951324" cy="4824248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F3487E0F-1FBC-4C6B-853D-B63A76556A6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9067" y="2885749"/>
            <a:ext cx="4049943" cy="3136678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5967425D-D623-4437-8BA6-167005E7B3E8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66708" t="13076"/>
          <a:stretch/>
        </p:blipFill>
        <p:spPr>
          <a:xfrm>
            <a:off x="10142483" y="152400"/>
            <a:ext cx="1597574" cy="1736707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26164BE3-AC3B-4341-9D12-AF9D4E3E2138}"/>
              </a:ext>
            </a:extLst>
          </p:cNvPr>
          <p:cNvSpPr txBox="1"/>
          <p:nvPr/>
        </p:nvSpPr>
        <p:spPr>
          <a:xfrm>
            <a:off x="0" y="50743"/>
            <a:ext cx="10142483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lvl="0" algn="ctr" defTabSz="457200" rtl="0" eaLnBrk="1" fontAlgn="auto" latinLnBrk="0" hangingPunct="1">
              <a:buClr>
                <a:srgbClr val="90C226"/>
              </a:buClr>
              <a:buSzPct val="80000"/>
              <a:tabLst/>
              <a:defRPr/>
            </a:pPr>
            <a:r>
              <a:rPr kumimoji="0" lang="uk-UA" sz="2400" b="1" i="0" u="none" strike="noStrike" kern="1200" cap="none" spc="0" normalizeH="0" baseline="0" noProof="0" dirty="0">
                <a:ln>
                  <a:noFill/>
                </a:ln>
                <a:solidFill>
                  <a:srgbClr val="54A021">
                    <a:lumMod val="50000"/>
                  </a:srgbClr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Використали електроди з найменшою площею, виготовлені з міді та цинку. </a:t>
            </a:r>
          </a:p>
          <a:p>
            <a:pPr marR="0" lvl="0" algn="ctr" defTabSz="457200" rtl="0" eaLnBrk="1" fontAlgn="auto" latinLnBrk="0" hangingPunct="1">
              <a:buClr>
                <a:srgbClr val="90C226"/>
              </a:buClr>
              <a:buSzPct val="80000"/>
              <a:tabLst/>
              <a:defRPr/>
            </a:pPr>
            <a:r>
              <a:rPr kumimoji="0" lang="uk-UA" sz="2400" b="1" i="0" u="none" strike="noStrike" kern="1200" cap="none" spc="0" normalizeH="0" baseline="0" noProof="0" dirty="0">
                <a:ln>
                  <a:noFill/>
                </a:ln>
                <a:solidFill>
                  <a:srgbClr val="54A021">
                    <a:lumMod val="50000"/>
                  </a:srgbClr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Джерела енергії – яблуко, цибуля, лимон, морква, огірки, помідори. </a:t>
            </a:r>
          </a:p>
          <a:p>
            <a:pPr marR="0" lvl="0" algn="ctr" defTabSz="457200" rtl="0" eaLnBrk="1" fontAlgn="auto" latinLnBrk="0" hangingPunct="1">
              <a:buClr>
                <a:srgbClr val="90C226"/>
              </a:buClr>
              <a:buSzPct val="80000"/>
              <a:tabLst/>
              <a:defRPr/>
            </a:pPr>
            <a:r>
              <a:rPr kumimoji="0" lang="uk-UA" sz="2400" b="1" i="0" u="none" strike="noStrike" kern="1200" cap="none" spc="0" normalizeH="0" baseline="0" noProof="0" dirty="0">
                <a:ln>
                  <a:noFill/>
                </a:ln>
                <a:solidFill>
                  <a:srgbClr val="54A021">
                    <a:lumMod val="50000"/>
                  </a:srgbClr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Найбільшу напругу зафіксували в електричному колі з яблуком.</a:t>
            </a:r>
          </a:p>
        </p:txBody>
      </p:sp>
    </p:spTree>
    <p:extLst>
      <p:ext uri="{BB962C8B-B14F-4D97-AF65-F5344CB8AC3E}">
        <p14:creationId xmlns:p14="http://schemas.microsoft.com/office/powerpoint/2010/main" val="285584495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BA86FEB2-1CEF-4D89-9EDE-579338F4FF8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33913" y="-3983"/>
            <a:ext cx="2820590" cy="1727146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DC0D93AE-8130-457C-BBAF-BF3EB2487B0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22745" y="1597572"/>
            <a:ext cx="8531758" cy="5084583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3B6863A4-8FFC-4DAD-8116-400A58452DE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839" y="2385848"/>
            <a:ext cx="3760725" cy="2493323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9F16D263-AAAD-4B88-8D26-CC428BCA3B42}"/>
              </a:ext>
            </a:extLst>
          </p:cNvPr>
          <p:cNvSpPr txBox="1"/>
          <p:nvPr/>
        </p:nvSpPr>
        <p:spPr>
          <a:xfrm>
            <a:off x="172724" y="175845"/>
            <a:ext cx="8531757" cy="11339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lvl="0" algn="just" defTabSz="457200" rtl="0" eaLnBrk="1" fontAlgn="auto" latinLnBrk="0" hangingPunct="1">
              <a:lnSpc>
                <a:spcPct val="150000"/>
              </a:lnSpc>
              <a:spcBef>
                <a:spcPts val="1000"/>
              </a:spcBef>
              <a:spcAft>
                <a:spcPts val="1000"/>
              </a:spcAft>
              <a:buClr>
                <a:srgbClr val="90C226"/>
              </a:buClr>
              <a:buSzPct val="80000"/>
              <a:tabLst/>
              <a:defRPr/>
            </a:pPr>
            <a:r>
              <a:rPr kumimoji="0" lang="uk-UA" sz="2400" b="1" i="0" u="none" strike="noStrike" kern="1200" cap="none" spc="0" normalizeH="0" baseline="0" noProof="0" dirty="0">
                <a:ln>
                  <a:noFill/>
                </a:ln>
                <a:solidFill>
                  <a:srgbClr val="54A021">
                    <a:lumMod val="50000"/>
                  </a:srgbClr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Площу електродів збільшили. Напруга збільшилась. Найбільша напруга в електричному колі з лимоном.</a:t>
            </a:r>
          </a:p>
        </p:txBody>
      </p:sp>
    </p:spTree>
    <p:extLst>
      <p:ext uri="{BB962C8B-B14F-4D97-AF65-F5344CB8AC3E}">
        <p14:creationId xmlns:p14="http://schemas.microsoft.com/office/powerpoint/2010/main" val="227771217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AF9B6DD1-B14B-4629-8631-6F3A81A02C0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04518" y="2122431"/>
            <a:ext cx="3059372" cy="2869982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DB3DE999-1192-4F4F-A17B-0EADB6CFE20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41209" y="2639763"/>
            <a:ext cx="2891371" cy="2878168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3912F862-571D-47A7-87DF-AC1FC5B82BF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246113" y="3837378"/>
            <a:ext cx="2891371" cy="2905009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2A21AC85-08DB-4209-9051-14187F51297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0807" y="2355983"/>
            <a:ext cx="3665300" cy="2783576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DD6EE1D8-4D61-4069-B651-7F391AD846F7}"/>
              </a:ext>
            </a:extLst>
          </p:cNvPr>
          <p:cNvSpPr txBox="1"/>
          <p:nvPr/>
        </p:nvSpPr>
        <p:spPr>
          <a:xfrm>
            <a:off x="465084" y="194468"/>
            <a:ext cx="8931164" cy="16879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lvl="0" algn="ctr" defTabSz="457200" rtl="0" eaLnBrk="1" fontAlgn="auto" latinLnBrk="0" hangingPunct="1">
              <a:lnSpc>
                <a:spcPct val="150000"/>
              </a:lnSpc>
              <a:spcBef>
                <a:spcPts val="1000"/>
              </a:spcBef>
              <a:spcAft>
                <a:spcPts val="1000"/>
              </a:spcAft>
              <a:buClr>
                <a:srgbClr val="90C226"/>
              </a:buClr>
              <a:buSzPct val="80000"/>
              <a:tabLst/>
              <a:defRPr/>
            </a:pPr>
            <a:r>
              <a:rPr kumimoji="0" lang="uk-UA" sz="2400" b="1" i="0" u="none" strike="noStrike" kern="1200" cap="none" spc="0" normalizeH="0" baseline="0" noProof="0" dirty="0">
                <a:ln>
                  <a:noFill/>
                </a:ln>
                <a:solidFill>
                  <a:srgbClr val="54A021">
                    <a:lumMod val="50000"/>
                  </a:srgbClr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В якості джерел струму використовували молоду, стару та варену картоплю. Електроди з міді та цинку найменшої площі. Напруга змінювалася, але не на значну величину.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0B62D668-B03E-4F39-B648-F17733DE347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363211" y="0"/>
            <a:ext cx="2828789" cy="17375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191241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0F55419D-B8F5-461F-8F8C-CBF4B93397D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20573" y="2301281"/>
            <a:ext cx="3195537" cy="2380781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7087156E-B620-4517-9417-EE615F9CDBD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08914" y="4011020"/>
            <a:ext cx="3325189" cy="2327632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21A7A0B7-B831-4240-872D-4F21AB4570F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64851" y="4532380"/>
            <a:ext cx="3027149" cy="2325620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7F8F9035-92A8-4DF0-ADEB-40948D76173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2680847"/>
            <a:ext cx="3379453" cy="3257498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DF5B8532-BA32-4C3A-B3F7-DDC07F6220B0}"/>
              </a:ext>
            </a:extLst>
          </p:cNvPr>
          <p:cNvSpPr txBox="1"/>
          <p:nvPr/>
        </p:nvSpPr>
        <p:spPr>
          <a:xfrm>
            <a:off x="262758" y="328905"/>
            <a:ext cx="8565932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Trebuchet MS" panose="020B0603020202020204"/>
                <a:ea typeface="+mj-ea"/>
                <a:cs typeface="+mj-cs"/>
              </a:rPr>
              <a:t>Напруга</a:t>
            </a:r>
            <a:r>
              <a:rPr kumimoji="0" lang="uk-UA" sz="2400" b="1" i="0" u="none" strike="noStrike" kern="1200" cap="none" spc="0" normalizeH="0" baseline="0" noProof="0" dirty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Trebuchet MS" panose="020B0603020202020204"/>
                <a:ea typeface="+mj-ea"/>
                <a:cs typeface="+mj-cs"/>
              </a:rPr>
              <a:t> збільшилась при збільшенні площі електродів. Використовували молоду, стару  та варену картоплю. </a:t>
            </a:r>
            <a:endParaRPr lang="ru-UA" sz="2400" b="1" dirty="0">
              <a:solidFill>
                <a:schemeClr val="accent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6258466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1B15719E-C160-4C62-A3D1-B0DEC5CC6C9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91203" y="217681"/>
            <a:ext cx="2457143" cy="1733333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24B4D96F-A7B8-4688-AFF0-8FF4E872D62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63195" y="4708591"/>
            <a:ext cx="2403101" cy="1810444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CEB0A5E2-D115-4083-893C-54097D353E9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60094" y="3634219"/>
            <a:ext cx="2403101" cy="1800574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112A2F8C-7837-4BB1-A91B-957C89420EA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78969" y="2528713"/>
            <a:ext cx="2452366" cy="1800574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27A8390F-48A5-4E3B-A72E-EFD972C0DAD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06761" y="2404135"/>
            <a:ext cx="3923596" cy="3429105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FA2DEFFF-4A6A-45B7-B69C-7C332F4C5491}"/>
              </a:ext>
            </a:extLst>
          </p:cNvPr>
          <p:cNvSpPr txBox="1"/>
          <p:nvPr/>
        </p:nvSpPr>
        <p:spPr>
          <a:xfrm>
            <a:off x="-206804" y="452466"/>
            <a:ext cx="9678929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kumimoji="0" lang="uk-UA" sz="2400" b="1" i="0" u="none" strike="noStrike" kern="1200" cap="none" spc="0" normalizeH="0" baseline="0" noProof="0" dirty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Trebuchet MS" panose="020B0603020202020204"/>
                <a:ea typeface="+mj-ea"/>
                <a:cs typeface="+mj-cs"/>
              </a:rPr>
              <a:t>Змінили метали електродів. Використали мідь та залізо. Напруга змінилася при використанні різних сортів картоплі</a:t>
            </a:r>
            <a:r>
              <a:rPr kumimoji="0" lang="uk-UA" sz="3600" b="1" i="0" u="none" strike="noStrike" kern="1200" cap="none" spc="0" normalizeH="0" baseline="0" noProof="0" dirty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Trebuchet MS" panose="020B0603020202020204"/>
                <a:ea typeface="+mj-ea"/>
                <a:cs typeface="+mj-cs"/>
              </a:rPr>
              <a:t>.</a:t>
            </a:r>
            <a:endParaRPr lang="ru-UA" b="1" dirty="0">
              <a:solidFill>
                <a:schemeClr val="accent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1524104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56E7AC8B-A921-4DE7-B668-4E21A4A4CF1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47802" y="523109"/>
            <a:ext cx="4429191" cy="3318877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AECDC022-9A8D-419B-A428-6FCCE215097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0318" y="2481808"/>
            <a:ext cx="4855770" cy="3702049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F1EA8677-0D53-46B9-AFFB-1D2C01C7B256}"/>
              </a:ext>
            </a:extLst>
          </p:cNvPr>
          <p:cNvSpPr txBox="1"/>
          <p:nvPr/>
        </p:nvSpPr>
        <p:spPr>
          <a:xfrm>
            <a:off x="393991" y="322364"/>
            <a:ext cx="6637429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uk-UA" sz="2400" b="1" dirty="0">
                <a:solidFill>
                  <a:schemeClr val="accent2">
                    <a:lumMod val="50000"/>
                  </a:schemeClr>
                </a:solidFill>
                <a:latin typeface="Trebuchet MS" panose="020B0603020202020204"/>
                <a:ea typeface="+mj-ea"/>
                <a:cs typeface="+mj-cs"/>
              </a:rPr>
              <a:t>Додали в картоплю суміш солі та зубної пасти. Напруга збільшилася.</a:t>
            </a:r>
            <a:endParaRPr lang="ru-UA" sz="2400" b="1" dirty="0">
              <a:solidFill>
                <a:schemeClr val="accent2">
                  <a:lumMod val="50000"/>
                </a:schemeClr>
              </a:solidFill>
              <a:latin typeface="Trebuchet MS" panose="020B0603020202020204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336827366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6BC34B4F-6411-4315-8582-110DA3C78BF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88864" y="90551"/>
            <a:ext cx="2803136" cy="2102352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E78B4C65-2FD1-4489-903B-DC3EE710139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23222"/>
          <a:stretch/>
        </p:blipFill>
        <p:spPr>
          <a:xfrm>
            <a:off x="4078014" y="2815172"/>
            <a:ext cx="7409793" cy="3952277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4E970C8F-F6F6-4B49-9913-DE81AF802F0F}"/>
              </a:ext>
            </a:extLst>
          </p:cNvPr>
          <p:cNvSpPr txBox="1"/>
          <p:nvPr/>
        </p:nvSpPr>
        <p:spPr>
          <a:xfrm>
            <a:off x="0" y="90551"/>
            <a:ext cx="9388864" cy="28623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uk-UA" b="1" i="0" u="none" strike="noStrike" kern="1200" cap="none" spc="0" normalizeH="0" baseline="0" noProof="0" dirty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Trebuchet MS" panose="020B0603020202020204"/>
                <a:ea typeface="+mj-ea"/>
                <a:cs typeface="+mj-cs"/>
              </a:rPr>
              <a:t>Розрізали сиру та варену картоплю на 4 частини.</a:t>
            </a:r>
          </a:p>
          <a:p>
            <a:r>
              <a:rPr kumimoji="0" lang="uk-UA" b="1" i="0" u="none" strike="noStrike" kern="1200" cap="none" spc="0" normalizeH="0" baseline="0" noProof="0" dirty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Trebuchet MS" panose="020B0603020202020204"/>
                <a:ea typeface="+mj-ea"/>
                <a:cs typeface="+mj-cs"/>
              </a:rPr>
              <a:t>1. З’єднали послідовно 3 шматки. Напруга збільшилася.</a:t>
            </a:r>
            <a:br>
              <a:rPr kumimoji="0" lang="uk-UA" b="1" i="0" u="none" strike="noStrike" kern="1200" cap="none" spc="0" normalizeH="0" baseline="0" noProof="0" dirty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Trebuchet MS" panose="020B0603020202020204"/>
                <a:ea typeface="+mj-ea"/>
                <a:cs typeface="+mj-cs"/>
              </a:rPr>
            </a:br>
            <a:r>
              <a:rPr kumimoji="0" lang="uk-UA" b="1" i="0" u="none" strike="noStrike" kern="1200" cap="none" spc="0" normalizeH="0" baseline="0" noProof="0" dirty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Trebuchet MS" panose="020B0603020202020204"/>
                <a:ea typeface="+mj-ea"/>
                <a:cs typeface="+mj-cs"/>
              </a:rPr>
              <a:t>Замінили метали електродів. Використали мідь та залізо.</a:t>
            </a:r>
          </a:p>
          <a:p>
            <a:r>
              <a:rPr kumimoji="0" lang="uk-UA" b="1" i="0" u="none" strike="noStrike" kern="1200" cap="none" spc="0" normalizeH="0" baseline="0" noProof="0" dirty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Trebuchet MS" panose="020B0603020202020204"/>
                <a:ea typeface="+mj-ea"/>
                <a:cs typeface="+mj-cs"/>
              </a:rPr>
              <a:t> Напруга змінилася.</a:t>
            </a:r>
            <a:br>
              <a:rPr kumimoji="0" lang="uk-UA" b="1" i="0" u="none" strike="noStrike" kern="1200" cap="none" spc="0" normalizeH="0" baseline="0" noProof="0" dirty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Trebuchet MS" panose="020B0603020202020204"/>
                <a:ea typeface="+mj-ea"/>
                <a:cs typeface="+mj-cs"/>
              </a:rPr>
            </a:br>
            <a:r>
              <a:rPr kumimoji="0" lang="uk-UA" b="1" i="0" u="none" strike="noStrike" kern="1200" cap="none" spc="0" normalizeH="0" baseline="0" noProof="0" dirty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Trebuchet MS" panose="020B0603020202020204"/>
                <a:ea typeface="+mj-ea"/>
                <a:cs typeface="+mj-cs"/>
              </a:rPr>
              <a:t>2. 3’єднали послідовно 4 частинки. Напруга збільшилася.</a:t>
            </a:r>
            <a:br>
              <a:rPr kumimoji="0" lang="uk-UA" b="1" i="0" u="none" strike="noStrike" kern="1200" cap="none" spc="0" normalizeH="0" baseline="0" noProof="0" dirty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Trebuchet MS" panose="020B0603020202020204"/>
                <a:ea typeface="+mj-ea"/>
                <a:cs typeface="+mj-cs"/>
              </a:rPr>
            </a:br>
            <a:r>
              <a:rPr kumimoji="0" lang="uk-UA" b="1" i="0" u="none" strike="noStrike" kern="1200" cap="none" spc="0" normalizeH="0" baseline="0" noProof="0" dirty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Trebuchet MS" panose="020B0603020202020204"/>
                <a:ea typeface="+mj-ea"/>
                <a:cs typeface="+mj-cs"/>
              </a:rPr>
              <a:t>3. З’єднали паралельно 4 частинки. Напруга зменшилася. </a:t>
            </a:r>
            <a:br>
              <a:rPr kumimoji="0" lang="uk-UA" b="1" i="0" u="none" strike="noStrike" kern="1200" cap="none" spc="0" normalizeH="0" baseline="0" noProof="0" dirty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Trebuchet MS" panose="020B0603020202020204"/>
                <a:ea typeface="+mj-ea"/>
                <a:cs typeface="+mj-cs"/>
              </a:rPr>
            </a:br>
            <a:r>
              <a:rPr kumimoji="0" lang="uk-UA" b="1" i="0" u="none" strike="noStrike" kern="1200" cap="none" spc="0" normalizeH="0" baseline="0" noProof="0" dirty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Trebuchet MS" panose="020B0603020202020204"/>
                <a:ea typeface="+mj-ea"/>
                <a:cs typeface="+mj-cs"/>
              </a:rPr>
              <a:t> Значення напруги залежить від з’єднання джерел струму та їх величин.</a:t>
            </a:r>
          </a:p>
          <a:p>
            <a:r>
              <a:rPr lang="uk-UA" b="1" dirty="0">
                <a:solidFill>
                  <a:schemeClr val="accent2">
                    <a:lumMod val="50000"/>
                  </a:schemeClr>
                </a:solidFill>
                <a:latin typeface="Trebuchet MS" panose="020B0603020202020204"/>
                <a:ea typeface="+mj-ea"/>
                <a:cs typeface="+mj-cs"/>
              </a:rPr>
              <a:t>Провели досліди з вареною картоплею. </a:t>
            </a:r>
          </a:p>
          <a:p>
            <a:r>
              <a:rPr lang="uk-UA" b="1" dirty="0">
                <a:solidFill>
                  <a:schemeClr val="accent2">
                    <a:lumMod val="50000"/>
                  </a:schemeClr>
                </a:solidFill>
                <a:latin typeface="Trebuchet MS" panose="020B0603020202020204"/>
                <a:ea typeface="+mj-ea"/>
                <a:cs typeface="+mj-cs"/>
              </a:rPr>
              <a:t>1. З’єднали 4 частинки послідовно та паралельно. При паралельному з’єднані напруга зменшилася. Найбільша напруга при послідовному з’єднанні.</a:t>
            </a:r>
            <a:endParaRPr lang="ru-UA" b="1" dirty="0">
              <a:solidFill>
                <a:schemeClr val="accent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8016444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36E2A3E3-3860-4BD5-871E-8BB6355F2BB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3348" y="1539901"/>
            <a:ext cx="5446566" cy="4198747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EFC403AD-BE9F-4704-9CAA-4F7268FAD95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34950" y="1539901"/>
            <a:ext cx="3938824" cy="4198747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7B8D0EF7-36E3-4188-A24A-4F05978A936E}"/>
              </a:ext>
            </a:extLst>
          </p:cNvPr>
          <p:cNvSpPr txBox="1"/>
          <p:nvPr/>
        </p:nvSpPr>
        <p:spPr>
          <a:xfrm>
            <a:off x="664778" y="133132"/>
            <a:ext cx="8441057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uk-UA" sz="2800" b="1" dirty="0">
                <a:solidFill>
                  <a:schemeClr val="accent2">
                    <a:lumMod val="50000"/>
                  </a:schemeClr>
                </a:solidFill>
                <a:latin typeface="Trebuchet MS" panose="020B0603020202020204"/>
                <a:ea typeface="+mj-ea"/>
                <a:cs typeface="+mj-cs"/>
              </a:rPr>
              <a:t>Запрацював годинник калькулятора при створенні гальванічної батареї з цілих картоплин.</a:t>
            </a:r>
            <a:endParaRPr lang="ru-UA" sz="2800" b="1" dirty="0">
              <a:solidFill>
                <a:schemeClr val="accent2">
                  <a:lumMod val="50000"/>
                </a:schemeClr>
              </a:solidFill>
              <a:latin typeface="Trebuchet MS" panose="020B0603020202020204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292008042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E01D18AB-AB30-4F7C-86A3-F4F222FCE9E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2429" y="1957735"/>
            <a:ext cx="3409524" cy="2219048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C7253266-0769-4995-8D51-0C489125CAD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15440" y="1283077"/>
            <a:ext cx="2695238" cy="3809524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2F76D83F-8FFB-4B2C-90F3-C1AC2C3F240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09894" y="4079511"/>
            <a:ext cx="2266667" cy="227619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5CB7A235-F3AF-47F1-99F1-1B428ED4DC6E}"/>
              </a:ext>
            </a:extLst>
          </p:cNvPr>
          <p:cNvSpPr txBox="1"/>
          <p:nvPr/>
        </p:nvSpPr>
        <p:spPr>
          <a:xfrm>
            <a:off x="659267" y="271934"/>
            <a:ext cx="716043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uk-UA" sz="2400" b="1" i="0" u="none" strike="noStrike" kern="1200" cap="none" spc="0" normalizeH="0" baseline="0" noProof="0" dirty="0">
                <a:ln>
                  <a:noFill/>
                </a:ln>
                <a:solidFill>
                  <a:srgbClr val="54A021">
                    <a:lumMod val="50000"/>
                  </a:srgbClr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t>Запрацював годинник калькулятора при його з’єднанні з розсолом та солоним огірком.</a:t>
            </a:r>
            <a:endParaRPr lang="ru-UA" dirty="0"/>
          </a:p>
        </p:txBody>
      </p:sp>
    </p:spTree>
    <p:extLst>
      <p:ext uri="{BB962C8B-B14F-4D97-AF65-F5344CB8AC3E}">
        <p14:creationId xmlns:p14="http://schemas.microsoft.com/office/powerpoint/2010/main" val="208040880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751F0CA6-1C8D-400F-BBF3-BBE157F275F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08595" y="1286276"/>
            <a:ext cx="7288259" cy="5112082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4DA4DB32-6955-4C3E-AD58-47B9CD93DC2E}"/>
              </a:ext>
            </a:extLst>
          </p:cNvPr>
          <p:cNvSpPr txBox="1"/>
          <p:nvPr/>
        </p:nvSpPr>
        <p:spPr>
          <a:xfrm>
            <a:off x="555213" y="283441"/>
            <a:ext cx="8441641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uk-UA" sz="2400" b="1" dirty="0">
                <a:solidFill>
                  <a:srgbClr val="54A021">
                    <a:lumMod val="50000"/>
                  </a:srgbClr>
                </a:solidFill>
                <a:latin typeface="Trebuchet MS" panose="020B0603020202020204"/>
              </a:rPr>
              <a:t>Загорівся світлодіод при приєднанні його до лимону.</a:t>
            </a:r>
            <a:endParaRPr lang="ru-UA" sz="2400" b="1" dirty="0">
              <a:solidFill>
                <a:srgbClr val="54A021">
                  <a:lumMod val="50000"/>
                </a:srgbClr>
              </a:solidFill>
              <a:latin typeface="Trebuchet MS" panose="020B0603020202020204"/>
            </a:endParaRPr>
          </a:p>
        </p:txBody>
      </p:sp>
    </p:spTree>
    <p:extLst>
      <p:ext uri="{BB962C8B-B14F-4D97-AF65-F5344CB8AC3E}">
        <p14:creationId xmlns:p14="http://schemas.microsoft.com/office/powerpoint/2010/main" val="350907609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5C47891F-B303-4AE2-969D-250340031B3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2141" y="4074900"/>
            <a:ext cx="2333333" cy="1476190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3F138FB2-D511-4131-AE17-4C18AB3A03E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17150" y="4055852"/>
            <a:ext cx="2285714" cy="1514286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CAEF8CEC-05E8-4E62-A263-1AE803FBFC5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06170" y="4146126"/>
            <a:ext cx="2676190" cy="1523810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556941A7-B9B5-4B63-9904-E8DF8437A3E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874851" y="4165174"/>
            <a:ext cx="2752381" cy="1504762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F7760116-6EA9-41AE-898B-BE810C72FB1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976056" y="1598977"/>
            <a:ext cx="4158773" cy="2323941"/>
          </a:xfrm>
          <a:prstGeom prst="rect">
            <a:avLst/>
          </a:prstGeom>
        </p:spPr>
      </p:pic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2A7AA2C1-2CF3-44F2-89B9-0691781B1DB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170171" y="-10523"/>
            <a:ext cx="2950720" cy="1481456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398CC465-95BF-4C46-B539-3399CE2C2AA7}"/>
              </a:ext>
            </a:extLst>
          </p:cNvPr>
          <p:cNvSpPr txBox="1"/>
          <p:nvPr/>
        </p:nvSpPr>
        <p:spPr>
          <a:xfrm>
            <a:off x="522668" y="155846"/>
            <a:ext cx="7453388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uk-UA" sz="2400" b="1" i="0" u="none" strike="noStrike" kern="1200" cap="none" spc="0" normalizeH="0" baseline="0" noProof="0" dirty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Trebuchet MS" panose="020B0603020202020204"/>
                <a:ea typeface="+mj-ea"/>
                <a:cs typeface="+mj-cs"/>
              </a:rPr>
              <a:t>Виміряли силу струму в деяких електричних колах. Найбільша сила струму зафіксована  в електричному колі зі солоним помідором.</a:t>
            </a:r>
            <a:endParaRPr lang="ru-UA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graphicFrame>
        <p:nvGraphicFramePr>
          <p:cNvPr id="4" name="Таблица 3">
            <a:extLst>
              <a:ext uri="{FF2B5EF4-FFF2-40B4-BE49-F238E27FC236}">
                <a16:creationId xmlns:a16="http://schemas.microsoft.com/office/drawing/2014/main" id="{1DFE13D7-C0FB-4BFB-9AAE-3195FDA0F2D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72087607"/>
              </p:ext>
            </p:extLst>
          </p:nvPr>
        </p:nvGraphicFramePr>
        <p:xfrm>
          <a:off x="702141" y="2028093"/>
          <a:ext cx="7131504" cy="1943029"/>
        </p:xfrm>
        <a:graphic>
          <a:graphicData uri="http://schemas.openxmlformats.org/drawingml/2006/table">
            <a:tbl>
              <a:tblPr firstRow="1" firstCol="1" bandRow="1"/>
              <a:tblGrid>
                <a:gridCol w="2302257">
                  <a:extLst>
                    <a:ext uri="{9D8B030D-6E8A-4147-A177-3AD203B41FA5}">
                      <a16:colId xmlns:a16="http://schemas.microsoft.com/office/drawing/2014/main" val="2462906253"/>
                    </a:ext>
                  </a:extLst>
                </a:gridCol>
                <a:gridCol w="4829247">
                  <a:extLst>
                    <a:ext uri="{9D8B030D-6E8A-4147-A177-3AD203B41FA5}">
                      <a16:colId xmlns:a16="http://schemas.microsoft.com/office/drawing/2014/main" val="3512878186"/>
                    </a:ext>
                  </a:extLst>
                </a:gridCol>
              </a:tblGrid>
              <a:tr h="35248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100" b="1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Назва </a:t>
                      </a:r>
                      <a:endParaRPr lang="ru-UA" sz="1100" b="1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100" b="1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Сила струму, А</a:t>
                      </a:r>
                      <a:endParaRPr lang="ru-UA" sz="1100" b="1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53611448"/>
                  </a:ext>
                </a:extLst>
              </a:tr>
              <a:tr h="35248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100" b="1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Свіжий помідор</a:t>
                      </a:r>
                      <a:endParaRPr lang="ru-UA" sz="1100" b="1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100" b="1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0,4</a:t>
                      </a:r>
                      <a:endParaRPr lang="ru-UA" sz="1100" b="1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44731280"/>
                  </a:ext>
                </a:extLst>
              </a:tr>
              <a:tr h="35248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100" b="1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Солоний помідор</a:t>
                      </a:r>
                      <a:endParaRPr lang="ru-UA" sz="1100" b="1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100" b="1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0,38</a:t>
                      </a:r>
                      <a:endParaRPr lang="ru-UA" sz="1100" b="1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40378200"/>
                  </a:ext>
                </a:extLst>
              </a:tr>
              <a:tr h="35248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100" b="1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Цибуля </a:t>
                      </a:r>
                      <a:endParaRPr lang="ru-UA" sz="1100" b="1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100" b="1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0,28</a:t>
                      </a:r>
                      <a:endParaRPr lang="ru-UA" sz="1100" b="1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68775819"/>
                  </a:ext>
                </a:extLst>
              </a:tr>
              <a:tr h="10510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100" b="1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Солоний огірок </a:t>
                      </a:r>
                      <a:endParaRPr lang="ru-UA" sz="1100" b="1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100" b="1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0,16</a:t>
                      </a:r>
                      <a:endParaRPr lang="ru-UA" sz="1100" b="1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56466971"/>
                  </a:ext>
                </a:extLst>
              </a:tr>
              <a:tr h="35248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100" b="1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Лимон</a:t>
                      </a:r>
                      <a:endParaRPr lang="ru-UA" sz="1100" b="1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100" b="1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0,1</a:t>
                      </a:r>
                      <a:endParaRPr lang="ru-UA" sz="1100" b="1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42746369"/>
                  </a:ext>
                </a:extLst>
              </a:tr>
            </a:tbl>
          </a:graphicData>
        </a:graphic>
      </p:graphicFrame>
      <p:sp>
        <p:nvSpPr>
          <p:cNvPr id="12" name="Rectangle 1">
            <a:extLst>
              <a:ext uri="{FF2B5EF4-FFF2-40B4-BE49-F238E27FC236}">
                <a16:creationId xmlns:a16="http://schemas.microsoft.com/office/drawing/2014/main" id="{4C8567C7-EA4A-4802-AD42-A163B951F964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5131" y="1394470"/>
            <a:ext cx="6700580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uk-UA" altLang="ru-UA" sz="2000" b="1" dirty="0">
                <a:solidFill>
                  <a:srgbClr val="00B050"/>
                </a:solidFill>
                <a:latin typeface="Trebuchet MS" panose="020B0603020202020204"/>
                <a:ea typeface="+mj-ea"/>
                <a:cs typeface="+mj-cs"/>
              </a:rPr>
              <a:t>ТАБЛИЦЯ № 1. Значення сили струму</a:t>
            </a:r>
            <a:r>
              <a:rPr lang="uk-UA" altLang="ru-UA" sz="2400" b="1" dirty="0">
                <a:solidFill>
                  <a:schemeClr val="accent2">
                    <a:lumMod val="50000"/>
                  </a:schemeClr>
                </a:solidFill>
                <a:latin typeface="Trebuchet MS" panose="020B0603020202020204"/>
                <a:ea typeface="+mj-ea"/>
                <a:cs typeface="+mj-cs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96642799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F6EF7837-9A49-4852-A391-510550DB25A6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UA"/>
          </a:p>
        </p:txBody>
      </p:sp>
      <p:pic>
        <p:nvPicPr>
          <p:cNvPr id="2049" name="Рисунок 2062" descr="Описание: C:\Users\Intel\AppData\Local\Microsoft\Windows\Temporary Internet Files\Content.Word\20190106_091153.jpg">
            <a:extLst>
              <a:ext uri="{FF2B5EF4-FFF2-40B4-BE49-F238E27FC236}">
                <a16:creationId xmlns:a16="http://schemas.microsoft.com/office/drawing/2014/main" id="{D33C6D7D-A1D6-4267-8682-F9ACF8713EA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758" r="36035"/>
          <a:stretch>
            <a:fillRect/>
          </a:stretch>
        </p:blipFill>
        <p:spPr bwMode="auto">
          <a:xfrm>
            <a:off x="8633179" y="189935"/>
            <a:ext cx="3497408" cy="35017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3">
            <a:extLst>
              <a:ext uri="{FF2B5EF4-FFF2-40B4-BE49-F238E27FC236}">
                <a16:creationId xmlns:a16="http://schemas.microsoft.com/office/drawing/2014/main" id="{A1014931-7A06-4A12-A47A-99BE8E8AFD35}"/>
              </a:ext>
            </a:extLst>
          </p:cNvPr>
          <p:cNvSpPr>
            <a:spLocks noChangeArrowheads="1"/>
          </p:cNvSpPr>
          <p:nvPr/>
        </p:nvSpPr>
        <p:spPr bwMode="auto">
          <a:xfrm rot="10800000" flipV="1">
            <a:off x="212431" y="490632"/>
            <a:ext cx="8164313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uk-UA" altLang="ru-UA" sz="2400" b="1" dirty="0">
                <a:solidFill>
                  <a:schemeClr val="accent2">
                    <a:lumMod val="50000"/>
                  </a:schemeClr>
                </a:solidFill>
                <a:latin typeface="Trebuchet MS" panose="020B0603020202020204"/>
                <a:ea typeface="+mj-ea"/>
                <a:cs typeface="+mj-cs"/>
              </a:rPr>
              <a:t>Визначили кислотність джерел струму із природних матеріалів. Середовище кислотне. </a:t>
            </a:r>
          </a:p>
        </p:txBody>
      </p:sp>
      <p:graphicFrame>
        <p:nvGraphicFramePr>
          <p:cNvPr id="2" name="Таблица 1">
            <a:extLst>
              <a:ext uri="{FF2B5EF4-FFF2-40B4-BE49-F238E27FC236}">
                <a16:creationId xmlns:a16="http://schemas.microsoft.com/office/drawing/2014/main" id="{1CC1B814-CBFE-421E-9042-0FE30153F96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65461892"/>
              </p:ext>
            </p:extLst>
          </p:nvPr>
        </p:nvGraphicFramePr>
        <p:xfrm>
          <a:off x="457648" y="2700442"/>
          <a:ext cx="7698380" cy="395260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477751">
                  <a:extLst>
                    <a:ext uri="{9D8B030D-6E8A-4147-A177-3AD203B41FA5}">
                      <a16:colId xmlns:a16="http://schemas.microsoft.com/office/drawing/2014/main" val="512775010"/>
                    </a:ext>
                  </a:extLst>
                </a:gridCol>
                <a:gridCol w="4220629">
                  <a:extLst>
                    <a:ext uri="{9D8B030D-6E8A-4147-A177-3AD203B41FA5}">
                      <a16:colId xmlns:a16="http://schemas.microsoft.com/office/drawing/2014/main" val="1393141425"/>
                    </a:ext>
                  </a:extLst>
                </a:gridCol>
              </a:tblGrid>
              <a:tr h="32938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100">
                          <a:effectLst/>
                        </a:rPr>
                        <a:t>Назва</a:t>
                      </a:r>
                      <a:endParaRPr lang="ru-U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100">
                          <a:effectLst/>
                        </a:rPr>
                        <a:t>Рівень кислотності (рН)</a:t>
                      </a:r>
                      <a:endParaRPr lang="ru-U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653120607"/>
                  </a:ext>
                </a:extLst>
              </a:tr>
              <a:tr h="329384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100" dirty="0">
                          <a:effectLst/>
                        </a:rPr>
                        <a:t>Картопля з сумішшю солі та зубної пасти</a:t>
                      </a:r>
                      <a:endParaRPr lang="ru-UA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100">
                          <a:effectLst/>
                        </a:rPr>
                        <a:t>6,5</a:t>
                      </a:r>
                      <a:endParaRPr lang="ru-U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321341793"/>
                  </a:ext>
                </a:extLst>
              </a:tr>
              <a:tr h="329384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100">
                          <a:effectLst/>
                        </a:rPr>
                        <a:t>Варена картопля</a:t>
                      </a:r>
                      <a:endParaRPr lang="ru-U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100">
                          <a:effectLst/>
                        </a:rPr>
                        <a:t>6</a:t>
                      </a:r>
                      <a:endParaRPr lang="ru-U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317564983"/>
                  </a:ext>
                </a:extLst>
              </a:tr>
              <a:tr h="329384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100">
                          <a:effectLst/>
                        </a:rPr>
                        <a:t>Сира картопля</a:t>
                      </a:r>
                      <a:endParaRPr lang="ru-U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100">
                          <a:effectLst/>
                        </a:rPr>
                        <a:t>6</a:t>
                      </a:r>
                      <a:endParaRPr lang="ru-U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316173403"/>
                  </a:ext>
                </a:extLst>
              </a:tr>
              <a:tr h="329384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100">
                          <a:effectLst/>
                        </a:rPr>
                        <a:t>Свіжий огірок</a:t>
                      </a:r>
                      <a:endParaRPr lang="ru-U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100" dirty="0">
                          <a:effectLst/>
                        </a:rPr>
                        <a:t>6</a:t>
                      </a:r>
                      <a:endParaRPr lang="ru-UA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86567860"/>
                  </a:ext>
                </a:extLst>
              </a:tr>
              <a:tr h="329384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100">
                          <a:effectLst/>
                        </a:rPr>
                        <a:t>Солоний огірок</a:t>
                      </a:r>
                      <a:endParaRPr lang="ru-U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100">
                          <a:effectLst/>
                        </a:rPr>
                        <a:t>5,5</a:t>
                      </a:r>
                      <a:endParaRPr lang="ru-U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260943954"/>
                  </a:ext>
                </a:extLst>
              </a:tr>
              <a:tr h="329384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100">
                          <a:effectLst/>
                        </a:rPr>
                        <a:t>Солоний помідор</a:t>
                      </a:r>
                      <a:endParaRPr lang="ru-U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100">
                          <a:effectLst/>
                        </a:rPr>
                        <a:t>5,5</a:t>
                      </a:r>
                      <a:endParaRPr lang="ru-U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652359478"/>
                  </a:ext>
                </a:extLst>
              </a:tr>
              <a:tr h="329384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100">
                          <a:effectLst/>
                        </a:rPr>
                        <a:t>Помідор свіжий</a:t>
                      </a:r>
                      <a:endParaRPr lang="ru-U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100">
                          <a:effectLst/>
                        </a:rPr>
                        <a:t>5,5</a:t>
                      </a:r>
                      <a:endParaRPr lang="ru-U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98925074"/>
                  </a:ext>
                </a:extLst>
              </a:tr>
              <a:tr h="329384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100">
                          <a:effectLst/>
                        </a:rPr>
                        <a:t>Морква</a:t>
                      </a:r>
                      <a:endParaRPr lang="ru-U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100" dirty="0">
                          <a:effectLst/>
                        </a:rPr>
                        <a:t>5,5</a:t>
                      </a:r>
                      <a:endParaRPr lang="ru-UA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357371618"/>
                  </a:ext>
                </a:extLst>
              </a:tr>
              <a:tr h="329384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100">
                          <a:effectLst/>
                        </a:rPr>
                        <a:t>Цибуля</a:t>
                      </a:r>
                      <a:endParaRPr lang="ru-U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100" dirty="0">
                          <a:effectLst/>
                        </a:rPr>
                        <a:t>5,5</a:t>
                      </a:r>
                      <a:endParaRPr lang="ru-UA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357158176"/>
                  </a:ext>
                </a:extLst>
              </a:tr>
              <a:tr h="329384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100">
                          <a:effectLst/>
                        </a:rPr>
                        <a:t>Яблуко</a:t>
                      </a:r>
                      <a:endParaRPr lang="ru-U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100">
                          <a:effectLst/>
                        </a:rPr>
                        <a:t>5</a:t>
                      </a:r>
                      <a:endParaRPr lang="ru-U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32742851"/>
                  </a:ext>
                </a:extLst>
              </a:tr>
              <a:tr h="329384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100">
                          <a:effectLst/>
                        </a:rPr>
                        <a:t>Лимон</a:t>
                      </a:r>
                      <a:endParaRPr lang="ru-U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100" dirty="0">
                          <a:effectLst/>
                        </a:rPr>
                        <a:t>5</a:t>
                      </a:r>
                      <a:endParaRPr lang="ru-UA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97650117"/>
                  </a:ext>
                </a:extLst>
              </a:tr>
            </a:tbl>
          </a:graphicData>
        </a:graphic>
      </p:graphicFrame>
      <p:sp>
        <p:nvSpPr>
          <p:cNvPr id="3" name="Rectangle 1">
            <a:extLst>
              <a:ext uri="{FF2B5EF4-FFF2-40B4-BE49-F238E27FC236}">
                <a16:creationId xmlns:a16="http://schemas.microsoft.com/office/drawing/2014/main" id="{16587847-F883-465B-95AF-5257A1FE5B6F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648" y="1925444"/>
            <a:ext cx="5222199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altLang="ru-UA" sz="2000" b="1" i="0" u="none" strike="noStrike" cap="none" normalizeH="0" baseline="0" dirty="0">
                <a:ln>
                  <a:noFill/>
                </a:ln>
                <a:solidFill>
                  <a:srgbClr val="00B05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ТАБЛИЦЯ № 2. Рівень кислотності (</a:t>
            </a:r>
            <a:r>
              <a:rPr kumimoji="0" lang="uk-UA" altLang="ru-UA" sz="2000" b="1" i="0" u="none" strike="noStrike" cap="none" normalizeH="0" baseline="0" dirty="0" err="1">
                <a:ln>
                  <a:noFill/>
                </a:ln>
                <a:solidFill>
                  <a:srgbClr val="00B05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рН</a:t>
            </a:r>
            <a:r>
              <a:rPr kumimoji="0" lang="uk-UA" altLang="ru-UA" sz="2000" b="1" i="0" u="none" strike="noStrike" cap="none" normalizeH="0" baseline="0" dirty="0">
                <a:ln>
                  <a:noFill/>
                </a:ln>
                <a:solidFill>
                  <a:srgbClr val="00B05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).</a:t>
            </a:r>
            <a:endParaRPr kumimoji="0" lang="uk-UA" altLang="ru-UA" sz="2000" b="1" i="0" u="none" strike="noStrike" cap="none" normalizeH="0" baseline="0" dirty="0">
              <a:ln>
                <a:noFill/>
              </a:ln>
              <a:solidFill>
                <a:srgbClr val="00B050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354778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F0DF1EB-6B94-45F4-8ED0-053EAB963A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4368" y="157655"/>
            <a:ext cx="1929232" cy="441435"/>
          </a:xfrm>
        </p:spPr>
        <p:txBody>
          <a:bodyPr>
            <a:normAutofit fontScale="90000"/>
          </a:bodyPr>
          <a:lstStyle/>
          <a:p>
            <a:r>
              <a:rPr lang="uk-UA" sz="2400" dirty="0">
                <a:solidFill>
                  <a:srgbClr val="00B050"/>
                </a:solidFill>
              </a:rPr>
              <a:t>Висновок.</a:t>
            </a:r>
            <a:endParaRPr lang="ru-UA" sz="2400" dirty="0">
              <a:solidFill>
                <a:srgbClr val="00B050"/>
              </a:solidFill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296B4FB-6CB7-4F70-9E87-0675E784C9B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81655" y="157655"/>
            <a:ext cx="7525407" cy="5602014"/>
          </a:xfrm>
        </p:spPr>
        <p:txBody>
          <a:bodyPr>
            <a:noAutofit/>
          </a:bodyPr>
          <a:lstStyle/>
          <a:p>
            <a:pPr marL="400050" indent="-285750" algn="just"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ru-RU" b="1" dirty="0">
                <a:solidFill>
                  <a:schemeClr val="accent2">
                    <a:lumMod val="50000"/>
                  </a:schemeClr>
                </a:solidFill>
                <a:latin typeface="Trebuchet MS" panose="020B0603020202020204"/>
                <a:ea typeface="+mj-ea"/>
                <a:cs typeface="+mj-cs"/>
              </a:rPr>
              <a:t>Сік </a:t>
            </a:r>
            <a:r>
              <a:rPr lang="ru-RU" b="1" dirty="0" err="1">
                <a:solidFill>
                  <a:schemeClr val="accent2">
                    <a:lumMod val="50000"/>
                  </a:schemeClr>
                </a:solidFill>
                <a:latin typeface="Trebuchet MS" panose="020B0603020202020204"/>
                <a:ea typeface="+mj-ea"/>
                <a:cs typeface="+mj-cs"/>
              </a:rPr>
              <a:t>овочів</a:t>
            </a:r>
            <a:r>
              <a:rPr lang="ru-RU" b="1" dirty="0">
                <a:solidFill>
                  <a:schemeClr val="accent2">
                    <a:lumMod val="50000"/>
                  </a:schemeClr>
                </a:solidFill>
                <a:latin typeface="Trebuchet MS" panose="020B0603020202020204"/>
                <a:ea typeface="+mj-ea"/>
                <a:cs typeface="+mj-cs"/>
              </a:rPr>
              <a:t> та </a:t>
            </a:r>
            <a:r>
              <a:rPr lang="ru-RU" b="1" dirty="0" err="1">
                <a:solidFill>
                  <a:schemeClr val="accent2">
                    <a:lumMod val="50000"/>
                  </a:schemeClr>
                </a:solidFill>
                <a:latin typeface="Trebuchet MS" panose="020B0603020202020204"/>
                <a:ea typeface="+mj-ea"/>
                <a:cs typeface="+mj-cs"/>
              </a:rPr>
              <a:t>фруктів</a:t>
            </a:r>
            <a:r>
              <a:rPr lang="ru-RU" b="1" dirty="0">
                <a:solidFill>
                  <a:schemeClr val="accent2">
                    <a:lumMod val="50000"/>
                  </a:schemeClr>
                </a:solidFill>
                <a:latin typeface="Trebuchet MS" panose="020B0603020202020204"/>
                <a:ea typeface="+mj-ea"/>
                <a:cs typeface="+mj-cs"/>
              </a:rPr>
              <a:t> </a:t>
            </a:r>
            <a:r>
              <a:rPr lang="ru-RU" b="1" dirty="0" err="1">
                <a:solidFill>
                  <a:schemeClr val="accent2">
                    <a:lumMod val="50000"/>
                  </a:schemeClr>
                </a:solidFill>
                <a:latin typeface="Trebuchet MS" panose="020B0603020202020204"/>
                <a:ea typeface="+mj-ea"/>
                <a:cs typeface="+mj-cs"/>
              </a:rPr>
              <a:t>містить</a:t>
            </a:r>
            <a:r>
              <a:rPr lang="ru-RU" b="1" dirty="0">
                <a:solidFill>
                  <a:schemeClr val="accent2">
                    <a:lumMod val="50000"/>
                  </a:schemeClr>
                </a:solidFill>
                <a:latin typeface="Trebuchet MS" panose="020B0603020202020204"/>
                <a:ea typeface="+mj-ea"/>
                <a:cs typeface="+mj-cs"/>
              </a:rPr>
              <a:t> </a:t>
            </a:r>
            <a:r>
              <a:rPr lang="ru-RU" b="1" dirty="0" err="1">
                <a:solidFill>
                  <a:schemeClr val="accent2">
                    <a:lumMod val="50000"/>
                  </a:schemeClr>
                </a:solidFill>
                <a:latin typeface="Trebuchet MS" panose="020B0603020202020204"/>
                <a:ea typeface="+mj-ea"/>
                <a:cs typeface="+mj-cs"/>
              </a:rPr>
              <a:t>розчинені</a:t>
            </a:r>
            <a:r>
              <a:rPr lang="ru-RU" b="1" dirty="0">
                <a:solidFill>
                  <a:schemeClr val="accent2">
                    <a:lumMod val="50000"/>
                  </a:schemeClr>
                </a:solidFill>
                <a:latin typeface="Trebuchet MS" panose="020B0603020202020204"/>
                <a:ea typeface="+mj-ea"/>
                <a:cs typeface="+mj-cs"/>
              </a:rPr>
              <a:t> </a:t>
            </a:r>
            <a:r>
              <a:rPr lang="ru-RU" b="1" dirty="0" err="1">
                <a:solidFill>
                  <a:schemeClr val="accent2">
                    <a:lumMod val="50000"/>
                  </a:schemeClr>
                </a:solidFill>
                <a:latin typeface="Trebuchet MS" panose="020B0603020202020204"/>
                <a:ea typeface="+mj-ea"/>
                <a:cs typeface="+mj-cs"/>
              </a:rPr>
              <a:t>солі</a:t>
            </a:r>
            <a:r>
              <a:rPr lang="ru-RU" b="1" dirty="0">
                <a:solidFill>
                  <a:schemeClr val="accent2">
                    <a:lumMod val="50000"/>
                  </a:schemeClr>
                </a:solidFill>
                <a:latin typeface="Trebuchet MS" panose="020B0603020202020204"/>
                <a:ea typeface="+mj-ea"/>
                <a:cs typeface="+mj-cs"/>
              </a:rPr>
              <a:t> та </a:t>
            </a:r>
            <a:r>
              <a:rPr lang="ru-RU" b="1" dirty="0" err="1">
                <a:solidFill>
                  <a:schemeClr val="accent2">
                    <a:lumMod val="50000"/>
                  </a:schemeClr>
                </a:solidFill>
                <a:latin typeface="Trebuchet MS" panose="020B0603020202020204"/>
                <a:ea typeface="+mj-ea"/>
                <a:cs typeface="+mj-cs"/>
              </a:rPr>
              <a:t>кислоти</a:t>
            </a:r>
            <a:r>
              <a:rPr lang="ru-RU" b="1" dirty="0">
                <a:solidFill>
                  <a:schemeClr val="accent2">
                    <a:lumMod val="50000"/>
                  </a:schemeClr>
                </a:solidFill>
                <a:latin typeface="Trebuchet MS" panose="020B0603020202020204"/>
                <a:ea typeface="+mj-ea"/>
                <a:cs typeface="+mj-cs"/>
              </a:rPr>
              <a:t>, </a:t>
            </a:r>
            <a:r>
              <a:rPr lang="ru-RU" b="1" dirty="0" err="1">
                <a:solidFill>
                  <a:schemeClr val="accent2">
                    <a:lumMod val="50000"/>
                  </a:schemeClr>
                </a:solidFill>
                <a:latin typeface="Trebuchet MS" panose="020B0603020202020204"/>
                <a:ea typeface="+mj-ea"/>
                <a:cs typeface="+mj-cs"/>
              </a:rPr>
              <a:t>які</a:t>
            </a:r>
            <a:r>
              <a:rPr lang="ru-RU" b="1" dirty="0">
                <a:solidFill>
                  <a:schemeClr val="accent2">
                    <a:lumMod val="50000"/>
                  </a:schemeClr>
                </a:solidFill>
                <a:latin typeface="Trebuchet MS" panose="020B0603020202020204"/>
                <a:ea typeface="+mj-ea"/>
                <a:cs typeface="+mj-cs"/>
              </a:rPr>
              <a:t> є, по </a:t>
            </a:r>
            <a:r>
              <a:rPr lang="ru-RU" b="1" dirty="0" err="1">
                <a:solidFill>
                  <a:schemeClr val="accent2">
                    <a:lumMod val="50000"/>
                  </a:schemeClr>
                </a:solidFill>
                <a:latin typeface="Trebuchet MS" panose="020B0603020202020204"/>
                <a:ea typeface="+mj-ea"/>
                <a:cs typeface="+mj-cs"/>
              </a:rPr>
              <a:t>суті</a:t>
            </a:r>
            <a:r>
              <a:rPr lang="ru-RU" b="1" dirty="0">
                <a:solidFill>
                  <a:schemeClr val="accent2">
                    <a:lumMod val="50000"/>
                  </a:schemeClr>
                </a:solidFill>
                <a:latin typeface="Trebuchet MS" panose="020B0603020202020204"/>
                <a:ea typeface="+mj-ea"/>
                <a:cs typeface="+mj-cs"/>
              </a:rPr>
              <a:t>, </a:t>
            </a:r>
            <a:r>
              <a:rPr lang="ru-RU" b="1" dirty="0" err="1">
                <a:solidFill>
                  <a:schemeClr val="accent2">
                    <a:lumMod val="50000"/>
                  </a:schemeClr>
                </a:solidFill>
                <a:latin typeface="Trebuchet MS" panose="020B0603020202020204"/>
                <a:ea typeface="+mj-ea"/>
                <a:cs typeface="+mj-cs"/>
              </a:rPr>
              <a:t>природним</a:t>
            </a:r>
            <a:r>
              <a:rPr lang="ru-RU" b="1" dirty="0">
                <a:solidFill>
                  <a:schemeClr val="accent2">
                    <a:lumMod val="50000"/>
                  </a:schemeClr>
                </a:solidFill>
                <a:latin typeface="Trebuchet MS" panose="020B0603020202020204"/>
                <a:ea typeface="+mj-ea"/>
                <a:cs typeface="+mj-cs"/>
              </a:rPr>
              <a:t> </a:t>
            </a:r>
            <a:r>
              <a:rPr lang="ru-RU" b="1" dirty="0" err="1">
                <a:solidFill>
                  <a:schemeClr val="accent2">
                    <a:lumMod val="50000"/>
                  </a:schemeClr>
                </a:solidFill>
                <a:latin typeface="Trebuchet MS" panose="020B0603020202020204"/>
                <a:ea typeface="+mj-ea"/>
                <a:cs typeface="+mj-cs"/>
              </a:rPr>
              <a:t>електролітом</a:t>
            </a:r>
            <a:r>
              <a:rPr lang="ru-RU" b="1" dirty="0">
                <a:solidFill>
                  <a:schemeClr val="accent2">
                    <a:lumMod val="50000"/>
                  </a:schemeClr>
                </a:solidFill>
                <a:latin typeface="Trebuchet MS" panose="020B0603020202020204"/>
                <a:ea typeface="+mj-ea"/>
                <a:cs typeface="+mj-cs"/>
              </a:rPr>
              <a:t>. </a:t>
            </a:r>
            <a:r>
              <a:rPr lang="uk-UA" b="1" dirty="0">
                <a:solidFill>
                  <a:schemeClr val="accent2">
                    <a:lumMod val="50000"/>
                  </a:schemeClr>
                </a:solidFill>
                <a:latin typeface="Trebuchet MS" panose="020B0603020202020204"/>
                <a:ea typeface="+mj-ea"/>
                <a:cs typeface="+mj-cs"/>
              </a:rPr>
              <a:t>Фрукти та овочі можуть бути джерелами струму. </a:t>
            </a:r>
          </a:p>
          <a:p>
            <a:pPr marL="400050" indent="-285750" algn="just"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uk-UA" b="1" dirty="0">
                <a:solidFill>
                  <a:schemeClr val="accent2">
                    <a:lumMod val="50000"/>
                  </a:schemeClr>
                </a:solidFill>
                <a:latin typeface="Trebuchet MS" panose="020B0603020202020204"/>
                <a:ea typeface="+mj-ea"/>
                <a:cs typeface="+mj-cs"/>
              </a:rPr>
              <a:t>Розмір сили струму та напруги пов’язані з кислотністю продукту і з різними комбінаціями з’єднання провідників.</a:t>
            </a:r>
            <a:endParaRPr lang="ru-UA" b="1" dirty="0">
              <a:solidFill>
                <a:schemeClr val="accent2">
                  <a:lumMod val="50000"/>
                </a:schemeClr>
              </a:solidFill>
              <a:latin typeface="Trebuchet MS" panose="020B0603020202020204"/>
              <a:ea typeface="+mj-ea"/>
              <a:cs typeface="+mj-cs"/>
            </a:endParaRPr>
          </a:p>
          <a:p>
            <a:pPr algn="just"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uk-UA" b="1" dirty="0">
                <a:solidFill>
                  <a:schemeClr val="accent2">
                    <a:lumMod val="50000"/>
                  </a:schemeClr>
                </a:solidFill>
                <a:latin typeface="Trebuchet MS" panose="020B0603020202020204"/>
                <a:ea typeface="+mj-ea"/>
                <a:cs typeface="+mj-cs"/>
              </a:rPr>
              <a:t>Овочеві батарейки можуть замінити кишенькові для освітлення холодильника, льоха (банка з огірками і електроди). А також в екстремальних ситуаціях.</a:t>
            </a:r>
            <a:endParaRPr lang="ru-UA" b="1" dirty="0">
              <a:solidFill>
                <a:schemeClr val="accent2">
                  <a:lumMod val="50000"/>
                </a:schemeClr>
              </a:solidFill>
              <a:latin typeface="Trebuchet MS" panose="020B0603020202020204"/>
              <a:ea typeface="+mj-ea"/>
              <a:cs typeface="+mj-cs"/>
            </a:endParaRPr>
          </a:p>
          <a:p>
            <a:pPr algn="just">
              <a:lnSpc>
                <a:spcPct val="150000"/>
              </a:lnSpc>
              <a:spcAft>
                <a:spcPts val="1000"/>
              </a:spcAft>
              <a:buFont typeface="Wingdings" panose="05000000000000000000" pitchFamily="2" charset="2"/>
              <a:buChar char="Ø"/>
            </a:pPr>
            <a:r>
              <a:rPr lang="uk-UA" b="1" dirty="0">
                <a:solidFill>
                  <a:schemeClr val="accent2">
                    <a:lumMod val="50000"/>
                  </a:schemeClr>
                </a:solidFill>
                <a:latin typeface="Trebuchet MS" panose="020B0603020202020204"/>
                <a:ea typeface="+mj-ea"/>
                <a:cs typeface="+mj-cs"/>
              </a:rPr>
              <a:t>Молодим людям рекомендуємо в подальшому створювати свої підприємства з утилізації хімічних джерел струму. Розробляти технології використання фруктів та овочів в якості джерел струму.</a:t>
            </a:r>
            <a:endParaRPr lang="ru-UA" b="1" dirty="0">
              <a:solidFill>
                <a:schemeClr val="accent2">
                  <a:lumMod val="50000"/>
                </a:schemeClr>
              </a:solidFill>
              <a:latin typeface="Trebuchet MS" panose="020B0603020202020204"/>
              <a:ea typeface="+mj-ea"/>
              <a:cs typeface="+mj-cs"/>
            </a:endParaRPr>
          </a:p>
          <a:p>
            <a:endParaRPr lang="ru-RU" sz="2400" b="1" dirty="0">
              <a:solidFill>
                <a:schemeClr val="accent2">
                  <a:lumMod val="50000"/>
                </a:schemeClr>
              </a:solidFill>
              <a:latin typeface="Trebuchet MS" panose="020B0603020202020204"/>
              <a:ea typeface="+mj-ea"/>
              <a:cs typeface="+mj-cs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174D8B3-ABE2-492F-805B-F7A27F2E44D2}"/>
              </a:ext>
            </a:extLst>
          </p:cNvPr>
          <p:cNvSpPr txBox="1"/>
          <p:nvPr/>
        </p:nvSpPr>
        <p:spPr>
          <a:xfrm>
            <a:off x="2984938" y="5563380"/>
            <a:ext cx="6101254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90C226"/>
              </a:buClr>
              <a:buSzPct val="80000"/>
              <a:buFont typeface="Wingdings 3" charset="2"/>
              <a:buChar char=""/>
              <a:tabLst/>
              <a:defRPr/>
            </a:pP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t>Дякую за </a:t>
            </a:r>
            <a:r>
              <a:rPr kumimoji="0" lang="ru-RU" sz="4000" b="0" i="0" u="none" strike="noStrike" kern="1200" cap="none" spc="0" normalizeH="0" baseline="0" noProof="0" dirty="0" err="1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t>увагу</a:t>
            </a: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t>!</a:t>
            </a:r>
            <a:endParaRPr kumimoji="0" lang="ru-UA" sz="4000" b="0" i="0" u="none" strike="noStrike" kern="1200" cap="none" spc="0" normalizeH="0" baseline="0" noProof="0" dirty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52435430"/>
      </p:ext>
    </p:extLst>
  </p:cSld>
  <p:clrMapOvr>
    <a:masterClrMapping/>
  </p:clrMapOvr>
</p:sld>
</file>

<file path=ppt/theme/theme1.xml><?xml version="1.0" encoding="utf-8"?>
<a:theme xmlns:a="http://schemas.openxmlformats.org/drawingml/2006/main" name="Аспект">
  <a:themeElements>
    <a:clrScheme name="Аспект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Аспект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Аспект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158</TotalTime>
  <Words>677</Words>
  <Application>Microsoft Office PowerPoint</Application>
  <PresentationFormat>Широкоэкранный</PresentationFormat>
  <Paragraphs>76</Paragraphs>
  <Slides>15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23" baseType="lpstr">
      <vt:lpstr>Arial</vt:lpstr>
      <vt:lpstr>Calibri</vt:lpstr>
      <vt:lpstr>Symbol</vt:lpstr>
      <vt:lpstr>Times New Roman</vt:lpstr>
      <vt:lpstr>Trebuchet MS</vt:lpstr>
      <vt:lpstr>Wingdings</vt:lpstr>
      <vt:lpstr>Wingdings 3</vt:lpstr>
      <vt:lpstr>Аспект</vt:lpstr>
      <vt:lpstr> Виготовлення та використання джерел струму із природних матеріалів.  Роботу виконав Бурджанадзе Георгій   учень 8 – А класу Гімназії № 4  міста Сєвєродонецька Луганської області. Керівник: Тінькова Л.М., вчитель фізики.  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Висновок.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Джерела струму із природних матеріалів.</dc:title>
  <dc:creator>Lidia Tinkova</dc:creator>
  <cp:lastModifiedBy>Lidia Tinkova</cp:lastModifiedBy>
  <cp:revision>23</cp:revision>
  <dcterms:created xsi:type="dcterms:W3CDTF">2025-04-09T04:56:26Z</dcterms:created>
  <dcterms:modified xsi:type="dcterms:W3CDTF">2025-04-19T10:32:02Z</dcterms:modified>
</cp:coreProperties>
</file>