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60" r:id="rId2"/>
    <p:sldId id="265" r:id="rId3"/>
    <p:sldId id="284" r:id="rId4"/>
    <p:sldId id="286" r:id="rId5"/>
    <p:sldId id="291" r:id="rId6"/>
    <p:sldId id="298" r:id="rId7"/>
    <p:sldId id="296" r:id="rId8"/>
    <p:sldId id="268" r:id="rId9"/>
    <p:sldId id="269" r:id="rId10"/>
    <p:sldId id="283" r:id="rId11"/>
    <p:sldId id="270" r:id="rId12"/>
    <p:sldId id="274" r:id="rId13"/>
    <p:sldId id="299" r:id="rId14"/>
    <p:sldId id="278" r:id="rId15"/>
    <p:sldId id="279"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4" d="100"/>
          <a:sy n="94" d="100"/>
        </p:scale>
        <p:origin x="-1284" y="18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4DA970-5F28-4124-ADC6-01805069E436}" type="datetimeFigureOut">
              <a:rPr lang="ru-RU" smtClean="0"/>
              <a:pPr/>
              <a:t>05.04.2025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41C856-C250-4EF0-B3B8-E924A9B1D39C}" type="slidenum">
              <a:rPr lang="ru-RU" smtClean="0"/>
              <a:pPr/>
              <a:t>‹#›</a:t>
            </a:fld>
            <a:endParaRPr lang="ru-RU"/>
          </a:p>
        </p:txBody>
      </p:sp>
    </p:spTree>
    <p:extLst>
      <p:ext uri="{BB962C8B-B14F-4D97-AF65-F5344CB8AC3E}">
        <p14:creationId xmlns:p14="http://schemas.microsoft.com/office/powerpoint/2010/main" val="341167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F41C856-C250-4EF0-B3B8-E924A9B1D39C}" type="slidenum">
              <a:rPr lang="ru-RU" smtClean="0"/>
              <a:pPr/>
              <a:t>6</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05.04.2025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05.04.2025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05.04.2025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05.04.2025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05.04.2025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05.04.2025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05.04.2025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05.04.2025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05.04.2025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05.04.2025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05.04.2025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05.04.2025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hyperlink" Target="https://auc.org.ua/uspihy/u-starokozackiy-gromadi-sonyachna-elektrostanciya-napovnyuye-miscevyy-byudzhe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hyperlink" Target="https://etnoua.info/novyny/ekspozycija-pivden-ukrajiny-u-nmnapu-iryna-musatova/" TargetMode="External"/><Relationship Id="rId3" Type="http://schemas.openxmlformats.org/officeDocument/2006/relationships/image" Target="../media/image1.jpe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hyperlink" Target="https://etnoua.info/novyny/flesh-halereja-pivden-ukrajiny-u-nmnapu/"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https://eenergy.com.ua/ses-ukrainy/sonyachna-elektrostantsiya-starokozach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hyperlink" Target="https://www.pyrohiv.com/exponat/khata-iz-sela-starokozache" TargetMode="External"/><Relationship Id="rId3" Type="http://schemas.openxmlformats.org/officeDocument/2006/relationships/hyperlink" Target="https://etnoua.info/novyny/ekspozycija-pivden-ukrajiny-u-nmnapu-iryna-musatova/" TargetMode="External"/><Relationship Id="rId7" Type="http://schemas.openxmlformats.org/officeDocument/2006/relationships/hyperlink" Target="https://starokozacka-gromada.gov.ua/istorichna-dovidka-11-05-59-19-12-2017/" TargetMode="Externa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hyperlink" Target="https://www.energo.ua/ua/assets/pv_plant_starokozache" TargetMode="External"/><Relationship Id="rId5" Type="http://schemas.openxmlformats.org/officeDocument/2006/relationships/hyperlink" Target="https://ua.igotoworld.com/ua/poi_object/70938_pokrovskaya-cerkov-starokazache.htm" TargetMode="External"/><Relationship Id="rId4" Type="http://schemas.openxmlformats.org/officeDocument/2006/relationships/hyperlink" Target="https://www.ukrinform.ua/rubric-other_news/2887951-najpotuznisi-sonacni-elektrostancii-ukraini-infografika.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Фон для презентации нейтральный с рамкой - фото и картинки abrakadabra.fun"/>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Прямоугольник 3"/>
          <p:cNvSpPr/>
          <p:nvPr/>
        </p:nvSpPr>
        <p:spPr>
          <a:xfrm>
            <a:off x="827584" y="789454"/>
            <a:ext cx="7992888" cy="923330"/>
          </a:xfrm>
          <a:prstGeom prst="rect">
            <a:avLst/>
          </a:prstGeom>
        </p:spPr>
        <p:txBody>
          <a:bodyPr wrap="square">
            <a:spAutoFit/>
          </a:bodyPr>
          <a:lstStyle/>
          <a:p>
            <a:pPr algn="ctr"/>
            <a:r>
              <a:rPr lang="uk-UA" dirty="0" smtClean="0">
                <a:latin typeface="Times New Roman" pitchFamily="18" charset="0"/>
                <a:cs typeface="Times New Roman" pitchFamily="18" charset="0"/>
              </a:rPr>
              <a:t>Міністерство освіти і науки України</a:t>
            </a:r>
          </a:p>
          <a:p>
            <a:pPr algn="ctr"/>
            <a:r>
              <a:rPr lang="uk-UA" dirty="0" smtClean="0">
                <a:latin typeface="Times New Roman" pitchFamily="18" charset="0"/>
                <a:cs typeface="Times New Roman" pitchFamily="18" charset="0"/>
              </a:rPr>
              <a:t>Новоселівський ліцей </a:t>
            </a:r>
            <a:r>
              <a:rPr lang="uk-UA" dirty="0" err="1" smtClean="0">
                <a:latin typeface="Times New Roman" pitchFamily="18" charset="0"/>
                <a:cs typeface="Times New Roman" pitchFamily="18" charset="0"/>
              </a:rPr>
              <a:t>Саратської</a:t>
            </a:r>
            <a:r>
              <a:rPr lang="uk-UA" dirty="0" smtClean="0">
                <a:latin typeface="Times New Roman" pitchFamily="18" charset="0"/>
                <a:cs typeface="Times New Roman" pitchFamily="18" charset="0"/>
              </a:rPr>
              <a:t> селищної ради Білгород-Дністровського району, Одеської області</a:t>
            </a:r>
            <a:r>
              <a:rPr lang="ru-RU" dirty="0" smtClean="0"/>
              <a:t> </a:t>
            </a:r>
          </a:p>
        </p:txBody>
      </p:sp>
      <p:sp>
        <p:nvSpPr>
          <p:cNvPr id="5" name="Прямоугольник 4"/>
          <p:cNvSpPr/>
          <p:nvPr/>
        </p:nvSpPr>
        <p:spPr>
          <a:xfrm>
            <a:off x="611560" y="1772816"/>
            <a:ext cx="8064896" cy="646331"/>
          </a:xfrm>
          <a:prstGeom prst="rect">
            <a:avLst/>
          </a:prstGeom>
        </p:spPr>
        <p:txBody>
          <a:bodyPr wrap="square">
            <a:spAutoFit/>
          </a:bodyPr>
          <a:lstStyle/>
          <a:p>
            <a:pPr algn="ctr"/>
            <a:r>
              <a:rPr lang="uk-UA" dirty="0" smtClean="0">
                <a:latin typeface="Times New Roman" pitchFamily="18" charset="0"/>
                <a:cs typeface="Times New Roman" pitchFamily="18" charset="0"/>
              </a:rPr>
              <a:t>Всеукраїнський інтерактивний конкурс </a:t>
            </a:r>
            <a:r>
              <a:rPr lang="uk-UA" dirty="0" err="1" smtClean="0">
                <a:latin typeface="Times New Roman" pitchFamily="18" charset="0"/>
                <a:cs typeface="Times New Roman" pitchFamily="18" charset="0"/>
              </a:rPr>
              <a:t>“МАН-Юніор</a:t>
            </a:r>
            <a:r>
              <a:rPr lang="uk-UA" dirty="0" smtClean="0">
                <a:latin typeface="Times New Roman" pitchFamily="18" charset="0"/>
                <a:cs typeface="Times New Roman" pitchFamily="18" charset="0"/>
              </a:rPr>
              <a:t> </a:t>
            </a:r>
            <a:r>
              <a:rPr lang="uk-UA" dirty="0" err="1" smtClean="0">
                <a:latin typeface="Times New Roman" pitchFamily="18" charset="0"/>
                <a:cs typeface="Times New Roman" pitchFamily="18" charset="0"/>
              </a:rPr>
              <a:t>Дослідник”</a:t>
            </a:r>
            <a:endParaRPr lang="uk-UA" dirty="0" smtClean="0">
              <a:latin typeface="Times New Roman" pitchFamily="18" charset="0"/>
              <a:cs typeface="Times New Roman" pitchFamily="18" charset="0"/>
            </a:endParaRPr>
          </a:p>
          <a:p>
            <a:pPr algn="ctr"/>
            <a:r>
              <a:rPr lang="uk-UA" b="1" i="1" dirty="0" smtClean="0">
                <a:latin typeface="Times New Roman" pitchFamily="18" charset="0"/>
                <a:cs typeface="Times New Roman" pitchFamily="18" charset="0"/>
              </a:rPr>
              <a:t>Номінація </a:t>
            </a:r>
            <a:r>
              <a:rPr lang="uk-UA" b="1" i="1" dirty="0" err="1" smtClean="0">
                <a:latin typeface="Times New Roman" pitchFamily="18" charset="0"/>
                <a:cs typeface="Times New Roman" pitchFamily="18" charset="0"/>
              </a:rPr>
              <a:t>“Історик-Юніор”</a:t>
            </a:r>
            <a:endParaRPr lang="ru-RU" b="1" i="1" dirty="0">
              <a:latin typeface="Times New Roman" pitchFamily="18" charset="0"/>
              <a:cs typeface="Times New Roman" pitchFamily="18" charset="0"/>
            </a:endParaRPr>
          </a:p>
        </p:txBody>
      </p:sp>
      <p:sp>
        <p:nvSpPr>
          <p:cNvPr id="7" name="Прямоугольник 6"/>
          <p:cNvSpPr/>
          <p:nvPr/>
        </p:nvSpPr>
        <p:spPr>
          <a:xfrm>
            <a:off x="539552" y="2348880"/>
            <a:ext cx="8280920" cy="954107"/>
          </a:xfrm>
          <a:prstGeom prst="rect">
            <a:avLst/>
          </a:prstGeom>
        </p:spPr>
        <p:txBody>
          <a:bodyPr wrap="square">
            <a:spAutoFit/>
          </a:bodyPr>
          <a:lstStyle/>
          <a:p>
            <a:pPr algn="ctr"/>
            <a:r>
              <a:rPr lang="uk-UA" sz="2800" i="1" dirty="0" smtClean="0">
                <a:latin typeface="Times New Roman" pitchFamily="18" charset="0"/>
                <a:cs typeface="Times New Roman" pitchFamily="18" charset="0"/>
              </a:rPr>
              <a:t>Екскурсійний маршрут </a:t>
            </a:r>
          </a:p>
          <a:p>
            <a:pPr algn="ctr"/>
            <a:r>
              <a:rPr lang="uk-UA" sz="2800" b="1" i="1" dirty="0" smtClean="0">
                <a:latin typeface="Times New Roman" pitchFamily="18" charset="0"/>
                <a:cs typeface="Times New Roman" pitchFamily="18" charset="0"/>
              </a:rPr>
              <a:t>«Перлина </a:t>
            </a:r>
            <a:r>
              <a:rPr lang="uk-UA" sz="2800" b="1" i="1" dirty="0" smtClean="0">
                <a:latin typeface="Times New Roman" pitchFamily="18" charset="0"/>
                <a:cs typeface="Times New Roman" pitchFamily="18" charset="0"/>
              </a:rPr>
              <a:t>Бессарабії: відкрий </a:t>
            </a:r>
            <a:r>
              <a:rPr lang="uk-UA" sz="2800" b="1" i="1" dirty="0" err="1" smtClean="0">
                <a:latin typeface="Times New Roman" pitchFamily="18" charset="0"/>
                <a:cs typeface="Times New Roman" pitchFamily="18" charset="0"/>
              </a:rPr>
              <a:t>Старокозаче</a:t>
            </a:r>
            <a:r>
              <a:rPr lang="uk-UA" sz="2800" b="1" i="1" dirty="0" smtClean="0">
                <a:latin typeface="Times New Roman" pitchFamily="18" charset="0"/>
                <a:cs typeface="Times New Roman" pitchFamily="18" charset="0"/>
              </a:rPr>
              <a:t>»</a:t>
            </a:r>
            <a:endParaRPr lang="uk-UA" sz="2800" b="1" i="1" dirty="0">
              <a:latin typeface="Times New Roman" pitchFamily="18" charset="0"/>
              <a:cs typeface="Times New Roman" pitchFamily="18" charset="0"/>
            </a:endParaRPr>
          </a:p>
        </p:txBody>
      </p:sp>
      <p:sp>
        <p:nvSpPr>
          <p:cNvPr id="8" name="Прямоугольник 7"/>
          <p:cNvSpPr/>
          <p:nvPr/>
        </p:nvSpPr>
        <p:spPr>
          <a:xfrm>
            <a:off x="3995936" y="3429000"/>
            <a:ext cx="4572000" cy="2308324"/>
          </a:xfrm>
          <a:prstGeom prst="rect">
            <a:avLst/>
          </a:prstGeom>
        </p:spPr>
        <p:txBody>
          <a:bodyPr>
            <a:spAutoFit/>
          </a:bodyPr>
          <a:lstStyle/>
          <a:p>
            <a:r>
              <a:rPr lang="uk-UA" b="1" dirty="0" smtClean="0">
                <a:latin typeface="Times New Roman" pitchFamily="18" charset="0"/>
                <a:cs typeface="Times New Roman" pitchFamily="18" charset="0"/>
              </a:rPr>
              <a:t>Виконали: </a:t>
            </a:r>
            <a:r>
              <a:rPr lang="uk-UA" dirty="0" err="1" smtClean="0">
                <a:latin typeface="Times New Roman" pitchFamily="18" charset="0"/>
                <a:cs typeface="Times New Roman" pitchFamily="18" charset="0"/>
              </a:rPr>
              <a:t>Бузган</a:t>
            </a:r>
            <a:r>
              <a:rPr lang="uk-UA" dirty="0" smtClean="0">
                <a:latin typeface="Times New Roman" pitchFamily="18" charset="0"/>
                <a:cs typeface="Times New Roman" pitchFamily="18" charset="0"/>
              </a:rPr>
              <a:t> Надія, учениця 9-Б класу</a:t>
            </a:r>
          </a:p>
          <a:p>
            <a:r>
              <a:rPr lang="uk-UA" dirty="0" err="1" smtClean="0">
                <a:latin typeface="Times New Roman" pitchFamily="18" charset="0"/>
                <a:cs typeface="Times New Roman" pitchFamily="18" charset="0"/>
              </a:rPr>
              <a:t>Гологан</a:t>
            </a:r>
            <a:r>
              <a:rPr lang="uk-UA" dirty="0" smtClean="0">
                <a:latin typeface="Times New Roman" pitchFamily="18" charset="0"/>
                <a:cs typeface="Times New Roman" pitchFamily="18" charset="0"/>
              </a:rPr>
              <a:t> Христина, учениця 9-Б класу </a:t>
            </a:r>
            <a:r>
              <a:rPr lang="uk-UA" dirty="0" err="1" smtClean="0">
                <a:latin typeface="Times New Roman" pitchFamily="18" charset="0"/>
                <a:cs typeface="Times New Roman" pitchFamily="18" charset="0"/>
              </a:rPr>
              <a:t>Новоселівського</a:t>
            </a:r>
            <a:r>
              <a:rPr lang="uk-UA" dirty="0" smtClean="0">
                <a:latin typeface="Times New Roman" pitchFamily="18" charset="0"/>
                <a:cs typeface="Times New Roman" pitchFamily="18" charset="0"/>
              </a:rPr>
              <a:t> ліцею</a:t>
            </a:r>
          </a:p>
          <a:p>
            <a:r>
              <a:rPr lang="uk-UA" dirty="0" err="1" smtClean="0">
                <a:latin typeface="Times New Roman" pitchFamily="18" charset="0"/>
                <a:cs typeface="Times New Roman" pitchFamily="18" charset="0"/>
              </a:rPr>
              <a:t>Саратської</a:t>
            </a:r>
            <a:r>
              <a:rPr lang="uk-UA" dirty="0" smtClean="0">
                <a:latin typeface="Times New Roman" pitchFamily="18" charset="0"/>
                <a:cs typeface="Times New Roman" pitchFamily="18" charset="0"/>
              </a:rPr>
              <a:t> селищної ради Білгород-Дністровського району, Одеської</a:t>
            </a:r>
          </a:p>
          <a:p>
            <a:r>
              <a:rPr lang="uk-UA" dirty="0" smtClean="0">
                <a:latin typeface="Times New Roman" pitchFamily="18" charset="0"/>
                <a:cs typeface="Times New Roman" pitchFamily="18" charset="0"/>
              </a:rPr>
              <a:t>області. </a:t>
            </a:r>
          </a:p>
          <a:p>
            <a:r>
              <a:rPr lang="uk-UA" b="1" dirty="0" smtClean="0">
                <a:latin typeface="Times New Roman" pitchFamily="18" charset="0"/>
                <a:cs typeface="Times New Roman" pitchFamily="18" charset="0"/>
              </a:rPr>
              <a:t>Керівник проєкту</a:t>
            </a:r>
            <a:r>
              <a:rPr lang="uk-UA" dirty="0" smtClean="0">
                <a:latin typeface="Times New Roman" pitchFamily="18" charset="0"/>
                <a:cs typeface="Times New Roman" pitchFamily="18" charset="0"/>
              </a:rPr>
              <a:t>: Никитенко Вікторія Вікторівна, вчитель історії України</a:t>
            </a:r>
          </a:p>
        </p:txBody>
      </p:sp>
      <p:pic>
        <p:nvPicPr>
          <p:cNvPr id="9" name="Picture 2"/>
          <p:cNvPicPr>
            <a:picLocks noChangeAspect="1" noChangeArrowheads="1"/>
          </p:cNvPicPr>
          <p:nvPr/>
        </p:nvPicPr>
        <p:blipFill>
          <a:blip r:embed="rId3" cstate="print"/>
          <a:srcRect/>
          <a:stretch>
            <a:fillRect/>
          </a:stretch>
        </p:blipFill>
        <p:spPr bwMode="auto">
          <a:xfrm>
            <a:off x="539552" y="3573016"/>
            <a:ext cx="3385070" cy="22318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Фон для презентации нейтральный с рамкой - фото и картинки abrakadabra.fun"/>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323528" y="620688"/>
            <a:ext cx="8424936" cy="3662541"/>
          </a:xfrm>
          <a:prstGeom prst="rect">
            <a:avLst/>
          </a:prstGeom>
        </p:spPr>
        <p:txBody>
          <a:bodyPr wrap="square">
            <a:spAutoFit/>
          </a:bodyPr>
          <a:lstStyle/>
          <a:p>
            <a:pPr algn="just"/>
            <a:r>
              <a:rPr lang="uk-UA" b="1" dirty="0" smtClean="0">
                <a:latin typeface="Times New Roman" pitchFamily="18" charset="0"/>
                <a:cs typeface="Times New Roman" pitchFamily="18" charset="0"/>
              </a:rPr>
              <a:t>    </a:t>
            </a:r>
            <a:r>
              <a:rPr lang="uk-UA" sz="2000" b="1" dirty="0" smtClean="0">
                <a:latin typeface="Times New Roman" pitchFamily="18" charset="0"/>
                <a:cs typeface="Times New Roman" pitchFamily="18" charset="0"/>
              </a:rPr>
              <a:t>Актуальність. </a:t>
            </a:r>
            <a:r>
              <a:rPr lang="uk-UA" sz="2000" dirty="0" smtClean="0">
                <a:latin typeface="Times New Roman" pitchFamily="18" charset="0"/>
                <a:cs typeface="Times New Roman" pitchFamily="18" charset="0"/>
              </a:rPr>
              <a:t>Село Старокозаче – це унікальне місце, яке поєднує багату історію, самобутню культуру та мальовничу природу Бессарабії. Проте його туристичний потенціал залишається маловідомим для широкої аудиторії. Розробка екскурсійного маршруту сприятиме популяризації регіону, залученню туристів та розвитку місцевої громади. </a:t>
            </a:r>
          </a:p>
          <a:p>
            <a:pPr algn="just"/>
            <a:r>
              <a:rPr lang="uk-UA" sz="2000" b="1" dirty="0" smtClean="0">
                <a:latin typeface="Times New Roman" pitchFamily="18" charset="0"/>
                <a:cs typeface="Times New Roman" pitchFamily="18" charset="0"/>
              </a:rPr>
              <a:t>    Мета проєкту</a:t>
            </a:r>
            <a:r>
              <a:rPr lang="uk-UA" sz="2000" dirty="0" smtClean="0">
                <a:latin typeface="Times New Roman" pitchFamily="18" charset="0"/>
                <a:cs typeface="Times New Roman" pitchFamily="18" charset="0"/>
              </a:rPr>
              <a:t>: створення екскурсійного маршруту, що знайомить відвідувачів із культурною, історичною та сучасною спадщиною села Старокозаче.</a:t>
            </a:r>
          </a:p>
          <a:p>
            <a:endParaRPr lang="uk-UA" dirty="0" smtClean="0">
              <a:latin typeface="Times New Roman" pitchFamily="18" charset="0"/>
              <a:cs typeface="Times New Roman" pitchFamily="18" charset="0"/>
            </a:endParaRPr>
          </a:p>
          <a:p>
            <a:endParaRPr lang="uk-UA" dirty="0" smtClean="0">
              <a:latin typeface="Times New Roman" pitchFamily="18" charset="0"/>
              <a:cs typeface="Times New Roman" pitchFamily="18" charset="0"/>
            </a:endParaRPr>
          </a:p>
          <a:p>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
        <p:nvSpPr>
          <p:cNvPr id="15363" name="Rectangle 3"/>
          <p:cNvSpPr>
            <a:spLocks noChangeArrowheads="1"/>
          </p:cNvSpPr>
          <p:nvPr/>
        </p:nvSpPr>
        <p:spPr bwMode="auto">
          <a:xfrm>
            <a:off x="395536" y="3429000"/>
            <a:ext cx="828092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Для досягнення мети проєкту необхідно реалізувати наступні </a:t>
            </a: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завдання</a:t>
            </a:r>
            <a:r>
              <a:rPr kumimoji="0" lang="uk-UA"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 typeface="+mj-lt"/>
              <a:buAutoNum type="arabicPeriod"/>
              <a:tabLst/>
            </a:pPr>
            <a:r>
              <a:rPr kumimoji="0" lang="uk-UA"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дослідити історію та особливості основних локацій; </a:t>
            </a:r>
            <a:endPar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 typeface="+mj-lt"/>
              <a:buAutoNum type="arabicPeriod"/>
              <a:tabLst/>
            </a:pPr>
            <a:r>
              <a:rPr kumimoji="0" lang="uk-UA"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розробити цікавий та інформаційний маршрут;</a:t>
            </a:r>
            <a:endPar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 typeface="+mj-lt"/>
              <a:buAutoNum type="arabicPeriod"/>
              <a:tabLst/>
            </a:pPr>
            <a:r>
              <a:rPr kumimoji="0" lang="uk-UA"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підготувати інформаційні матеріали;</a:t>
            </a:r>
            <a:endPar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 typeface="+mj-lt"/>
              <a:buAutoNum type="arabicPeriod"/>
              <a:tabLst/>
            </a:pPr>
            <a:r>
              <a:rPr kumimoji="0" lang="uk-UA"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популяризувати маршрут серед місцевих жителів;</a:t>
            </a:r>
            <a:endPar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 typeface="+mj-lt"/>
              <a:buAutoNum type="arabicPeriod"/>
              <a:tabLst/>
            </a:pPr>
            <a:r>
              <a:rPr kumimoji="0" lang="uk-UA"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провести презентацію проєкту для місцевих жителів та потенційних туристів.</a:t>
            </a:r>
            <a:endParaRPr kumimoji="0" lang="uk-UA"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Фон для презентации нейтральный с рамкой - фото и картинки abrakadabra.fun"/>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16385" name="Rectangle 1"/>
          <p:cNvSpPr>
            <a:spLocks noChangeArrowheads="1"/>
          </p:cNvSpPr>
          <p:nvPr/>
        </p:nvSpPr>
        <p:spPr bwMode="auto">
          <a:xfrm>
            <a:off x="323528" y="548680"/>
            <a:ext cx="8352928"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50000"/>
              </a:lnSpc>
              <a:spcBef>
                <a:spcPct val="0"/>
              </a:spcBef>
              <a:spcAft>
                <a:spcPct val="0"/>
              </a:spcAft>
              <a:buClrTx/>
              <a:buSzTx/>
              <a:buFontTx/>
              <a:buNone/>
              <a:tabLs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Об’єкт проєкту:</a:t>
            </a:r>
            <a:r>
              <a:rPr kumimoji="0" lang="uk-UA"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культурна та історична спадщина села Старокозаче як туристичний ресурс.</a:t>
            </a:r>
            <a:endPar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0850" algn="just" defTabSz="914400" rtl="0" eaLnBrk="0" fontAlgn="base" latinLnBrk="0" hangingPunct="0">
              <a:lnSpc>
                <a:spcPct val="150000"/>
              </a:lnSpc>
              <a:spcBef>
                <a:spcPct val="0"/>
              </a:spcBef>
              <a:spcAft>
                <a:spcPct val="0"/>
              </a:spcAft>
              <a:buClrTx/>
              <a:buSzTx/>
              <a:buFontTx/>
              <a:buNone/>
              <a:tabLs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Предмет проєкту:</a:t>
            </a:r>
            <a:r>
              <a:rPr kumimoji="0" lang="uk-UA"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розробка, організація та популяризація екскурсійного маршруту, що включає історичні, природні та культурні об’єкти Старокозачого.</a:t>
            </a:r>
            <a:endPar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0850" algn="just" defTabSz="914400" rtl="0" eaLnBrk="0" fontAlgn="base" latinLnBrk="0" hangingPunct="0">
              <a:lnSpc>
                <a:spcPct val="150000"/>
              </a:lnSpc>
              <a:spcBef>
                <a:spcPct val="0"/>
              </a:spcBef>
              <a:spcAft>
                <a:spcPct val="0"/>
              </a:spcAft>
              <a:buClrTx/>
              <a:buSzTx/>
              <a:tabLst/>
            </a:pPr>
            <a:r>
              <a:rPr kumimoji="0" lang="uk-UA"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Специфіка завдань визначила застосування таких </a:t>
            </a: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методів</a:t>
            </a:r>
            <a:r>
              <a:rPr kumimoji="0" lang="uk-UA"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p>
          <a:p>
            <a:pPr marL="0" marR="0" lvl="0" indent="450850" algn="just" defTabSz="914400" rtl="0" eaLnBrk="0" fontAlgn="base" latinLnBrk="0" hangingPunct="0">
              <a:lnSpc>
                <a:spcPct val="150000"/>
              </a:lnSpc>
              <a:spcBef>
                <a:spcPct val="0"/>
              </a:spcBef>
              <a:spcAft>
                <a:spcPct val="0"/>
              </a:spcAft>
              <a:buClrTx/>
              <a:buSzTx/>
              <a:tabLst/>
            </a:pPr>
            <a:r>
              <a:rPr kumimoji="0" lang="uk-UA"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аналіз літературних та архівних джерел, </a:t>
            </a:r>
          </a:p>
          <a:p>
            <a:pPr marL="0" marR="0" lvl="0" indent="450850" algn="just" defTabSz="914400" rtl="0" eaLnBrk="0" fontAlgn="base" latinLnBrk="0" hangingPunct="0">
              <a:lnSpc>
                <a:spcPct val="150000"/>
              </a:lnSpc>
              <a:spcBef>
                <a:spcPct val="0"/>
              </a:spcBef>
              <a:spcAft>
                <a:spcPct val="0"/>
              </a:spcAft>
              <a:buClrTx/>
              <a:buSzTx/>
              <a:tabLst/>
            </a:pPr>
            <a:r>
              <a:rPr kumimoji="0" lang="uk-UA"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опитування, </a:t>
            </a:r>
          </a:p>
          <a:p>
            <a:pPr marL="0" marR="0" lvl="0" indent="450850" algn="just" defTabSz="914400" rtl="0" eaLnBrk="0" fontAlgn="base" latinLnBrk="0" hangingPunct="0">
              <a:lnSpc>
                <a:spcPct val="150000"/>
              </a:lnSpc>
              <a:spcBef>
                <a:spcPct val="0"/>
              </a:spcBef>
              <a:spcAft>
                <a:spcPct val="0"/>
              </a:spcAft>
              <a:buClrTx/>
              <a:buSzTx/>
              <a:tabLst/>
            </a:pPr>
            <a:r>
              <a:rPr kumimoji="0" lang="uk-UA"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картографічний, </a:t>
            </a:r>
          </a:p>
          <a:p>
            <a:pPr marL="0" marR="0" lvl="0" indent="450850" algn="just" defTabSz="914400" rtl="0" eaLnBrk="0" fontAlgn="base" latinLnBrk="0" hangingPunct="0">
              <a:lnSpc>
                <a:spcPct val="15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uk-UA"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SWO</a:t>
            </a:r>
            <a:r>
              <a:rPr kumimoji="0" lang="uk-UA"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Т-аналіз</a:t>
            </a:r>
            <a:r>
              <a:rPr kumimoji="0" lang="uk-UA" sz="2000" b="0" i="0" u="none" strike="noStrike" cap="none" normalizeH="0" baseline="0" dirty="0" smtClean="0">
                <a:ln>
                  <a:noFill/>
                </a:ln>
                <a:solidFill>
                  <a:schemeClr val="tx1"/>
                </a:solidFill>
                <a:effectLst/>
                <a:latin typeface="Century Gothic" pitchFamily="34" charset="0"/>
                <a:ea typeface="Times New Roman" pitchFamily="18" charset="0"/>
                <a:cs typeface="Times New Roman" pitchFamily="18" charset="0"/>
              </a:rPr>
              <a:t>.</a:t>
            </a:r>
            <a:endParaRPr kumimoji="0" lang="uk-UA" sz="2000" b="0" i="0" u="none" strike="noStrike" cap="none" normalizeH="0" baseline="0" dirty="0" smtClean="0">
              <a:ln>
                <a:noFill/>
              </a:ln>
              <a:solidFill>
                <a:schemeClr val="tx1"/>
              </a:solidFill>
              <a:effectLst/>
              <a:latin typeface="Century Gothic"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Фон для презентации нейтральный с рамкой - фото и картинки abrakadabra.fun"/>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TextBox 3"/>
          <p:cNvSpPr txBox="1"/>
          <p:nvPr/>
        </p:nvSpPr>
        <p:spPr>
          <a:xfrm>
            <a:off x="899592" y="620688"/>
            <a:ext cx="5256584" cy="523220"/>
          </a:xfrm>
          <a:prstGeom prst="rect">
            <a:avLst/>
          </a:prstGeom>
          <a:noFill/>
        </p:spPr>
        <p:txBody>
          <a:bodyPr wrap="square" rtlCol="0">
            <a:spAutoFit/>
          </a:bodyPr>
          <a:lstStyle/>
          <a:p>
            <a:pPr algn="ctr"/>
            <a:r>
              <a:rPr lang="uk-UA" sz="2800" dirty="0" smtClean="0">
                <a:latin typeface="Times New Roman" pitchFamily="18" charset="0"/>
                <a:cs typeface="Times New Roman" pitchFamily="18" charset="0"/>
              </a:rPr>
              <a:t>Екскурсійний маршрут </a:t>
            </a:r>
            <a:endParaRPr lang="ru-RU" sz="2800" dirty="0">
              <a:latin typeface="Times New Roman" pitchFamily="18" charset="0"/>
              <a:cs typeface="Times New Roman" pitchFamily="18" charset="0"/>
            </a:endParaRPr>
          </a:p>
        </p:txBody>
      </p:sp>
      <p:pic>
        <p:nvPicPr>
          <p:cNvPr id="19459" name="Picture 3"/>
          <p:cNvPicPr>
            <a:picLocks noChangeAspect="1" noChangeArrowheads="1"/>
          </p:cNvPicPr>
          <p:nvPr/>
        </p:nvPicPr>
        <p:blipFill>
          <a:blip r:embed="rId3" cstate="print"/>
          <a:srcRect/>
          <a:stretch>
            <a:fillRect/>
          </a:stretch>
        </p:blipFill>
        <p:spPr bwMode="auto">
          <a:xfrm>
            <a:off x="6660232" y="548680"/>
            <a:ext cx="2160240" cy="1096211"/>
          </a:xfrm>
          <a:prstGeom prst="rect">
            <a:avLst/>
          </a:prstGeom>
          <a:noFill/>
          <a:ln w="9525">
            <a:noFill/>
            <a:miter lim="800000"/>
            <a:headEnd/>
            <a:tailEnd/>
          </a:ln>
        </p:spPr>
      </p:pic>
      <p:sp>
        <p:nvSpPr>
          <p:cNvPr id="10" name="TextBox 9"/>
          <p:cNvSpPr txBox="1"/>
          <p:nvPr/>
        </p:nvSpPr>
        <p:spPr>
          <a:xfrm>
            <a:off x="395536" y="3356992"/>
            <a:ext cx="2448272" cy="369332"/>
          </a:xfrm>
          <a:prstGeom prst="rect">
            <a:avLst/>
          </a:prstGeom>
          <a:noFill/>
        </p:spPr>
        <p:txBody>
          <a:bodyPr wrap="square" rtlCol="0">
            <a:spAutoFit/>
          </a:bodyPr>
          <a:lstStyle/>
          <a:p>
            <a:r>
              <a:rPr lang="uk-UA" dirty="0" smtClean="0">
                <a:latin typeface="Times New Roman" pitchFamily="18" charset="0"/>
                <a:cs typeface="Times New Roman" pitchFamily="18" charset="0"/>
              </a:rPr>
              <a:t>1.Будинок культури</a:t>
            </a:r>
            <a:endParaRPr lang="ru-RU" dirty="0">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4" cstate="print"/>
          <a:srcRect t="22484" b="4442"/>
          <a:stretch>
            <a:fillRect/>
          </a:stretch>
        </p:blipFill>
        <p:spPr bwMode="auto">
          <a:xfrm>
            <a:off x="611560" y="1196752"/>
            <a:ext cx="1656184" cy="2153040"/>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3347864" y="1340768"/>
            <a:ext cx="1505021" cy="2006764"/>
          </a:xfrm>
          <a:prstGeom prst="rect">
            <a:avLst/>
          </a:prstGeom>
          <a:noFill/>
          <a:ln w="9525">
            <a:noFill/>
            <a:miter lim="800000"/>
            <a:headEnd/>
            <a:tailEnd/>
          </a:ln>
        </p:spPr>
      </p:pic>
      <p:sp>
        <p:nvSpPr>
          <p:cNvPr id="13" name="TextBox 12"/>
          <p:cNvSpPr txBox="1"/>
          <p:nvPr/>
        </p:nvSpPr>
        <p:spPr>
          <a:xfrm>
            <a:off x="2987824" y="3284984"/>
            <a:ext cx="2448272" cy="369332"/>
          </a:xfrm>
          <a:prstGeom prst="rect">
            <a:avLst/>
          </a:prstGeom>
          <a:noFill/>
        </p:spPr>
        <p:txBody>
          <a:bodyPr wrap="square" rtlCol="0">
            <a:spAutoFit/>
          </a:bodyPr>
          <a:lstStyle/>
          <a:p>
            <a:r>
              <a:rPr lang="uk-UA" dirty="0" smtClean="0">
                <a:latin typeface="Times New Roman" pitchFamily="18" charset="0"/>
                <a:cs typeface="Times New Roman" pitchFamily="18" charset="0"/>
              </a:rPr>
              <a:t>2. Вулиця Соборна  </a:t>
            </a:r>
            <a:endParaRPr lang="ru-RU" dirty="0">
              <a:latin typeface="Times New Roman" pitchFamily="18" charset="0"/>
              <a:cs typeface="Times New Roman" pitchFamily="18" charset="0"/>
            </a:endParaRPr>
          </a:p>
        </p:txBody>
      </p:sp>
      <p:pic>
        <p:nvPicPr>
          <p:cNvPr id="1029" name="Picture 5"/>
          <p:cNvPicPr>
            <a:picLocks noChangeAspect="1" noChangeArrowheads="1"/>
          </p:cNvPicPr>
          <p:nvPr/>
        </p:nvPicPr>
        <p:blipFill>
          <a:blip r:embed="rId6" cstate="print"/>
          <a:srcRect/>
          <a:stretch>
            <a:fillRect/>
          </a:stretch>
        </p:blipFill>
        <p:spPr bwMode="auto">
          <a:xfrm>
            <a:off x="6156176" y="1268760"/>
            <a:ext cx="1547664" cy="2063642"/>
          </a:xfrm>
          <a:prstGeom prst="rect">
            <a:avLst/>
          </a:prstGeom>
          <a:noFill/>
          <a:ln w="9525">
            <a:noFill/>
            <a:miter lim="800000"/>
            <a:headEnd/>
            <a:tailEnd/>
          </a:ln>
        </p:spPr>
      </p:pic>
      <p:sp>
        <p:nvSpPr>
          <p:cNvPr id="15" name="TextBox 14"/>
          <p:cNvSpPr txBox="1"/>
          <p:nvPr/>
        </p:nvSpPr>
        <p:spPr>
          <a:xfrm>
            <a:off x="5508104" y="3284984"/>
            <a:ext cx="3384376" cy="369332"/>
          </a:xfrm>
          <a:prstGeom prst="rect">
            <a:avLst/>
          </a:prstGeom>
          <a:noFill/>
        </p:spPr>
        <p:txBody>
          <a:bodyPr wrap="square" rtlCol="0">
            <a:spAutoFit/>
          </a:bodyPr>
          <a:lstStyle/>
          <a:p>
            <a:r>
              <a:rPr lang="uk-UA" dirty="0" smtClean="0">
                <a:latin typeface="Times New Roman" pitchFamily="18" charset="0"/>
                <a:cs typeface="Times New Roman" pitchFamily="18" charset="0"/>
              </a:rPr>
              <a:t>3. Свято-Покровський храм</a:t>
            </a:r>
            <a:endParaRPr lang="ru-RU" dirty="0">
              <a:latin typeface="Times New Roman" pitchFamily="18" charset="0"/>
              <a:cs typeface="Times New Roman" pitchFamily="18" charset="0"/>
            </a:endParaRPr>
          </a:p>
        </p:txBody>
      </p:sp>
      <p:sp>
        <p:nvSpPr>
          <p:cNvPr id="16" name="Прямоугольник 15"/>
          <p:cNvSpPr/>
          <p:nvPr/>
        </p:nvSpPr>
        <p:spPr>
          <a:xfrm>
            <a:off x="395536" y="5445224"/>
            <a:ext cx="4572000" cy="646331"/>
          </a:xfrm>
          <a:prstGeom prst="rect">
            <a:avLst/>
          </a:prstGeom>
        </p:spPr>
        <p:txBody>
          <a:bodyPr>
            <a:spAutoFit/>
          </a:bodyPr>
          <a:lstStyle/>
          <a:p>
            <a:pPr algn="ctr"/>
            <a:r>
              <a:rPr lang="uk-UA" dirty="0" smtClean="0">
                <a:latin typeface="Times New Roman" pitchFamily="18" charset="0"/>
                <a:cs typeface="Times New Roman" pitchFamily="18" charset="0"/>
              </a:rPr>
              <a:t>4. Меморіал воїнам-визволителям та загиблим односельцям</a:t>
            </a:r>
            <a:endParaRPr lang="uk-UA" dirty="0">
              <a:latin typeface="Times New Roman" pitchFamily="18" charset="0"/>
              <a:cs typeface="Times New Roman" pitchFamily="18" charset="0"/>
            </a:endParaRPr>
          </a:p>
        </p:txBody>
      </p:sp>
      <p:pic>
        <p:nvPicPr>
          <p:cNvPr id="1030" name="Picture 6"/>
          <p:cNvPicPr>
            <a:picLocks noChangeAspect="1" noChangeArrowheads="1"/>
          </p:cNvPicPr>
          <p:nvPr/>
        </p:nvPicPr>
        <p:blipFill>
          <a:blip r:embed="rId7" cstate="print"/>
          <a:srcRect b="29220"/>
          <a:stretch>
            <a:fillRect/>
          </a:stretch>
        </p:blipFill>
        <p:spPr bwMode="auto">
          <a:xfrm>
            <a:off x="2123728" y="3703780"/>
            <a:ext cx="1440160" cy="1813452"/>
          </a:xfrm>
          <a:prstGeom prst="rect">
            <a:avLst/>
          </a:prstGeom>
          <a:noFill/>
          <a:ln w="9525">
            <a:noFill/>
            <a:miter lim="800000"/>
            <a:headEnd/>
            <a:tailEnd/>
          </a:ln>
        </p:spPr>
      </p:pic>
      <p:sp>
        <p:nvSpPr>
          <p:cNvPr id="19" name="TextBox 18"/>
          <p:cNvSpPr txBox="1"/>
          <p:nvPr/>
        </p:nvSpPr>
        <p:spPr>
          <a:xfrm>
            <a:off x="5076056" y="5661248"/>
            <a:ext cx="3384376" cy="369332"/>
          </a:xfrm>
          <a:prstGeom prst="rect">
            <a:avLst/>
          </a:prstGeom>
          <a:noFill/>
        </p:spPr>
        <p:txBody>
          <a:bodyPr wrap="square" rtlCol="0">
            <a:spAutoFit/>
          </a:bodyPr>
          <a:lstStyle/>
          <a:p>
            <a:r>
              <a:rPr lang="uk-UA" dirty="0" smtClean="0">
                <a:latin typeface="Times New Roman" pitchFamily="18" charset="0"/>
                <a:cs typeface="Times New Roman" pitchFamily="18" charset="0"/>
              </a:rPr>
              <a:t>5. Сонячна електростанція </a:t>
            </a:r>
            <a:endParaRPr lang="ru-RU" dirty="0">
              <a:latin typeface="Times New Roman" pitchFamily="18" charset="0"/>
              <a:cs typeface="Times New Roman" pitchFamily="18" charset="0"/>
            </a:endParaRPr>
          </a:p>
        </p:txBody>
      </p:sp>
      <p:sp>
        <p:nvSpPr>
          <p:cNvPr id="25" name="Прямоугольник 24"/>
          <p:cNvSpPr/>
          <p:nvPr/>
        </p:nvSpPr>
        <p:spPr>
          <a:xfrm>
            <a:off x="7236296" y="3789040"/>
            <a:ext cx="1656184" cy="369332"/>
          </a:xfrm>
          <a:prstGeom prst="rect">
            <a:avLst/>
          </a:prstGeom>
        </p:spPr>
        <p:txBody>
          <a:bodyPr wrap="square">
            <a:spAutoFit/>
          </a:bodyPr>
          <a:lstStyle/>
          <a:p>
            <a:pPr algn="ctr"/>
            <a:endParaRPr lang="ru-RU" dirty="0"/>
          </a:p>
        </p:txBody>
      </p:sp>
      <p:pic>
        <p:nvPicPr>
          <p:cNvPr id="1038" name="Picture 14" descr="https://auc.org.ua/sites/default/files/styles/200x120/public/46192-171311.jpg?itok=45-Sm-7V"/>
          <p:cNvPicPr>
            <a:picLocks noChangeAspect="1" noChangeArrowheads="1"/>
          </p:cNvPicPr>
          <p:nvPr/>
        </p:nvPicPr>
        <p:blipFill>
          <a:blip r:embed="rId8" cstate="print"/>
          <a:srcRect/>
          <a:stretch>
            <a:fillRect/>
          </a:stretch>
        </p:blipFill>
        <p:spPr bwMode="auto">
          <a:xfrm>
            <a:off x="5508104" y="3717031"/>
            <a:ext cx="2448272" cy="1468965"/>
          </a:xfrm>
          <a:prstGeom prst="rect">
            <a:avLst/>
          </a:prstGeom>
          <a:noFill/>
        </p:spPr>
      </p:pic>
      <p:sp>
        <p:nvSpPr>
          <p:cNvPr id="27" name="Прямоугольник 26"/>
          <p:cNvSpPr/>
          <p:nvPr/>
        </p:nvSpPr>
        <p:spPr>
          <a:xfrm>
            <a:off x="5436096" y="4725144"/>
            <a:ext cx="3096344" cy="923330"/>
          </a:xfrm>
          <a:prstGeom prst="rect">
            <a:avLst/>
          </a:prstGeom>
        </p:spPr>
        <p:style>
          <a:lnRef idx="0">
            <a:scrgbClr r="0" g="0" b="0"/>
          </a:lnRef>
          <a:fillRef idx="1001">
            <a:schemeClr val="lt2"/>
          </a:fillRef>
          <a:effectRef idx="0">
            <a:scrgbClr r="0" g="0" b="0"/>
          </a:effectRef>
          <a:fontRef idx="major"/>
        </p:style>
        <p:txBody>
          <a:bodyPr wrap="square">
            <a:spAutoFit/>
          </a:bodyPr>
          <a:lstStyle/>
          <a:p>
            <a:r>
              <a:rPr lang="de-DE" sz="1200" dirty="0" smtClean="0">
                <a:latin typeface="Times New Roman" pitchFamily="18" charset="0"/>
                <a:cs typeface="Times New Roman" pitchFamily="18" charset="0"/>
                <a:hlinkClick r:id="rId9"/>
              </a:rPr>
              <a:t>https://auc.org.ua/uspihy/u-starokozackiy-gromadi-sonyachna-elektrostanciya-napovnyuye-miscevyy-byudzhet</a:t>
            </a:r>
            <a:endParaRPr lang="uk-UA" sz="1200" dirty="0" smtClean="0">
              <a:latin typeface="Times New Roman" pitchFamily="18" charset="0"/>
              <a:cs typeface="Times New Roman" pitchFamily="18" charset="0"/>
            </a:endParaRPr>
          </a:p>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Фон для презентации нейтральный с рамкой - фото и картинки abrakadabra.fun"/>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9217" name="Picture 1"/>
          <p:cNvPicPr>
            <a:picLocks noChangeAspect="1" noChangeArrowheads="1"/>
          </p:cNvPicPr>
          <p:nvPr/>
        </p:nvPicPr>
        <p:blipFill>
          <a:blip r:embed="rId3" cstate="print"/>
          <a:srcRect/>
          <a:stretch>
            <a:fillRect/>
          </a:stretch>
        </p:blipFill>
        <p:spPr bwMode="auto">
          <a:xfrm>
            <a:off x="539552" y="1484784"/>
            <a:ext cx="3816424" cy="2754186"/>
          </a:xfrm>
          <a:prstGeom prst="rect">
            <a:avLst/>
          </a:prstGeom>
          <a:noFill/>
          <a:ln w="9525">
            <a:noFill/>
            <a:miter lim="800000"/>
            <a:headEnd/>
            <a:tailEnd/>
          </a:ln>
        </p:spPr>
      </p:pic>
      <p:sp>
        <p:nvSpPr>
          <p:cNvPr id="4" name="Прямоугольник 3"/>
          <p:cNvSpPr/>
          <p:nvPr/>
        </p:nvSpPr>
        <p:spPr>
          <a:xfrm>
            <a:off x="5004048" y="1556792"/>
            <a:ext cx="3635896" cy="3539430"/>
          </a:xfrm>
          <a:prstGeom prst="rect">
            <a:avLst/>
          </a:prstGeom>
        </p:spPr>
        <p:style>
          <a:lnRef idx="0">
            <a:scrgbClr r="0" g="0" b="0"/>
          </a:lnRef>
          <a:fillRef idx="1001">
            <a:schemeClr val="lt2"/>
          </a:fillRef>
          <a:effectRef idx="0">
            <a:scrgbClr r="0" g="0" b="0"/>
          </a:effectRef>
          <a:fontRef idx="major"/>
        </p:style>
        <p:txBody>
          <a:bodyPr wrap="square">
            <a:spAutoFit/>
          </a:bodyPr>
          <a:lstStyle/>
          <a:p>
            <a:pPr algn="just"/>
            <a:r>
              <a:rPr lang="uk-UA" sz="1600" dirty="0" smtClean="0">
                <a:latin typeface="Times New Roman" pitchFamily="18" charset="0"/>
                <a:cs typeface="Times New Roman" pitchFamily="18" charset="0"/>
              </a:rPr>
              <a:t>Село Старокозаче було засновано в 1827 році козаками з Усть-Дунайського та Задунайського Запорожжя, які переселилися з Акмангіта, Дракулі та Задунайської Січі. За їхнім клопотанням у вересні того ж року населеному пункту дали назву Старокозаче. Згідно з указом від 14 липня 1828 року про створення Дунайського козацького війська в Бессарабії, жителі Старокозачого були включені до його складу. Завдяки цьому село стало одним із центрів формування нового війська [7].</a:t>
            </a:r>
            <a:endParaRPr lang="uk-UA" sz="1600" dirty="0">
              <a:latin typeface="Times New Roman" pitchFamily="18" charset="0"/>
              <a:cs typeface="Times New Roman" pitchFamily="18" charset="0"/>
            </a:endParaRPr>
          </a:p>
        </p:txBody>
      </p:sp>
      <p:sp>
        <p:nvSpPr>
          <p:cNvPr id="5" name="TextBox 4"/>
          <p:cNvSpPr txBox="1"/>
          <p:nvPr/>
        </p:nvSpPr>
        <p:spPr>
          <a:xfrm>
            <a:off x="395536" y="548680"/>
            <a:ext cx="3888432" cy="523220"/>
          </a:xfrm>
          <a:prstGeom prst="rect">
            <a:avLst/>
          </a:prstGeom>
          <a:noFill/>
        </p:spPr>
        <p:txBody>
          <a:bodyPr wrap="square" rtlCol="0">
            <a:spAutoFit/>
          </a:bodyPr>
          <a:lstStyle/>
          <a:p>
            <a:pPr algn="ctr"/>
            <a:r>
              <a:rPr lang="uk-UA" sz="2800" dirty="0" smtClean="0">
                <a:latin typeface="Times New Roman" pitchFamily="18" charset="0"/>
                <a:cs typeface="Times New Roman" pitchFamily="18" charset="0"/>
              </a:rPr>
              <a:t> Будинок культури </a:t>
            </a:r>
            <a:endParaRPr lang="ru-RU" sz="2800" dirty="0">
              <a:latin typeface="Times New Roman" pitchFamily="18" charset="0"/>
              <a:cs typeface="Times New Roman" pitchFamily="18" charset="0"/>
            </a:endParaRPr>
          </a:p>
        </p:txBody>
      </p:sp>
      <p:sp>
        <p:nvSpPr>
          <p:cNvPr id="7" name="TextBox 6"/>
          <p:cNvSpPr txBox="1"/>
          <p:nvPr/>
        </p:nvSpPr>
        <p:spPr>
          <a:xfrm>
            <a:off x="467544" y="980728"/>
            <a:ext cx="4320480" cy="646331"/>
          </a:xfrm>
          <a:prstGeom prst="rect">
            <a:avLst/>
          </a:prstGeom>
        </p:spPr>
        <p:style>
          <a:lnRef idx="0">
            <a:scrgbClr r="0" g="0" b="0"/>
          </a:lnRef>
          <a:fillRef idx="1001">
            <a:schemeClr val="lt2"/>
          </a:fillRef>
          <a:effectRef idx="0">
            <a:scrgbClr r="0" g="0" b="0"/>
          </a:effectRef>
          <a:fontRef idx="major"/>
        </p:style>
        <p:txBody>
          <a:bodyPr wrap="square" rtlCol="0">
            <a:spAutoFit/>
          </a:bodyPr>
          <a:lstStyle/>
          <a:p>
            <a:r>
              <a:rPr lang="uk-UA" dirty="0" smtClean="0">
                <a:latin typeface="Times New Roman" pitchFamily="18" charset="0"/>
                <a:cs typeface="Times New Roman" pitchFamily="18" charset="0"/>
              </a:rPr>
              <a:t>Початок екскурсії. Ознайомлення з історією села.</a:t>
            </a:r>
            <a:endParaRPr lang="ru-RU" dirty="0">
              <a:latin typeface="Times New Roman" pitchFamily="18" charset="0"/>
              <a:cs typeface="Times New Roman" pitchFamily="18" charset="0"/>
            </a:endParaRPr>
          </a:p>
        </p:txBody>
      </p:sp>
      <p:sp>
        <p:nvSpPr>
          <p:cNvPr id="8" name="Прямоугольник 7"/>
          <p:cNvSpPr/>
          <p:nvPr/>
        </p:nvSpPr>
        <p:spPr>
          <a:xfrm>
            <a:off x="323528" y="4221088"/>
            <a:ext cx="4464496" cy="1815882"/>
          </a:xfrm>
          <a:prstGeom prst="rect">
            <a:avLst/>
          </a:prstGeom>
        </p:spPr>
        <p:style>
          <a:lnRef idx="0">
            <a:scrgbClr r="0" g="0" b="0"/>
          </a:lnRef>
          <a:fillRef idx="1001">
            <a:schemeClr val="lt2"/>
          </a:fillRef>
          <a:effectRef idx="0">
            <a:scrgbClr r="0" g="0" b="0"/>
          </a:effectRef>
          <a:fontRef idx="major"/>
        </p:style>
        <p:txBody>
          <a:bodyPr wrap="square">
            <a:spAutoFit/>
          </a:bodyPr>
          <a:lstStyle/>
          <a:p>
            <a:pPr algn="just"/>
            <a:r>
              <a:rPr lang="uk-UA" sz="1600" dirty="0" smtClean="0">
                <a:latin typeface="Times New Roman" pitchFamily="18" charset="0"/>
                <a:cs typeface="Times New Roman" pitchFamily="18" charset="0"/>
              </a:rPr>
              <a:t>Будівля є центром культурного життя громади, де проводяться святкові заходи, концерти, вистави, фестивалі та виставки місцевих майстрів. Архітектурно Будинок культури поєднує традиційні риси з сучасними елементами, відображаючи історичну спадщину села. </a:t>
            </a:r>
            <a:endParaRPr lang="ru-RU" sz="1600" dirty="0">
              <a:latin typeface="Times New Roman" pitchFamily="18" charset="0"/>
              <a:cs typeface="Times New Roman" pitchFamily="18" charset="0"/>
            </a:endParaRPr>
          </a:p>
        </p:txBody>
      </p:sp>
      <p:pic>
        <p:nvPicPr>
          <p:cNvPr id="13313" name="Picture 1"/>
          <p:cNvPicPr>
            <a:picLocks noChangeAspect="1" noChangeArrowheads="1"/>
          </p:cNvPicPr>
          <p:nvPr/>
        </p:nvPicPr>
        <p:blipFill>
          <a:blip r:embed="rId4" cstate="print"/>
          <a:srcRect/>
          <a:stretch>
            <a:fillRect/>
          </a:stretch>
        </p:blipFill>
        <p:spPr bwMode="auto">
          <a:xfrm>
            <a:off x="3923928" y="1412776"/>
            <a:ext cx="1008112" cy="106077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Фон для презентации нейтральный с рамкой - фото и картинки abrakadabra.fun"/>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5" name="Прямоугольник 4"/>
          <p:cNvSpPr/>
          <p:nvPr/>
        </p:nvSpPr>
        <p:spPr>
          <a:xfrm>
            <a:off x="467544" y="908720"/>
            <a:ext cx="4896544" cy="369332"/>
          </a:xfrm>
          <a:prstGeom prst="rect">
            <a:avLst/>
          </a:prstGeom>
        </p:spPr>
        <p:style>
          <a:lnRef idx="0">
            <a:scrgbClr r="0" g="0" b="0"/>
          </a:lnRef>
          <a:fillRef idx="1001">
            <a:schemeClr val="lt2"/>
          </a:fillRef>
          <a:effectRef idx="0">
            <a:scrgbClr r="0" g="0" b="0"/>
          </a:effectRef>
          <a:fontRef idx="major"/>
        </p:style>
        <p:txBody>
          <a:bodyPr wrap="square">
            <a:spAutoFit/>
          </a:bodyPr>
          <a:lstStyle/>
          <a:p>
            <a:pPr algn="just"/>
            <a:r>
              <a:rPr lang="uk-UA" dirty="0" smtClean="0">
                <a:latin typeface="Times New Roman" pitchFamily="18" charset="0"/>
                <a:cs typeface="Times New Roman" pitchFamily="18" charset="0"/>
              </a:rPr>
              <a:t>Огляд сучасних та старовинних будівель</a:t>
            </a:r>
            <a:endParaRPr lang="ru-RU"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4" cstate="print"/>
          <a:srcRect l="58828" t="26854" r="9511" b="43532"/>
          <a:stretch>
            <a:fillRect/>
          </a:stretch>
        </p:blipFill>
        <p:spPr bwMode="auto">
          <a:xfrm>
            <a:off x="5868144" y="3811882"/>
            <a:ext cx="2860403" cy="2209405"/>
          </a:xfrm>
          <a:prstGeom prst="rect">
            <a:avLst/>
          </a:prstGeom>
          <a:noFill/>
          <a:ln w="9525">
            <a:noFill/>
            <a:miter lim="800000"/>
            <a:headEnd/>
            <a:tailEnd/>
          </a:ln>
        </p:spPr>
      </p:pic>
      <p:sp>
        <p:nvSpPr>
          <p:cNvPr id="10" name="TextBox 9"/>
          <p:cNvSpPr txBox="1"/>
          <p:nvPr/>
        </p:nvSpPr>
        <p:spPr>
          <a:xfrm>
            <a:off x="395536" y="1340768"/>
            <a:ext cx="5256584" cy="830997"/>
          </a:xfrm>
          <a:prstGeom prst="rect">
            <a:avLst/>
          </a:prstGeom>
        </p:spPr>
        <p:style>
          <a:lnRef idx="0">
            <a:scrgbClr r="0" g="0" b="0"/>
          </a:lnRef>
          <a:fillRef idx="1001">
            <a:schemeClr val="lt2"/>
          </a:fillRef>
          <a:effectRef idx="0">
            <a:scrgbClr r="0" g="0" b="0"/>
          </a:effectRef>
          <a:fontRef idx="major"/>
        </p:style>
        <p:txBody>
          <a:bodyPr wrap="square" rtlCol="0">
            <a:spAutoFit/>
          </a:bodyPr>
          <a:lstStyle/>
          <a:p>
            <a:pPr algn="just"/>
            <a:r>
              <a:rPr lang="uk-UA" sz="1600" dirty="0" smtClean="0">
                <a:latin typeface="Times New Roman" pitchFamily="18" charset="0"/>
                <a:cs typeface="Times New Roman" pitchFamily="18" charset="0"/>
              </a:rPr>
              <a:t>Південна частина України тісно пов’язана з її заселенням козаками. На цих малозаселених територіях козаки ставили свої хутори [1, с. 85]. </a:t>
            </a:r>
            <a:endParaRPr lang="ru-RU" sz="1600" dirty="0">
              <a:latin typeface="Times New Roman" pitchFamily="18" charset="0"/>
              <a:cs typeface="Times New Roman" pitchFamily="18" charset="0"/>
            </a:endParaRPr>
          </a:p>
        </p:txBody>
      </p:sp>
      <p:sp>
        <p:nvSpPr>
          <p:cNvPr id="11" name="Прямоугольник 10"/>
          <p:cNvSpPr/>
          <p:nvPr/>
        </p:nvSpPr>
        <p:spPr>
          <a:xfrm>
            <a:off x="539552" y="5373216"/>
            <a:ext cx="5328592" cy="646331"/>
          </a:xfrm>
          <a:prstGeom prst="rect">
            <a:avLst/>
          </a:prstGeom>
        </p:spPr>
        <p:style>
          <a:lnRef idx="0">
            <a:scrgbClr r="0" g="0" b="0"/>
          </a:lnRef>
          <a:fillRef idx="1001">
            <a:schemeClr val="lt2"/>
          </a:fillRef>
          <a:effectRef idx="0">
            <a:scrgbClr r="0" g="0" b="0"/>
          </a:effectRef>
          <a:fontRef idx="major"/>
        </p:style>
        <p:txBody>
          <a:bodyPr wrap="square">
            <a:spAutoFit/>
          </a:bodyPr>
          <a:lstStyle/>
          <a:p>
            <a:pPr algn="just"/>
            <a:r>
              <a:rPr lang="uk-UA" dirty="0" smtClean="0">
                <a:latin typeface="Times New Roman" pitchFamily="18" charset="0"/>
                <a:cs typeface="Times New Roman" pitchFamily="18" charset="0"/>
              </a:rPr>
              <a:t>Споруда представляє житло середини XIX століття, збудоване із саману на глиняному розчині [3]. </a:t>
            </a:r>
            <a:endParaRPr lang="uk-UA" dirty="0">
              <a:latin typeface="Times New Roman" pitchFamily="18" charset="0"/>
              <a:cs typeface="Times New Roman" pitchFamily="18" charset="0"/>
            </a:endParaRPr>
          </a:p>
        </p:txBody>
      </p:sp>
      <p:pic>
        <p:nvPicPr>
          <p:cNvPr id="11265" name="Picture 1"/>
          <p:cNvPicPr>
            <a:picLocks noChangeAspect="1" noChangeArrowheads="1"/>
          </p:cNvPicPr>
          <p:nvPr/>
        </p:nvPicPr>
        <p:blipFill>
          <a:blip r:embed="rId5" cstate="print"/>
          <a:srcRect b="32576"/>
          <a:stretch>
            <a:fillRect/>
          </a:stretch>
        </p:blipFill>
        <p:spPr bwMode="auto">
          <a:xfrm>
            <a:off x="395536" y="2348880"/>
            <a:ext cx="2376264" cy="2136324"/>
          </a:xfrm>
          <a:prstGeom prst="rect">
            <a:avLst/>
          </a:prstGeom>
          <a:noFill/>
          <a:ln w="9525">
            <a:noFill/>
            <a:miter lim="800000"/>
            <a:headEnd/>
            <a:tailEnd/>
          </a:ln>
        </p:spPr>
      </p:pic>
      <p:sp>
        <p:nvSpPr>
          <p:cNvPr id="16" name="Прямоугольник 15"/>
          <p:cNvSpPr/>
          <p:nvPr/>
        </p:nvSpPr>
        <p:spPr>
          <a:xfrm>
            <a:off x="395536" y="4725144"/>
            <a:ext cx="5076056" cy="307777"/>
          </a:xfrm>
          <a:prstGeom prst="rect">
            <a:avLst/>
          </a:prstGeom>
        </p:spPr>
        <p:txBody>
          <a:bodyPr wrap="square">
            <a:spAutoFit/>
          </a:bodyPr>
          <a:lstStyle/>
          <a:p>
            <a:pPr fontAlgn="base"/>
            <a:endParaRPr lang="uk-UA" sz="1400" dirty="0" smtClean="0">
              <a:latin typeface="Times New Roman" pitchFamily="18" charset="0"/>
              <a:cs typeface="Times New Roman" pitchFamily="18" charset="0"/>
            </a:endParaRPr>
          </a:p>
        </p:txBody>
      </p:sp>
      <p:pic>
        <p:nvPicPr>
          <p:cNvPr id="17" name="Picture 4" descr="Експозиція “ПІВДЕНЬ УКРАЇНИ” у НМНАПУ – Ірина МУСАТОВА ..."/>
          <p:cNvPicPr>
            <a:picLocks noChangeAspect="1" noChangeArrowheads="1"/>
          </p:cNvPicPr>
          <p:nvPr/>
        </p:nvPicPr>
        <p:blipFill>
          <a:blip r:embed="rId6" cstate="print"/>
          <a:srcRect/>
          <a:stretch>
            <a:fillRect/>
          </a:stretch>
        </p:blipFill>
        <p:spPr bwMode="auto">
          <a:xfrm>
            <a:off x="2987824" y="2204864"/>
            <a:ext cx="2664296" cy="1998222"/>
          </a:xfrm>
          <a:prstGeom prst="rect">
            <a:avLst/>
          </a:prstGeom>
          <a:noFill/>
        </p:spPr>
      </p:pic>
      <p:sp>
        <p:nvSpPr>
          <p:cNvPr id="19" name="Прямоугольник 18"/>
          <p:cNvSpPr/>
          <p:nvPr/>
        </p:nvSpPr>
        <p:spPr>
          <a:xfrm>
            <a:off x="2915816" y="3717032"/>
            <a:ext cx="2808312" cy="1200329"/>
          </a:xfrm>
          <a:prstGeom prst="rect">
            <a:avLst/>
          </a:prstGeom>
        </p:spPr>
        <p:style>
          <a:lnRef idx="0">
            <a:scrgbClr r="0" g="0" b="0"/>
          </a:lnRef>
          <a:fillRef idx="1001">
            <a:schemeClr val="lt2"/>
          </a:fillRef>
          <a:effectRef idx="0">
            <a:scrgbClr r="0" g="0" b="0"/>
          </a:effectRef>
          <a:fontRef idx="major"/>
        </p:style>
        <p:txBody>
          <a:bodyPr wrap="square">
            <a:spAutoFit/>
          </a:bodyPr>
          <a:lstStyle/>
          <a:p>
            <a:pPr algn="ctr"/>
            <a:r>
              <a:rPr lang="uk-UA" i="1" dirty="0" smtClean="0">
                <a:latin typeface="Times New Roman" pitchFamily="18" charset="0"/>
                <a:cs typeface="Times New Roman" pitchFamily="18" charset="0"/>
              </a:rPr>
              <a:t>Хата (середина XIX ст.)  с. Старокозаче Білгород-Дністровського району . Фото. М. Матійчука</a:t>
            </a:r>
            <a:endParaRPr lang="uk-UA" i="1" dirty="0">
              <a:latin typeface="Times New Roman" pitchFamily="18" charset="0"/>
              <a:cs typeface="Times New Roman" pitchFamily="18" charset="0"/>
            </a:endParaRPr>
          </a:p>
        </p:txBody>
      </p:sp>
      <p:sp>
        <p:nvSpPr>
          <p:cNvPr id="20" name="Прямоугольник 19"/>
          <p:cNvSpPr/>
          <p:nvPr/>
        </p:nvSpPr>
        <p:spPr>
          <a:xfrm>
            <a:off x="2411760" y="476672"/>
            <a:ext cx="3816424" cy="461665"/>
          </a:xfrm>
          <a:prstGeom prst="rect">
            <a:avLst/>
          </a:prstGeom>
        </p:spPr>
        <p:txBody>
          <a:bodyPr wrap="square">
            <a:spAutoFit/>
          </a:bodyPr>
          <a:lstStyle/>
          <a:p>
            <a:pPr algn="ctr"/>
            <a:r>
              <a:rPr lang="uk-UA" sz="2400" dirty="0" smtClean="0">
                <a:latin typeface="Times New Roman" pitchFamily="18" charset="0"/>
                <a:cs typeface="Times New Roman" pitchFamily="18" charset="0"/>
              </a:rPr>
              <a:t>Вулиця Соборна </a:t>
            </a:r>
            <a:endParaRPr lang="ru-RU" sz="2400" dirty="0">
              <a:latin typeface="Times New Roman" pitchFamily="18" charset="0"/>
              <a:cs typeface="Times New Roman" pitchFamily="18" charset="0"/>
            </a:endParaRPr>
          </a:p>
        </p:txBody>
      </p:sp>
      <p:pic>
        <p:nvPicPr>
          <p:cNvPr id="29698" name="Picture 2"/>
          <p:cNvPicPr>
            <a:picLocks noChangeAspect="1" noChangeArrowheads="1"/>
          </p:cNvPicPr>
          <p:nvPr/>
        </p:nvPicPr>
        <p:blipFill>
          <a:blip r:embed="rId7" cstate="print"/>
          <a:srcRect/>
          <a:stretch>
            <a:fillRect/>
          </a:stretch>
        </p:blipFill>
        <p:spPr bwMode="auto">
          <a:xfrm>
            <a:off x="5796136" y="764704"/>
            <a:ext cx="2987824" cy="2987824"/>
          </a:xfrm>
          <a:prstGeom prst="rect">
            <a:avLst/>
          </a:prstGeom>
          <a:noFill/>
          <a:ln w="9525">
            <a:noFill/>
            <a:miter lim="800000"/>
            <a:headEnd/>
            <a:tailEnd/>
          </a:ln>
        </p:spPr>
      </p:pic>
      <p:sp>
        <p:nvSpPr>
          <p:cNvPr id="13" name="Прямоугольник 12"/>
          <p:cNvSpPr/>
          <p:nvPr/>
        </p:nvSpPr>
        <p:spPr>
          <a:xfrm>
            <a:off x="2123728" y="4869160"/>
            <a:ext cx="3744416" cy="738664"/>
          </a:xfrm>
          <a:prstGeom prst="rect">
            <a:avLst/>
          </a:prstGeom>
        </p:spPr>
        <p:txBody>
          <a:bodyPr wrap="square">
            <a:spAutoFit/>
          </a:bodyPr>
          <a:lstStyle/>
          <a:p>
            <a:r>
              <a:rPr lang="de-DE" sz="1400" dirty="0" smtClean="0">
                <a:latin typeface="Times New Roman" pitchFamily="18" charset="0"/>
                <a:cs typeface="Times New Roman" pitchFamily="18" charset="0"/>
                <a:hlinkClick r:id="rId8"/>
              </a:rPr>
              <a:t>https://etnoua.info/novyny/ekspozycija-pivden-ukrajiny-u-nmnapu-iryna-musatova/</a:t>
            </a:r>
            <a:endParaRPr lang="uk-UA" sz="1400" dirty="0" smtClean="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Фон для презентации нейтральный с рамкой - фото и картинки abrakadabra.fun"/>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395536" y="4941168"/>
            <a:ext cx="2880320" cy="369332"/>
          </a:xfrm>
          <a:prstGeom prst="rect">
            <a:avLst/>
          </a:prstGeom>
        </p:spPr>
        <p:style>
          <a:lnRef idx="0">
            <a:scrgbClr r="0" g="0" b="0"/>
          </a:lnRef>
          <a:fillRef idx="1001">
            <a:schemeClr val="lt2"/>
          </a:fillRef>
          <a:effectRef idx="0">
            <a:scrgbClr r="0" g="0" b="0"/>
          </a:effectRef>
          <a:fontRef idx="major"/>
        </p:style>
        <p:txBody>
          <a:bodyPr wrap="square">
            <a:spAutoFit/>
          </a:bodyPr>
          <a:lstStyle/>
          <a:p>
            <a:endParaRPr lang="uk-UA" i="1" dirty="0">
              <a:latin typeface="Times New Roman" pitchFamily="18" charset="0"/>
              <a:cs typeface="Times New Roman" pitchFamily="18" charset="0"/>
            </a:endParaRPr>
          </a:p>
        </p:txBody>
      </p:sp>
      <p:sp>
        <p:nvSpPr>
          <p:cNvPr id="6" name="TextBox 5"/>
          <p:cNvSpPr txBox="1"/>
          <p:nvPr/>
        </p:nvSpPr>
        <p:spPr>
          <a:xfrm>
            <a:off x="539552" y="908720"/>
            <a:ext cx="8136904" cy="830997"/>
          </a:xfrm>
          <a:prstGeom prst="rect">
            <a:avLst/>
          </a:prstGeom>
        </p:spPr>
        <p:style>
          <a:lnRef idx="0">
            <a:scrgbClr r="0" g="0" b="0"/>
          </a:lnRef>
          <a:fillRef idx="1001">
            <a:schemeClr val="lt2"/>
          </a:fillRef>
          <a:effectRef idx="0">
            <a:scrgbClr r="0" g="0" b="0"/>
          </a:effectRef>
          <a:fontRef idx="major"/>
        </p:style>
        <p:txBody>
          <a:bodyPr wrap="square" rtlCol="0">
            <a:spAutoFit/>
          </a:bodyPr>
          <a:lstStyle/>
          <a:p>
            <a:pPr algn="just"/>
            <a:r>
              <a:rPr lang="uk-UA" sz="1600" dirty="0" smtClean="0">
                <a:latin typeface="Times New Roman" pitchFamily="18" charset="0"/>
                <a:cs typeface="Times New Roman" pitchFamily="18" charset="0"/>
              </a:rPr>
              <a:t>Хати будували із товстими стінами, маленькими, але глибокими вікнами. Дах укривали соломою. Навколо хати сіяли квіти – матіолу, нагідки, чорнобривці. Цей звичай зберігся і до наших днів[ 1, с. 85].</a:t>
            </a:r>
            <a:endParaRPr lang="ru-RU" sz="1600" dirty="0">
              <a:latin typeface="Times New Roman" pitchFamily="18" charset="0"/>
              <a:cs typeface="Times New Roman" pitchFamily="18" charset="0"/>
            </a:endParaRPr>
          </a:p>
        </p:txBody>
      </p:sp>
      <p:pic>
        <p:nvPicPr>
          <p:cNvPr id="15366" name="Picture 6" descr="https://etnoua.info/wp-content/gallery/flesh-panoramy_eskizy/STAROKOZACHE-Liv_IMG_8816-20_MMatijchuk_web.jpg"/>
          <p:cNvPicPr>
            <a:picLocks noChangeAspect="1" noChangeArrowheads="1"/>
          </p:cNvPicPr>
          <p:nvPr/>
        </p:nvPicPr>
        <p:blipFill>
          <a:blip r:embed="rId3" cstate="print"/>
          <a:srcRect/>
          <a:stretch>
            <a:fillRect/>
          </a:stretch>
        </p:blipFill>
        <p:spPr bwMode="auto">
          <a:xfrm>
            <a:off x="467544" y="2636912"/>
            <a:ext cx="3491880" cy="1948052"/>
          </a:xfrm>
          <a:prstGeom prst="rect">
            <a:avLst/>
          </a:prstGeom>
          <a:noFill/>
        </p:spPr>
      </p:pic>
      <p:sp>
        <p:nvSpPr>
          <p:cNvPr id="8" name="Прямоугольник 7"/>
          <p:cNvSpPr/>
          <p:nvPr/>
        </p:nvSpPr>
        <p:spPr>
          <a:xfrm>
            <a:off x="421368" y="5085184"/>
            <a:ext cx="3024336" cy="1015663"/>
          </a:xfrm>
          <a:prstGeom prst="rect">
            <a:avLst/>
          </a:prstGeom>
        </p:spPr>
        <p:style>
          <a:lnRef idx="0">
            <a:scrgbClr r="0" g="0" b="0"/>
          </a:lnRef>
          <a:fillRef idx="1001">
            <a:schemeClr val="lt2"/>
          </a:fillRef>
          <a:effectRef idx="0">
            <a:scrgbClr r="0" g="0" b="0"/>
          </a:effectRef>
          <a:fontRef idx="major"/>
        </p:style>
        <p:txBody>
          <a:bodyPr wrap="square">
            <a:spAutoFit/>
          </a:bodyPr>
          <a:lstStyle/>
          <a:p>
            <a:pPr algn="ctr"/>
            <a:r>
              <a:rPr lang="uk-UA" sz="2000" i="1" dirty="0" smtClean="0">
                <a:latin typeface="Times New Roman" pitchFamily="18" charset="0"/>
                <a:cs typeface="Times New Roman" pitchFamily="18" charset="0"/>
              </a:rPr>
              <a:t>У хаті (середина XIX ст.)  с. Старокозаче. Фото. М. Матійчука</a:t>
            </a:r>
            <a:endParaRPr lang="uk-UA" sz="2000" i="1" dirty="0">
              <a:latin typeface="Times New Roman" pitchFamily="18" charset="0"/>
              <a:cs typeface="Times New Roman" pitchFamily="18" charset="0"/>
            </a:endParaRPr>
          </a:p>
        </p:txBody>
      </p:sp>
      <p:sp>
        <p:nvSpPr>
          <p:cNvPr id="9" name="TextBox 8"/>
          <p:cNvSpPr txBox="1"/>
          <p:nvPr/>
        </p:nvSpPr>
        <p:spPr>
          <a:xfrm>
            <a:off x="395536" y="1916832"/>
            <a:ext cx="8352928" cy="584775"/>
          </a:xfrm>
          <a:prstGeom prst="rect">
            <a:avLst/>
          </a:prstGeom>
        </p:spPr>
        <p:style>
          <a:lnRef idx="0">
            <a:scrgbClr r="0" g="0" b="0"/>
          </a:lnRef>
          <a:fillRef idx="1001">
            <a:schemeClr val="lt2"/>
          </a:fillRef>
          <a:effectRef idx="0">
            <a:scrgbClr r="0" g="0" b="0"/>
          </a:effectRef>
          <a:fontRef idx="major"/>
        </p:style>
        <p:txBody>
          <a:bodyPr wrap="square" rtlCol="0">
            <a:spAutoFit/>
          </a:bodyPr>
          <a:lstStyle/>
          <a:p>
            <a:pPr algn="just"/>
            <a:r>
              <a:rPr lang="uk-UA" sz="1600" dirty="0" smtClean="0">
                <a:latin typeface="Times New Roman" pitchFamily="18" charset="0"/>
                <a:cs typeface="Times New Roman" pitchFamily="18" charset="0"/>
              </a:rPr>
              <a:t>Інтер’єр хати зберігає традиційний вигляд. Піч розташована в кутку поблизу входу. Особливістю оформлення є декоративний рослинний орнамент [8].</a:t>
            </a:r>
            <a:endParaRPr lang="uk-UA" sz="1600" dirty="0">
              <a:latin typeface="Times New Roman" pitchFamily="18" charset="0"/>
              <a:cs typeface="Times New Roman" pitchFamily="18" charset="0"/>
            </a:endParaRPr>
          </a:p>
        </p:txBody>
      </p:sp>
      <p:sp>
        <p:nvSpPr>
          <p:cNvPr id="10" name="TextBox 9"/>
          <p:cNvSpPr txBox="1"/>
          <p:nvPr/>
        </p:nvSpPr>
        <p:spPr>
          <a:xfrm>
            <a:off x="2267744" y="548680"/>
            <a:ext cx="4104456" cy="461665"/>
          </a:xfrm>
          <a:prstGeom prst="rect">
            <a:avLst/>
          </a:prstGeom>
          <a:noFill/>
        </p:spPr>
        <p:txBody>
          <a:bodyPr wrap="square" rtlCol="0">
            <a:spAutoFit/>
          </a:bodyPr>
          <a:lstStyle/>
          <a:p>
            <a:pPr algn="ctr"/>
            <a:r>
              <a:rPr lang="uk-UA" sz="2400" dirty="0" smtClean="0">
                <a:latin typeface="Century Gothic" pitchFamily="34" charset="0"/>
                <a:cs typeface="Times New Roman" pitchFamily="18" charset="0"/>
              </a:rPr>
              <a:t>Вулиця Соборна </a:t>
            </a:r>
            <a:endParaRPr lang="ru-RU" sz="2400" dirty="0">
              <a:latin typeface="Century Gothic" pitchFamily="34" charset="0"/>
              <a:cs typeface="Times New Roman" pitchFamily="18" charset="0"/>
            </a:endParaRPr>
          </a:p>
        </p:txBody>
      </p:sp>
      <p:sp>
        <p:nvSpPr>
          <p:cNvPr id="13" name="Прямоугольник 12"/>
          <p:cNvSpPr/>
          <p:nvPr/>
        </p:nvSpPr>
        <p:spPr>
          <a:xfrm>
            <a:off x="467544" y="4541059"/>
            <a:ext cx="3491880" cy="584775"/>
          </a:xfrm>
          <a:prstGeom prst="rect">
            <a:avLst/>
          </a:prstGeom>
        </p:spPr>
        <p:txBody>
          <a:bodyPr wrap="square">
            <a:spAutoFit/>
          </a:bodyPr>
          <a:lstStyle/>
          <a:p>
            <a:pPr fontAlgn="base"/>
            <a:r>
              <a:rPr lang="de-DE" sz="1400" b="1" dirty="0" smtClean="0">
                <a:latin typeface="Times New Roman" pitchFamily="18" charset="0"/>
                <a:cs typeface="Times New Roman" pitchFamily="18" charset="0"/>
                <a:hlinkClick r:id="rId4"/>
              </a:rPr>
              <a:t>https://etnoua.info/novyny/flesh-halereja-pivden-ukrajiny-u-nmnapu</a:t>
            </a:r>
            <a:r>
              <a:rPr lang="de-DE" b="1" dirty="0" smtClean="0">
                <a:latin typeface="Times New Roman" pitchFamily="18" charset="0"/>
                <a:cs typeface="Times New Roman" pitchFamily="18" charset="0"/>
                <a:hlinkClick r:id="rId4"/>
              </a:rPr>
              <a:t>/</a:t>
            </a:r>
            <a:endParaRPr lang="uk-UA" b="1" dirty="0" smtClean="0">
              <a:latin typeface="Times New Roman" pitchFamily="18" charset="0"/>
              <a:cs typeface="Times New Roman" pitchFamily="18" charset="0"/>
            </a:endParaRPr>
          </a:p>
        </p:txBody>
      </p:sp>
      <p:pic>
        <p:nvPicPr>
          <p:cNvPr id="12290" name="Picture 2"/>
          <p:cNvPicPr>
            <a:picLocks noChangeAspect="1" noChangeArrowheads="1"/>
          </p:cNvPicPr>
          <p:nvPr/>
        </p:nvPicPr>
        <p:blipFill>
          <a:blip r:embed="rId5" cstate="print"/>
          <a:srcRect/>
          <a:stretch>
            <a:fillRect/>
          </a:stretch>
        </p:blipFill>
        <p:spPr bwMode="auto">
          <a:xfrm>
            <a:off x="4932040" y="2708920"/>
            <a:ext cx="3240360" cy="32403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Фон для презентации нейтральный с рамкой - фото и картинки abrakadabra.fun"/>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Прямоугольник 3"/>
          <p:cNvSpPr/>
          <p:nvPr/>
        </p:nvSpPr>
        <p:spPr>
          <a:xfrm>
            <a:off x="395536" y="5445224"/>
            <a:ext cx="4104456" cy="646331"/>
          </a:xfrm>
          <a:prstGeom prst="rect">
            <a:avLst/>
          </a:prstGeom>
        </p:spPr>
        <p:style>
          <a:lnRef idx="0">
            <a:scrgbClr r="0" g="0" b="0"/>
          </a:lnRef>
          <a:fillRef idx="1001">
            <a:schemeClr val="lt2"/>
          </a:fillRef>
          <a:effectRef idx="0">
            <a:scrgbClr r="0" g="0" b="0"/>
          </a:effectRef>
          <a:fontRef idx="major"/>
        </p:style>
        <p:txBody>
          <a:bodyPr wrap="square">
            <a:spAutoFit/>
          </a:bodyPr>
          <a:lstStyle/>
          <a:p>
            <a:pPr algn="just"/>
            <a:r>
              <a:rPr lang="uk-UA" dirty="0" smtClean="0">
                <a:latin typeface="Times New Roman" pitchFamily="18" charset="0"/>
                <a:cs typeface="Times New Roman" pitchFamily="18" charset="0"/>
              </a:rPr>
              <a:t>Свято-Покровський храм є візитною карткою села Старокозаче.</a:t>
            </a:r>
            <a:endParaRPr lang="uk-UA" dirty="0">
              <a:latin typeface="Times New Roman" pitchFamily="18" charset="0"/>
              <a:cs typeface="Times New Roman" pitchFamily="18" charset="0"/>
            </a:endParaRPr>
          </a:p>
        </p:txBody>
      </p:sp>
      <p:sp>
        <p:nvSpPr>
          <p:cNvPr id="5" name="TextBox 4"/>
          <p:cNvSpPr txBox="1"/>
          <p:nvPr/>
        </p:nvSpPr>
        <p:spPr>
          <a:xfrm>
            <a:off x="2267744" y="548680"/>
            <a:ext cx="5328592" cy="584775"/>
          </a:xfrm>
          <a:prstGeom prst="rect">
            <a:avLst/>
          </a:prstGeom>
          <a:noFill/>
        </p:spPr>
        <p:txBody>
          <a:bodyPr wrap="square" rtlCol="0">
            <a:spAutoFit/>
          </a:bodyPr>
          <a:lstStyle/>
          <a:p>
            <a:pPr algn="ctr"/>
            <a:r>
              <a:rPr lang="uk-UA" sz="3200" dirty="0" smtClean="0">
                <a:latin typeface="Times New Roman" pitchFamily="18" charset="0"/>
                <a:cs typeface="Times New Roman" pitchFamily="18" charset="0"/>
              </a:rPr>
              <a:t>Свято-Покровський храм</a:t>
            </a:r>
            <a:endParaRPr lang="uk-UA" sz="3200" dirty="0">
              <a:latin typeface="Times New Roman" pitchFamily="18" charset="0"/>
              <a:cs typeface="Times New Roman" pitchFamily="18" charset="0"/>
            </a:endParaRPr>
          </a:p>
        </p:txBody>
      </p:sp>
      <p:pic>
        <p:nvPicPr>
          <p:cNvPr id="13314" name="Picture 2"/>
          <p:cNvPicPr>
            <a:picLocks noChangeAspect="1" noChangeArrowheads="1"/>
          </p:cNvPicPr>
          <p:nvPr/>
        </p:nvPicPr>
        <p:blipFill>
          <a:blip r:embed="rId3" cstate="print"/>
          <a:srcRect/>
          <a:stretch>
            <a:fillRect/>
          </a:stretch>
        </p:blipFill>
        <p:spPr bwMode="auto">
          <a:xfrm>
            <a:off x="611560" y="1772816"/>
            <a:ext cx="2952328" cy="3637099"/>
          </a:xfrm>
          <a:prstGeom prst="rect">
            <a:avLst/>
          </a:prstGeom>
          <a:noFill/>
          <a:ln w="9525">
            <a:noFill/>
            <a:miter lim="800000"/>
            <a:headEnd/>
            <a:tailEnd/>
          </a:ln>
        </p:spPr>
      </p:pic>
      <p:sp>
        <p:nvSpPr>
          <p:cNvPr id="8" name="Прямоугольник 7"/>
          <p:cNvSpPr/>
          <p:nvPr/>
        </p:nvSpPr>
        <p:spPr>
          <a:xfrm>
            <a:off x="2286000" y="335846"/>
            <a:ext cx="4572000" cy="369332"/>
          </a:xfrm>
          <a:prstGeom prst="rect">
            <a:avLst/>
          </a:prstGeom>
        </p:spPr>
        <p:txBody>
          <a:bodyPr>
            <a:spAutoFit/>
          </a:bodyPr>
          <a:lstStyle/>
          <a:p>
            <a:endParaRPr lang="ru-RU" dirty="0"/>
          </a:p>
        </p:txBody>
      </p:sp>
      <p:sp>
        <p:nvSpPr>
          <p:cNvPr id="9" name="TextBox 8"/>
          <p:cNvSpPr txBox="1"/>
          <p:nvPr/>
        </p:nvSpPr>
        <p:spPr>
          <a:xfrm>
            <a:off x="4283968" y="1628800"/>
            <a:ext cx="4032448" cy="369332"/>
          </a:xfrm>
          <a:prstGeom prst="rect">
            <a:avLst/>
          </a:prstGeom>
          <a:noFill/>
        </p:spPr>
        <p:txBody>
          <a:bodyPr wrap="square" rtlCol="0">
            <a:spAutoFit/>
          </a:bodyPr>
          <a:lstStyle/>
          <a:p>
            <a:endParaRPr lang="ru-RU" dirty="0"/>
          </a:p>
        </p:txBody>
      </p:sp>
      <p:sp>
        <p:nvSpPr>
          <p:cNvPr id="10" name="Прямоугольник 9"/>
          <p:cNvSpPr/>
          <p:nvPr/>
        </p:nvSpPr>
        <p:spPr>
          <a:xfrm>
            <a:off x="3707904" y="1772816"/>
            <a:ext cx="4968552" cy="3170099"/>
          </a:xfrm>
          <a:prstGeom prst="rect">
            <a:avLst/>
          </a:prstGeom>
        </p:spPr>
        <p:style>
          <a:lnRef idx="0">
            <a:scrgbClr r="0" g="0" b="0"/>
          </a:lnRef>
          <a:fillRef idx="1001">
            <a:schemeClr val="lt2"/>
          </a:fillRef>
          <a:effectRef idx="0">
            <a:scrgbClr r="0" g="0" b="0"/>
          </a:effectRef>
          <a:fontRef idx="major"/>
        </p:style>
        <p:txBody>
          <a:bodyPr wrap="square">
            <a:spAutoFit/>
          </a:bodyPr>
          <a:lstStyle/>
          <a:p>
            <a:pPr algn="just"/>
            <a:r>
              <a:rPr lang="uk-UA" sz="2000" dirty="0" smtClean="0">
                <a:latin typeface="Times New Roman" pitchFamily="18" charset="0"/>
                <a:cs typeface="Times New Roman" pitchFamily="18" charset="0"/>
              </a:rPr>
              <a:t>Переважна більшість козаків сповідувала православ’я. Перший молитовний будинок у селі Старокозаче збудували у 1841 році за кошти козака Якова Добровольського. У 1845 році його перебудували. Споруда була кам’яною, покритою цинком, пофарбованою у зелений колір. Дзвіниця спиралася на два кам’яні стовпи. Будівля розташовувалася на місці, де нині знаходиться </a:t>
            </a:r>
            <a:r>
              <a:rPr lang="uk-UA" sz="2000" dirty="0" smtClean="0">
                <a:latin typeface="Times New Roman" pitchFamily="18" charset="0"/>
                <a:cs typeface="Times New Roman" pitchFamily="18" charset="0"/>
              </a:rPr>
              <a:t>«</a:t>
            </a:r>
            <a:r>
              <a:rPr lang="uk-UA" sz="2000" dirty="0" err="1" smtClean="0">
                <a:latin typeface="Times New Roman" pitchFamily="18" charset="0"/>
                <a:cs typeface="Times New Roman" pitchFamily="18" charset="0"/>
              </a:rPr>
              <a:t>Сирзавод</a:t>
            </a:r>
            <a:r>
              <a:rPr lang="uk-UA" sz="2000" dirty="0" smtClean="0">
                <a:latin typeface="Times New Roman" pitchFamily="18" charset="0"/>
                <a:cs typeface="Times New Roman" pitchFamily="18" charset="0"/>
              </a:rPr>
              <a:t>» </a:t>
            </a:r>
            <a:r>
              <a:rPr lang="uk-UA" sz="2000" dirty="0" smtClean="0">
                <a:latin typeface="Times New Roman" pitchFamily="18" charset="0"/>
                <a:cs typeface="Times New Roman" pitchFamily="18" charset="0"/>
              </a:rPr>
              <a:t>[2, с.  4 ].</a:t>
            </a:r>
            <a:endParaRPr lang="uk-UA" sz="2000" dirty="0">
              <a:latin typeface="Times New Roman" pitchFamily="18" charset="0"/>
              <a:cs typeface="Times New Roman" pitchFamily="18" charset="0"/>
            </a:endParaRPr>
          </a:p>
        </p:txBody>
      </p:sp>
      <p:pic>
        <p:nvPicPr>
          <p:cNvPr id="11" name="Picture 1"/>
          <p:cNvPicPr>
            <a:picLocks noChangeAspect="1" noChangeArrowheads="1"/>
          </p:cNvPicPr>
          <p:nvPr/>
        </p:nvPicPr>
        <p:blipFill>
          <a:blip r:embed="rId4" cstate="print"/>
          <a:srcRect/>
          <a:stretch>
            <a:fillRect/>
          </a:stretch>
        </p:blipFill>
        <p:spPr bwMode="auto">
          <a:xfrm>
            <a:off x="7812360" y="548680"/>
            <a:ext cx="864096" cy="909235"/>
          </a:xfrm>
          <a:prstGeom prst="rect">
            <a:avLst/>
          </a:prstGeom>
          <a:noFill/>
          <a:ln w="9525">
            <a:noFill/>
            <a:miter lim="800000"/>
            <a:headEnd/>
            <a:tailEnd/>
          </a:ln>
        </p:spPr>
      </p:pic>
      <p:sp>
        <p:nvSpPr>
          <p:cNvPr id="12" name="TextBox 11"/>
          <p:cNvSpPr txBox="1"/>
          <p:nvPr/>
        </p:nvSpPr>
        <p:spPr>
          <a:xfrm>
            <a:off x="395536" y="1052736"/>
            <a:ext cx="5688632" cy="646331"/>
          </a:xfrm>
          <a:prstGeom prst="rect">
            <a:avLst/>
          </a:prstGeom>
        </p:spPr>
        <p:style>
          <a:lnRef idx="0">
            <a:scrgbClr r="0" g="0" b="0"/>
          </a:lnRef>
          <a:fillRef idx="1001">
            <a:schemeClr val="lt2"/>
          </a:fillRef>
          <a:effectRef idx="0">
            <a:scrgbClr r="0" g="0" b="0"/>
          </a:effectRef>
          <a:fontRef idx="major"/>
        </p:style>
        <p:txBody>
          <a:bodyPr wrap="square" rtlCol="0">
            <a:spAutoFit/>
          </a:bodyPr>
          <a:lstStyle/>
          <a:p>
            <a:r>
              <a:rPr lang="uk-UA" dirty="0" smtClean="0">
                <a:latin typeface="Times New Roman" pitchFamily="18" charset="0"/>
                <a:cs typeface="Times New Roman" pitchFamily="18" charset="0"/>
              </a:rPr>
              <a:t>Ознайомлення з історією будівництва храму та історією церковного життя селян</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Фон для презентации нейтральный с рамкой - фото и картинки abrakadabra.fun"/>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Прямоугольник 3"/>
          <p:cNvSpPr/>
          <p:nvPr/>
        </p:nvSpPr>
        <p:spPr>
          <a:xfrm>
            <a:off x="3995936" y="1124744"/>
            <a:ext cx="4752528" cy="5016758"/>
          </a:xfrm>
          <a:prstGeom prst="rect">
            <a:avLst/>
          </a:prstGeom>
        </p:spPr>
        <p:style>
          <a:lnRef idx="0">
            <a:scrgbClr r="0" g="0" b="0"/>
          </a:lnRef>
          <a:fillRef idx="1001">
            <a:schemeClr val="lt2"/>
          </a:fillRef>
          <a:effectRef idx="0">
            <a:scrgbClr r="0" g="0" b="0"/>
          </a:effectRef>
          <a:fontRef idx="major"/>
        </p:style>
        <p:txBody>
          <a:bodyPr wrap="square">
            <a:spAutoFit/>
          </a:bodyPr>
          <a:lstStyle/>
          <a:p>
            <a:pPr algn="just"/>
            <a:r>
              <a:rPr lang="uk-UA" sz="2000" dirty="0" smtClean="0">
                <a:latin typeface="Times New Roman" pitchFamily="18" charset="0"/>
                <a:cs typeface="Times New Roman" pitchFamily="18" charset="0"/>
              </a:rPr>
              <a:t>З часом, у зв’язку зі зростанням кількості мешканців, постала необхідність у зведенні нового храму</a:t>
            </a:r>
            <a:r>
              <a:rPr lang="ru-RU" sz="2000" dirty="0" smtClean="0">
                <a:latin typeface="Times New Roman" pitchFamily="18" charset="0"/>
                <a:cs typeface="Times New Roman" pitchFamily="18" charset="0"/>
              </a:rPr>
              <a:t>. </a:t>
            </a:r>
            <a:r>
              <a:rPr lang="uk-UA" sz="2000" dirty="0" smtClean="0">
                <a:latin typeface="Times New Roman" pitchFamily="18" charset="0"/>
                <a:cs typeface="Times New Roman" pitchFamily="18" charset="0"/>
              </a:rPr>
              <a:t>Будівництво сучасного храму  розпочалося в 1908 році, коли був замовлений проєкт цієї церкви. Однак його будівництво затягнулося на багато років через різні історичні події. Спочатку перешкодою стала Перша світова війна, під час якої склепіння храму руйнувалися. Згодом будівництво призупинили через революційні події та нестачу фінансування. Лише в 1929 році, коли владу в регіоні перебрала Румунія, будівельні роботи було відновлено, і в 1937 році храм нарешті завершили [5].</a:t>
            </a:r>
            <a:endParaRPr lang="uk-UA" sz="2000" dirty="0">
              <a:latin typeface="Times New Roman" pitchFamily="18" charset="0"/>
              <a:cs typeface="Times New Roman" pitchFamily="18" charset="0"/>
            </a:endParaRPr>
          </a:p>
        </p:txBody>
      </p:sp>
      <p:sp>
        <p:nvSpPr>
          <p:cNvPr id="5" name="Прямоугольник 4"/>
          <p:cNvSpPr/>
          <p:nvPr/>
        </p:nvSpPr>
        <p:spPr>
          <a:xfrm>
            <a:off x="1691680" y="620688"/>
            <a:ext cx="5112568" cy="523220"/>
          </a:xfrm>
          <a:prstGeom prst="rect">
            <a:avLst/>
          </a:prstGeom>
        </p:spPr>
        <p:txBody>
          <a:bodyPr wrap="square">
            <a:spAutoFit/>
          </a:bodyPr>
          <a:lstStyle/>
          <a:p>
            <a:pPr algn="ctr"/>
            <a:r>
              <a:rPr lang="uk-UA" sz="2800" dirty="0" smtClean="0">
                <a:latin typeface="Times New Roman" pitchFamily="18" charset="0"/>
                <a:cs typeface="Times New Roman" pitchFamily="18" charset="0"/>
              </a:rPr>
              <a:t>Свято-Покровський храм</a:t>
            </a:r>
            <a:endParaRPr lang="uk-UA" sz="2800" dirty="0">
              <a:latin typeface="Times New Roman" pitchFamily="18" charset="0"/>
              <a:cs typeface="Times New Roman" pitchFamily="18" charset="0"/>
            </a:endParaRPr>
          </a:p>
        </p:txBody>
      </p:sp>
      <p:pic>
        <p:nvPicPr>
          <p:cNvPr id="8194" name="Picture 2"/>
          <p:cNvPicPr>
            <a:picLocks noChangeAspect="1" noChangeArrowheads="1"/>
          </p:cNvPicPr>
          <p:nvPr/>
        </p:nvPicPr>
        <p:blipFill>
          <a:blip r:embed="rId3" cstate="print"/>
          <a:srcRect/>
          <a:stretch>
            <a:fillRect/>
          </a:stretch>
        </p:blipFill>
        <p:spPr bwMode="auto">
          <a:xfrm>
            <a:off x="467544" y="1196752"/>
            <a:ext cx="3476503" cy="48245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Фон для презентации нейтральный с рамкой - фото и картинки abrakadabra.fun"/>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Прямоугольник 3"/>
          <p:cNvSpPr/>
          <p:nvPr/>
        </p:nvSpPr>
        <p:spPr>
          <a:xfrm>
            <a:off x="5436096" y="1772816"/>
            <a:ext cx="3168352" cy="4093428"/>
          </a:xfrm>
          <a:prstGeom prst="rect">
            <a:avLst/>
          </a:prstGeom>
        </p:spPr>
        <p:style>
          <a:lnRef idx="0">
            <a:scrgbClr r="0" g="0" b="0"/>
          </a:lnRef>
          <a:fillRef idx="1001">
            <a:schemeClr val="lt2"/>
          </a:fillRef>
          <a:effectRef idx="0">
            <a:scrgbClr r="0" g="0" b="0"/>
          </a:effectRef>
          <a:fontRef idx="major"/>
        </p:style>
        <p:txBody>
          <a:bodyPr wrap="square">
            <a:spAutoFit/>
          </a:bodyPr>
          <a:lstStyle/>
          <a:p>
            <a:pPr algn="just"/>
            <a:r>
              <a:rPr lang="ru-RU" dirty="0" smtClean="0">
                <a:latin typeface="Times New Roman" pitchFamily="18" charset="0"/>
                <a:cs typeface="Times New Roman" pitchFamily="18" charset="0"/>
              </a:rPr>
              <a:t>   </a:t>
            </a:r>
            <a:r>
              <a:rPr lang="uk-UA" sz="2000" dirty="0" smtClean="0">
                <a:latin typeface="Times New Roman" pitchFamily="18" charset="0"/>
                <a:cs typeface="Times New Roman" pitchFamily="18" charset="0"/>
              </a:rPr>
              <a:t>Однак збудована святиня простояла недовго – у 1962 році її закрили, а частину споруди зруйнували. У 1983 році Покровський храм отримав статус пам’ятки архітектури, а в 1989 році розпочали його реставрацію, встановивши іконостас, який згодом покрили позолотою  </a:t>
            </a:r>
            <a:r>
              <a:rPr lang="uk-UA" sz="2000" dirty="0" smtClean="0">
                <a:latin typeface="Times New Roman" pitchFamily="18" charset="0"/>
                <a:cs typeface="Times New Roman" pitchFamily="18" charset="0"/>
              </a:rPr>
              <a:t>[</a:t>
            </a:r>
            <a:r>
              <a:rPr lang="uk-UA" sz="2000" dirty="0" smtClean="0">
                <a:latin typeface="Times New Roman" pitchFamily="18" charset="0"/>
                <a:cs typeface="Times New Roman" pitchFamily="18" charset="0"/>
              </a:rPr>
              <a:t>2, с. 10].</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pic>
        <p:nvPicPr>
          <p:cNvPr id="32770" name="Picture 2"/>
          <p:cNvPicPr>
            <a:picLocks noChangeAspect="1" noChangeArrowheads="1"/>
          </p:cNvPicPr>
          <p:nvPr/>
        </p:nvPicPr>
        <p:blipFill>
          <a:blip r:embed="rId3" cstate="print"/>
          <a:srcRect l="49529" t="21282" r="24460" b="19657"/>
          <a:stretch>
            <a:fillRect/>
          </a:stretch>
        </p:blipFill>
        <p:spPr bwMode="auto">
          <a:xfrm rot="16200000">
            <a:off x="1151620" y="584684"/>
            <a:ext cx="3384376" cy="4320480"/>
          </a:xfrm>
          <a:prstGeom prst="rect">
            <a:avLst/>
          </a:prstGeom>
          <a:noFill/>
          <a:ln w="9525">
            <a:noFill/>
            <a:miter lim="800000"/>
            <a:headEnd/>
            <a:tailEnd/>
          </a:ln>
        </p:spPr>
      </p:pic>
      <p:sp>
        <p:nvSpPr>
          <p:cNvPr id="5" name="Прямоугольник 4"/>
          <p:cNvSpPr/>
          <p:nvPr/>
        </p:nvSpPr>
        <p:spPr>
          <a:xfrm>
            <a:off x="1403648" y="548680"/>
            <a:ext cx="6048672" cy="523220"/>
          </a:xfrm>
          <a:prstGeom prst="rect">
            <a:avLst/>
          </a:prstGeom>
        </p:spPr>
        <p:txBody>
          <a:bodyPr wrap="square">
            <a:spAutoFit/>
          </a:bodyPr>
          <a:lstStyle/>
          <a:p>
            <a:pPr algn="ctr"/>
            <a:r>
              <a:rPr lang="uk-UA" sz="2800" dirty="0" smtClean="0">
                <a:latin typeface="Times New Roman" pitchFamily="18" charset="0"/>
                <a:cs typeface="Times New Roman" pitchFamily="18" charset="0"/>
              </a:rPr>
              <a:t>Свято-Покровський храм</a:t>
            </a:r>
            <a:endParaRPr lang="uk-UA" sz="2800" dirty="0">
              <a:latin typeface="Times New Roman" pitchFamily="18" charset="0"/>
              <a:cs typeface="Times New Roman" pitchFamily="18" charset="0"/>
            </a:endParaRPr>
          </a:p>
        </p:txBody>
      </p:sp>
      <p:sp>
        <p:nvSpPr>
          <p:cNvPr id="6" name="Прямоугольник 5"/>
          <p:cNvSpPr/>
          <p:nvPr/>
        </p:nvSpPr>
        <p:spPr>
          <a:xfrm>
            <a:off x="395536" y="4149080"/>
            <a:ext cx="4896544" cy="1384995"/>
          </a:xfrm>
          <a:prstGeom prst="rect">
            <a:avLst/>
          </a:prstGeom>
        </p:spPr>
        <p:style>
          <a:lnRef idx="0">
            <a:scrgbClr r="0" g="0" b="0"/>
          </a:lnRef>
          <a:fillRef idx="1001">
            <a:schemeClr val="lt2"/>
          </a:fillRef>
          <a:effectRef idx="0">
            <a:scrgbClr r="0" g="0" b="0"/>
          </a:effectRef>
          <a:fontRef idx="major"/>
        </p:style>
        <p:txBody>
          <a:bodyPr wrap="square">
            <a:spAutoFit/>
          </a:bodyPr>
          <a:lstStyle/>
          <a:p>
            <a:pPr algn="just"/>
            <a:r>
              <a:rPr lang="uk-UA" sz="1600" dirty="0" smtClean="0">
                <a:latin typeface="Times New Roman" pitchFamily="18" charset="0"/>
                <a:cs typeface="Times New Roman" pitchFamily="18" charset="0"/>
              </a:rPr>
              <a:t>Спочатку стіни церкви були розписані у голубих тонах, але після візиту високопоставленого духовного сановника їх перефарбували в червоно-брунатні відтінки, характерні для румунського стилю. Дзвони для дзвіниці відливали в Англії</a:t>
            </a:r>
            <a:r>
              <a:rPr lang="uk-UA" dirty="0" smtClean="0">
                <a:latin typeface="Times New Roman" pitchFamily="18" charset="0"/>
                <a:cs typeface="Times New Roman" pitchFamily="18" charset="0"/>
              </a:rPr>
              <a:t> [2, с. 8]</a:t>
            </a:r>
            <a:r>
              <a:rPr lang="uk-UA" sz="2000" dirty="0" smtClean="0">
                <a:latin typeface="Times New Roman" pitchFamily="18" charset="0"/>
                <a:cs typeface="Times New Roman" pitchFamily="18" charset="0"/>
              </a:rPr>
              <a:t>.</a:t>
            </a:r>
            <a:endParaRPr lang="uk-UA" dirty="0">
              <a:latin typeface="Times New Roman" pitchFamily="18" charset="0"/>
              <a:cs typeface="Times New Roman" pitchFamily="18" charset="0"/>
            </a:endParaRPr>
          </a:p>
        </p:txBody>
      </p:sp>
      <p:pic>
        <p:nvPicPr>
          <p:cNvPr id="7" name="Picture 1"/>
          <p:cNvPicPr>
            <a:picLocks noChangeAspect="1" noChangeArrowheads="1"/>
          </p:cNvPicPr>
          <p:nvPr/>
        </p:nvPicPr>
        <p:blipFill>
          <a:blip r:embed="rId4" cstate="print"/>
          <a:srcRect/>
          <a:stretch>
            <a:fillRect/>
          </a:stretch>
        </p:blipFill>
        <p:spPr bwMode="auto">
          <a:xfrm>
            <a:off x="7574376" y="692696"/>
            <a:ext cx="958064" cy="10081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Фон для презентации нейтральный с рамкой - фото и картинки abrakadabra.fun"/>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2050" name="Picture 2"/>
          <p:cNvPicPr>
            <a:picLocks noChangeAspect="1" noChangeArrowheads="1"/>
          </p:cNvPicPr>
          <p:nvPr/>
        </p:nvPicPr>
        <p:blipFill>
          <a:blip r:embed="rId3" cstate="print"/>
          <a:srcRect/>
          <a:stretch>
            <a:fillRect/>
          </a:stretch>
        </p:blipFill>
        <p:spPr bwMode="auto">
          <a:xfrm>
            <a:off x="683568" y="2132856"/>
            <a:ext cx="3024336" cy="4032623"/>
          </a:xfrm>
          <a:prstGeom prst="rect">
            <a:avLst/>
          </a:prstGeom>
          <a:noFill/>
          <a:ln w="9525">
            <a:noFill/>
            <a:miter lim="800000"/>
            <a:headEnd/>
            <a:tailEnd/>
          </a:ln>
        </p:spPr>
      </p:pic>
      <p:sp>
        <p:nvSpPr>
          <p:cNvPr id="4" name="Прямоугольник 3"/>
          <p:cNvSpPr/>
          <p:nvPr/>
        </p:nvSpPr>
        <p:spPr>
          <a:xfrm>
            <a:off x="899592" y="548680"/>
            <a:ext cx="7668344" cy="830997"/>
          </a:xfrm>
          <a:prstGeom prst="rect">
            <a:avLst/>
          </a:prstGeom>
        </p:spPr>
        <p:txBody>
          <a:bodyPr wrap="square">
            <a:spAutoFit/>
          </a:bodyPr>
          <a:lstStyle/>
          <a:p>
            <a:pPr algn="ctr"/>
            <a:r>
              <a:rPr lang="uk-UA" sz="2400" dirty="0" smtClean="0">
                <a:latin typeface="Times New Roman" pitchFamily="18" charset="0"/>
                <a:cs typeface="Times New Roman" pitchFamily="18" charset="0"/>
              </a:rPr>
              <a:t>Меморіал воїнам-визволителям та загиблим односельцям</a:t>
            </a:r>
            <a:endParaRPr lang="uk-UA" sz="2400" dirty="0">
              <a:latin typeface="Times New Roman" pitchFamily="18" charset="0"/>
              <a:cs typeface="Times New Roman" pitchFamily="18" charset="0"/>
            </a:endParaRPr>
          </a:p>
        </p:txBody>
      </p:sp>
      <p:sp>
        <p:nvSpPr>
          <p:cNvPr id="5" name="Прямоугольник 4"/>
          <p:cNvSpPr/>
          <p:nvPr/>
        </p:nvSpPr>
        <p:spPr>
          <a:xfrm>
            <a:off x="4139952" y="1484784"/>
            <a:ext cx="4572000" cy="3785652"/>
          </a:xfrm>
          <a:prstGeom prst="rect">
            <a:avLst/>
          </a:prstGeom>
        </p:spPr>
        <p:style>
          <a:lnRef idx="0">
            <a:scrgbClr r="0" g="0" b="0"/>
          </a:lnRef>
          <a:fillRef idx="1001">
            <a:schemeClr val="lt2"/>
          </a:fillRef>
          <a:effectRef idx="0">
            <a:scrgbClr r="0" g="0" b="0"/>
          </a:effectRef>
          <a:fontRef idx="major"/>
        </p:style>
        <p:txBody>
          <a:bodyPr wrap="square">
            <a:spAutoFit/>
          </a:bodyPr>
          <a:lstStyle/>
          <a:p>
            <a:pPr algn="just"/>
            <a:r>
              <a:rPr lang="uk-UA" sz="2000" dirty="0" smtClean="0">
                <a:latin typeface="Times New Roman" pitchFamily="18" charset="0"/>
                <a:cs typeface="Times New Roman" pitchFamily="18" charset="0"/>
              </a:rPr>
              <a:t>З початком Другої світової війни більшість чоловіків із села були мобілізовані до армії, а багато родин евакуювалися на схід країни. 29 липня 1941 року Старокозаче зайняли німецько-румунські війська. Колгоспи були зруйновані, а земля повернута колишнім власникам. 23 серпня 1944 року село було звільнене 83-ю окремою Новоросійською бригадою морської піхоти. В селі збудовано меморіал всім загиблим воїнам-односельцям[ 7].</a:t>
            </a:r>
            <a:endParaRPr lang="uk-UA" sz="2000" dirty="0">
              <a:latin typeface="Times New Roman" pitchFamily="18" charset="0"/>
              <a:cs typeface="Times New Roman" pitchFamily="18" charset="0"/>
            </a:endParaRPr>
          </a:p>
        </p:txBody>
      </p:sp>
      <p:sp>
        <p:nvSpPr>
          <p:cNvPr id="6" name="TextBox 5"/>
          <p:cNvSpPr txBox="1"/>
          <p:nvPr/>
        </p:nvSpPr>
        <p:spPr>
          <a:xfrm>
            <a:off x="395536" y="1268760"/>
            <a:ext cx="3528392" cy="830997"/>
          </a:xfrm>
          <a:prstGeom prst="rect">
            <a:avLst/>
          </a:prstGeom>
        </p:spPr>
        <p:style>
          <a:lnRef idx="0">
            <a:scrgbClr r="0" g="0" b="0"/>
          </a:lnRef>
          <a:fillRef idx="1001">
            <a:schemeClr val="lt2"/>
          </a:fillRef>
          <a:effectRef idx="0">
            <a:scrgbClr r="0" g="0" b="0"/>
          </a:effectRef>
          <a:fontRef idx="major"/>
        </p:style>
        <p:txBody>
          <a:bodyPr wrap="square" rtlCol="0">
            <a:spAutoFit/>
          </a:bodyPr>
          <a:lstStyle/>
          <a:p>
            <a:r>
              <a:rPr lang="uk-UA" sz="1600" dirty="0" smtClean="0">
                <a:latin typeface="Times New Roman" pitchFamily="18" charset="0"/>
                <a:cs typeface="Times New Roman" pitchFamily="18" charset="0"/>
              </a:rPr>
              <a:t>Огляд  основної скульптурної композиції; розповідь про визволення села.</a:t>
            </a:r>
            <a:endParaRPr lang="ru-RU"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Фон для презентации нейтральный с рамкой - фото и картинки abrakadabra.fun"/>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Прямоугольник 3"/>
          <p:cNvSpPr/>
          <p:nvPr/>
        </p:nvSpPr>
        <p:spPr>
          <a:xfrm>
            <a:off x="395536" y="4293096"/>
            <a:ext cx="4176464" cy="1508105"/>
          </a:xfrm>
          <a:prstGeom prst="rect">
            <a:avLst/>
          </a:prstGeom>
        </p:spPr>
        <p:style>
          <a:lnRef idx="0">
            <a:scrgbClr r="0" g="0" b="0"/>
          </a:lnRef>
          <a:fillRef idx="1001">
            <a:schemeClr val="lt2"/>
          </a:fillRef>
          <a:effectRef idx="0">
            <a:scrgbClr r="0" g="0" b="0"/>
          </a:effectRef>
          <a:fontRef idx="major"/>
        </p:style>
        <p:txBody>
          <a:bodyPr wrap="square">
            <a:spAutoFit/>
          </a:bodyPr>
          <a:lstStyle/>
          <a:p>
            <a:pPr algn="just"/>
            <a:r>
              <a:rPr lang="uk-UA" dirty="0" smtClean="0">
                <a:latin typeface="Times New Roman" pitchFamily="18" charset="0"/>
                <a:cs typeface="Times New Roman" pitchFamily="18" charset="0"/>
              </a:rPr>
              <a:t>Наземна сонячна електростанція «СЕС Старокозаче» була введена в експлуатацію у 2012 році, а її встановлена потужність складає 21,77 МВт [6</a:t>
            </a:r>
            <a:r>
              <a:rPr lang="uk-UA" sz="2000" dirty="0" smtClean="0">
                <a:latin typeface="Times New Roman" pitchFamily="18" charset="0"/>
                <a:cs typeface="Times New Roman" pitchFamily="18" charset="0"/>
              </a:rPr>
              <a:t>].</a:t>
            </a:r>
            <a:endParaRPr lang="uk-UA" sz="2000" dirty="0">
              <a:latin typeface="Times New Roman" pitchFamily="18" charset="0"/>
              <a:cs typeface="Times New Roman" pitchFamily="18" charset="0"/>
            </a:endParaRPr>
          </a:p>
        </p:txBody>
      </p:sp>
      <p:sp>
        <p:nvSpPr>
          <p:cNvPr id="5" name="Прямоугольник 4"/>
          <p:cNvSpPr/>
          <p:nvPr/>
        </p:nvSpPr>
        <p:spPr>
          <a:xfrm>
            <a:off x="4860032" y="2132856"/>
            <a:ext cx="3888432" cy="2862322"/>
          </a:xfrm>
          <a:prstGeom prst="rect">
            <a:avLst/>
          </a:prstGeom>
        </p:spPr>
        <p:style>
          <a:lnRef idx="0">
            <a:scrgbClr r="0" g="0" b="0"/>
          </a:lnRef>
          <a:fillRef idx="1001">
            <a:schemeClr val="lt2"/>
          </a:fillRef>
          <a:effectRef idx="0">
            <a:scrgbClr r="0" g="0" b="0"/>
          </a:effectRef>
          <a:fontRef idx="major"/>
        </p:style>
        <p:txBody>
          <a:bodyPr wrap="square">
            <a:spAutoFit/>
          </a:bodyPr>
          <a:lstStyle/>
          <a:p>
            <a:pPr algn="just"/>
            <a:r>
              <a:rPr lang="uk-UA" dirty="0" smtClean="0">
                <a:latin typeface="Times New Roman" pitchFamily="18" charset="0"/>
                <a:cs typeface="Times New Roman" pitchFamily="18" charset="0"/>
              </a:rPr>
              <a:t>Сонячна електростанція розташована на площі 80 гектарів та обладнана 183 964 сонячними модулями. Її виробнича потужність становить 42,95 МВт, що дозволяє забезпечувати електроенергією мешканців численних навколишніх селищ, а також щорічно скорочувати викиди понад 44 000 тонн вуглекислого газу [4]</a:t>
            </a:r>
            <a:endParaRPr lang="uk-UA" dirty="0">
              <a:latin typeface="Times New Roman" pitchFamily="18" charset="0"/>
              <a:cs typeface="Times New Roman" pitchFamily="18" charset="0"/>
            </a:endParaRPr>
          </a:p>
        </p:txBody>
      </p:sp>
      <p:pic>
        <p:nvPicPr>
          <p:cNvPr id="5124" name="Picture 4" descr="Сонячна електростанція «Старокозаче»"/>
          <p:cNvPicPr>
            <a:picLocks noChangeAspect="1" noChangeArrowheads="1"/>
          </p:cNvPicPr>
          <p:nvPr/>
        </p:nvPicPr>
        <p:blipFill>
          <a:blip r:embed="rId3" cstate="print"/>
          <a:srcRect/>
          <a:stretch>
            <a:fillRect/>
          </a:stretch>
        </p:blipFill>
        <p:spPr bwMode="auto">
          <a:xfrm>
            <a:off x="395536" y="1124744"/>
            <a:ext cx="4248472" cy="2832315"/>
          </a:xfrm>
          <a:prstGeom prst="rect">
            <a:avLst/>
          </a:prstGeom>
          <a:noFill/>
        </p:spPr>
      </p:pic>
      <p:sp>
        <p:nvSpPr>
          <p:cNvPr id="8" name="TextBox 7"/>
          <p:cNvSpPr txBox="1"/>
          <p:nvPr/>
        </p:nvSpPr>
        <p:spPr>
          <a:xfrm>
            <a:off x="395536" y="476672"/>
            <a:ext cx="8136904" cy="584775"/>
          </a:xfrm>
          <a:prstGeom prst="rect">
            <a:avLst/>
          </a:prstGeom>
          <a:noFill/>
        </p:spPr>
        <p:txBody>
          <a:bodyPr wrap="square" rtlCol="0">
            <a:spAutoFit/>
          </a:bodyPr>
          <a:lstStyle/>
          <a:p>
            <a:pPr algn="ctr"/>
            <a:r>
              <a:rPr lang="uk-UA" sz="3200" dirty="0" smtClean="0">
                <a:latin typeface="Times New Roman" pitchFamily="18" charset="0"/>
                <a:cs typeface="Times New Roman" pitchFamily="18" charset="0"/>
              </a:rPr>
              <a:t>Сонячна електростанція</a:t>
            </a:r>
            <a:endParaRPr lang="ru-RU" sz="3200" dirty="0">
              <a:latin typeface="Times New Roman" pitchFamily="18" charset="0"/>
              <a:cs typeface="Times New Roman" pitchFamily="18" charset="0"/>
            </a:endParaRPr>
          </a:p>
        </p:txBody>
      </p:sp>
      <p:sp>
        <p:nvSpPr>
          <p:cNvPr id="9" name="TextBox 8"/>
          <p:cNvSpPr txBox="1"/>
          <p:nvPr/>
        </p:nvSpPr>
        <p:spPr>
          <a:xfrm>
            <a:off x="4644008" y="1196752"/>
            <a:ext cx="4104456" cy="830997"/>
          </a:xfrm>
          <a:prstGeom prst="rect">
            <a:avLst/>
          </a:prstGeom>
        </p:spPr>
        <p:style>
          <a:lnRef idx="0">
            <a:scrgbClr r="0" g="0" b="0"/>
          </a:lnRef>
          <a:fillRef idx="1001">
            <a:schemeClr val="lt2"/>
          </a:fillRef>
          <a:effectRef idx="0">
            <a:scrgbClr r="0" g="0" b="0"/>
          </a:effectRef>
          <a:fontRef idx="major"/>
        </p:style>
        <p:txBody>
          <a:bodyPr wrap="square" rtlCol="0">
            <a:spAutoFit/>
          </a:bodyPr>
          <a:lstStyle/>
          <a:p>
            <a:pPr algn="just"/>
            <a:r>
              <a:rPr lang="uk-UA" sz="1600" dirty="0" smtClean="0">
                <a:latin typeface="Times New Roman" pitchFamily="18" charset="0"/>
                <a:cs typeface="Times New Roman" pitchFamily="18" charset="0"/>
              </a:rPr>
              <a:t>Відвідування основних об’єктів.</a:t>
            </a:r>
          </a:p>
          <a:p>
            <a:pPr algn="just"/>
            <a:r>
              <a:rPr lang="uk-UA" sz="1600" dirty="0" smtClean="0">
                <a:latin typeface="Times New Roman" pitchFamily="18" charset="0"/>
                <a:cs typeface="Times New Roman" pitchFamily="18" charset="0"/>
              </a:rPr>
              <a:t>Обговорення екологічних переваг та впливу на довкілля.</a:t>
            </a:r>
            <a:endParaRPr lang="uk-UA" sz="1600" dirty="0">
              <a:latin typeface="Times New Roman" pitchFamily="18" charset="0"/>
              <a:cs typeface="Times New Roman" pitchFamily="18" charset="0"/>
            </a:endParaRPr>
          </a:p>
        </p:txBody>
      </p:sp>
      <p:sp>
        <p:nvSpPr>
          <p:cNvPr id="10" name="Прямоугольник 9"/>
          <p:cNvSpPr/>
          <p:nvPr/>
        </p:nvSpPr>
        <p:spPr>
          <a:xfrm>
            <a:off x="467544" y="3284984"/>
            <a:ext cx="4104456" cy="92333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a:r>
              <a:rPr lang="de-DE" dirty="0" smtClean="0">
                <a:latin typeface="Times New Roman" pitchFamily="18" charset="0"/>
                <a:cs typeface="Times New Roman" pitchFamily="18" charset="0"/>
                <a:hlinkClick r:id="rId4"/>
              </a:rPr>
              <a:t>https://eenergy.com.ua/ses-ukrainy/sonyachna-elektrostantsiya-starokozache/</a:t>
            </a:r>
            <a:endParaRPr lang="uk-UA"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Фон для презентации нейтральный с рамкой - фото и картинки abrakadabra.fun"/>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TextBox 3"/>
          <p:cNvSpPr txBox="1"/>
          <p:nvPr/>
        </p:nvSpPr>
        <p:spPr>
          <a:xfrm>
            <a:off x="467544" y="692696"/>
            <a:ext cx="6840760" cy="461665"/>
          </a:xfrm>
          <a:prstGeom prst="rect">
            <a:avLst/>
          </a:prstGeom>
          <a:noFill/>
        </p:spPr>
        <p:txBody>
          <a:bodyPr wrap="square" rtlCol="0">
            <a:spAutoFit/>
          </a:bodyPr>
          <a:lstStyle/>
          <a:p>
            <a:pPr algn="ctr"/>
            <a:r>
              <a:rPr lang="uk-UA" sz="2400" dirty="0" smtClean="0">
                <a:latin typeface="Times New Roman" pitchFamily="18" charset="0"/>
                <a:cs typeface="Times New Roman" pitchFamily="18" charset="0"/>
              </a:rPr>
              <a:t>Презентація екскурсійного маршруту </a:t>
            </a:r>
            <a:endParaRPr lang="ru-RU" sz="2400" dirty="0">
              <a:latin typeface="Times New Roman" pitchFamily="18" charset="0"/>
              <a:cs typeface="Times New Roman" pitchFamily="18" charset="0"/>
            </a:endParaRPr>
          </a:p>
        </p:txBody>
      </p:sp>
      <p:pic>
        <p:nvPicPr>
          <p:cNvPr id="30722" name="Picture 2"/>
          <p:cNvPicPr>
            <a:picLocks noChangeAspect="1" noChangeArrowheads="1"/>
          </p:cNvPicPr>
          <p:nvPr/>
        </p:nvPicPr>
        <p:blipFill>
          <a:blip r:embed="rId3" cstate="print"/>
          <a:srcRect/>
          <a:stretch>
            <a:fillRect/>
          </a:stretch>
        </p:blipFill>
        <p:spPr bwMode="auto">
          <a:xfrm>
            <a:off x="395536" y="1340768"/>
            <a:ext cx="2412287" cy="3216495"/>
          </a:xfrm>
          <a:prstGeom prst="rect">
            <a:avLst/>
          </a:prstGeom>
          <a:noFill/>
          <a:ln w="9525">
            <a:noFill/>
            <a:miter lim="800000"/>
            <a:headEnd/>
            <a:tailEnd/>
          </a:ln>
        </p:spPr>
      </p:pic>
      <p:pic>
        <p:nvPicPr>
          <p:cNvPr id="5" name="Picture 1"/>
          <p:cNvPicPr>
            <a:picLocks noChangeAspect="1" noChangeArrowheads="1"/>
          </p:cNvPicPr>
          <p:nvPr/>
        </p:nvPicPr>
        <p:blipFill>
          <a:blip r:embed="rId4" cstate="print"/>
          <a:srcRect/>
          <a:stretch>
            <a:fillRect/>
          </a:stretch>
        </p:blipFill>
        <p:spPr bwMode="auto">
          <a:xfrm>
            <a:off x="7164288" y="908720"/>
            <a:ext cx="1368152" cy="1439622"/>
          </a:xfrm>
          <a:prstGeom prst="rect">
            <a:avLst/>
          </a:prstGeom>
          <a:noFill/>
          <a:ln w="9525">
            <a:noFill/>
            <a:miter lim="800000"/>
            <a:headEnd/>
            <a:tailEnd/>
          </a:ln>
        </p:spPr>
      </p:pic>
      <p:pic>
        <p:nvPicPr>
          <p:cNvPr id="30723" name="Picture 3"/>
          <p:cNvPicPr>
            <a:picLocks noChangeAspect="1" noChangeArrowheads="1"/>
          </p:cNvPicPr>
          <p:nvPr/>
        </p:nvPicPr>
        <p:blipFill>
          <a:blip r:embed="rId5" cstate="print"/>
          <a:srcRect/>
          <a:stretch>
            <a:fillRect/>
          </a:stretch>
        </p:blipFill>
        <p:spPr bwMode="auto">
          <a:xfrm>
            <a:off x="2915816" y="2276872"/>
            <a:ext cx="3609390" cy="2706949"/>
          </a:xfrm>
          <a:prstGeom prst="rect">
            <a:avLst/>
          </a:prstGeom>
          <a:noFill/>
          <a:ln w="9525">
            <a:noFill/>
            <a:miter lim="800000"/>
            <a:headEnd/>
            <a:tailEnd/>
          </a:ln>
        </p:spPr>
      </p:pic>
      <p:pic>
        <p:nvPicPr>
          <p:cNvPr id="30724" name="Picture 4"/>
          <p:cNvPicPr>
            <a:picLocks noChangeAspect="1" noChangeArrowheads="1"/>
          </p:cNvPicPr>
          <p:nvPr/>
        </p:nvPicPr>
        <p:blipFill>
          <a:blip r:embed="rId6" cstate="print"/>
          <a:srcRect t="12571" b="13758"/>
          <a:stretch>
            <a:fillRect/>
          </a:stretch>
        </p:blipFill>
        <p:spPr bwMode="auto">
          <a:xfrm>
            <a:off x="6588224" y="2492896"/>
            <a:ext cx="2160240" cy="35491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Фон для презентации нейтральный с рамкой - фото и картинки abrakadabra.fun"/>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TextBox 3"/>
          <p:cNvSpPr txBox="1"/>
          <p:nvPr/>
        </p:nvSpPr>
        <p:spPr>
          <a:xfrm>
            <a:off x="1331640" y="260648"/>
            <a:ext cx="6768752" cy="369332"/>
          </a:xfrm>
          <a:prstGeom prst="rect">
            <a:avLst/>
          </a:prstGeom>
          <a:noFill/>
        </p:spPr>
        <p:txBody>
          <a:bodyPr wrap="square" rtlCol="0">
            <a:spAutoFit/>
          </a:bodyPr>
          <a:lstStyle/>
          <a:p>
            <a:pPr algn="ctr"/>
            <a:r>
              <a:rPr lang="uk-UA" dirty="0" smtClean="0">
                <a:latin typeface="Times New Roman" pitchFamily="18" charset="0"/>
                <a:cs typeface="Times New Roman" pitchFamily="18" charset="0"/>
              </a:rPr>
              <a:t>ВИСНОВКИ </a:t>
            </a:r>
            <a:endParaRPr lang="ru-RU" dirty="0">
              <a:latin typeface="Times New Roman" pitchFamily="18" charset="0"/>
              <a:cs typeface="Times New Roman" pitchFamily="18" charset="0"/>
            </a:endParaRPr>
          </a:p>
        </p:txBody>
      </p:sp>
      <p:sp>
        <p:nvSpPr>
          <p:cNvPr id="3073" name="Rectangle 1"/>
          <p:cNvSpPr>
            <a:spLocks noChangeArrowheads="1"/>
          </p:cNvSpPr>
          <p:nvPr/>
        </p:nvSpPr>
        <p:spPr bwMode="auto">
          <a:xfrm>
            <a:off x="251520" y="794901"/>
            <a:ext cx="8640960" cy="541686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Проєкт «Перлина Бессарабії: відкрий Старокозаче» успішно реалізував поставлені завдання, спрямовані на популяризацію історико-культурної спадщини села Старокозаче.</a:t>
            </a:r>
            <a:r>
              <a:rPr lang="uk-UA" sz="1600" dirty="0" smtClean="0">
                <a:latin typeface="Times New Roman" pitchFamily="18" charset="0"/>
                <a:cs typeface="Times New Roman" pitchFamily="18" charset="0"/>
              </a:rPr>
              <a:t> У процесі роботи було проведено дослідження унікальних історичних та природних об'єктів, розроблено оптимальний екскурсійний маршрут, створено інформаційні матеріали та інтерактивні елементи для туристів.</a:t>
            </a:r>
          </a:p>
          <a:p>
            <a:pPr algn="just"/>
            <a:r>
              <a:rPr lang="uk-UA" sz="1600" dirty="0" smtClean="0">
                <a:latin typeface="Times New Roman" pitchFamily="18" charset="0"/>
                <a:cs typeface="Times New Roman" pitchFamily="18" charset="0"/>
              </a:rPr>
              <a:t> </a:t>
            </a:r>
            <a:r>
              <a:rPr lang="uk-UA" sz="1600" b="1" dirty="0" smtClean="0">
                <a:latin typeface="Times New Roman" pitchFamily="18" charset="0"/>
                <a:cs typeface="Times New Roman" pitchFamily="18" charset="0"/>
              </a:rPr>
              <a:t>Основні результати проєкту включають:</a:t>
            </a:r>
            <a:endParaRPr lang="ru-RU" sz="1600" b="1" dirty="0" smtClean="0">
              <a:latin typeface="Times New Roman" pitchFamily="18" charset="0"/>
              <a:cs typeface="Times New Roman" pitchFamily="18" charset="0"/>
            </a:endParaRPr>
          </a:p>
          <a:p>
            <a:pPr algn="just"/>
            <a:r>
              <a:rPr lang="uk-UA" sz="1600" dirty="0" smtClean="0">
                <a:latin typeface="Times New Roman" pitchFamily="18" charset="0"/>
                <a:cs typeface="Times New Roman" pitchFamily="18" charset="0"/>
              </a:rPr>
              <a:t>1. Формування доступного та пізнавального екскурсійного маршруту, що охоплює ключові пам’ятки Старокозачого.</a:t>
            </a:r>
          </a:p>
          <a:p>
            <a:pPr algn="just"/>
            <a:r>
              <a:rPr lang="uk-UA" sz="1600" dirty="0" smtClean="0">
                <a:latin typeface="Times New Roman" pitchFamily="18" charset="0"/>
                <a:cs typeface="Times New Roman" pitchFamily="18" charset="0"/>
              </a:rPr>
              <a:t>2. Популяризацію місцевої історії та культури.</a:t>
            </a:r>
          </a:p>
          <a:p>
            <a:pPr algn="just"/>
            <a:r>
              <a:rPr lang="uk-UA" sz="1600" dirty="0" smtClean="0">
                <a:latin typeface="Times New Roman" pitchFamily="18" charset="0"/>
                <a:cs typeface="Times New Roman" pitchFamily="18" charset="0"/>
              </a:rPr>
              <a:t>3. Підвищення інтересу до історичної спадщини – завдяки проєкту зросла обізнаність місцевих жителів про культурні та історичні цінності Старокозачого.</a:t>
            </a:r>
          </a:p>
          <a:p>
            <a:pPr algn="just"/>
            <a:r>
              <a:rPr lang="uk-UA" sz="1600" b="1" dirty="0" smtClean="0">
                <a:latin typeface="Times New Roman" pitchFamily="18" charset="0"/>
                <a:cs typeface="Times New Roman" pitchFamily="18" charset="0"/>
              </a:rPr>
              <a:t>Внесок авторів проєкту </a:t>
            </a:r>
            <a:r>
              <a:rPr lang="uk-UA" sz="1600" dirty="0" smtClean="0">
                <a:latin typeface="Times New Roman" pitchFamily="18" charset="0"/>
                <a:cs typeface="Times New Roman" pitchFamily="18" charset="0"/>
              </a:rPr>
              <a:t>полягає у ретельному зборі та аналізі історичних даних, розробці маршруту з урахуванням інтересів різних груп туристів, а також у створенні сучасного підходу до подачі інформації.</a:t>
            </a:r>
          </a:p>
          <a:p>
            <a:pPr algn="just"/>
            <a:r>
              <a:rPr lang="uk-UA" sz="1600" b="1" dirty="0" smtClean="0">
                <a:latin typeface="Times New Roman" pitchFamily="18" charset="0"/>
                <a:cs typeface="Times New Roman" pitchFamily="18" charset="0"/>
              </a:rPr>
              <a:t>Новизна проєкту:</a:t>
            </a:r>
            <a:r>
              <a:rPr lang="ru-RU" sz="1600" b="1" dirty="0" smtClean="0">
                <a:latin typeface="Times New Roman" pitchFamily="18" charset="0"/>
                <a:cs typeface="Times New Roman" pitchFamily="18" charset="0"/>
              </a:rPr>
              <a:t> </a:t>
            </a:r>
            <a:r>
              <a:rPr lang="uk-UA" sz="1600" dirty="0" smtClean="0">
                <a:latin typeface="Times New Roman" pitchFamily="18" charset="0"/>
                <a:cs typeface="Times New Roman" pitchFamily="18" charset="0"/>
              </a:rPr>
              <a:t>використання цифрових технологій для покращення туристичного досвіду, відкриття та популяризація маловідомих, але значущих історичних локацій Старокозачого.</a:t>
            </a:r>
            <a:endParaRPr lang="ru-RU" sz="1600" dirty="0" smtClean="0">
              <a:latin typeface="Times New Roman" pitchFamily="18" charset="0"/>
              <a:cs typeface="Times New Roman" pitchFamily="18" charset="0"/>
            </a:endParaRPr>
          </a:p>
          <a:p>
            <a:endParaRPr lang="ru-RU" dirty="0" smtClean="0">
              <a:latin typeface="Times New Roman" pitchFamily="18" charset="0"/>
              <a:cs typeface="Times New Roman" pitchFamily="18" charset="0"/>
            </a:endParaRPr>
          </a:p>
          <a:p>
            <a:pPr algn="just"/>
            <a:endParaRPr lang="ru-RU" dirty="0" smtClean="0">
              <a:latin typeface="Times New Roman" pitchFamily="18" charset="0"/>
              <a:cs typeface="Times New Roman" pitchFamily="18" charset="0"/>
            </a:endParaRPr>
          </a:p>
          <a:p>
            <a:pPr algn="just"/>
            <a:endParaRPr lang="ru-RU" dirty="0" smtClean="0">
              <a:latin typeface="Times New Roman" pitchFamily="18" charset="0"/>
              <a:cs typeface="Times New Roman" pitchFamily="18" charset="0"/>
            </a:endParaRPr>
          </a:p>
          <a:p>
            <a:pPr algn="just"/>
            <a:endParaRPr lang="ru-RU" dirty="0" smtClean="0">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uk-UA"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Фон для презентации нейтральный с рамкой - фото и картинки abrakadabra.fun"/>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TextBox 3"/>
          <p:cNvSpPr txBox="1"/>
          <p:nvPr/>
        </p:nvSpPr>
        <p:spPr>
          <a:xfrm>
            <a:off x="395536" y="476672"/>
            <a:ext cx="8352928" cy="6678751"/>
          </a:xfrm>
          <a:prstGeom prst="rect">
            <a:avLst/>
          </a:prstGeom>
          <a:noFill/>
        </p:spPr>
        <p:txBody>
          <a:bodyPr wrap="square" rtlCol="0">
            <a:spAutoFit/>
          </a:bodyPr>
          <a:lstStyle/>
          <a:p>
            <a:pPr algn="ctr"/>
            <a:endParaRPr lang="uk-UA" dirty="0" smtClean="0">
              <a:latin typeface="Times New Roman" pitchFamily="18" charset="0"/>
              <a:cs typeface="Times New Roman" pitchFamily="18" charset="0"/>
            </a:endParaRPr>
          </a:p>
          <a:p>
            <a:pPr algn="ctr"/>
            <a:r>
              <a:rPr lang="uk-UA" dirty="0" smtClean="0">
                <a:latin typeface="Times New Roman" pitchFamily="18" charset="0"/>
                <a:cs typeface="Times New Roman" pitchFamily="18" charset="0"/>
              </a:rPr>
              <a:t>СПИСОК </a:t>
            </a:r>
            <a:r>
              <a:rPr lang="uk-UA" dirty="0" smtClean="0">
                <a:latin typeface="Times New Roman" pitchFamily="18" charset="0"/>
                <a:cs typeface="Times New Roman" pitchFamily="18" charset="0"/>
              </a:rPr>
              <a:t>ВИКОРИСТАНИХ ДЖЕРЕЛ</a:t>
            </a:r>
          </a:p>
          <a:p>
            <a:pPr marL="342900" indent="-342900" fontAlgn="base">
              <a:buFontTx/>
              <a:buAutoNum type="arabicPeriod"/>
            </a:pPr>
            <a:r>
              <a:rPr lang="uk-UA" sz="1600" dirty="0" smtClean="0">
                <a:latin typeface="Times New Roman" pitchFamily="18" charset="0"/>
                <a:cs typeface="Times New Roman" pitchFamily="18" charset="0"/>
              </a:rPr>
              <a:t>Гуркіна Г.О., Сердюк О.В. Традиції та звичаї українців. </a:t>
            </a:r>
            <a:r>
              <a:rPr lang="uk-UA" sz="1600" dirty="0" smtClean="0">
                <a:latin typeface="Times New Roman" pitchFamily="18" charset="0"/>
                <a:cs typeface="Times New Roman" pitchFamily="18" charset="0"/>
              </a:rPr>
              <a:t>Харків. ТОРСІНГ ПЛЮС. 2008</a:t>
            </a:r>
            <a:r>
              <a:rPr lang="uk-UA" sz="1600" dirty="0" smtClean="0">
                <a:latin typeface="Times New Roman" pitchFamily="18" charset="0"/>
                <a:cs typeface="Times New Roman" pitchFamily="18" charset="0"/>
              </a:rPr>
              <a:t>. 95 с. </a:t>
            </a:r>
          </a:p>
          <a:p>
            <a:pPr marL="342900" indent="-342900" fontAlgn="base">
              <a:buFontTx/>
              <a:buAutoNum type="arabicPeriod"/>
            </a:pPr>
            <a:r>
              <a:rPr lang="uk-UA" sz="1600" dirty="0" smtClean="0">
                <a:latin typeface="Times New Roman" pitchFamily="18" charset="0"/>
                <a:cs typeface="Times New Roman" pitchFamily="18" charset="0"/>
              </a:rPr>
              <a:t>Дундук Д., Авраменко Д. Історія православної церкви в селі Старокозаче.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Всеукраїнська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експедиція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учнівської</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молоді</a:t>
            </a:r>
            <a:r>
              <a:rPr lang="ru-RU"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«Моя </a:t>
            </a:r>
            <a:r>
              <a:rPr lang="ru-RU" sz="1600" dirty="0" err="1" smtClean="0">
                <a:latin typeface="Times New Roman" pitchFamily="18" charset="0"/>
                <a:cs typeface="Times New Roman" pitchFamily="18" charset="0"/>
              </a:rPr>
              <a:t>Батьківщина</a:t>
            </a:r>
            <a:r>
              <a:rPr lang="ru-RU"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a:t>
            </a:r>
            <a:r>
              <a:rPr lang="ru-RU" sz="1600" dirty="0" err="1" smtClean="0">
                <a:latin typeface="Times New Roman" pitchFamily="18" charset="0"/>
                <a:cs typeface="Times New Roman" pitchFamily="18" charset="0"/>
              </a:rPr>
              <a:t>Україна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Старокозаче</a:t>
            </a:r>
            <a:r>
              <a:rPr lang="ru-RU" sz="1600" dirty="0" smtClean="0">
                <a:latin typeface="Times New Roman" pitchFamily="18" charset="0"/>
                <a:cs typeface="Times New Roman" pitchFamily="18" charset="0"/>
              </a:rPr>
              <a:t>. 2019</a:t>
            </a:r>
            <a:r>
              <a:rPr lang="ru-RU" sz="1600" dirty="0" smtClean="0">
                <a:latin typeface="Times New Roman" pitchFamily="18" charset="0"/>
                <a:cs typeface="Times New Roman" pitchFamily="18" charset="0"/>
              </a:rPr>
              <a:t>. 22 с. </a:t>
            </a:r>
            <a:endParaRPr lang="uk-UA" sz="1600" dirty="0" smtClean="0">
              <a:latin typeface="Times New Roman" pitchFamily="18" charset="0"/>
              <a:cs typeface="Times New Roman" pitchFamily="18" charset="0"/>
            </a:endParaRPr>
          </a:p>
          <a:p>
            <a:pPr marL="342900" indent="-342900" fontAlgn="base">
              <a:buFontTx/>
              <a:buAutoNum type="arabicPeriod"/>
            </a:pPr>
            <a:r>
              <a:rPr lang="uk-UA" sz="1600" dirty="0" err="1" smtClean="0">
                <a:latin typeface="Times New Roman" pitchFamily="18" charset="0"/>
                <a:cs typeface="Times New Roman" pitchFamily="18" charset="0"/>
              </a:rPr>
              <a:t>Мусатов</a:t>
            </a:r>
            <a:r>
              <a:rPr lang="uk-UA" sz="1600" cap="all" dirty="0" err="1" smtClean="0">
                <a:latin typeface="Times New Roman" pitchFamily="18" charset="0"/>
                <a:cs typeface="Times New Roman" pitchFamily="18" charset="0"/>
              </a:rPr>
              <a:t>а</a:t>
            </a:r>
            <a:r>
              <a:rPr lang="uk-UA" sz="1600" cap="all" dirty="0" smtClean="0">
                <a:latin typeface="Times New Roman" pitchFamily="18" charset="0"/>
                <a:cs typeface="Times New Roman" pitchFamily="18" charset="0"/>
              </a:rPr>
              <a:t> І.  </a:t>
            </a:r>
            <a:r>
              <a:rPr lang="uk-UA" sz="1600" dirty="0" smtClean="0">
                <a:latin typeface="Times New Roman" pitchFamily="18" charset="0"/>
                <a:cs typeface="Times New Roman" pitchFamily="18" charset="0"/>
              </a:rPr>
              <a:t>Експозиція «Південь України»  у НМНАПУ. </a:t>
            </a:r>
            <a:r>
              <a:rPr lang="uk-UA" sz="1600" i="1" dirty="0" smtClean="0">
                <a:latin typeface="Times New Roman" pitchFamily="18" charset="0"/>
                <a:cs typeface="Times New Roman" pitchFamily="18" charset="0"/>
              </a:rPr>
              <a:t>Україна споконвічна. </a:t>
            </a:r>
            <a:r>
              <a:rPr lang="en-US" sz="1600" dirty="0" smtClean="0">
                <a:latin typeface="Times New Roman" pitchFamily="18" charset="0"/>
                <a:cs typeface="Times New Roman" pitchFamily="18" charset="0"/>
              </a:rPr>
              <a:t>URL</a:t>
            </a:r>
            <a:r>
              <a:rPr lang="uk-UA" sz="1600" dirty="0">
                <a:latin typeface="Times New Roman" pitchFamily="18" charset="0"/>
                <a:cs typeface="Times New Roman" pitchFamily="18" charset="0"/>
              </a:rPr>
              <a:t>: </a:t>
            </a:r>
            <a:r>
              <a:rPr lang="uk-UA" sz="1600" dirty="0" smtClean="0">
                <a:latin typeface="Times New Roman" pitchFamily="18" charset="0"/>
                <a:cs typeface="Times New Roman" pitchFamily="18" charset="0"/>
                <a:hlinkClick r:id="rId3"/>
              </a:rPr>
              <a:t>https</a:t>
            </a:r>
            <a:r>
              <a:rPr lang="uk-UA" sz="1600" dirty="0" smtClean="0">
                <a:latin typeface="Times New Roman" pitchFamily="18" charset="0"/>
                <a:cs typeface="Times New Roman" pitchFamily="18" charset="0"/>
                <a:hlinkClick r:id="rId3"/>
              </a:rPr>
              <a:t>://etnoua.info/novyny/ekspozycija-pivden-ukrajiny-u-nmnapu-iryna-musatova</a:t>
            </a:r>
            <a:r>
              <a:rPr lang="uk-UA" sz="1600" dirty="0" smtClean="0">
                <a:latin typeface="Times New Roman" pitchFamily="18" charset="0"/>
                <a:cs typeface="Times New Roman" pitchFamily="18" charset="0"/>
                <a:hlinkClick r:id="rId3"/>
              </a:rPr>
              <a:t>/</a:t>
            </a:r>
            <a:r>
              <a:rPr lang="uk-UA" sz="1600" dirty="0">
                <a:latin typeface="Times New Roman" pitchFamily="18" charset="0"/>
                <a:cs typeface="Times New Roman" pitchFamily="18" charset="0"/>
              </a:rPr>
              <a:t>(Дата звернення </a:t>
            </a:r>
            <a:r>
              <a:rPr lang="uk-UA" sz="1600" dirty="0" smtClean="0">
                <a:latin typeface="Times New Roman" pitchFamily="18" charset="0"/>
                <a:cs typeface="Times New Roman" pitchFamily="18" charset="0"/>
              </a:rPr>
              <a:t>02.04.2025)</a:t>
            </a:r>
            <a:endParaRPr lang="uk-UA" sz="1600" dirty="0" smtClean="0">
              <a:latin typeface="Times New Roman" pitchFamily="18" charset="0"/>
              <a:cs typeface="Times New Roman" pitchFamily="18" charset="0"/>
            </a:endParaRPr>
          </a:p>
          <a:p>
            <a:pPr marL="342900" indent="-342900" fontAlgn="base">
              <a:buFontTx/>
              <a:buAutoNum type="arabicPeriod"/>
            </a:pPr>
            <a:r>
              <a:rPr lang="uk-UA" sz="1600" dirty="0" smtClean="0">
                <a:latin typeface="Times New Roman" pitchFamily="18" charset="0"/>
                <a:cs typeface="Times New Roman" pitchFamily="18" charset="0"/>
              </a:rPr>
              <a:t>Найпотужніші сонячні електростанції України УКРІНФОРМ </a:t>
            </a:r>
            <a:r>
              <a:rPr lang="en-US" sz="1600" dirty="0">
                <a:latin typeface="Times New Roman" pitchFamily="18" charset="0"/>
                <a:cs typeface="Times New Roman" pitchFamily="18" charset="0"/>
              </a:rPr>
              <a:t>URL</a:t>
            </a:r>
            <a:r>
              <a:rPr lang="uk-UA" sz="1600" dirty="0">
                <a:latin typeface="Times New Roman" pitchFamily="18" charset="0"/>
                <a:cs typeface="Times New Roman" pitchFamily="18" charset="0"/>
              </a:rPr>
              <a:t>: </a:t>
            </a:r>
            <a:r>
              <a:rPr lang="de-DE" sz="1600" dirty="0" smtClean="0">
                <a:latin typeface="Times New Roman" pitchFamily="18" charset="0"/>
                <a:cs typeface="Times New Roman" pitchFamily="18" charset="0"/>
                <a:hlinkClick r:id="rId4"/>
              </a:rPr>
              <a:t>https</a:t>
            </a:r>
            <a:r>
              <a:rPr lang="de-DE" sz="1600" dirty="0" smtClean="0">
                <a:latin typeface="Times New Roman" pitchFamily="18" charset="0"/>
                <a:cs typeface="Times New Roman" pitchFamily="18" charset="0"/>
                <a:hlinkClick r:id="rId4"/>
              </a:rPr>
              <a:t>://</a:t>
            </a:r>
            <a:r>
              <a:rPr lang="de-DE" sz="1600" dirty="0" smtClean="0">
                <a:latin typeface="Times New Roman" pitchFamily="18" charset="0"/>
                <a:cs typeface="Times New Roman" pitchFamily="18" charset="0"/>
                <a:hlinkClick r:id="rId4"/>
              </a:rPr>
              <a:t>www.ukrinform.ua/rubric-other_news/2887951-najpotuznisi-sonacni-elektrostancii-ukraini-infografika.html</a:t>
            </a:r>
            <a:r>
              <a:rPr lang="uk-UA" sz="1600" dirty="0">
                <a:latin typeface="Times New Roman" pitchFamily="18" charset="0"/>
                <a:cs typeface="Times New Roman" pitchFamily="18" charset="0"/>
              </a:rPr>
              <a:t>(Дата звернення 01.04.2025</a:t>
            </a:r>
            <a:r>
              <a:rPr lang="uk-UA" sz="1600" dirty="0" smtClean="0">
                <a:latin typeface="Times New Roman" pitchFamily="18" charset="0"/>
                <a:cs typeface="Times New Roman" pitchFamily="18" charset="0"/>
              </a:rPr>
              <a:t>)</a:t>
            </a:r>
            <a:endParaRPr lang="uk-UA" sz="1600" dirty="0" smtClean="0">
              <a:latin typeface="Times New Roman" pitchFamily="18" charset="0"/>
              <a:cs typeface="Times New Roman" pitchFamily="18" charset="0"/>
            </a:endParaRPr>
          </a:p>
          <a:p>
            <a:pPr marL="342900" indent="-342900" fontAlgn="base">
              <a:buAutoNum type="arabicPeriod"/>
            </a:pPr>
            <a:r>
              <a:rPr lang="uk-UA" sz="1600" dirty="0" smtClean="0">
                <a:latin typeface="Times New Roman" pitchFamily="18" charset="0"/>
                <a:cs typeface="Times New Roman" pitchFamily="18" charset="0"/>
              </a:rPr>
              <a:t>Покровська церква, Старокозаче. </a:t>
            </a:r>
            <a:r>
              <a:rPr lang="en-US" sz="1600" dirty="0">
                <a:latin typeface="Times New Roman" pitchFamily="18" charset="0"/>
                <a:cs typeface="Times New Roman" pitchFamily="18" charset="0"/>
              </a:rPr>
              <a:t>URL</a:t>
            </a:r>
            <a:r>
              <a:rPr lang="uk-UA" sz="1600" dirty="0">
                <a:latin typeface="Times New Roman" pitchFamily="18" charset="0"/>
                <a:cs typeface="Times New Roman" pitchFamily="18" charset="0"/>
              </a:rPr>
              <a:t>: </a:t>
            </a:r>
            <a:r>
              <a:rPr lang="de-DE" sz="1600" dirty="0" smtClean="0">
                <a:latin typeface="Times New Roman" pitchFamily="18" charset="0"/>
                <a:cs typeface="Times New Roman" pitchFamily="18" charset="0"/>
                <a:hlinkClick r:id="rId5"/>
              </a:rPr>
              <a:t>https</a:t>
            </a:r>
            <a:r>
              <a:rPr lang="de-DE" sz="1600" dirty="0" smtClean="0">
                <a:latin typeface="Times New Roman" pitchFamily="18" charset="0"/>
                <a:cs typeface="Times New Roman" pitchFamily="18" charset="0"/>
                <a:hlinkClick r:id="rId5"/>
              </a:rPr>
              <a:t>://ua.igotoworld.com/ua/poi_object/70938_pokrovskaya-cerkov-starokazache.htm</a:t>
            </a:r>
            <a:endParaRPr lang="uk-UA" sz="1600" dirty="0" smtClean="0">
              <a:latin typeface="Times New Roman" pitchFamily="18" charset="0"/>
              <a:cs typeface="Times New Roman" pitchFamily="18" charset="0"/>
            </a:endParaRPr>
          </a:p>
          <a:p>
            <a:pPr marL="342900" indent="-342900" fontAlgn="base">
              <a:buFontTx/>
              <a:buAutoNum type="arabicPeriod"/>
            </a:pPr>
            <a:r>
              <a:rPr lang="uk-UA" sz="1600" dirty="0" smtClean="0">
                <a:latin typeface="Times New Roman" pitchFamily="18" charset="0"/>
                <a:cs typeface="Times New Roman" pitchFamily="18" charset="0"/>
              </a:rPr>
              <a:t>СЕС </a:t>
            </a:r>
            <a:r>
              <a:rPr lang="uk-UA" sz="1600" dirty="0" err="1" smtClean="0">
                <a:latin typeface="Times New Roman" pitchFamily="18" charset="0"/>
                <a:cs typeface="Times New Roman" pitchFamily="18" charset="0"/>
              </a:rPr>
              <a:t>Старокозаче</a:t>
            </a:r>
            <a:r>
              <a:rPr lang="uk-UA" sz="1600" dirty="0" smtClean="0">
                <a:latin typeface="Times New Roman" pitchFamily="18" charset="0"/>
                <a:cs typeface="Times New Roman" pitchFamily="18" charset="0"/>
              </a:rPr>
              <a:t> </a:t>
            </a:r>
            <a:r>
              <a:rPr lang="en-US" sz="1600" dirty="0">
                <a:latin typeface="Times New Roman" pitchFamily="18" charset="0"/>
                <a:cs typeface="Times New Roman" pitchFamily="18" charset="0"/>
              </a:rPr>
              <a:t>URL</a:t>
            </a:r>
            <a:r>
              <a:rPr lang="uk-UA" sz="1600" dirty="0">
                <a:latin typeface="Times New Roman" pitchFamily="18" charset="0"/>
                <a:cs typeface="Times New Roman" pitchFamily="18" charset="0"/>
              </a:rPr>
              <a:t>: </a:t>
            </a:r>
            <a:r>
              <a:rPr lang="de-DE" sz="1600" dirty="0" smtClean="0">
                <a:latin typeface="Times New Roman" pitchFamily="18" charset="0"/>
                <a:cs typeface="Times New Roman" pitchFamily="18" charset="0"/>
                <a:hlinkClick r:id="rId6"/>
              </a:rPr>
              <a:t>https://</a:t>
            </a:r>
            <a:r>
              <a:rPr lang="de-DE" sz="1600" dirty="0" smtClean="0">
                <a:latin typeface="Times New Roman" pitchFamily="18" charset="0"/>
                <a:cs typeface="Times New Roman" pitchFamily="18" charset="0"/>
                <a:hlinkClick r:id="rId6"/>
              </a:rPr>
              <a:t>www.energo.ua/ua/assets/pv_plant_starokozache</a:t>
            </a:r>
            <a:r>
              <a:rPr lang="uk-UA" sz="1600" dirty="0">
                <a:latin typeface="Times New Roman" pitchFamily="18" charset="0"/>
                <a:cs typeface="Times New Roman" pitchFamily="18" charset="0"/>
              </a:rPr>
              <a:t>(Дата звернення </a:t>
            </a:r>
            <a:r>
              <a:rPr lang="uk-UA" sz="1600" dirty="0" smtClean="0">
                <a:latin typeface="Times New Roman" pitchFamily="18" charset="0"/>
                <a:cs typeface="Times New Roman" pitchFamily="18" charset="0"/>
              </a:rPr>
              <a:t>02.04.2025)</a:t>
            </a:r>
            <a:endParaRPr lang="uk-UA" sz="1600" dirty="0" smtClean="0">
              <a:latin typeface="Times New Roman" pitchFamily="18" charset="0"/>
              <a:cs typeface="Times New Roman" pitchFamily="18" charset="0"/>
            </a:endParaRPr>
          </a:p>
          <a:p>
            <a:pPr marL="342900" indent="-342900" fontAlgn="base">
              <a:buFontTx/>
              <a:buAutoNum type="arabicPeriod"/>
            </a:pPr>
            <a:r>
              <a:rPr lang="uk-UA" sz="1600" dirty="0" err="1" smtClean="0">
                <a:latin typeface="Times New Roman" pitchFamily="18" charset="0"/>
                <a:cs typeface="Times New Roman" pitchFamily="18" charset="0"/>
              </a:rPr>
              <a:t>Старокозацька</a:t>
            </a:r>
            <a:r>
              <a:rPr lang="uk-UA" sz="1600" dirty="0" smtClean="0">
                <a:latin typeface="Times New Roman" pitchFamily="18" charset="0"/>
                <a:cs typeface="Times New Roman" pitchFamily="18" charset="0"/>
              </a:rPr>
              <a:t> громада</a:t>
            </a:r>
            <a:r>
              <a:rPr lang="uk-UA" sz="1600" dirty="0" smtClean="0">
                <a:latin typeface="Times New Roman" pitchFamily="18" charset="0"/>
                <a:cs typeface="Times New Roman" pitchFamily="18" charset="0"/>
              </a:rPr>
              <a:t>.</a:t>
            </a:r>
            <a:r>
              <a:rPr lang="en-US" sz="1600" dirty="0">
                <a:latin typeface="Times New Roman" pitchFamily="18" charset="0"/>
                <a:cs typeface="Times New Roman" pitchFamily="18" charset="0"/>
              </a:rPr>
              <a:t> URL</a:t>
            </a:r>
            <a:r>
              <a:rPr lang="uk-UA" sz="1600" dirty="0">
                <a:latin typeface="Times New Roman" pitchFamily="18" charset="0"/>
                <a:cs typeface="Times New Roman" pitchFamily="18" charset="0"/>
              </a:rPr>
              <a:t>: </a:t>
            </a:r>
            <a:r>
              <a:rPr lang="de-DE" sz="1600" dirty="0" smtClean="0">
                <a:latin typeface="Times New Roman" pitchFamily="18" charset="0"/>
                <a:cs typeface="Times New Roman" pitchFamily="18" charset="0"/>
                <a:hlinkClick r:id="rId7"/>
              </a:rPr>
              <a:t>https://</a:t>
            </a:r>
            <a:r>
              <a:rPr lang="de-DE" sz="1600" dirty="0" smtClean="0">
                <a:latin typeface="Times New Roman" pitchFamily="18" charset="0"/>
                <a:cs typeface="Times New Roman" pitchFamily="18" charset="0"/>
                <a:hlinkClick r:id="rId7"/>
              </a:rPr>
              <a:t>starokozacka-gromada.gov.ua/istorichna-dovidka-11-05-59-19-12-2017/</a:t>
            </a:r>
            <a:r>
              <a:rPr lang="uk-UA" sz="1600" dirty="0" smtClean="0">
                <a:latin typeface="Times New Roman" pitchFamily="18" charset="0"/>
                <a:cs typeface="Times New Roman" pitchFamily="18" charset="0"/>
              </a:rPr>
              <a:t>(Дата звернення 01.04.2025)</a:t>
            </a:r>
            <a:endParaRPr lang="uk-UA" sz="1600" dirty="0" smtClean="0">
              <a:latin typeface="Times New Roman" pitchFamily="18" charset="0"/>
              <a:cs typeface="Times New Roman" pitchFamily="18" charset="0"/>
            </a:endParaRPr>
          </a:p>
          <a:p>
            <a:pPr marL="342900" indent="-342900" fontAlgn="base">
              <a:buFontTx/>
              <a:buAutoNum type="arabicPeriod" startAt="8"/>
            </a:pPr>
            <a:r>
              <a:rPr lang="uk-UA" sz="1600" dirty="0" smtClean="0">
                <a:latin typeface="Times New Roman" pitchFamily="18" charset="0"/>
                <a:cs typeface="Times New Roman" pitchFamily="18" charset="0"/>
              </a:rPr>
              <a:t>Хата із села </a:t>
            </a:r>
            <a:r>
              <a:rPr lang="uk-UA" sz="1600" dirty="0" err="1" smtClean="0">
                <a:latin typeface="Times New Roman" pitchFamily="18" charset="0"/>
                <a:cs typeface="Times New Roman" pitchFamily="18" charset="0"/>
              </a:rPr>
              <a:t>Старокозаче</a:t>
            </a:r>
            <a:r>
              <a:rPr lang="uk-UA" sz="1600" dirty="0" smtClean="0">
                <a:latin typeface="Times New Roman" pitchFamily="18" charset="0"/>
                <a:cs typeface="Times New Roman" pitchFamily="18" charset="0"/>
              </a:rPr>
              <a:t>. </a:t>
            </a:r>
            <a:r>
              <a:rPr lang="uk-UA" sz="1600" i="1" dirty="0" smtClean="0">
                <a:latin typeface="Times New Roman" pitchFamily="18" charset="0"/>
                <a:cs typeface="Times New Roman" pitchFamily="18" charset="0"/>
              </a:rPr>
              <a:t>Музей просто неба у </a:t>
            </a:r>
            <a:r>
              <a:rPr lang="uk-UA" sz="1600" i="1" dirty="0" err="1" smtClean="0">
                <a:latin typeface="Times New Roman" pitchFamily="18" charset="0"/>
                <a:cs typeface="Times New Roman" pitchFamily="18" charset="0"/>
              </a:rPr>
              <a:t>Пирогово</a:t>
            </a:r>
            <a:r>
              <a:rPr lang="uk-UA" sz="1600" i="1" dirty="0" smtClean="0">
                <a:latin typeface="Times New Roman" pitchFamily="18" charset="0"/>
                <a:cs typeface="Times New Roman" pitchFamily="18" charset="0"/>
              </a:rPr>
              <a:t>.</a:t>
            </a:r>
            <a:r>
              <a:rPr lang="de-DE" sz="1600" i="1"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URL</a:t>
            </a:r>
            <a:r>
              <a:rPr lang="uk-UA" sz="1600" dirty="0" smtClean="0">
                <a:latin typeface="Times New Roman" pitchFamily="18" charset="0"/>
                <a:cs typeface="Times New Roman" pitchFamily="18" charset="0"/>
              </a:rPr>
              <a:t>: </a:t>
            </a:r>
            <a:r>
              <a:rPr lang="de-DE" sz="1600" dirty="0" smtClean="0">
                <a:latin typeface="Times New Roman" pitchFamily="18" charset="0"/>
                <a:cs typeface="Times New Roman" pitchFamily="18" charset="0"/>
                <a:hlinkClick r:id="rId8"/>
              </a:rPr>
              <a:t>https://www.pyrohiv.com/exponat/khata-iz-sela-starokozache</a:t>
            </a:r>
            <a:r>
              <a:rPr lang="uk-UA" sz="1600" dirty="0" smtClean="0">
                <a:latin typeface="Times New Roman" pitchFamily="18" charset="0"/>
                <a:cs typeface="Times New Roman" pitchFamily="18" charset="0"/>
              </a:rPr>
              <a:t>(Дата звернення 28.03.2025)</a:t>
            </a:r>
          </a:p>
          <a:p>
            <a:pPr marL="342900" indent="-342900" fontAlgn="base">
              <a:buAutoNum type="arabicPeriod" startAt="8"/>
            </a:pPr>
            <a:endParaRPr lang="uk-UA" sz="1600" dirty="0" smtClean="0">
              <a:latin typeface="Times New Roman" pitchFamily="18" charset="0"/>
              <a:cs typeface="Times New Roman" pitchFamily="18" charset="0"/>
            </a:endParaRPr>
          </a:p>
          <a:p>
            <a:pPr marL="342900" indent="-342900" fontAlgn="base">
              <a:buAutoNum type="arabicPeriod" startAt="8"/>
            </a:pPr>
            <a:endParaRPr lang="uk-UA" b="1" dirty="0" smtClean="0">
              <a:latin typeface="Times New Roman" pitchFamily="18" charset="0"/>
              <a:cs typeface="Times New Roman" pitchFamily="18" charset="0"/>
            </a:endParaRPr>
          </a:p>
          <a:p>
            <a:pPr marL="342900" indent="-342900" fontAlgn="base">
              <a:buAutoNum type="arabicPeriod"/>
            </a:pPr>
            <a:endParaRPr lang="uk-UA" i="1" dirty="0" smtClean="0">
              <a:latin typeface="Times New Roman" pitchFamily="18" charset="0"/>
              <a:cs typeface="Times New Roman" pitchFamily="18" charset="0"/>
            </a:endParaRPr>
          </a:p>
          <a:p>
            <a:pPr marL="342900" indent="-342900" fontAlgn="base">
              <a:buAutoNum type="arabicPeriod"/>
            </a:pPr>
            <a:endParaRPr lang="ru-RU" i="1"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1264</TotalTime>
  <Words>1282</Words>
  <Application>Microsoft Office PowerPoint</Application>
  <PresentationFormat>Экран (4:3)</PresentationFormat>
  <Paragraphs>94</Paragraphs>
  <Slides>15</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іап</cp:lastModifiedBy>
  <cp:revision>131</cp:revision>
  <dcterms:created xsi:type="dcterms:W3CDTF">2025-03-27T13:22:07Z</dcterms:created>
  <dcterms:modified xsi:type="dcterms:W3CDTF">2025-04-05T17:48:52Z</dcterms:modified>
</cp:coreProperties>
</file>