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8288000" cy="10287000"/>
  <p:notesSz cx="6858000" cy="9144000"/>
  <p:embeddedFontLst>
    <p:embeddedFont>
      <p:font typeface="Open Sauce Light" charset="1" panose="00000400000000000000"/>
      <p:regular r:id="rId26"/>
    </p:embeddedFont>
    <p:embeddedFont>
      <p:font typeface="Cormorant Garamond" charset="1" panose="00000500000000000000"/>
      <p:regular r:id="rId27"/>
    </p:embeddedFont>
    <p:embeddedFont>
      <p:font typeface="Cormorant Garamond Bold Italics" charset="1" panose="00000800000000000000"/>
      <p:regular r:id="rId28"/>
    </p:embeddedFont>
    <p:embeddedFont>
      <p:font typeface="Open Sauce Bold Italics" charset="1" panose="00000800000000000000"/>
      <p:regular r:id="rId29"/>
    </p:embeddedFont>
    <p:embeddedFont>
      <p:font typeface="Open Sauce Bold" charset="1" panose="00000800000000000000"/>
      <p:regular r:id="rId30"/>
    </p:embeddedFont>
    <p:embeddedFont>
      <p:font typeface="Open Sauce Medium" charset="1" panose="00000600000000000000"/>
      <p:regular r:id="rId31"/>
    </p:embeddedFont>
    <p:embeddedFont>
      <p:font typeface="Nunito Sans Bold" charset="1" panose="00000800000000000000"/>
      <p:regular r:id="rId32"/>
    </p:embeddedFont>
    <p:embeddedFont>
      <p:font typeface="Nunito Sans" charset="1" panose="00000500000000000000"/>
      <p:regular r:id="rId33"/>
    </p:embeddedFont>
    <p:embeddedFont>
      <p:font typeface="Lora Bold Italics" charset="1" panose="00000800000000000000"/>
      <p:regular r:id="rId34"/>
    </p:embeddedFont>
    <p:embeddedFont>
      <p:font typeface="Lora" charset="1" panose="00000500000000000000"/>
      <p:regular r:id="rId35"/>
    </p:embeddedFont>
    <p:embeddedFont>
      <p:font typeface="Open Sauce" charset="1" panose="00000500000000000000"/>
      <p:regular r:id="rId36"/>
    </p:embeddedFont>
    <p:embeddedFont>
      <p:font typeface="Cormorant Garamond Bold" charset="1" panose="0000080000000000000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25.png" Type="http://schemas.openxmlformats.org/officeDocument/2006/relationships/image"/><Relationship Id="rId9" Target="../media/image2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9.jpeg" Type="http://schemas.openxmlformats.org/officeDocument/2006/relationships/image"/><Relationship Id="rId7" Target="../media/image30.png" Type="http://schemas.openxmlformats.org/officeDocument/2006/relationships/image"/><Relationship Id="rId8" Target="../media/image31.sv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34.png" Type="http://schemas.openxmlformats.org/officeDocument/2006/relationships/image"/><Relationship Id="rId7" Target="../media/image35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2.pn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40.png" Type="http://schemas.openxmlformats.org/officeDocument/2006/relationships/image"/><Relationship Id="rId9" Target="../media/image4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5.pn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43.png" Type="http://schemas.openxmlformats.org/officeDocument/2006/relationships/image"/><Relationship Id="rId9" Target="../media/image44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pn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46.png" Type="http://schemas.openxmlformats.org/officeDocument/2006/relationships/image"/><Relationship Id="rId9" Target="../media/image4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5.svg" Type="http://schemas.openxmlformats.org/officeDocument/2006/relationships/image"/><Relationship Id="rId2" Target="../media/image49.png" Type="http://schemas.openxmlformats.org/officeDocument/2006/relationships/image"/><Relationship Id="rId3" Target="../media/image50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1.jpeg" Type="http://schemas.openxmlformats.org/officeDocument/2006/relationships/image"/><Relationship Id="rId7" Target="../media/image52.png" Type="http://schemas.openxmlformats.org/officeDocument/2006/relationships/image"/><Relationship Id="rId8" Target="../media/image53.svg" Type="http://schemas.openxmlformats.org/officeDocument/2006/relationships/image"/><Relationship Id="rId9" Target="../media/image54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56.png" Type="http://schemas.openxmlformats.org/officeDocument/2006/relationships/image"/><Relationship Id="rId7" Target="../media/image57.svg" Type="http://schemas.openxmlformats.org/officeDocument/2006/relationships/image"/><Relationship Id="rId8" Target="../media/image58.png" Type="http://schemas.openxmlformats.org/officeDocument/2006/relationships/image"/><Relationship Id="rId9" Target="../media/image59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25.png" Type="http://schemas.openxmlformats.org/officeDocument/2006/relationships/image"/><Relationship Id="rId9" Target="../media/image26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32.png" Type="http://schemas.openxmlformats.org/officeDocument/2006/relationships/image"/><Relationship Id="rId9" Target="../media/image33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tortino.com.ua/tehniki-temperirovaniya-shokolada/" TargetMode="External" Type="http://schemas.openxmlformats.org/officeDocument/2006/relationships/hyperlink"/><Relationship Id="rId2" Target="../media/image49.png" Type="http://schemas.openxmlformats.org/officeDocument/2006/relationships/image"/><Relationship Id="rId3" Target="../media/image50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60.png" Type="http://schemas.openxmlformats.org/officeDocument/2006/relationships/image"/><Relationship Id="rId7" Target="../media/image61.svg" Type="http://schemas.openxmlformats.org/officeDocument/2006/relationships/image"/><Relationship Id="rId8" Target="https://gzpt.com.ua/blog/temperuvannia-shokoladu-vdoma/?srsltid=AfmBOorC9VMBYKDh1q3XqVWSJYeafiyF3q1Hcm00IhmeAOrIaoJPh6io" TargetMode="External" Type="http://schemas.openxmlformats.org/officeDocument/2006/relationships/hyperlink"/><Relationship Id="rId9" Target="https://chefs-shop.com/uk/kakao-mykryo--novyj-vzglyad-na-temperirovanie-shokolada" TargetMode="External" Type="http://schemas.openxmlformats.org/officeDocument/2006/relationships/hyperlink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62.png" Type="http://schemas.openxmlformats.org/officeDocument/2006/relationships/image"/><Relationship Id="rId7" Target="../media/image63.svg" Type="http://schemas.openxmlformats.org/officeDocument/2006/relationships/image"/><Relationship Id="rId8" Target="../media/image64.png" Type="http://schemas.openxmlformats.org/officeDocument/2006/relationships/image"/><Relationship Id="rId9" Target="../media/image6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A0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3318133">
            <a:off x="-3698270" y="-2083708"/>
            <a:ext cx="17147412" cy="20151874"/>
          </a:xfrm>
          <a:custGeom>
            <a:avLst/>
            <a:gdLst/>
            <a:ahLst/>
            <a:cxnLst/>
            <a:rect r="r" b="b" t="t" l="l"/>
            <a:pathLst>
              <a:path h="20151874" w="17147412">
                <a:moveTo>
                  <a:pt x="0" y="0"/>
                </a:moveTo>
                <a:lnTo>
                  <a:pt x="17147412" y="0"/>
                </a:lnTo>
                <a:lnTo>
                  <a:pt x="17147412" y="20151874"/>
                </a:lnTo>
                <a:lnTo>
                  <a:pt x="0" y="201518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6602646">
            <a:off x="6102466" y="2639097"/>
            <a:ext cx="23366845" cy="10706264"/>
          </a:xfrm>
          <a:custGeom>
            <a:avLst/>
            <a:gdLst/>
            <a:ahLst/>
            <a:cxnLst/>
            <a:rect r="r" b="b" t="t" l="l"/>
            <a:pathLst>
              <a:path h="10706264" w="23366845">
                <a:moveTo>
                  <a:pt x="0" y="0"/>
                </a:moveTo>
                <a:lnTo>
                  <a:pt x="23366845" y="0"/>
                </a:lnTo>
                <a:lnTo>
                  <a:pt x="23366845" y="10706264"/>
                </a:lnTo>
                <a:lnTo>
                  <a:pt x="0" y="107062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891752" y="6602730"/>
            <a:ext cx="12932527" cy="5682474"/>
          </a:xfrm>
          <a:custGeom>
            <a:avLst/>
            <a:gdLst/>
            <a:ahLst/>
            <a:cxnLst/>
            <a:rect r="r" b="b" t="t" l="l"/>
            <a:pathLst>
              <a:path h="5682474" w="12932527">
                <a:moveTo>
                  <a:pt x="0" y="0"/>
                </a:moveTo>
                <a:lnTo>
                  <a:pt x="12932527" y="0"/>
                </a:lnTo>
                <a:lnTo>
                  <a:pt x="12932527" y="5682474"/>
                </a:lnTo>
                <a:lnTo>
                  <a:pt x="0" y="56824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65594" y="7935079"/>
            <a:ext cx="12757567" cy="2223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FAF7F3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Підготувала: БРЖИСЬКА Анастасія</a:t>
            </a:r>
          </a:p>
          <a:p>
            <a:pPr algn="l" marL="0" indent="0" lvl="0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FAF7F3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Учениця Галицького фахового Коледжу імені В’ячеслава Чорновола</a:t>
            </a:r>
          </a:p>
          <a:p>
            <a:pPr algn="l" marL="0" indent="0" lvl="0">
              <a:lnSpc>
                <a:spcPts val="4480"/>
              </a:lnSpc>
              <a:spcBef>
                <a:spcPct val="0"/>
              </a:spcBef>
            </a:pPr>
            <a:r>
              <a:rPr lang="en-US" sz="3200" u="none">
                <a:solidFill>
                  <a:srgbClr val="FAF7F3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Науковий керівник: КУЗІВ Іван Степанович, вчитель Фізики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76344" y="3817620"/>
            <a:ext cx="12757567" cy="2785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7200">
                <a:solidFill>
                  <a:srgbClr val="FAF7F3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ФІЗИЧНІ АСПЕКТИ</a:t>
            </a:r>
          </a:p>
          <a:p>
            <a:pPr algn="l">
              <a:lnSpc>
                <a:spcPts val="7200"/>
              </a:lnSpc>
            </a:pPr>
            <a:r>
              <a:rPr lang="en-US" sz="7200">
                <a:solidFill>
                  <a:srgbClr val="FAF7F3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ПРОЦЕСУ ТЕМПЕРУВАННЯ ШОКОЛАДУ</a:t>
            </a:r>
          </a:p>
          <a:p>
            <a:pPr algn="l">
              <a:lnSpc>
                <a:spcPts val="600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-110503">
            <a:off x="11327553" y="-1127013"/>
            <a:ext cx="4412717" cy="4019584"/>
          </a:xfrm>
          <a:custGeom>
            <a:avLst/>
            <a:gdLst/>
            <a:ahLst/>
            <a:cxnLst/>
            <a:rect r="r" b="b" t="t" l="l"/>
            <a:pathLst>
              <a:path h="4019584" w="4412717">
                <a:moveTo>
                  <a:pt x="0" y="0"/>
                </a:moveTo>
                <a:lnTo>
                  <a:pt x="4412717" y="0"/>
                </a:lnTo>
                <a:lnTo>
                  <a:pt x="4412717" y="4019583"/>
                </a:lnTo>
                <a:lnTo>
                  <a:pt x="0" y="40195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470159" y="6749365"/>
            <a:ext cx="5817841" cy="4114800"/>
          </a:xfrm>
          <a:custGeom>
            <a:avLst/>
            <a:gdLst/>
            <a:ahLst/>
            <a:cxnLst/>
            <a:rect r="r" b="b" t="t" l="l"/>
            <a:pathLst>
              <a:path h="4114800" w="5817841">
                <a:moveTo>
                  <a:pt x="0" y="0"/>
                </a:moveTo>
                <a:lnTo>
                  <a:pt x="5817841" y="0"/>
                </a:lnTo>
                <a:lnTo>
                  <a:pt x="58178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A0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111679">
            <a:off x="-1445702" y="-4452698"/>
            <a:ext cx="11105500" cy="13051336"/>
          </a:xfrm>
          <a:custGeom>
            <a:avLst/>
            <a:gdLst/>
            <a:ahLst/>
            <a:cxnLst/>
            <a:rect r="r" b="b" t="t" l="l"/>
            <a:pathLst>
              <a:path h="13051336" w="11105500">
                <a:moveTo>
                  <a:pt x="0" y="0"/>
                </a:moveTo>
                <a:lnTo>
                  <a:pt x="11105500" y="0"/>
                </a:lnTo>
                <a:lnTo>
                  <a:pt x="11105500" y="13051336"/>
                </a:lnTo>
                <a:lnTo>
                  <a:pt x="0" y="13051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9756725">
            <a:off x="12090746" y="6742637"/>
            <a:ext cx="9067069" cy="4615962"/>
          </a:xfrm>
          <a:custGeom>
            <a:avLst/>
            <a:gdLst/>
            <a:ahLst/>
            <a:cxnLst/>
            <a:rect r="r" b="b" t="t" l="l"/>
            <a:pathLst>
              <a:path h="4615962" w="9067069">
                <a:moveTo>
                  <a:pt x="0" y="0"/>
                </a:moveTo>
                <a:lnTo>
                  <a:pt x="9067069" y="0"/>
                </a:lnTo>
                <a:lnTo>
                  <a:pt x="9067069" y="4615962"/>
                </a:lnTo>
                <a:lnTo>
                  <a:pt x="0" y="46159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632989" y="6094801"/>
            <a:ext cx="6887155" cy="4758398"/>
          </a:xfrm>
          <a:custGeom>
            <a:avLst/>
            <a:gdLst/>
            <a:ahLst/>
            <a:cxnLst/>
            <a:rect r="r" b="b" t="t" l="l"/>
            <a:pathLst>
              <a:path h="4758398" w="6887155">
                <a:moveTo>
                  <a:pt x="0" y="0"/>
                </a:moveTo>
                <a:lnTo>
                  <a:pt x="6887155" y="0"/>
                </a:lnTo>
                <a:lnTo>
                  <a:pt x="6887155" y="4758398"/>
                </a:lnTo>
                <a:lnTo>
                  <a:pt x="0" y="47583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3482867"/>
            <a:ext cx="16501771" cy="287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99"/>
              </a:lnSpc>
              <a:spcBef>
                <a:spcPct val="0"/>
              </a:spcBef>
            </a:pPr>
            <a:r>
              <a:rPr lang="en-US" b="true" sz="6399" i="true">
                <a:solidFill>
                  <a:srgbClr val="FAF7F3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Мета дослідження:</a:t>
            </a:r>
            <a:r>
              <a:rPr lang="en-US" sz="6399">
                <a:solidFill>
                  <a:srgbClr val="FAF7F3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 Дослідити фізичні процеси, що відбуваються під час темперування шоколаду, та їх вплив на кінцеві властивості</a:t>
            </a:r>
            <a:r>
              <a:rPr lang="en-US" sz="6399">
                <a:solidFill>
                  <a:srgbClr val="FAF7F3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 продукту.</a:t>
            </a:r>
          </a:p>
          <a:p>
            <a:pPr algn="ctr">
              <a:lnSpc>
                <a:spcPts val="3600"/>
              </a:lnSpc>
              <a:spcBef>
                <a:spcPct val="0"/>
              </a:spcBef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602707" y="-2508620"/>
            <a:ext cx="3927764" cy="4114800"/>
          </a:xfrm>
          <a:custGeom>
            <a:avLst/>
            <a:gdLst/>
            <a:ahLst/>
            <a:cxnLst/>
            <a:rect r="r" b="b" t="t" l="l"/>
            <a:pathLst>
              <a:path h="4114800" w="3927764">
                <a:moveTo>
                  <a:pt x="0" y="0"/>
                </a:moveTo>
                <a:lnTo>
                  <a:pt x="3927764" y="0"/>
                </a:lnTo>
                <a:lnTo>
                  <a:pt x="39277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A0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061334">
            <a:off x="7028909" y="-2118654"/>
            <a:ext cx="16286161" cy="12880873"/>
          </a:xfrm>
          <a:custGeom>
            <a:avLst/>
            <a:gdLst/>
            <a:ahLst/>
            <a:cxnLst/>
            <a:rect r="r" b="b" t="t" l="l"/>
            <a:pathLst>
              <a:path h="12880873" w="16286161">
                <a:moveTo>
                  <a:pt x="0" y="0"/>
                </a:moveTo>
                <a:lnTo>
                  <a:pt x="16286161" y="0"/>
                </a:lnTo>
                <a:lnTo>
                  <a:pt x="16286161" y="12880873"/>
                </a:lnTo>
                <a:lnTo>
                  <a:pt x="0" y="128808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574961" y="2955798"/>
            <a:ext cx="8122489" cy="5869006"/>
            <a:chOff x="0" y="0"/>
            <a:chExt cx="10829985" cy="7825341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7029686"/>
              <a:ext cx="10829985" cy="7956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1">
                <a:lnSpc>
                  <a:spcPts val="5040"/>
                </a:lnSpc>
                <a:spcBef>
                  <a:spcPct val="0"/>
                </a:spcBef>
              </a:pP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171450"/>
              <a:ext cx="10829985" cy="66560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9600"/>
                </a:lnSpc>
                <a:spcBef>
                  <a:spcPct val="0"/>
                </a:spcBef>
              </a:pPr>
              <a:r>
                <a:rPr lang="en-US" sz="9600">
                  <a:solidFill>
                    <a:srgbClr val="FAF7F3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Метод таблирування (на</a:t>
              </a:r>
              <a:r>
                <a:rPr lang="en-US" sz="9600">
                  <a:solidFill>
                    <a:srgbClr val="FAF7F3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 мармуровій плиті):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8100000">
            <a:off x="-3293648" y="9592307"/>
            <a:ext cx="9267009" cy="4717750"/>
          </a:xfrm>
          <a:custGeom>
            <a:avLst/>
            <a:gdLst/>
            <a:ahLst/>
            <a:cxnLst/>
            <a:rect r="r" b="b" t="t" l="l"/>
            <a:pathLst>
              <a:path h="4717750" w="9267009">
                <a:moveTo>
                  <a:pt x="0" y="0"/>
                </a:moveTo>
                <a:lnTo>
                  <a:pt x="9267009" y="0"/>
                </a:lnTo>
                <a:lnTo>
                  <a:pt x="9267009" y="4717751"/>
                </a:lnTo>
                <a:lnTo>
                  <a:pt x="0" y="47177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836415" y="7993191"/>
            <a:ext cx="5722071" cy="5212286"/>
          </a:xfrm>
          <a:custGeom>
            <a:avLst/>
            <a:gdLst/>
            <a:ahLst/>
            <a:cxnLst/>
            <a:rect r="r" b="b" t="t" l="l"/>
            <a:pathLst>
              <a:path h="5212286" w="5722071">
                <a:moveTo>
                  <a:pt x="0" y="0"/>
                </a:moveTo>
                <a:lnTo>
                  <a:pt x="5722070" y="0"/>
                </a:lnTo>
                <a:lnTo>
                  <a:pt x="5722070" y="5212286"/>
                </a:lnTo>
                <a:lnTo>
                  <a:pt x="0" y="52122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08771" y="1010383"/>
            <a:ext cx="8306390" cy="8466992"/>
            <a:chOff x="0" y="0"/>
            <a:chExt cx="11075187" cy="11289322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-47625"/>
              <a:ext cx="11075187" cy="104785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500"/>
                </a:lnSpc>
              </a:pPr>
              <a:r>
                <a:rPr lang="en-US" sz="2500" i="true" b="true">
                  <a:solidFill>
                    <a:srgbClr val="F6F3EE"/>
                  </a:solidFill>
                  <a:latin typeface="Open Sauce Bold Italics"/>
                  <a:ea typeface="Open Sauce Bold Italics"/>
                  <a:cs typeface="Open Sauce Bold Italics"/>
                  <a:sym typeface="Open Sauce Bold Italics"/>
                </a:rPr>
                <a:t>Розтоплений шоколад виливався на чисту мармурову плиту, де шпателем постійно перемішувався та охолоджувався до певної температури. Потім його знову нагрівається до робочої температури. Температурні контрольні точки для різних видів шоколаду є наступними (згідно з рекомендаціями):</a:t>
              </a:r>
            </a:p>
            <a:p>
              <a:pPr algn="l">
                <a:lnSpc>
                  <a:spcPts val="3500"/>
                </a:lnSpc>
              </a:pPr>
            </a:p>
            <a:p>
              <a:pPr algn="l" marL="1079509" indent="-359836" lvl="2">
                <a:lnSpc>
                  <a:spcPts val="3500"/>
                </a:lnSpc>
                <a:buFont typeface="Arial"/>
                <a:buChar char="⚬"/>
              </a:pPr>
              <a:r>
                <a:rPr lang="en-US" b="true" sz="2500">
                  <a:solidFill>
                    <a:srgbClr val="F6F3EE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Чорний шоколад:</a:t>
              </a:r>
              <a:r>
                <a:rPr lang="en-US" b="true" sz="2500">
                  <a:solidFill>
                    <a:srgbClr val="F6F3EE"/>
                  </a:solidFill>
                  <a:latin typeface="Open Sauce Medium"/>
                  <a:ea typeface="Open Sauce Medium"/>
                  <a:cs typeface="Open Sauce Medium"/>
                  <a:sym typeface="Open Sauce Medium"/>
                </a:rPr>
                <a:t> розтоплення до 45−50∘C, охолодження до 27−28∘C, нагрівання до 31−32∘C.</a:t>
              </a:r>
            </a:p>
            <a:p>
              <a:pPr algn="l" marL="1079509" indent="-359836" lvl="2">
                <a:lnSpc>
                  <a:spcPts val="3500"/>
                </a:lnSpc>
                <a:buFont typeface="Arial"/>
                <a:buChar char="⚬"/>
              </a:pPr>
              <a:r>
                <a:rPr lang="en-US" b="true" sz="2500">
                  <a:solidFill>
                    <a:srgbClr val="F6F3EE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Молочний шоколад:</a:t>
              </a:r>
              <a:r>
                <a:rPr lang="en-US" b="true" sz="2500">
                  <a:solidFill>
                    <a:srgbClr val="F6F3EE"/>
                  </a:solidFill>
                  <a:latin typeface="Open Sauce Medium"/>
                  <a:ea typeface="Open Sauce Medium"/>
                  <a:cs typeface="Open Sauce Medium"/>
                  <a:sym typeface="Open Sauce Medium"/>
                </a:rPr>
                <a:t> розтоплення до 40−45∘C, охолодження до 26−27∘C, нагрівання до 29−30∘C.</a:t>
              </a:r>
            </a:p>
            <a:p>
              <a:pPr algn="l" marL="1079509" indent="-359836" lvl="2">
                <a:lnSpc>
                  <a:spcPts val="3500"/>
                </a:lnSpc>
                <a:buFont typeface="Arial"/>
                <a:buChar char="⚬"/>
              </a:pPr>
              <a:r>
                <a:rPr lang="en-US" b="true" sz="2500">
                  <a:solidFill>
                    <a:srgbClr val="F6F3EE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Білий шоколад:</a:t>
              </a:r>
              <a:r>
                <a:rPr lang="en-US" b="true" sz="2500">
                  <a:solidFill>
                    <a:srgbClr val="F6F3EE"/>
                  </a:solidFill>
                  <a:latin typeface="Open Sauce Medium"/>
                  <a:ea typeface="Open Sauce Medium"/>
                  <a:cs typeface="Open Sauce Medium"/>
                  <a:sym typeface="Open Sauce Medium"/>
                </a:rPr>
                <a:t> розтоплення до 40−45∘C, охолодження до 25−26∘C, нагрівання до 28−29∘C.</a:t>
              </a:r>
            </a:p>
            <a:p>
              <a:pPr algn="l">
                <a:lnSpc>
                  <a:spcPts val="3500"/>
                </a:lnSpc>
              </a:pP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10764177"/>
              <a:ext cx="11075187" cy="5251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</a:pP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A0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389847">
            <a:off x="-3262876" y="-2298566"/>
            <a:ext cx="12241796" cy="14386726"/>
          </a:xfrm>
          <a:custGeom>
            <a:avLst/>
            <a:gdLst/>
            <a:ahLst/>
            <a:cxnLst/>
            <a:rect r="r" b="b" t="t" l="l"/>
            <a:pathLst>
              <a:path h="14386726" w="12241796">
                <a:moveTo>
                  <a:pt x="0" y="0"/>
                </a:moveTo>
                <a:lnTo>
                  <a:pt x="12241796" y="0"/>
                </a:lnTo>
                <a:lnTo>
                  <a:pt x="12241796" y="14386726"/>
                </a:lnTo>
                <a:lnTo>
                  <a:pt x="0" y="143867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97553" y="1554852"/>
            <a:ext cx="416795" cy="401303"/>
          </a:xfrm>
          <a:custGeom>
            <a:avLst/>
            <a:gdLst/>
            <a:ahLst/>
            <a:cxnLst/>
            <a:rect r="r" b="b" t="t" l="l"/>
            <a:pathLst>
              <a:path h="401303" w="416795">
                <a:moveTo>
                  <a:pt x="0" y="0"/>
                </a:moveTo>
                <a:lnTo>
                  <a:pt x="416794" y="0"/>
                </a:lnTo>
                <a:lnTo>
                  <a:pt x="416794" y="401303"/>
                </a:lnTo>
                <a:lnTo>
                  <a:pt x="0" y="4013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336805" y="2978274"/>
            <a:ext cx="416795" cy="401303"/>
          </a:xfrm>
          <a:custGeom>
            <a:avLst/>
            <a:gdLst/>
            <a:ahLst/>
            <a:cxnLst/>
            <a:rect r="r" b="b" t="t" l="l"/>
            <a:pathLst>
              <a:path h="401303" w="416795">
                <a:moveTo>
                  <a:pt x="0" y="0"/>
                </a:moveTo>
                <a:lnTo>
                  <a:pt x="416795" y="0"/>
                </a:lnTo>
                <a:lnTo>
                  <a:pt x="416795" y="401304"/>
                </a:lnTo>
                <a:lnTo>
                  <a:pt x="0" y="4013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297553" y="3964739"/>
            <a:ext cx="416795" cy="401303"/>
          </a:xfrm>
          <a:custGeom>
            <a:avLst/>
            <a:gdLst/>
            <a:ahLst/>
            <a:cxnLst/>
            <a:rect r="r" b="b" t="t" l="l"/>
            <a:pathLst>
              <a:path h="401303" w="416795">
                <a:moveTo>
                  <a:pt x="0" y="0"/>
                </a:moveTo>
                <a:lnTo>
                  <a:pt x="416794" y="0"/>
                </a:lnTo>
                <a:lnTo>
                  <a:pt x="416794" y="401303"/>
                </a:lnTo>
                <a:lnTo>
                  <a:pt x="0" y="4013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991952" y="6654247"/>
            <a:ext cx="6152048" cy="4865710"/>
          </a:xfrm>
          <a:custGeom>
            <a:avLst/>
            <a:gdLst/>
            <a:ahLst/>
            <a:cxnLst/>
            <a:rect r="r" b="b" t="t" l="l"/>
            <a:pathLst>
              <a:path h="4865710" w="6152048">
                <a:moveTo>
                  <a:pt x="0" y="0"/>
                </a:moveTo>
                <a:lnTo>
                  <a:pt x="6152048" y="0"/>
                </a:lnTo>
                <a:lnTo>
                  <a:pt x="6152048" y="4865711"/>
                </a:lnTo>
                <a:lnTo>
                  <a:pt x="0" y="48657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90640">
            <a:off x="12488537" y="5379516"/>
            <a:ext cx="8934587" cy="5848093"/>
          </a:xfrm>
          <a:custGeom>
            <a:avLst/>
            <a:gdLst/>
            <a:ahLst/>
            <a:cxnLst/>
            <a:rect r="r" b="b" t="t" l="l"/>
            <a:pathLst>
              <a:path h="5848093" w="8934587">
                <a:moveTo>
                  <a:pt x="0" y="0"/>
                </a:moveTo>
                <a:lnTo>
                  <a:pt x="8934586" y="0"/>
                </a:lnTo>
                <a:lnTo>
                  <a:pt x="8934586" y="5848093"/>
                </a:lnTo>
                <a:lnTo>
                  <a:pt x="0" y="58480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aphicFrame>
        <p:nvGraphicFramePr>
          <p:cNvPr name="Table 8" id="8"/>
          <p:cNvGraphicFramePr>
            <a:graphicFrameLocks noGrp="true"/>
          </p:cNvGraphicFramePr>
          <p:nvPr/>
        </p:nvGraphicFramePr>
        <p:xfrm>
          <a:off x="10314992" y="1207512"/>
          <a:ext cx="6755363" cy="2447925"/>
        </p:xfrm>
        <a:graphic>
          <a:graphicData uri="http://schemas.openxmlformats.org/drawingml/2006/table">
            <a:tbl>
              <a:tblPr/>
              <a:tblGrid>
                <a:gridCol w="6755363"/>
              </a:tblGrid>
              <a:tr h="157162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r>
                        <a:rPr lang="en-US" sz="2199" b="true">
                          <a:solidFill>
                            <a:srgbClr val="FAF7F3"/>
                          </a:solidFill>
                          <a:latin typeface="Open Sauce Medium"/>
                          <a:ea typeface="Open Sauce Medium"/>
                          <a:cs typeface="Open Sauce Medium"/>
                          <a:sym typeface="Open Sauce Medium"/>
                        </a:rPr>
                        <a:t>Вивчити наукову літературу з фізико-хімічних властивостей шоколаду та процесу його темперування.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63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9" id="9"/>
          <p:cNvSpPr txBox="true"/>
          <p:nvPr/>
        </p:nvSpPr>
        <p:spPr>
          <a:xfrm rot="0">
            <a:off x="1028700" y="3751679"/>
            <a:ext cx="7028412" cy="2510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00"/>
              </a:lnSpc>
              <a:spcBef>
                <a:spcPct val="0"/>
              </a:spcBef>
            </a:pPr>
            <a:r>
              <a:rPr lang="en-US" sz="9600">
                <a:solidFill>
                  <a:srgbClr val="FAF7F3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Завдання</a:t>
            </a:r>
            <a:r>
              <a:rPr lang="en-US" sz="9600">
                <a:solidFill>
                  <a:srgbClr val="FAF7F3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 дослідження:</a:t>
            </a:r>
          </a:p>
        </p:txBody>
      </p:sp>
      <p:graphicFrame>
        <p:nvGraphicFramePr>
          <p:cNvPr name="Table 10" id="10"/>
          <p:cNvGraphicFramePr>
            <a:graphicFrameLocks noGrp="true"/>
          </p:cNvGraphicFramePr>
          <p:nvPr/>
        </p:nvGraphicFramePr>
        <p:xfrm>
          <a:off x="10314992" y="2588376"/>
          <a:ext cx="6755363" cy="1181100"/>
        </p:xfrm>
        <a:graphic>
          <a:graphicData uri="http://schemas.openxmlformats.org/drawingml/2006/table">
            <a:tbl>
              <a:tblPr/>
              <a:tblGrid>
                <a:gridCol w="6755363"/>
              </a:tblGrid>
              <a:tr h="11811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r>
                        <a:rPr lang="en-US" sz="2199" b="true">
                          <a:solidFill>
                            <a:srgbClr val="FAF7F3"/>
                          </a:solidFill>
                          <a:latin typeface="Open Sauce Medium"/>
                          <a:ea typeface="Open Sauce Medium"/>
                          <a:cs typeface="Open Sauce Medium"/>
                          <a:sym typeface="Open Sauce Medium"/>
                        </a:rPr>
                        <a:t>Розглянути кристалічні структури какао-масла та їх поліморфні форми.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name="Table 11" id="11"/>
          <p:cNvGraphicFramePr>
            <a:graphicFrameLocks noGrp="true"/>
          </p:cNvGraphicFramePr>
          <p:nvPr/>
        </p:nvGraphicFramePr>
        <p:xfrm>
          <a:off x="10314992" y="3580229"/>
          <a:ext cx="6755363" cy="1571625"/>
        </p:xfrm>
        <a:graphic>
          <a:graphicData uri="http://schemas.openxmlformats.org/drawingml/2006/table">
            <a:tbl>
              <a:tblPr/>
              <a:tblGrid>
                <a:gridCol w="6755363"/>
              </a:tblGrid>
              <a:tr h="157162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r>
                        <a:rPr lang="en-US" sz="2199" b="true">
                          <a:solidFill>
                            <a:srgbClr val="FAF7F3"/>
                          </a:solidFill>
                          <a:latin typeface="Open Sauce Medium"/>
                          <a:ea typeface="Open Sauce Medium"/>
                          <a:cs typeface="Open Sauce Medium"/>
                          <a:sym typeface="Open Sauce Medium"/>
                        </a:rPr>
                        <a:t>Дослідити вплив температурних режимів на процес кристалізації шоколаду.</a:t>
                      </a:r>
                      <a:endParaRPr lang="en-US" sz="1100"/>
                    </a:p>
                    <a:p>
                      <a:pPr algn="l">
                        <a:lnSpc>
                          <a:spcPts val="3079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12" id="12"/>
          <p:cNvSpPr/>
          <p:nvPr/>
        </p:nvSpPr>
        <p:spPr>
          <a:xfrm flipH="false" flipV="false" rot="0">
            <a:off x="9336805" y="4951203"/>
            <a:ext cx="416795" cy="401303"/>
          </a:xfrm>
          <a:custGeom>
            <a:avLst/>
            <a:gdLst/>
            <a:ahLst/>
            <a:cxnLst/>
            <a:rect r="r" b="b" t="t" l="l"/>
            <a:pathLst>
              <a:path h="401303" w="416795">
                <a:moveTo>
                  <a:pt x="0" y="0"/>
                </a:moveTo>
                <a:lnTo>
                  <a:pt x="416795" y="0"/>
                </a:lnTo>
                <a:lnTo>
                  <a:pt x="416795" y="401303"/>
                </a:lnTo>
                <a:lnTo>
                  <a:pt x="0" y="4013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aphicFrame>
        <p:nvGraphicFramePr>
          <p:cNvPr name="Table 13" id="13"/>
          <p:cNvGraphicFramePr>
            <a:graphicFrameLocks noGrp="true"/>
          </p:cNvGraphicFramePr>
          <p:nvPr/>
        </p:nvGraphicFramePr>
        <p:xfrm>
          <a:off x="10314992" y="4488148"/>
          <a:ext cx="6755363" cy="1571625"/>
        </p:xfrm>
        <a:graphic>
          <a:graphicData uri="http://schemas.openxmlformats.org/drawingml/2006/table">
            <a:tbl>
              <a:tblPr/>
              <a:tblGrid>
                <a:gridCol w="6755363"/>
              </a:tblGrid>
              <a:tr h="157162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r>
                        <a:rPr lang="en-US" sz="2199" b="true">
                          <a:solidFill>
                            <a:srgbClr val="FAF7F3"/>
                          </a:solidFill>
                          <a:latin typeface="Open Sauce Medium"/>
                          <a:ea typeface="Open Sauce Medium"/>
                          <a:cs typeface="Open Sauce Medium"/>
                          <a:sym typeface="Open Sauce Medium"/>
                        </a:rPr>
                        <a:t>Проаналізувати зміни в'язкості шоколаду під час темперування.</a:t>
                      </a:r>
                      <a:endParaRPr lang="en-US" sz="1100"/>
                    </a:p>
                    <a:p>
                      <a:pPr algn="l">
                        <a:lnSpc>
                          <a:spcPts val="3079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name="Table 14" id="14"/>
          <p:cNvGraphicFramePr>
            <a:graphicFrameLocks noGrp="true"/>
          </p:cNvGraphicFramePr>
          <p:nvPr/>
        </p:nvGraphicFramePr>
        <p:xfrm>
          <a:off x="10314992" y="5352506"/>
          <a:ext cx="6755363" cy="1962150"/>
        </p:xfrm>
        <a:graphic>
          <a:graphicData uri="http://schemas.openxmlformats.org/drawingml/2006/table">
            <a:tbl>
              <a:tblPr/>
              <a:tblGrid>
                <a:gridCol w="6755363"/>
              </a:tblGrid>
              <a:tr h="196215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r>
                        <a:rPr lang="en-US" sz="2199" b="true">
                          <a:solidFill>
                            <a:srgbClr val="FAF7F3"/>
                          </a:solidFill>
                          <a:latin typeface="Open Sauce Medium"/>
                          <a:ea typeface="Open Sauce Medium"/>
                          <a:cs typeface="Open Sauce Medium"/>
                          <a:sym typeface="Open Sauce Medium"/>
                        </a:rPr>
                        <a:t>Експериментально дослідити вплив різних методів темперування на фізичні властивості затверділого шоколаду (твердість, блиск, ламкість).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name="Table 15" id="15"/>
          <p:cNvGraphicFramePr>
            <a:graphicFrameLocks noGrp="true"/>
          </p:cNvGraphicFramePr>
          <p:nvPr/>
        </p:nvGraphicFramePr>
        <p:xfrm>
          <a:off x="10314992" y="7124953"/>
          <a:ext cx="6755363" cy="1962150"/>
        </p:xfrm>
        <a:graphic>
          <a:graphicData uri="http://schemas.openxmlformats.org/drawingml/2006/table">
            <a:tbl>
              <a:tblPr/>
              <a:tblGrid>
                <a:gridCol w="6755363"/>
              </a:tblGrid>
              <a:tr h="196215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r>
                        <a:rPr lang="en-US" sz="2199" b="true">
                          <a:solidFill>
                            <a:srgbClr val="FAF7F3"/>
                          </a:solidFill>
                          <a:latin typeface="Open Sauce Medium"/>
                          <a:ea typeface="Open Sauce Medium"/>
                          <a:cs typeface="Open Sauce Medium"/>
                          <a:sym typeface="Open Sauce Medium"/>
                        </a:rPr>
                        <a:t>Сформулювати висновки щодо оптимальних температурних режимів та методів темперування для досягнення бажаних фізичних характеристик шоколаду.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16" id="16"/>
          <p:cNvSpPr/>
          <p:nvPr/>
        </p:nvSpPr>
        <p:spPr>
          <a:xfrm flipH="false" flipV="false" rot="0">
            <a:off x="9336805" y="6132929"/>
            <a:ext cx="416795" cy="401303"/>
          </a:xfrm>
          <a:custGeom>
            <a:avLst/>
            <a:gdLst/>
            <a:ahLst/>
            <a:cxnLst/>
            <a:rect r="r" b="b" t="t" l="l"/>
            <a:pathLst>
              <a:path h="401303" w="416795">
                <a:moveTo>
                  <a:pt x="0" y="0"/>
                </a:moveTo>
                <a:lnTo>
                  <a:pt x="416795" y="0"/>
                </a:lnTo>
                <a:lnTo>
                  <a:pt x="416795" y="401303"/>
                </a:lnTo>
                <a:lnTo>
                  <a:pt x="0" y="4013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336805" y="7902259"/>
            <a:ext cx="416795" cy="401303"/>
          </a:xfrm>
          <a:custGeom>
            <a:avLst/>
            <a:gdLst/>
            <a:ahLst/>
            <a:cxnLst/>
            <a:rect r="r" b="b" t="t" l="l"/>
            <a:pathLst>
              <a:path h="401303" w="416795">
                <a:moveTo>
                  <a:pt x="0" y="0"/>
                </a:moveTo>
                <a:lnTo>
                  <a:pt x="416795" y="0"/>
                </a:lnTo>
                <a:lnTo>
                  <a:pt x="416795" y="401303"/>
                </a:lnTo>
                <a:lnTo>
                  <a:pt x="0" y="4013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A0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7399103">
            <a:off x="-5958452" y="1228738"/>
            <a:ext cx="14857945" cy="11751284"/>
          </a:xfrm>
          <a:custGeom>
            <a:avLst/>
            <a:gdLst/>
            <a:ahLst/>
            <a:cxnLst/>
            <a:rect r="r" b="b" t="t" l="l"/>
            <a:pathLst>
              <a:path h="11751284" w="14857945">
                <a:moveTo>
                  <a:pt x="0" y="0"/>
                </a:moveTo>
                <a:lnTo>
                  <a:pt x="14857945" y="0"/>
                </a:lnTo>
                <a:lnTo>
                  <a:pt x="14857945" y="11751284"/>
                </a:lnTo>
                <a:lnTo>
                  <a:pt x="0" y="117512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70423">
            <a:off x="11914358" y="-3775658"/>
            <a:ext cx="8532821" cy="6748686"/>
          </a:xfrm>
          <a:custGeom>
            <a:avLst/>
            <a:gdLst/>
            <a:ahLst/>
            <a:cxnLst/>
            <a:rect r="r" b="b" t="t" l="l"/>
            <a:pathLst>
              <a:path h="6748686" w="8532821">
                <a:moveTo>
                  <a:pt x="0" y="0"/>
                </a:moveTo>
                <a:lnTo>
                  <a:pt x="8532821" y="0"/>
                </a:lnTo>
                <a:lnTo>
                  <a:pt x="8532821" y="6748686"/>
                </a:lnTo>
                <a:lnTo>
                  <a:pt x="0" y="67486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315505" y="800095"/>
            <a:ext cx="7316961" cy="8686810"/>
            <a:chOff x="-36830" y="-1270"/>
            <a:chExt cx="6417310" cy="76187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417310" cy="7618730"/>
            </a:xfrm>
            <a:custGeom>
              <a:avLst/>
              <a:gdLst/>
              <a:ahLst/>
              <a:cxnLst/>
              <a:rect r="r" b="b" t="t" l="l"/>
              <a:pathLst>
                <a:path h="7618730" w="6417310">
                  <a:moveTo>
                    <a:pt x="80010" y="2303780"/>
                  </a:moveTo>
                  <a:cubicBezTo>
                    <a:pt x="0" y="2415540"/>
                    <a:pt x="52070" y="5335270"/>
                    <a:pt x="73660" y="5438140"/>
                  </a:cubicBezTo>
                  <a:cubicBezTo>
                    <a:pt x="95250" y="5541010"/>
                    <a:pt x="3042920" y="7618730"/>
                    <a:pt x="3211830" y="7606030"/>
                  </a:cubicBezTo>
                  <a:cubicBezTo>
                    <a:pt x="3380740" y="7593330"/>
                    <a:pt x="6206490" y="5601970"/>
                    <a:pt x="6226810" y="5436870"/>
                  </a:cubicBezTo>
                  <a:cubicBezTo>
                    <a:pt x="6247130" y="5271770"/>
                    <a:pt x="6356350" y="2599690"/>
                    <a:pt x="6386830" y="2334260"/>
                  </a:cubicBezTo>
                  <a:cubicBezTo>
                    <a:pt x="6417310" y="2068830"/>
                    <a:pt x="3336290" y="0"/>
                    <a:pt x="3067050" y="1270"/>
                  </a:cubicBezTo>
                  <a:cubicBezTo>
                    <a:pt x="2797810" y="2540"/>
                    <a:pt x="280670" y="2024380"/>
                    <a:pt x="80010" y="2303780"/>
                  </a:cubicBezTo>
                  <a:close/>
                </a:path>
              </a:pathLst>
            </a:custGeom>
            <a:blipFill>
              <a:blip r:embed="rId6"/>
              <a:stretch>
                <a:fillRect l="-26892" t="0" r="-2689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8981506" y="4334213"/>
            <a:ext cx="5498334" cy="469858"/>
          </a:xfrm>
          <a:custGeom>
            <a:avLst/>
            <a:gdLst/>
            <a:ahLst/>
            <a:cxnLst/>
            <a:rect r="r" b="b" t="t" l="l"/>
            <a:pathLst>
              <a:path h="469858" w="5498334">
                <a:moveTo>
                  <a:pt x="0" y="0"/>
                </a:moveTo>
                <a:lnTo>
                  <a:pt x="5498334" y="0"/>
                </a:lnTo>
                <a:lnTo>
                  <a:pt x="5498334" y="469857"/>
                </a:lnTo>
                <a:lnTo>
                  <a:pt x="0" y="46985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668847" y="6869451"/>
            <a:ext cx="5300094" cy="4114800"/>
          </a:xfrm>
          <a:custGeom>
            <a:avLst/>
            <a:gdLst/>
            <a:ahLst/>
            <a:cxnLst/>
            <a:rect r="r" b="b" t="t" l="l"/>
            <a:pathLst>
              <a:path h="4114800" w="5300094">
                <a:moveTo>
                  <a:pt x="0" y="0"/>
                </a:moveTo>
                <a:lnTo>
                  <a:pt x="5300094" y="0"/>
                </a:lnTo>
                <a:lnTo>
                  <a:pt x="53000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8752668" y="604223"/>
            <a:ext cx="7648488" cy="3729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00"/>
              </a:lnSpc>
              <a:spcBef>
                <a:spcPct val="0"/>
              </a:spcBef>
            </a:pPr>
            <a:r>
              <a:rPr lang="en-US" sz="9600">
                <a:solidFill>
                  <a:srgbClr val="FAF7F3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Об’єкт</a:t>
            </a:r>
            <a:r>
              <a:rPr lang="en-US" sz="9600">
                <a:solidFill>
                  <a:srgbClr val="FAF7F3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 та предмет дослідження: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610812" y="5232695"/>
            <a:ext cx="7648488" cy="4442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true">
                <a:solidFill>
                  <a:srgbClr val="FAF7F3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Об’єкт дослідження:</a:t>
            </a:r>
            <a:r>
              <a:rPr lang="en-US" sz="3600">
                <a:solidFill>
                  <a:srgbClr val="FAF7F3"/>
                </a:solidFill>
                <a:latin typeface="Nunito Sans"/>
                <a:ea typeface="Nunito Sans"/>
                <a:cs typeface="Nunito Sans"/>
                <a:sym typeface="Nunito Sans"/>
              </a:rPr>
              <a:t> Процес темперування шоколаду.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FAF7F3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Предмет дослідження:</a:t>
            </a:r>
            <a:r>
              <a:rPr lang="en-US" sz="3600">
                <a:solidFill>
                  <a:srgbClr val="FAF7F3"/>
                </a:solidFill>
                <a:latin typeface="Nunito Sans"/>
                <a:ea typeface="Nunito Sans"/>
                <a:cs typeface="Nunito Sans"/>
                <a:sym typeface="Nunito Sans"/>
              </a:rPr>
              <a:t> Фізичні явища та зміни,</a:t>
            </a:r>
            <a:r>
              <a:rPr lang="en-US" sz="3600" u="none">
                <a:solidFill>
                  <a:srgbClr val="FAF7F3"/>
                </a:solidFill>
                <a:latin typeface="Nunito Sans"/>
                <a:ea typeface="Nunito Sans"/>
                <a:cs typeface="Nunito Sans"/>
                <a:sym typeface="Nunito Sans"/>
              </a:rPr>
              <a:t> що відбуваються в шоколаді на різних етапах темперування.</a:t>
            </a:r>
          </a:p>
          <a:p>
            <a:pPr algn="l" marL="0" indent="0" lvl="1">
              <a:lnSpc>
                <a:spcPts val="504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A0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061334">
            <a:off x="7028909" y="-2118654"/>
            <a:ext cx="16286161" cy="12880873"/>
          </a:xfrm>
          <a:custGeom>
            <a:avLst/>
            <a:gdLst/>
            <a:ahLst/>
            <a:cxnLst/>
            <a:rect r="r" b="b" t="t" l="l"/>
            <a:pathLst>
              <a:path h="12880873" w="16286161">
                <a:moveTo>
                  <a:pt x="0" y="0"/>
                </a:moveTo>
                <a:lnTo>
                  <a:pt x="16286161" y="0"/>
                </a:lnTo>
                <a:lnTo>
                  <a:pt x="16286161" y="12880873"/>
                </a:lnTo>
                <a:lnTo>
                  <a:pt x="0" y="128808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574961" y="3565398"/>
            <a:ext cx="8122489" cy="4649806"/>
            <a:chOff x="0" y="0"/>
            <a:chExt cx="10829985" cy="6199741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5404086"/>
              <a:ext cx="10829985" cy="7956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1">
                <a:lnSpc>
                  <a:spcPts val="5040"/>
                </a:lnSpc>
                <a:spcBef>
                  <a:spcPct val="0"/>
                </a:spcBef>
              </a:pP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171450"/>
              <a:ext cx="10829985" cy="50304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9600"/>
                </a:lnSpc>
                <a:spcBef>
                  <a:spcPct val="0"/>
                </a:spcBef>
              </a:pPr>
              <a:r>
                <a:rPr lang="en-US" sz="9600">
                  <a:solidFill>
                    <a:srgbClr val="FAF7F3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Метод посіву (додавання как</a:t>
              </a:r>
              <a:r>
                <a:rPr lang="en-US" sz="9600">
                  <a:solidFill>
                    <a:srgbClr val="FAF7F3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ао-масла):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8100000">
            <a:off x="-3293648" y="9592307"/>
            <a:ext cx="9267009" cy="4717750"/>
          </a:xfrm>
          <a:custGeom>
            <a:avLst/>
            <a:gdLst/>
            <a:ahLst/>
            <a:cxnLst/>
            <a:rect r="r" b="b" t="t" l="l"/>
            <a:pathLst>
              <a:path h="4717750" w="9267009">
                <a:moveTo>
                  <a:pt x="0" y="0"/>
                </a:moveTo>
                <a:lnTo>
                  <a:pt x="9267009" y="0"/>
                </a:lnTo>
                <a:lnTo>
                  <a:pt x="9267009" y="4717751"/>
                </a:lnTo>
                <a:lnTo>
                  <a:pt x="0" y="47177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836415" y="7993191"/>
            <a:ext cx="5722071" cy="5212286"/>
          </a:xfrm>
          <a:custGeom>
            <a:avLst/>
            <a:gdLst/>
            <a:ahLst/>
            <a:cxnLst/>
            <a:rect r="r" b="b" t="t" l="l"/>
            <a:pathLst>
              <a:path h="5212286" w="5722071">
                <a:moveTo>
                  <a:pt x="0" y="0"/>
                </a:moveTo>
                <a:lnTo>
                  <a:pt x="5722070" y="0"/>
                </a:lnTo>
                <a:lnTo>
                  <a:pt x="5722070" y="5212286"/>
                </a:lnTo>
                <a:lnTo>
                  <a:pt x="0" y="52122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85051" y="3916481"/>
            <a:ext cx="8306390" cy="4523642"/>
            <a:chOff x="0" y="0"/>
            <a:chExt cx="11075187" cy="6031523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-47625"/>
              <a:ext cx="11075187" cy="52207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500"/>
                </a:lnSpc>
              </a:pPr>
              <a:r>
                <a:rPr lang="en-US" sz="2500" i="true" b="true">
                  <a:solidFill>
                    <a:srgbClr val="F6F3EE"/>
                  </a:solidFill>
                  <a:latin typeface="Open Sauce Bold Italics"/>
                  <a:ea typeface="Open Sauce Bold Italics"/>
                  <a:cs typeface="Open Sauce Bold Italics"/>
                  <a:sym typeface="Open Sauce Bold Italics"/>
                </a:rPr>
                <a:t>Розтоплений шоколад охолоджувався до певної температури, після чого до нього додавалася невелика кількість (близько 1%) попередньо темперованого шоколаду або ка</a:t>
              </a:r>
              <a:r>
                <a:rPr lang="en-US" sz="2500" i="true" b="true">
                  <a:solidFill>
                    <a:srgbClr val="F6F3EE"/>
                  </a:solidFill>
                  <a:latin typeface="Open Sauce Bold Italics"/>
                  <a:ea typeface="Open Sauce Bold Italics"/>
                  <a:cs typeface="Open Sauce Bold Italics"/>
                  <a:sym typeface="Open Sauce Bold Italics"/>
                </a:rPr>
                <a:t>као-масла мікронізованої форми (Callets). Суміш ретельно перемішувалася до повного розчинення посівного матеріалу. Температуру контролювали відповідно до рекомендацій для кожного виду шоколаду (кінцева робоча температура).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5506378"/>
              <a:ext cx="11075187" cy="5251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</a:pP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A0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061334">
            <a:off x="7028909" y="-2118654"/>
            <a:ext cx="16286161" cy="12880873"/>
          </a:xfrm>
          <a:custGeom>
            <a:avLst/>
            <a:gdLst/>
            <a:ahLst/>
            <a:cxnLst/>
            <a:rect r="r" b="b" t="t" l="l"/>
            <a:pathLst>
              <a:path h="12880873" w="16286161">
                <a:moveTo>
                  <a:pt x="0" y="0"/>
                </a:moveTo>
                <a:lnTo>
                  <a:pt x="16286161" y="0"/>
                </a:lnTo>
                <a:lnTo>
                  <a:pt x="16286161" y="12880873"/>
                </a:lnTo>
                <a:lnTo>
                  <a:pt x="0" y="128808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443808" y="3973830"/>
            <a:ext cx="6253642" cy="2510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00"/>
              </a:lnSpc>
              <a:spcBef>
                <a:spcPct val="0"/>
              </a:spcBef>
            </a:pPr>
            <a:r>
              <a:rPr lang="en-US" sz="9600">
                <a:solidFill>
                  <a:srgbClr val="FAF7F3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Теоретична</a:t>
            </a:r>
            <a:r>
              <a:rPr lang="en-US" sz="9600">
                <a:solidFill>
                  <a:srgbClr val="FAF7F3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 частина: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8100000">
            <a:off x="-3102949" y="7728984"/>
            <a:ext cx="9267009" cy="4717750"/>
          </a:xfrm>
          <a:custGeom>
            <a:avLst/>
            <a:gdLst/>
            <a:ahLst/>
            <a:cxnLst/>
            <a:rect r="r" b="b" t="t" l="l"/>
            <a:pathLst>
              <a:path h="4717750" w="9267009">
                <a:moveTo>
                  <a:pt x="0" y="0"/>
                </a:moveTo>
                <a:lnTo>
                  <a:pt x="9267009" y="0"/>
                </a:lnTo>
                <a:lnTo>
                  <a:pt x="9267009" y="4717750"/>
                </a:lnTo>
                <a:lnTo>
                  <a:pt x="0" y="47177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626183">
            <a:off x="-2241070" y="7679337"/>
            <a:ext cx="5325534" cy="5384272"/>
          </a:xfrm>
          <a:custGeom>
            <a:avLst/>
            <a:gdLst/>
            <a:ahLst/>
            <a:cxnLst/>
            <a:rect r="r" b="b" t="t" l="l"/>
            <a:pathLst>
              <a:path h="5384272" w="5325534">
                <a:moveTo>
                  <a:pt x="0" y="0"/>
                </a:moveTo>
                <a:lnTo>
                  <a:pt x="5325534" y="0"/>
                </a:lnTo>
                <a:lnTo>
                  <a:pt x="5325534" y="5384271"/>
                </a:lnTo>
                <a:lnTo>
                  <a:pt x="0" y="53842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836415" y="7993191"/>
            <a:ext cx="5722071" cy="5212286"/>
          </a:xfrm>
          <a:custGeom>
            <a:avLst/>
            <a:gdLst/>
            <a:ahLst/>
            <a:cxnLst/>
            <a:rect r="r" b="b" t="t" l="l"/>
            <a:pathLst>
              <a:path h="5212286" w="5722071">
                <a:moveTo>
                  <a:pt x="0" y="0"/>
                </a:moveTo>
                <a:lnTo>
                  <a:pt x="5722070" y="0"/>
                </a:lnTo>
                <a:lnTo>
                  <a:pt x="5722070" y="5212286"/>
                </a:lnTo>
                <a:lnTo>
                  <a:pt x="0" y="52122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1697" y="1144905"/>
            <a:ext cx="7932495" cy="7949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FAF7F3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Огляд фізико-хімічних властивостей шоколаду, зокрема складу та характеристик какао-масла.</a:t>
            </a:r>
          </a:p>
          <a:p>
            <a:pPr algn="l">
              <a:lnSpc>
                <a:spcPts val="3359"/>
              </a:lnSpc>
            </a:pPr>
          </a:p>
          <a:p>
            <a:pPr algn="l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FAF7F3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Детальне пояснення поліморфізму кристалів какао-масла та їх впливу на якість шоколаду (бета, бета-прайм та інші форми).</a:t>
            </a:r>
          </a:p>
          <a:p>
            <a:pPr algn="l">
              <a:lnSpc>
                <a:spcPts val="3359"/>
              </a:lnSpc>
            </a:pPr>
          </a:p>
          <a:p>
            <a:pPr algn="l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FAF7F3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Аналіз термодинамічних процесів кристалізації та факторів, що на них впливають (температура, час, наявність центрів кристалізації).</a:t>
            </a:r>
          </a:p>
          <a:p>
            <a:pPr algn="l">
              <a:lnSpc>
                <a:spcPts val="3359"/>
              </a:lnSpc>
            </a:pPr>
          </a:p>
          <a:p>
            <a:pPr algn="l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FAF7F3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Розгляд реологічних властивостей шоколаду (в</a:t>
            </a:r>
            <a:r>
              <a:rPr lang="en-US" sz="2400">
                <a:solidFill>
                  <a:srgbClr val="FAF7F3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'язкість) та їх залежності від температури та кристалічної структури.</a:t>
            </a:r>
          </a:p>
          <a:p>
            <a:pPr algn="l">
              <a:lnSpc>
                <a:spcPts val="3359"/>
              </a:lnSpc>
            </a:pPr>
          </a:p>
          <a:p>
            <a:pPr algn="l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FAF7F3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Опис основних методів темперування шоколаду та фізичних принципів, що лежать в їх основі (таблирування, посів, використання водяної бані).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79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654391">
            <a:off x="4058146" y="-1388480"/>
            <a:ext cx="19677059" cy="15562765"/>
          </a:xfrm>
          <a:custGeom>
            <a:avLst/>
            <a:gdLst/>
            <a:ahLst/>
            <a:cxnLst/>
            <a:rect r="r" b="b" t="t" l="l"/>
            <a:pathLst>
              <a:path h="15562765" w="19677059">
                <a:moveTo>
                  <a:pt x="0" y="0"/>
                </a:moveTo>
                <a:lnTo>
                  <a:pt x="19677059" y="0"/>
                </a:lnTo>
                <a:lnTo>
                  <a:pt x="19677059" y="15562765"/>
                </a:lnTo>
                <a:lnTo>
                  <a:pt x="0" y="155627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6111978">
            <a:off x="12918132" y="-342595"/>
            <a:ext cx="14740237" cy="11658187"/>
          </a:xfrm>
          <a:custGeom>
            <a:avLst/>
            <a:gdLst/>
            <a:ahLst/>
            <a:cxnLst/>
            <a:rect r="r" b="b" t="t" l="l"/>
            <a:pathLst>
              <a:path h="11658187" w="14740237">
                <a:moveTo>
                  <a:pt x="0" y="0"/>
                </a:moveTo>
                <a:lnTo>
                  <a:pt x="14740236" y="0"/>
                </a:lnTo>
                <a:lnTo>
                  <a:pt x="14740236" y="11658188"/>
                </a:lnTo>
                <a:lnTo>
                  <a:pt x="0" y="116581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330513" y="7550703"/>
            <a:ext cx="5955632" cy="4114800"/>
          </a:xfrm>
          <a:custGeom>
            <a:avLst/>
            <a:gdLst/>
            <a:ahLst/>
            <a:cxnLst/>
            <a:rect r="r" b="b" t="t" l="l"/>
            <a:pathLst>
              <a:path h="4114800" w="5955632">
                <a:moveTo>
                  <a:pt x="0" y="0"/>
                </a:moveTo>
                <a:lnTo>
                  <a:pt x="5955632" y="0"/>
                </a:lnTo>
                <a:lnTo>
                  <a:pt x="595563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399394" y="326139"/>
            <a:ext cx="9097656" cy="3799343"/>
            <a:chOff x="0" y="0"/>
            <a:chExt cx="12130209" cy="5065791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133350"/>
              <a:ext cx="12130209" cy="37680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7200"/>
                </a:lnSpc>
                <a:spcBef>
                  <a:spcPct val="0"/>
                </a:spcBef>
              </a:pPr>
              <a:r>
                <a:rPr lang="en-US" sz="7200">
                  <a:solidFill>
                    <a:srgbClr val="FAF7F3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Чому</a:t>
              </a:r>
              <a:r>
                <a:rPr lang="en-US" sz="7200">
                  <a:solidFill>
                    <a:srgbClr val="FAF7F3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 потрібно темперувати шоколад</a:t>
              </a:r>
            </a:p>
            <a:p>
              <a:pPr algn="l">
                <a:lnSpc>
                  <a:spcPts val="7200"/>
                </a:lnSpc>
                <a:spcBef>
                  <a:spcPct val="0"/>
                </a:spcBef>
              </a:pPr>
              <a:r>
                <a:rPr lang="en-US" sz="7200">
                  <a:solidFill>
                    <a:srgbClr val="FAF7F3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(з фізичної точки зору)?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4433542"/>
              <a:ext cx="12130209" cy="6322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1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2243610" y="4192157"/>
            <a:ext cx="10030749" cy="4622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b="true" sz="3600" i="true">
                <a:solidFill>
                  <a:srgbClr val="F6F3E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Шоколад містить какао-масло, яке може кристалізуватися у різних формах. Лише одна з цих форм (бета-форма) є бажаною, оскільки вона надає шоколаду:</a:t>
            </a:r>
          </a:p>
          <a:p>
            <a:pPr algn="l">
              <a:lnSpc>
                <a:spcPts val="3600"/>
              </a:lnSpc>
              <a:spcBef>
                <a:spcPct val="0"/>
              </a:spcBef>
            </a:pPr>
          </a:p>
          <a:p>
            <a:pPr algn="l" marL="777240" indent="-388620" lvl="1">
              <a:lnSpc>
                <a:spcPts val="3600"/>
              </a:lnSpc>
              <a:buFont typeface="Arial"/>
              <a:buChar char="•"/>
            </a:pPr>
            <a:r>
              <a:rPr lang="en-US" sz="3600">
                <a:solidFill>
                  <a:srgbClr val="F6F3EE"/>
                </a:solidFill>
                <a:latin typeface="Lora"/>
                <a:ea typeface="Lora"/>
                <a:cs typeface="Lora"/>
                <a:sym typeface="Lora"/>
              </a:rPr>
              <a:t>Глянцевий блиск</a:t>
            </a:r>
          </a:p>
          <a:p>
            <a:pPr algn="l" marL="777240" indent="-388620" lvl="1">
              <a:lnSpc>
                <a:spcPts val="3600"/>
              </a:lnSpc>
              <a:buFont typeface="Arial"/>
              <a:buChar char="•"/>
            </a:pPr>
            <a:r>
              <a:rPr lang="en-US" sz="3600">
                <a:solidFill>
                  <a:srgbClr val="F6F3EE"/>
                </a:solidFill>
                <a:latin typeface="Lora"/>
                <a:ea typeface="Lora"/>
                <a:cs typeface="Lora"/>
                <a:sym typeface="Lora"/>
              </a:rPr>
              <a:t>Твердість та хрусткість</a:t>
            </a:r>
          </a:p>
          <a:p>
            <a:pPr algn="l" marL="777240" indent="-388620" lvl="1">
              <a:lnSpc>
                <a:spcPts val="3600"/>
              </a:lnSpc>
              <a:buFont typeface="Arial"/>
              <a:buChar char="•"/>
            </a:pPr>
            <a:r>
              <a:rPr lang="en-US" sz="3600">
                <a:solidFill>
                  <a:srgbClr val="F6F3EE"/>
                </a:solidFill>
                <a:latin typeface="Lora"/>
                <a:ea typeface="Lora"/>
                <a:cs typeface="Lora"/>
                <a:sym typeface="Lora"/>
              </a:rPr>
              <a:t>Стійкість до танення при кімнатній температурі</a:t>
            </a:r>
          </a:p>
          <a:p>
            <a:pPr algn="l" marL="777240" indent="-388620" lvl="1">
              <a:lnSpc>
                <a:spcPts val="3600"/>
              </a:lnSpc>
              <a:buFont typeface="Arial"/>
              <a:buChar char="•"/>
            </a:pPr>
            <a:r>
              <a:rPr lang="en-US" sz="3600">
                <a:solidFill>
                  <a:srgbClr val="F6F3EE"/>
                </a:solidFill>
                <a:latin typeface="Lora"/>
                <a:ea typeface="Lora"/>
                <a:cs typeface="Lora"/>
                <a:sym typeface="Lora"/>
              </a:rPr>
              <a:t>Рівномірне танення в роті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79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654391">
            <a:off x="5717224" y="-1979646"/>
            <a:ext cx="19677059" cy="15562765"/>
          </a:xfrm>
          <a:custGeom>
            <a:avLst/>
            <a:gdLst/>
            <a:ahLst/>
            <a:cxnLst/>
            <a:rect r="r" b="b" t="t" l="l"/>
            <a:pathLst>
              <a:path h="15562765" w="19677059">
                <a:moveTo>
                  <a:pt x="0" y="0"/>
                </a:moveTo>
                <a:lnTo>
                  <a:pt x="19677059" y="0"/>
                </a:lnTo>
                <a:lnTo>
                  <a:pt x="19677059" y="15562765"/>
                </a:lnTo>
                <a:lnTo>
                  <a:pt x="0" y="155627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6111978">
            <a:off x="12918132" y="-342595"/>
            <a:ext cx="14740237" cy="11658187"/>
          </a:xfrm>
          <a:custGeom>
            <a:avLst/>
            <a:gdLst/>
            <a:ahLst/>
            <a:cxnLst/>
            <a:rect r="r" b="b" t="t" l="l"/>
            <a:pathLst>
              <a:path h="11658187" w="14740237">
                <a:moveTo>
                  <a:pt x="0" y="0"/>
                </a:moveTo>
                <a:lnTo>
                  <a:pt x="14740236" y="0"/>
                </a:lnTo>
                <a:lnTo>
                  <a:pt x="14740236" y="11658188"/>
                </a:lnTo>
                <a:lnTo>
                  <a:pt x="0" y="116581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330513" y="7550703"/>
            <a:ext cx="5955632" cy="4114800"/>
          </a:xfrm>
          <a:custGeom>
            <a:avLst/>
            <a:gdLst/>
            <a:ahLst/>
            <a:cxnLst/>
            <a:rect r="r" b="b" t="t" l="l"/>
            <a:pathLst>
              <a:path h="4114800" w="5955632">
                <a:moveTo>
                  <a:pt x="0" y="0"/>
                </a:moveTo>
                <a:lnTo>
                  <a:pt x="5955632" y="0"/>
                </a:lnTo>
                <a:lnTo>
                  <a:pt x="595563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399394" y="326139"/>
            <a:ext cx="9097656" cy="3799343"/>
            <a:chOff x="0" y="0"/>
            <a:chExt cx="12130209" cy="5065791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133350"/>
              <a:ext cx="12130209" cy="37680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7200"/>
                </a:lnSpc>
                <a:spcBef>
                  <a:spcPct val="0"/>
                </a:spcBef>
              </a:pPr>
              <a:r>
                <a:rPr lang="en-US" sz="7200">
                  <a:solidFill>
                    <a:srgbClr val="FAF7F3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Чому</a:t>
              </a:r>
              <a:r>
                <a:rPr lang="en-US" sz="7200">
                  <a:solidFill>
                    <a:srgbClr val="FAF7F3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 потрібно темперувати шоколад</a:t>
              </a:r>
            </a:p>
            <a:p>
              <a:pPr algn="l">
                <a:lnSpc>
                  <a:spcPts val="7200"/>
                </a:lnSpc>
                <a:spcBef>
                  <a:spcPct val="0"/>
                </a:spcBef>
              </a:pPr>
              <a:r>
                <a:rPr lang="en-US" sz="7200">
                  <a:solidFill>
                    <a:srgbClr val="FAF7F3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(з фізичної точки зору)?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4433542"/>
              <a:ext cx="12130209" cy="6322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1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3807339" y="4192157"/>
            <a:ext cx="10030749" cy="5568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b="true" sz="3600" i="true">
                <a:solidFill>
                  <a:srgbClr val="F6F3E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Темперування – це </a:t>
            </a:r>
            <a:r>
              <a:rPr lang="en-US" b="true" sz="3600" i="true">
                <a:solidFill>
                  <a:srgbClr val="F6F3E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контрольований процес нагрівання та охолодження шоколаду, який сприяє утворенню стабільних кристалів. Якщо шоколад просто розплавити, какао-масло кристалізується у нестабільних формах, що призводить до:</a:t>
            </a:r>
          </a:p>
          <a:p>
            <a:pPr algn="l">
              <a:lnSpc>
                <a:spcPts val="3600"/>
              </a:lnSpc>
              <a:spcBef>
                <a:spcPct val="0"/>
              </a:spcBef>
            </a:pPr>
          </a:p>
          <a:p>
            <a:pPr algn="l" marL="777240" indent="-388620" lvl="1">
              <a:lnSpc>
                <a:spcPts val="3600"/>
              </a:lnSpc>
              <a:buFont typeface="Arial"/>
              <a:buChar char="•"/>
            </a:pPr>
            <a:r>
              <a:rPr lang="en-US" sz="3600">
                <a:solidFill>
                  <a:srgbClr val="F6F3EE"/>
                </a:solidFill>
                <a:latin typeface="Lora"/>
                <a:ea typeface="Lora"/>
                <a:cs typeface="Lora"/>
                <a:sym typeface="Lora"/>
              </a:rPr>
              <a:t>Матовог</a:t>
            </a:r>
            <a:r>
              <a:rPr lang="en-US" sz="3600">
                <a:solidFill>
                  <a:srgbClr val="F6F3EE"/>
                </a:solidFill>
                <a:latin typeface="Lora"/>
                <a:ea typeface="Lora"/>
                <a:cs typeface="Lora"/>
                <a:sym typeface="Lora"/>
              </a:rPr>
              <a:t>о вигляду</a:t>
            </a:r>
          </a:p>
          <a:p>
            <a:pPr algn="l" marL="777240" indent="-388620" lvl="1">
              <a:lnSpc>
                <a:spcPts val="3600"/>
              </a:lnSpc>
              <a:buFont typeface="Arial"/>
              <a:buChar char="•"/>
            </a:pPr>
            <a:r>
              <a:rPr lang="en-US" sz="3600">
                <a:solidFill>
                  <a:srgbClr val="F6F3EE"/>
                </a:solidFill>
                <a:latin typeface="Lora"/>
                <a:ea typeface="Lora"/>
                <a:cs typeface="Lora"/>
                <a:sym typeface="Lora"/>
              </a:rPr>
              <a:t>Крихкості або зернистості</a:t>
            </a:r>
          </a:p>
          <a:p>
            <a:pPr algn="l" marL="777240" indent="-388620" lvl="1">
              <a:lnSpc>
                <a:spcPts val="3600"/>
              </a:lnSpc>
              <a:buFont typeface="Arial"/>
              <a:buChar char="•"/>
            </a:pPr>
            <a:r>
              <a:rPr lang="en-US" sz="3600">
                <a:solidFill>
                  <a:srgbClr val="F6F3EE"/>
                </a:solidFill>
                <a:latin typeface="Lora"/>
                <a:ea typeface="Lora"/>
                <a:cs typeface="Lora"/>
                <a:sym typeface="Lora"/>
              </a:rPr>
              <a:t>Швидкого танення</a:t>
            </a:r>
          </a:p>
          <a:p>
            <a:pPr algn="l" marL="777240" indent="-388620" lvl="1">
              <a:lnSpc>
                <a:spcPts val="3600"/>
              </a:lnSpc>
              <a:buFont typeface="Arial"/>
              <a:buChar char="•"/>
            </a:pPr>
            <a:r>
              <a:rPr lang="en-US" sz="3600">
                <a:solidFill>
                  <a:srgbClr val="F6F3EE"/>
                </a:solidFill>
                <a:latin typeface="Lora"/>
                <a:ea typeface="Lora"/>
                <a:cs typeface="Lora"/>
                <a:sym typeface="Lora"/>
              </a:rPr>
              <a:t>Появи білого нальоту (жирового або цукрового "посивіння")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79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745182">
            <a:off x="10587313" y="-1623737"/>
            <a:ext cx="19677059" cy="15562765"/>
          </a:xfrm>
          <a:custGeom>
            <a:avLst/>
            <a:gdLst/>
            <a:ahLst/>
            <a:cxnLst/>
            <a:rect r="r" b="b" t="t" l="l"/>
            <a:pathLst>
              <a:path h="15562765" w="19677059">
                <a:moveTo>
                  <a:pt x="0" y="0"/>
                </a:moveTo>
                <a:lnTo>
                  <a:pt x="19677059" y="0"/>
                </a:lnTo>
                <a:lnTo>
                  <a:pt x="19677059" y="15562765"/>
                </a:lnTo>
                <a:lnTo>
                  <a:pt x="0" y="155627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9088447">
            <a:off x="11274372" y="5226267"/>
            <a:ext cx="14740237" cy="11658187"/>
          </a:xfrm>
          <a:custGeom>
            <a:avLst/>
            <a:gdLst/>
            <a:ahLst/>
            <a:cxnLst/>
            <a:rect r="r" b="b" t="t" l="l"/>
            <a:pathLst>
              <a:path h="11658187" w="14740237">
                <a:moveTo>
                  <a:pt x="0" y="0"/>
                </a:moveTo>
                <a:lnTo>
                  <a:pt x="14740237" y="0"/>
                </a:lnTo>
                <a:lnTo>
                  <a:pt x="14740237" y="11658188"/>
                </a:lnTo>
                <a:lnTo>
                  <a:pt x="0" y="116581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949116" y="7855821"/>
            <a:ext cx="5955632" cy="4114800"/>
          </a:xfrm>
          <a:custGeom>
            <a:avLst/>
            <a:gdLst/>
            <a:ahLst/>
            <a:cxnLst/>
            <a:rect r="r" b="b" t="t" l="l"/>
            <a:pathLst>
              <a:path h="4114800" w="5955632">
                <a:moveTo>
                  <a:pt x="0" y="0"/>
                </a:moveTo>
                <a:lnTo>
                  <a:pt x="5955632" y="0"/>
                </a:lnTo>
                <a:lnTo>
                  <a:pt x="595563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380325" y="2622799"/>
            <a:ext cx="9746032" cy="5041403"/>
            <a:chOff x="0" y="0"/>
            <a:chExt cx="12994709" cy="6721871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171450"/>
              <a:ext cx="12994709" cy="34048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600"/>
                </a:lnSpc>
                <a:spcBef>
                  <a:spcPct val="0"/>
                </a:spcBef>
              </a:pPr>
              <a:r>
                <a:rPr lang="en-US" sz="9600">
                  <a:solidFill>
                    <a:srgbClr val="FAF7F3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Експериментальна</a:t>
              </a:r>
              <a:r>
                <a:rPr lang="en-US" sz="9600">
                  <a:solidFill>
                    <a:srgbClr val="FAF7F3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 частина: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4108422"/>
              <a:ext cx="12994709" cy="26134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19"/>
                </a:lnSpc>
              </a:pPr>
              <a:r>
                <a:rPr lang="en-US" sz="2799">
                  <a:solidFill>
                    <a:srgbClr val="F6F3EE"/>
                  </a:solidFill>
                  <a:latin typeface="Open Sauce Light"/>
                  <a:ea typeface="Open Sauce Light"/>
                  <a:cs typeface="Open Sauce Light"/>
                  <a:sym typeface="Open Sauce Light"/>
                </a:rPr>
                <a:t>У даному дослідженні було проведено серію експериментів з темперування різних видів шоколаду (молочного, чорного, білого) з використанням методу водяної бані та дослідженням ще двох методів: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A0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061334">
            <a:off x="7028909" y="-2118654"/>
            <a:ext cx="16286161" cy="12880873"/>
          </a:xfrm>
          <a:custGeom>
            <a:avLst/>
            <a:gdLst/>
            <a:ahLst/>
            <a:cxnLst/>
            <a:rect r="r" b="b" t="t" l="l"/>
            <a:pathLst>
              <a:path h="12880873" w="16286161">
                <a:moveTo>
                  <a:pt x="0" y="0"/>
                </a:moveTo>
                <a:lnTo>
                  <a:pt x="16286161" y="0"/>
                </a:lnTo>
                <a:lnTo>
                  <a:pt x="16286161" y="12880873"/>
                </a:lnTo>
                <a:lnTo>
                  <a:pt x="0" y="128808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937289" y="2974868"/>
            <a:ext cx="8122489" cy="5869006"/>
            <a:chOff x="0" y="0"/>
            <a:chExt cx="10829985" cy="7825341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7029686"/>
              <a:ext cx="10829985" cy="7956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1">
                <a:lnSpc>
                  <a:spcPts val="5040"/>
                </a:lnSpc>
                <a:spcBef>
                  <a:spcPct val="0"/>
                </a:spcBef>
              </a:pP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171450"/>
              <a:ext cx="10829985" cy="66560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9600"/>
                </a:lnSpc>
                <a:spcBef>
                  <a:spcPct val="0"/>
                </a:spcBef>
              </a:pPr>
              <a:r>
                <a:rPr lang="en-US" sz="9600">
                  <a:solidFill>
                    <a:srgbClr val="FAF7F3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Метод водяної бані (контрольоване </a:t>
              </a:r>
              <a:r>
                <a:rPr lang="en-US" sz="9600">
                  <a:solidFill>
                    <a:srgbClr val="FAF7F3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охолодження):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8100000">
            <a:off x="-3293648" y="9592307"/>
            <a:ext cx="9267009" cy="4717750"/>
          </a:xfrm>
          <a:custGeom>
            <a:avLst/>
            <a:gdLst/>
            <a:ahLst/>
            <a:cxnLst/>
            <a:rect r="r" b="b" t="t" l="l"/>
            <a:pathLst>
              <a:path h="4717750" w="9267009">
                <a:moveTo>
                  <a:pt x="0" y="0"/>
                </a:moveTo>
                <a:lnTo>
                  <a:pt x="9267009" y="0"/>
                </a:lnTo>
                <a:lnTo>
                  <a:pt x="9267009" y="4717751"/>
                </a:lnTo>
                <a:lnTo>
                  <a:pt x="0" y="47177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836415" y="7993191"/>
            <a:ext cx="5722071" cy="5212286"/>
          </a:xfrm>
          <a:custGeom>
            <a:avLst/>
            <a:gdLst/>
            <a:ahLst/>
            <a:cxnLst/>
            <a:rect r="r" b="b" t="t" l="l"/>
            <a:pathLst>
              <a:path h="5212286" w="5722071">
                <a:moveTo>
                  <a:pt x="0" y="0"/>
                </a:moveTo>
                <a:lnTo>
                  <a:pt x="5722070" y="0"/>
                </a:lnTo>
                <a:lnTo>
                  <a:pt x="5722070" y="5212286"/>
                </a:lnTo>
                <a:lnTo>
                  <a:pt x="0" y="52122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6268" y="2784262"/>
            <a:ext cx="2966761" cy="4718475"/>
          </a:xfrm>
          <a:custGeom>
            <a:avLst/>
            <a:gdLst/>
            <a:ahLst/>
            <a:cxnLst/>
            <a:rect r="r" b="b" t="t" l="l"/>
            <a:pathLst>
              <a:path h="4718475" w="2966761">
                <a:moveTo>
                  <a:pt x="0" y="0"/>
                </a:moveTo>
                <a:lnTo>
                  <a:pt x="2966761" y="0"/>
                </a:lnTo>
                <a:lnTo>
                  <a:pt x="2966761" y="4718476"/>
                </a:lnTo>
                <a:lnTo>
                  <a:pt x="0" y="47184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-19283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403845" y="5143500"/>
            <a:ext cx="2711133" cy="4275932"/>
          </a:xfrm>
          <a:custGeom>
            <a:avLst/>
            <a:gdLst/>
            <a:ahLst/>
            <a:cxnLst/>
            <a:rect r="r" b="b" t="t" l="l"/>
            <a:pathLst>
              <a:path h="4275932" w="2711133">
                <a:moveTo>
                  <a:pt x="0" y="0"/>
                </a:moveTo>
                <a:lnTo>
                  <a:pt x="2711132" y="0"/>
                </a:lnTo>
                <a:lnTo>
                  <a:pt x="2711132" y="4275932"/>
                </a:lnTo>
                <a:lnTo>
                  <a:pt x="0" y="427593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-18288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500696" y="2784262"/>
            <a:ext cx="2834394" cy="4718475"/>
          </a:xfrm>
          <a:custGeom>
            <a:avLst/>
            <a:gdLst/>
            <a:ahLst/>
            <a:cxnLst/>
            <a:rect r="r" b="b" t="t" l="l"/>
            <a:pathLst>
              <a:path h="4718475" w="2834394">
                <a:moveTo>
                  <a:pt x="0" y="0"/>
                </a:moveTo>
                <a:lnTo>
                  <a:pt x="2834394" y="0"/>
                </a:lnTo>
                <a:lnTo>
                  <a:pt x="2834394" y="4718476"/>
                </a:lnTo>
                <a:lnTo>
                  <a:pt x="0" y="471847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8608" t="0" r="-16245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28700" y="1080126"/>
            <a:ext cx="8306390" cy="1894742"/>
            <a:chOff x="0" y="0"/>
            <a:chExt cx="11075187" cy="2526323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-47625"/>
              <a:ext cx="11075187" cy="17155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500"/>
                </a:lnSpc>
              </a:pPr>
              <a:r>
                <a:rPr lang="en-US" sz="2500">
                  <a:solidFill>
                    <a:srgbClr val="F6F3EE"/>
                  </a:solidFill>
                  <a:latin typeface="Open Sauce"/>
                  <a:ea typeface="Open Sauce"/>
                  <a:cs typeface="Open Sauce"/>
                  <a:sym typeface="Open Sauce"/>
                </a:rPr>
                <a:t>Білий/молочний/чорний шоколад поміщується на “водяну баню” та нагрівається до температури 40-45/40-45/45-50 градусів за Цельсієм: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2001178"/>
              <a:ext cx="11075187" cy="5251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</a:pP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A0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061334">
            <a:off x="7028909" y="-2118654"/>
            <a:ext cx="16286161" cy="12880873"/>
          </a:xfrm>
          <a:custGeom>
            <a:avLst/>
            <a:gdLst/>
            <a:ahLst/>
            <a:cxnLst/>
            <a:rect r="r" b="b" t="t" l="l"/>
            <a:pathLst>
              <a:path h="12880873" w="16286161">
                <a:moveTo>
                  <a:pt x="0" y="0"/>
                </a:moveTo>
                <a:lnTo>
                  <a:pt x="16286161" y="0"/>
                </a:lnTo>
                <a:lnTo>
                  <a:pt x="16286161" y="12880873"/>
                </a:lnTo>
                <a:lnTo>
                  <a:pt x="0" y="128808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937289" y="2974868"/>
            <a:ext cx="8122489" cy="5869006"/>
            <a:chOff x="0" y="0"/>
            <a:chExt cx="10829985" cy="7825341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7029686"/>
              <a:ext cx="10829985" cy="7956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1">
                <a:lnSpc>
                  <a:spcPts val="5040"/>
                </a:lnSpc>
                <a:spcBef>
                  <a:spcPct val="0"/>
                </a:spcBef>
              </a:pP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171450"/>
              <a:ext cx="10829985" cy="66560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9600"/>
                </a:lnSpc>
                <a:spcBef>
                  <a:spcPct val="0"/>
                </a:spcBef>
              </a:pPr>
              <a:r>
                <a:rPr lang="en-US" sz="9600">
                  <a:solidFill>
                    <a:srgbClr val="FAF7F3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Метод водяної бані (контрольоване </a:t>
              </a:r>
              <a:r>
                <a:rPr lang="en-US" sz="9600">
                  <a:solidFill>
                    <a:srgbClr val="FAF7F3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охолодження):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8100000">
            <a:off x="-3293648" y="9592307"/>
            <a:ext cx="9267009" cy="4717750"/>
          </a:xfrm>
          <a:custGeom>
            <a:avLst/>
            <a:gdLst/>
            <a:ahLst/>
            <a:cxnLst/>
            <a:rect r="r" b="b" t="t" l="l"/>
            <a:pathLst>
              <a:path h="4717750" w="9267009">
                <a:moveTo>
                  <a:pt x="0" y="0"/>
                </a:moveTo>
                <a:lnTo>
                  <a:pt x="9267009" y="0"/>
                </a:lnTo>
                <a:lnTo>
                  <a:pt x="9267009" y="4717751"/>
                </a:lnTo>
                <a:lnTo>
                  <a:pt x="0" y="47177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836415" y="7993191"/>
            <a:ext cx="5722071" cy="5212286"/>
          </a:xfrm>
          <a:custGeom>
            <a:avLst/>
            <a:gdLst/>
            <a:ahLst/>
            <a:cxnLst/>
            <a:rect r="r" b="b" t="t" l="l"/>
            <a:pathLst>
              <a:path h="5212286" w="5722071">
                <a:moveTo>
                  <a:pt x="0" y="0"/>
                </a:moveTo>
                <a:lnTo>
                  <a:pt x="5722070" y="0"/>
                </a:lnTo>
                <a:lnTo>
                  <a:pt x="5722070" y="5212286"/>
                </a:lnTo>
                <a:lnTo>
                  <a:pt x="0" y="52122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08094" y="2784262"/>
            <a:ext cx="2547843" cy="4718475"/>
          </a:xfrm>
          <a:custGeom>
            <a:avLst/>
            <a:gdLst/>
            <a:ahLst/>
            <a:cxnLst/>
            <a:rect r="r" b="b" t="t" l="l"/>
            <a:pathLst>
              <a:path h="4718475" w="2547843">
                <a:moveTo>
                  <a:pt x="0" y="0"/>
                </a:moveTo>
                <a:lnTo>
                  <a:pt x="2547842" y="0"/>
                </a:lnTo>
                <a:lnTo>
                  <a:pt x="2547842" y="4718476"/>
                </a:lnTo>
                <a:lnTo>
                  <a:pt x="0" y="47184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2067" t="0" r="-16828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582127" y="5407317"/>
            <a:ext cx="2492378" cy="4467362"/>
          </a:xfrm>
          <a:custGeom>
            <a:avLst/>
            <a:gdLst/>
            <a:ahLst/>
            <a:cxnLst/>
            <a:rect r="r" b="b" t="t" l="l"/>
            <a:pathLst>
              <a:path h="4467362" w="2492378">
                <a:moveTo>
                  <a:pt x="0" y="0"/>
                </a:moveTo>
                <a:lnTo>
                  <a:pt x="2492378" y="0"/>
                </a:lnTo>
                <a:lnTo>
                  <a:pt x="2492378" y="4467362"/>
                </a:lnTo>
                <a:lnTo>
                  <a:pt x="0" y="446736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6832" t="0" r="-17597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497358" y="2784262"/>
            <a:ext cx="2413735" cy="4718475"/>
          </a:xfrm>
          <a:custGeom>
            <a:avLst/>
            <a:gdLst/>
            <a:ahLst/>
            <a:cxnLst/>
            <a:rect r="r" b="b" t="t" l="l"/>
            <a:pathLst>
              <a:path h="4718475" w="2413735">
                <a:moveTo>
                  <a:pt x="0" y="0"/>
                </a:moveTo>
                <a:lnTo>
                  <a:pt x="2413735" y="0"/>
                </a:lnTo>
                <a:lnTo>
                  <a:pt x="2413735" y="4718476"/>
                </a:lnTo>
                <a:lnTo>
                  <a:pt x="0" y="471847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5801" t="0" r="-30812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28700" y="1080126"/>
            <a:ext cx="8306390" cy="1894742"/>
            <a:chOff x="0" y="0"/>
            <a:chExt cx="11075187" cy="2526323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-47625"/>
              <a:ext cx="11075187" cy="17155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500"/>
                </a:lnSpc>
              </a:pPr>
              <a:r>
                <a:rPr lang="en-US" sz="2500">
                  <a:solidFill>
                    <a:srgbClr val="F6F3EE"/>
                  </a:solidFill>
                  <a:latin typeface="Open Sauce"/>
                  <a:ea typeface="Open Sauce"/>
                  <a:cs typeface="Open Sauce"/>
                  <a:sym typeface="Open Sauce"/>
                </a:rPr>
                <a:t>Білий/молочний/чорний шоколад у посудину з холодною водою та охолоджується до температури 25-26/25-26/27 градусів за Цельсієм: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2001178"/>
              <a:ext cx="11075187" cy="5251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</a:pP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A0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061334">
            <a:off x="7028909" y="-2118654"/>
            <a:ext cx="16286161" cy="12880873"/>
          </a:xfrm>
          <a:custGeom>
            <a:avLst/>
            <a:gdLst/>
            <a:ahLst/>
            <a:cxnLst/>
            <a:rect r="r" b="b" t="t" l="l"/>
            <a:pathLst>
              <a:path h="12880873" w="16286161">
                <a:moveTo>
                  <a:pt x="0" y="0"/>
                </a:moveTo>
                <a:lnTo>
                  <a:pt x="16286161" y="0"/>
                </a:lnTo>
                <a:lnTo>
                  <a:pt x="16286161" y="12880873"/>
                </a:lnTo>
                <a:lnTo>
                  <a:pt x="0" y="128808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937289" y="2974868"/>
            <a:ext cx="8122489" cy="5869006"/>
            <a:chOff x="0" y="0"/>
            <a:chExt cx="10829985" cy="7825341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7029686"/>
              <a:ext cx="10829985" cy="7956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1">
                <a:lnSpc>
                  <a:spcPts val="5040"/>
                </a:lnSpc>
                <a:spcBef>
                  <a:spcPct val="0"/>
                </a:spcBef>
              </a:pP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171450"/>
              <a:ext cx="10829985" cy="66560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9600"/>
                </a:lnSpc>
                <a:spcBef>
                  <a:spcPct val="0"/>
                </a:spcBef>
              </a:pPr>
              <a:r>
                <a:rPr lang="en-US" sz="9600">
                  <a:solidFill>
                    <a:srgbClr val="FAF7F3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Метод водяної бані (контрольоване </a:t>
              </a:r>
              <a:r>
                <a:rPr lang="en-US" sz="9600">
                  <a:solidFill>
                    <a:srgbClr val="FAF7F3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охолодження):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8100000">
            <a:off x="-3293648" y="9592307"/>
            <a:ext cx="9267009" cy="4717750"/>
          </a:xfrm>
          <a:custGeom>
            <a:avLst/>
            <a:gdLst/>
            <a:ahLst/>
            <a:cxnLst/>
            <a:rect r="r" b="b" t="t" l="l"/>
            <a:pathLst>
              <a:path h="4717750" w="9267009">
                <a:moveTo>
                  <a:pt x="0" y="0"/>
                </a:moveTo>
                <a:lnTo>
                  <a:pt x="9267009" y="0"/>
                </a:lnTo>
                <a:lnTo>
                  <a:pt x="9267009" y="4717751"/>
                </a:lnTo>
                <a:lnTo>
                  <a:pt x="0" y="47177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836415" y="7993191"/>
            <a:ext cx="5722071" cy="5212286"/>
          </a:xfrm>
          <a:custGeom>
            <a:avLst/>
            <a:gdLst/>
            <a:ahLst/>
            <a:cxnLst/>
            <a:rect r="r" b="b" t="t" l="l"/>
            <a:pathLst>
              <a:path h="5212286" w="5722071">
                <a:moveTo>
                  <a:pt x="0" y="0"/>
                </a:moveTo>
                <a:lnTo>
                  <a:pt x="5722070" y="0"/>
                </a:lnTo>
                <a:lnTo>
                  <a:pt x="5722070" y="5212286"/>
                </a:lnTo>
                <a:lnTo>
                  <a:pt x="0" y="52122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616766" y="2784262"/>
            <a:ext cx="2718324" cy="4718475"/>
          </a:xfrm>
          <a:custGeom>
            <a:avLst/>
            <a:gdLst/>
            <a:ahLst/>
            <a:cxnLst/>
            <a:rect r="r" b="b" t="t" l="l"/>
            <a:pathLst>
              <a:path h="4718475" w="2718324">
                <a:moveTo>
                  <a:pt x="0" y="0"/>
                </a:moveTo>
                <a:lnTo>
                  <a:pt x="2718324" y="0"/>
                </a:lnTo>
                <a:lnTo>
                  <a:pt x="2718324" y="4718476"/>
                </a:lnTo>
                <a:lnTo>
                  <a:pt x="0" y="47184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064" t="-992" r="-29413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460180" y="5313923"/>
            <a:ext cx="2852341" cy="4377630"/>
          </a:xfrm>
          <a:custGeom>
            <a:avLst/>
            <a:gdLst/>
            <a:ahLst/>
            <a:cxnLst/>
            <a:rect r="r" b="b" t="t" l="l"/>
            <a:pathLst>
              <a:path h="4377630" w="2852341">
                <a:moveTo>
                  <a:pt x="0" y="0"/>
                </a:moveTo>
                <a:lnTo>
                  <a:pt x="2852342" y="0"/>
                </a:lnTo>
                <a:lnTo>
                  <a:pt x="2852342" y="4377630"/>
                </a:lnTo>
                <a:lnTo>
                  <a:pt x="0" y="43776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668" t="-16498" r="-33428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71736" y="2784262"/>
            <a:ext cx="2783644" cy="4718475"/>
          </a:xfrm>
          <a:custGeom>
            <a:avLst/>
            <a:gdLst/>
            <a:ahLst/>
            <a:cxnLst/>
            <a:rect r="r" b="b" t="t" l="l"/>
            <a:pathLst>
              <a:path h="4718475" w="2783644">
                <a:moveTo>
                  <a:pt x="0" y="0"/>
                </a:moveTo>
                <a:lnTo>
                  <a:pt x="2783644" y="0"/>
                </a:lnTo>
                <a:lnTo>
                  <a:pt x="2783644" y="4718476"/>
                </a:lnTo>
                <a:lnTo>
                  <a:pt x="0" y="471847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5237" r="-33789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28700" y="1080126"/>
            <a:ext cx="8306390" cy="1894742"/>
            <a:chOff x="0" y="0"/>
            <a:chExt cx="11075187" cy="2526323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-47625"/>
              <a:ext cx="11075187" cy="17155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500"/>
                </a:lnSpc>
              </a:pPr>
              <a:r>
                <a:rPr lang="en-US" sz="2500">
                  <a:solidFill>
                    <a:srgbClr val="F6F3EE"/>
                  </a:solidFill>
                  <a:latin typeface="Open Sauce"/>
                  <a:ea typeface="Open Sauce"/>
                  <a:cs typeface="Open Sauce"/>
                  <a:sym typeface="Open Sauce"/>
                </a:rPr>
                <a:t>Білий/молочний/чорний шоколад поміщується на “водяну баню” та нагрівається до температури 29-30/29-30/31-32 градуси за Цельсієм: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2001178"/>
              <a:ext cx="11075187" cy="5251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</a:pPr>
            </a:p>
          </p:txBody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C4A0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7193565" y="1095375"/>
          <a:ext cx="10065735" cy="8324850"/>
        </p:xfrm>
        <a:graphic>
          <a:graphicData uri="http://schemas.openxmlformats.org/drawingml/2006/table">
            <a:tbl>
              <a:tblPr/>
              <a:tblGrid>
                <a:gridCol w="1502760"/>
                <a:gridCol w="2275836"/>
                <a:gridCol w="1686826"/>
                <a:gridCol w="1005783"/>
                <a:gridCol w="2054957"/>
                <a:gridCol w="1539573"/>
              </a:tblGrid>
              <a:tr h="143531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b="true" sz="2199" i="true">
                          <a:solidFill>
                            <a:srgbClr val="F6F3EE"/>
                          </a:solidFill>
                          <a:latin typeface="Cormorant Garamond Bold Italics"/>
                          <a:ea typeface="Cormorant Garamond Bold Italics"/>
                          <a:cs typeface="Cormorant Garamond Bold Italics"/>
                          <a:sym typeface="Cormorant Garamond Bold Italics"/>
                        </a:rPr>
                        <a:t>Вид шоколаду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Метод темперування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Час кристалізації (хв)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Блиск (1-5)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Твердість (суб'єктивно)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Ламкість (наявність)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550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Чорний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Таблирування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15-20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4-5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Висока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Так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550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43"/>
                        </a:lnSpc>
                        <a:defRPr/>
                      </a:pPr>
                      <a:r>
                        <a:rPr lang="en-US" b="true" sz="1899" spc="-72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Чорний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Посіву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12-18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4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Висока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6F3EE"/>
                          </a:solidFill>
                          <a:latin typeface="Cormorant Garamond"/>
                          <a:ea typeface="Cormorant Garamond"/>
                          <a:cs typeface="Cormorant Garamond"/>
                          <a:sym typeface="Cormorant Garamond"/>
                        </a:rPr>
                        <a:t>Так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550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Чорний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Водяна баня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20-25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3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Середня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Іноді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550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Молочний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Таблирування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20-25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4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Середня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Так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550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Молочний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Посіву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18-22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3-4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Середня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Так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550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Молочний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Водяна баня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25-30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2-3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М'яка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Ні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550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Білий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Таблирування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25-30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3-4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Середня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Так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550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6F3EE"/>
                          </a:solidFill>
                          <a:latin typeface="Cormorant Garamond"/>
                          <a:ea typeface="Cormorant Garamond"/>
                          <a:cs typeface="Cormorant Garamond"/>
                          <a:sym typeface="Cormorant Garamond"/>
                        </a:rPr>
                        <a:t>Білий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6F3EE"/>
                          </a:solidFill>
                          <a:latin typeface="Cormorant Garamond"/>
                          <a:ea typeface="Cormorant Garamond"/>
                          <a:cs typeface="Cormorant Garamond"/>
                          <a:sym typeface="Cormorant Garamond"/>
                        </a:rPr>
                        <a:t>Посіву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6F3EE"/>
                          </a:solidFill>
                          <a:latin typeface="Cormorant Garamond"/>
                          <a:ea typeface="Cormorant Garamond"/>
                          <a:cs typeface="Cormorant Garamond"/>
                          <a:sym typeface="Cormorant Garamond"/>
                        </a:rPr>
                        <a:t>22-28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6F3EE"/>
                          </a:solidFill>
                          <a:latin typeface="Cormorant Garamond"/>
                          <a:ea typeface="Cormorant Garamond"/>
                          <a:cs typeface="Cormorant Garamond"/>
                          <a:sym typeface="Cormorant Garamond"/>
                        </a:rPr>
                        <a:t>3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Середня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6F3EE"/>
                          </a:solidFill>
                          <a:latin typeface="Cormorant Garamond"/>
                          <a:ea typeface="Cormorant Garamond"/>
                          <a:cs typeface="Cormorant Garamond"/>
                          <a:sym typeface="Cormorant Garamond"/>
                        </a:rPr>
                        <a:t>Так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550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6F3EE"/>
                          </a:solidFill>
                          <a:latin typeface="Cormorant Garamond"/>
                          <a:ea typeface="Cormorant Garamond"/>
                          <a:cs typeface="Cormorant Garamond"/>
                          <a:sym typeface="Cormorant Garamond"/>
                        </a:rPr>
                        <a:t>Білий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6F3EE"/>
                          </a:solidFill>
                          <a:latin typeface="Cormorant Garamond"/>
                          <a:ea typeface="Cormorant Garamond"/>
                          <a:cs typeface="Cormorant Garamond"/>
                          <a:sym typeface="Cormorant Garamond"/>
                        </a:rPr>
                        <a:t>Водяна баня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6F3EE"/>
                          </a:solidFill>
                          <a:latin typeface="Cormorant Garamond"/>
                          <a:ea typeface="Cormorant Garamond"/>
                          <a:cs typeface="Cormorant Garamond"/>
                          <a:sym typeface="Cormorant Garamond"/>
                        </a:rPr>
                        <a:t>30-35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6F3EE"/>
                          </a:solidFill>
                          <a:latin typeface="Cormorant Garamond"/>
                          <a:ea typeface="Cormorant Garamond"/>
                          <a:cs typeface="Cormorant Garamond"/>
                          <a:sym typeface="Cormorant Garamond"/>
                        </a:rPr>
                        <a:t>2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6F3EE"/>
                          </a:solidFill>
                          <a:latin typeface="Cormorant Garamond Bold"/>
                          <a:ea typeface="Cormorant Garamond Bold"/>
                          <a:cs typeface="Cormorant Garamond Bold"/>
                          <a:sym typeface="Cormorant Garamond Bold"/>
                        </a:rPr>
                        <a:t>М'яка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6F3EE"/>
                          </a:solidFill>
                          <a:latin typeface="Cormorant Garamond"/>
                          <a:ea typeface="Cormorant Garamond"/>
                          <a:cs typeface="Cormorant Garamond"/>
                          <a:sym typeface="Cormorant Garamond"/>
                        </a:rPr>
                        <a:t>Ні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3" id="3"/>
          <p:cNvSpPr txBox="true"/>
          <p:nvPr/>
        </p:nvSpPr>
        <p:spPr>
          <a:xfrm rot="0">
            <a:off x="1028700" y="1103615"/>
            <a:ext cx="5287140" cy="4039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0"/>
              </a:lnSpc>
              <a:spcBef>
                <a:spcPct val="0"/>
              </a:spcBef>
            </a:pPr>
            <a:r>
              <a:rPr lang="en-US" sz="5300">
                <a:solidFill>
                  <a:srgbClr val="F6F3EE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Результати експериментів усереднено для кількох повторень та представлені в таблиці: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A0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133204">
            <a:off x="-4091733" y="-3876823"/>
            <a:ext cx="13676622" cy="17292281"/>
          </a:xfrm>
          <a:custGeom>
            <a:avLst/>
            <a:gdLst/>
            <a:ahLst/>
            <a:cxnLst/>
            <a:rect r="r" b="b" t="t" l="l"/>
            <a:pathLst>
              <a:path h="17292281" w="13676622">
                <a:moveTo>
                  <a:pt x="0" y="0"/>
                </a:moveTo>
                <a:lnTo>
                  <a:pt x="13676623" y="0"/>
                </a:lnTo>
                <a:lnTo>
                  <a:pt x="13676623" y="17292281"/>
                </a:lnTo>
                <a:lnTo>
                  <a:pt x="0" y="172922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6713150">
            <a:off x="4815948" y="2329549"/>
            <a:ext cx="23366845" cy="10706264"/>
          </a:xfrm>
          <a:custGeom>
            <a:avLst/>
            <a:gdLst/>
            <a:ahLst/>
            <a:cxnLst/>
            <a:rect r="r" b="b" t="t" l="l"/>
            <a:pathLst>
              <a:path h="10706264" w="23366845">
                <a:moveTo>
                  <a:pt x="0" y="0"/>
                </a:moveTo>
                <a:lnTo>
                  <a:pt x="23366845" y="0"/>
                </a:lnTo>
                <a:lnTo>
                  <a:pt x="23366845" y="10706264"/>
                </a:lnTo>
                <a:lnTo>
                  <a:pt x="0" y="107062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8881669" y="1028700"/>
            <a:ext cx="7896329" cy="8229600"/>
            <a:chOff x="-29210" y="-59690"/>
            <a:chExt cx="6379210" cy="664845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79210" cy="6648450"/>
            </a:xfrm>
            <a:custGeom>
              <a:avLst/>
              <a:gdLst/>
              <a:ahLst/>
              <a:cxnLst/>
              <a:rect r="r" b="b" t="t" l="l"/>
              <a:pathLst>
                <a:path h="6648450" w="6379210">
                  <a:moveTo>
                    <a:pt x="2320290" y="62230"/>
                  </a:moveTo>
                  <a:cubicBezTo>
                    <a:pt x="2166620" y="95250"/>
                    <a:pt x="58420" y="3027680"/>
                    <a:pt x="29210" y="3183890"/>
                  </a:cubicBezTo>
                  <a:cubicBezTo>
                    <a:pt x="0" y="3340100"/>
                    <a:pt x="2232660" y="6399530"/>
                    <a:pt x="2320290" y="6523990"/>
                  </a:cubicBezTo>
                  <a:cubicBezTo>
                    <a:pt x="2407920" y="6648450"/>
                    <a:pt x="6031230" y="5805170"/>
                    <a:pt x="6176010" y="5789930"/>
                  </a:cubicBezTo>
                  <a:cubicBezTo>
                    <a:pt x="6320790" y="5774690"/>
                    <a:pt x="6379210" y="1374140"/>
                    <a:pt x="6379210" y="1154430"/>
                  </a:cubicBezTo>
                  <a:cubicBezTo>
                    <a:pt x="6379210" y="934720"/>
                    <a:pt x="2609850" y="0"/>
                    <a:pt x="2320290" y="62230"/>
                  </a:cubicBezTo>
                  <a:close/>
                </a:path>
              </a:pathLst>
            </a:custGeom>
            <a:blipFill>
              <a:blip r:embed="rId6"/>
              <a:stretch>
                <a:fillRect l="-46367" t="0" r="-46367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0" y="7892682"/>
            <a:ext cx="4431665" cy="4788636"/>
          </a:xfrm>
          <a:custGeom>
            <a:avLst/>
            <a:gdLst/>
            <a:ahLst/>
            <a:cxnLst/>
            <a:rect r="r" b="b" t="t" l="l"/>
            <a:pathLst>
              <a:path h="4788636" w="4431665">
                <a:moveTo>
                  <a:pt x="0" y="0"/>
                </a:moveTo>
                <a:lnTo>
                  <a:pt x="4431665" y="0"/>
                </a:lnTo>
                <a:lnTo>
                  <a:pt x="4431665" y="4788636"/>
                </a:lnTo>
                <a:lnTo>
                  <a:pt x="0" y="478863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760900" y="7200900"/>
            <a:ext cx="5817841" cy="4114800"/>
          </a:xfrm>
          <a:custGeom>
            <a:avLst/>
            <a:gdLst/>
            <a:ahLst/>
            <a:cxnLst/>
            <a:rect r="r" b="b" t="t" l="l"/>
            <a:pathLst>
              <a:path h="4114800" w="5817841">
                <a:moveTo>
                  <a:pt x="0" y="0"/>
                </a:moveTo>
                <a:lnTo>
                  <a:pt x="5817841" y="0"/>
                </a:lnTo>
                <a:lnTo>
                  <a:pt x="58178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577350" y="2421230"/>
            <a:ext cx="8304320" cy="4696175"/>
            <a:chOff x="0" y="0"/>
            <a:chExt cx="11072426" cy="6261567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3251669"/>
              <a:ext cx="11072426" cy="30098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10219" indent="-205110" lvl="1">
                <a:lnSpc>
                  <a:spcPts val="2660"/>
                </a:lnSpc>
                <a:buFont typeface="Arial"/>
                <a:buChar char="•"/>
              </a:pPr>
              <a:r>
                <a:rPr lang="en-US" sz="1900">
                  <a:solidFill>
                    <a:srgbClr val="FAF7F3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Метод темперування показав найкращі результати щодо блиску, твердості та наявності ламкості для всіх видів шоколаду.</a:t>
              </a:r>
            </a:p>
            <a:p>
              <a:pPr algn="l" marL="431809" indent="-215904" lvl="1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FAF7F3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Метод посіву також забезпечив задовільні результати,</a:t>
              </a:r>
              <a:r>
                <a:rPr lang="en-US" sz="2000" u="none">
                  <a:solidFill>
                    <a:srgbClr val="FAF7F3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 особливо щодо часу кристалізації.</a:t>
              </a:r>
            </a:p>
            <a:p>
              <a:pPr algn="l" marL="431809" indent="-215904" lvl="1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>
                  <a:solidFill>
                    <a:srgbClr val="FAF7F3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Метод водяної бані виявився найменш ефективним для досягнення оптимальних фізичних властивостей. </a:t>
              </a:r>
            </a:p>
            <a:p>
              <a:pPr algn="l" marL="0" indent="0" lvl="1">
                <a:lnSpc>
                  <a:spcPts val="1540"/>
                </a:lnSpc>
                <a:spcBef>
                  <a:spcPct val="0"/>
                </a:spcBef>
              </a:pP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66675"/>
              <a:ext cx="9548426" cy="254785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700"/>
                </a:lnSpc>
                <a:spcBef>
                  <a:spcPct val="0"/>
                </a:spcBef>
              </a:pPr>
              <a:r>
                <a:rPr lang="en-US" sz="3700">
                  <a:solidFill>
                    <a:srgbClr val="FAF7F3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Аналіз отриманих результатів свідчить про значний вплив методу темперування</a:t>
              </a:r>
              <a:r>
                <a:rPr lang="en-US" sz="3700">
                  <a:solidFill>
                    <a:srgbClr val="FAF7F3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 на фізичні властивості кінцевого продукту.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A0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654391">
            <a:off x="3452170" y="-3219671"/>
            <a:ext cx="19677059" cy="15562765"/>
          </a:xfrm>
          <a:custGeom>
            <a:avLst/>
            <a:gdLst/>
            <a:ahLst/>
            <a:cxnLst/>
            <a:rect r="r" b="b" t="t" l="l"/>
            <a:pathLst>
              <a:path h="15562765" w="19677059">
                <a:moveTo>
                  <a:pt x="0" y="0"/>
                </a:moveTo>
                <a:lnTo>
                  <a:pt x="19677058" y="0"/>
                </a:lnTo>
                <a:lnTo>
                  <a:pt x="19677058" y="15562764"/>
                </a:lnTo>
                <a:lnTo>
                  <a:pt x="0" y="155627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6111978">
            <a:off x="14186693" y="-552244"/>
            <a:ext cx="14740237" cy="11658187"/>
          </a:xfrm>
          <a:custGeom>
            <a:avLst/>
            <a:gdLst/>
            <a:ahLst/>
            <a:cxnLst/>
            <a:rect r="r" b="b" t="t" l="l"/>
            <a:pathLst>
              <a:path h="11658187" w="14740237">
                <a:moveTo>
                  <a:pt x="0" y="0"/>
                </a:moveTo>
                <a:lnTo>
                  <a:pt x="14740237" y="0"/>
                </a:lnTo>
                <a:lnTo>
                  <a:pt x="14740237" y="11658188"/>
                </a:lnTo>
                <a:lnTo>
                  <a:pt x="0" y="116581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35398" y="1400175"/>
            <a:ext cx="12071211" cy="16545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492"/>
              </a:lnSpc>
              <a:spcBef>
                <a:spcPct val="0"/>
              </a:spcBef>
            </a:pPr>
            <a:r>
              <a:rPr lang="en-US" sz="12492">
                <a:solidFill>
                  <a:srgbClr val="FAF7F3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Висновки: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200623">
            <a:off x="1035432" y="2879436"/>
            <a:ext cx="4102894" cy="350611"/>
          </a:xfrm>
          <a:custGeom>
            <a:avLst/>
            <a:gdLst/>
            <a:ahLst/>
            <a:cxnLst/>
            <a:rect r="r" b="b" t="t" l="l"/>
            <a:pathLst>
              <a:path h="350611" w="4102894">
                <a:moveTo>
                  <a:pt x="0" y="0"/>
                </a:moveTo>
                <a:lnTo>
                  <a:pt x="4102894" y="0"/>
                </a:lnTo>
                <a:lnTo>
                  <a:pt x="4102894" y="350611"/>
                </a:lnTo>
                <a:lnTo>
                  <a:pt x="0" y="3506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708944" y="1162050"/>
            <a:ext cx="3927764" cy="4114800"/>
          </a:xfrm>
          <a:custGeom>
            <a:avLst/>
            <a:gdLst/>
            <a:ahLst/>
            <a:cxnLst/>
            <a:rect r="r" b="b" t="t" l="l"/>
            <a:pathLst>
              <a:path h="4114800" w="3927764">
                <a:moveTo>
                  <a:pt x="0" y="0"/>
                </a:moveTo>
                <a:lnTo>
                  <a:pt x="3927764" y="0"/>
                </a:lnTo>
                <a:lnTo>
                  <a:pt x="39277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35398" y="3679824"/>
            <a:ext cx="11352855" cy="2527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FAF7F3"/>
                </a:solidFill>
                <a:latin typeface="Nunito Sans"/>
                <a:ea typeface="Nunito Sans"/>
                <a:cs typeface="Nunito Sans"/>
                <a:sym typeface="Nunito Sans"/>
              </a:rPr>
              <a:t>У ході проведеного</a:t>
            </a:r>
            <a:r>
              <a:rPr lang="en-US" sz="3600" u="none">
                <a:solidFill>
                  <a:srgbClr val="FAF7F3"/>
                </a:solidFill>
                <a:latin typeface="Nunito Sans"/>
                <a:ea typeface="Nunito Sans"/>
                <a:cs typeface="Nunito Sans"/>
                <a:sym typeface="Nunito Sans"/>
              </a:rPr>
              <a:t> дослідження було встановлено, що процес темперування шоколаду є складним фізичним процесом, який значно впливає на кінцеві фізичні властивості продукту.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A0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389847">
            <a:off x="-3262876" y="-2298566"/>
            <a:ext cx="12241796" cy="14386726"/>
          </a:xfrm>
          <a:custGeom>
            <a:avLst/>
            <a:gdLst/>
            <a:ahLst/>
            <a:cxnLst/>
            <a:rect r="r" b="b" t="t" l="l"/>
            <a:pathLst>
              <a:path h="14386726" w="12241796">
                <a:moveTo>
                  <a:pt x="0" y="0"/>
                </a:moveTo>
                <a:lnTo>
                  <a:pt x="12241796" y="0"/>
                </a:lnTo>
                <a:lnTo>
                  <a:pt x="12241796" y="14386726"/>
                </a:lnTo>
                <a:lnTo>
                  <a:pt x="0" y="143867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505950" y="1588996"/>
            <a:ext cx="416795" cy="401303"/>
          </a:xfrm>
          <a:custGeom>
            <a:avLst/>
            <a:gdLst/>
            <a:ahLst/>
            <a:cxnLst/>
            <a:rect r="r" b="b" t="t" l="l"/>
            <a:pathLst>
              <a:path h="401303" w="416795">
                <a:moveTo>
                  <a:pt x="0" y="0"/>
                </a:moveTo>
                <a:lnTo>
                  <a:pt x="416795" y="0"/>
                </a:lnTo>
                <a:lnTo>
                  <a:pt x="416795" y="401303"/>
                </a:lnTo>
                <a:lnTo>
                  <a:pt x="0" y="4013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505950" y="3730522"/>
            <a:ext cx="416795" cy="401303"/>
          </a:xfrm>
          <a:custGeom>
            <a:avLst/>
            <a:gdLst/>
            <a:ahLst/>
            <a:cxnLst/>
            <a:rect r="r" b="b" t="t" l="l"/>
            <a:pathLst>
              <a:path h="401303" w="416795">
                <a:moveTo>
                  <a:pt x="0" y="0"/>
                </a:moveTo>
                <a:lnTo>
                  <a:pt x="416795" y="0"/>
                </a:lnTo>
                <a:lnTo>
                  <a:pt x="416795" y="401303"/>
                </a:lnTo>
                <a:lnTo>
                  <a:pt x="0" y="4013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505950" y="5492647"/>
            <a:ext cx="416795" cy="401303"/>
          </a:xfrm>
          <a:custGeom>
            <a:avLst/>
            <a:gdLst/>
            <a:ahLst/>
            <a:cxnLst/>
            <a:rect r="r" b="b" t="t" l="l"/>
            <a:pathLst>
              <a:path h="401303" w="416795">
                <a:moveTo>
                  <a:pt x="0" y="0"/>
                </a:moveTo>
                <a:lnTo>
                  <a:pt x="416795" y="0"/>
                </a:lnTo>
                <a:lnTo>
                  <a:pt x="416795" y="401303"/>
                </a:lnTo>
                <a:lnTo>
                  <a:pt x="0" y="4013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991952" y="6654247"/>
            <a:ext cx="6152048" cy="4865710"/>
          </a:xfrm>
          <a:custGeom>
            <a:avLst/>
            <a:gdLst/>
            <a:ahLst/>
            <a:cxnLst/>
            <a:rect r="r" b="b" t="t" l="l"/>
            <a:pathLst>
              <a:path h="4865710" w="6152048">
                <a:moveTo>
                  <a:pt x="0" y="0"/>
                </a:moveTo>
                <a:lnTo>
                  <a:pt x="6152048" y="0"/>
                </a:lnTo>
                <a:lnTo>
                  <a:pt x="6152048" y="4865711"/>
                </a:lnTo>
                <a:lnTo>
                  <a:pt x="0" y="48657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90640">
            <a:off x="12488537" y="5379516"/>
            <a:ext cx="8934587" cy="5848093"/>
          </a:xfrm>
          <a:custGeom>
            <a:avLst/>
            <a:gdLst/>
            <a:ahLst/>
            <a:cxnLst/>
            <a:rect r="r" b="b" t="t" l="l"/>
            <a:pathLst>
              <a:path h="5848093" w="8934587">
                <a:moveTo>
                  <a:pt x="0" y="0"/>
                </a:moveTo>
                <a:lnTo>
                  <a:pt x="8934586" y="0"/>
                </a:lnTo>
                <a:lnTo>
                  <a:pt x="8934586" y="5848093"/>
                </a:lnTo>
                <a:lnTo>
                  <a:pt x="0" y="58480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aphicFrame>
        <p:nvGraphicFramePr>
          <p:cNvPr name="Table 8" id="8"/>
          <p:cNvGraphicFramePr>
            <a:graphicFrameLocks noGrp="true"/>
          </p:cNvGraphicFramePr>
          <p:nvPr/>
        </p:nvGraphicFramePr>
        <p:xfrm>
          <a:off x="10200467" y="237072"/>
          <a:ext cx="6755363" cy="3105150"/>
        </p:xfrm>
        <a:graphic>
          <a:graphicData uri="http://schemas.openxmlformats.org/drawingml/2006/table">
            <a:tbl>
              <a:tblPr/>
              <a:tblGrid>
                <a:gridCol w="6755363"/>
              </a:tblGrid>
              <a:tr h="97155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448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36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400">
                          <a:solidFill>
                            <a:srgbClr val="FAF7F3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Найкращі фізичні характеристики темперованого шоколаду (високий блиск, твердість, чітка ламкість) були досягнуті за допомогою методу темперування. 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name="Table 9" id="9"/>
          <p:cNvGraphicFramePr>
            <a:graphicFrameLocks noGrp="true"/>
          </p:cNvGraphicFramePr>
          <p:nvPr/>
        </p:nvGraphicFramePr>
        <p:xfrm>
          <a:off x="10200467" y="2435700"/>
          <a:ext cx="6755363" cy="3106496"/>
        </p:xfrm>
        <a:graphic>
          <a:graphicData uri="http://schemas.openxmlformats.org/drawingml/2006/table">
            <a:tbl>
              <a:tblPr/>
              <a:tblGrid>
                <a:gridCol w="6755363"/>
              </a:tblGrid>
              <a:tr h="97155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448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494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400">
                          <a:solidFill>
                            <a:srgbClr val="FAF7F3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Метод посіву є прийнятною альтернативою, що забезпечує швидшу кристалізацію.</a:t>
                      </a:r>
                      <a:endParaRPr lang="en-US" sz="1100"/>
                    </a:p>
                    <a:p>
                      <a:pPr algn="l">
                        <a:lnSpc>
                          <a:spcPts val="3359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name="Table 10" id="10"/>
          <p:cNvGraphicFramePr>
            <a:graphicFrameLocks noGrp="true"/>
          </p:cNvGraphicFramePr>
          <p:nvPr/>
        </p:nvGraphicFramePr>
        <p:xfrm>
          <a:off x="10200467" y="4131825"/>
          <a:ext cx="6755363" cy="3524250"/>
        </p:xfrm>
        <a:graphic>
          <a:graphicData uri="http://schemas.openxmlformats.org/drawingml/2006/table">
            <a:tbl>
              <a:tblPr/>
              <a:tblGrid>
                <a:gridCol w="6755363"/>
              </a:tblGrid>
              <a:tr h="97155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448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400">
                          <a:solidFill>
                            <a:srgbClr val="FAF7F3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Метод водяної бані виявився найменш ефективним</a:t>
                      </a:r>
                      <a:r>
                        <a:rPr lang="en-US" sz="2400">
                          <a:solidFill>
                            <a:srgbClr val="FAF7F3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 для отримання якісно темперованого шоколаду з бажаними фізичними властивостями.</a:t>
                      </a:r>
                      <a:endParaRPr lang="en-US" sz="1100"/>
                    </a:p>
                    <a:p>
                      <a:pPr algn="l">
                        <a:lnSpc>
                          <a:spcPts val="3359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11" id="11"/>
          <p:cNvSpPr txBox="true"/>
          <p:nvPr/>
        </p:nvSpPr>
        <p:spPr>
          <a:xfrm rot="0">
            <a:off x="753647" y="2924257"/>
            <a:ext cx="7028412" cy="3729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00"/>
              </a:lnSpc>
              <a:spcBef>
                <a:spcPct val="0"/>
              </a:spcBef>
            </a:pPr>
            <a:r>
              <a:rPr lang="en-US" sz="9600">
                <a:solidFill>
                  <a:srgbClr val="FAF7F3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Основні</a:t>
            </a:r>
            <a:r>
              <a:rPr lang="en-US" sz="9600">
                <a:solidFill>
                  <a:srgbClr val="FAF7F3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 результати дослідження: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9519989" y="7455423"/>
            <a:ext cx="416795" cy="401303"/>
          </a:xfrm>
          <a:custGeom>
            <a:avLst/>
            <a:gdLst/>
            <a:ahLst/>
            <a:cxnLst/>
            <a:rect r="r" b="b" t="t" l="l"/>
            <a:pathLst>
              <a:path h="401303" w="416795">
                <a:moveTo>
                  <a:pt x="0" y="0"/>
                </a:moveTo>
                <a:lnTo>
                  <a:pt x="416795" y="0"/>
                </a:lnTo>
                <a:lnTo>
                  <a:pt x="416795" y="401304"/>
                </a:lnTo>
                <a:lnTo>
                  <a:pt x="0" y="4013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aphicFrame>
        <p:nvGraphicFramePr>
          <p:cNvPr name="Table 13" id="13"/>
          <p:cNvGraphicFramePr>
            <a:graphicFrameLocks noGrp="true"/>
          </p:cNvGraphicFramePr>
          <p:nvPr/>
        </p:nvGraphicFramePr>
        <p:xfrm>
          <a:off x="10200467" y="7230455"/>
          <a:ext cx="6755363" cy="1714500"/>
        </p:xfrm>
        <a:graphic>
          <a:graphicData uri="http://schemas.openxmlformats.org/drawingml/2006/table">
            <a:tbl>
              <a:tblPr/>
              <a:tblGrid>
                <a:gridCol w="6755363"/>
              </a:tblGrid>
              <a:tr h="17145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400">
                          <a:solidFill>
                            <a:srgbClr val="FAF7F3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Час кристалізації залежи</a:t>
                      </a:r>
                      <a:r>
                        <a:rPr lang="en-US" sz="2400">
                          <a:solidFill>
                            <a:srgbClr val="FAF7F3"/>
                          </a:solidFill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ть від виду шоколаду.</a:t>
                      </a:r>
                      <a:endParaRPr lang="en-US" sz="1100"/>
                    </a:p>
                    <a:p>
                      <a:pPr algn="l">
                        <a:lnSpc>
                          <a:spcPts val="3359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A0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4339101">
            <a:off x="14394087" y="2515298"/>
            <a:ext cx="11105500" cy="13051336"/>
          </a:xfrm>
          <a:custGeom>
            <a:avLst/>
            <a:gdLst/>
            <a:ahLst/>
            <a:cxnLst/>
            <a:rect r="r" b="b" t="t" l="l"/>
            <a:pathLst>
              <a:path h="13051336" w="11105500">
                <a:moveTo>
                  <a:pt x="0" y="0"/>
                </a:moveTo>
                <a:lnTo>
                  <a:pt x="11105500" y="0"/>
                </a:lnTo>
                <a:lnTo>
                  <a:pt x="11105500" y="13051336"/>
                </a:lnTo>
                <a:lnTo>
                  <a:pt x="0" y="13051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452099" y="-1653319"/>
            <a:ext cx="5722071" cy="5212286"/>
          </a:xfrm>
          <a:custGeom>
            <a:avLst/>
            <a:gdLst/>
            <a:ahLst/>
            <a:cxnLst/>
            <a:rect r="r" b="b" t="t" l="l"/>
            <a:pathLst>
              <a:path h="5212286" w="5722071">
                <a:moveTo>
                  <a:pt x="0" y="0"/>
                </a:moveTo>
                <a:lnTo>
                  <a:pt x="5722071" y="0"/>
                </a:lnTo>
                <a:lnTo>
                  <a:pt x="5722071" y="5212286"/>
                </a:lnTo>
                <a:lnTo>
                  <a:pt x="0" y="52122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4128563">
            <a:off x="-3583063" y="4501792"/>
            <a:ext cx="12327810" cy="8069112"/>
          </a:xfrm>
          <a:custGeom>
            <a:avLst/>
            <a:gdLst/>
            <a:ahLst/>
            <a:cxnLst/>
            <a:rect r="r" b="b" t="t" l="l"/>
            <a:pathLst>
              <a:path h="8069112" w="12327810">
                <a:moveTo>
                  <a:pt x="0" y="0"/>
                </a:moveTo>
                <a:lnTo>
                  <a:pt x="12327810" y="0"/>
                </a:lnTo>
                <a:lnTo>
                  <a:pt x="12327810" y="8069112"/>
                </a:lnTo>
                <a:lnTo>
                  <a:pt x="0" y="80691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621347" y="8229600"/>
            <a:ext cx="5300094" cy="4114800"/>
          </a:xfrm>
          <a:custGeom>
            <a:avLst/>
            <a:gdLst/>
            <a:ahLst/>
            <a:cxnLst/>
            <a:rect r="r" b="b" t="t" l="l"/>
            <a:pathLst>
              <a:path h="4114800" w="5300094">
                <a:moveTo>
                  <a:pt x="0" y="0"/>
                </a:moveTo>
                <a:lnTo>
                  <a:pt x="5300094" y="0"/>
                </a:lnTo>
                <a:lnTo>
                  <a:pt x="53000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020927" y="902327"/>
            <a:ext cx="10751535" cy="85585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b="true" sz="4200" i="true">
                <a:solidFill>
                  <a:srgbClr val="F6F3EE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Особистий внесок автора проєкту:</a:t>
            </a:r>
          </a:p>
          <a:p>
            <a:pPr algn="l">
              <a:lnSpc>
                <a:spcPts val="3700"/>
              </a:lnSpc>
              <a:spcBef>
                <a:spcPct val="0"/>
              </a:spcBef>
            </a:pPr>
            <a:r>
              <a:rPr lang="en-US" sz="3700">
                <a:solidFill>
                  <a:srgbClr val="F6F3EE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Автором було самостійно опрацьовано наукову літературу з теми дослідження, розроблено методику проведення експериментів, проведено серію експериментів з темперування різних видів шоколаду різними методами, здійснено аналіз отриманих результатів та сформульовано висновки.</a:t>
            </a:r>
          </a:p>
          <a:p>
            <a:pPr algn="l">
              <a:lnSpc>
                <a:spcPts val="3700"/>
              </a:lnSpc>
              <a:spcBef>
                <a:spcPct val="0"/>
              </a:spcBef>
            </a:pPr>
          </a:p>
          <a:p>
            <a:pPr algn="l">
              <a:lnSpc>
                <a:spcPts val="3700"/>
              </a:lnSpc>
              <a:spcBef>
                <a:spcPct val="0"/>
              </a:spcBef>
            </a:pP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b="true" sz="4200" i="true">
                <a:solidFill>
                  <a:srgbClr val="F6F3EE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Елементи новизни дослідження:</a:t>
            </a:r>
          </a:p>
          <a:p>
            <a:pPr algn="l">
              <a:lnSpc>
                <a:spcPts val="3700"/>
              </a:lnSpc>
              <a:spcBef>
                <a:spcPct val="0"/>
              </a:spcBef>
            </a:pPr>
            <a:r>
              <a:rPr lang="en-US" sz="3700">
                <a:solidFill>
                  <a:srgbClr val="F6F3EE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У даній роботі було проведено порівняльний аналіз впливу трьох основних методів темперування на фізичні властивості трьох різних видів шоколаду в умовах навчальної лабораторії. Отримані дані можуть бути використані для кращого розуміння фізичних процесів, що лежать в основі темперування, та для оптимізації технологічних процесів у кондитерській справі.</a:t>
            </a:r>
          </a:p>
          <a:p>
            <a:pPr algn="l">
              <a:lnSpc>
                <a:spcPts val="37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A0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6460476">
            <a:off x="7536711" y="2425128"/>
            <a:ext cx="11585768" cy="14648672"/>
          </a:xfrm>
          <a:custGeom>
            <a:avLst/>
            <a:gdLst/>
            <a:ahLst/>
            <a:cxnLst/>
            <a:rect r="r" b="b" t="t" l="l"/>
            <a:pathLst>
              <a:path h="14648672" w="11585768">
                <a:moveTo>
                  <a:pt x="0" y="0"/>
                </a:moveTo>
                <a:lnTo>
                  <a:pt x="11585767" y="0"/>
                </a:lnTo>
                <a:lnTo>
                  <a:pt x="11585767" y="14648672"/>
                </a:lnTo>
                <a:lnTo>
                  <a:pt x="0" y="146486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0397999">
            <a:off x="11114577" y="-776004"/>
            <a:ext cx="10263309" cy="8117344"/>
          </a:xfrm>
          <a:custGeom>
            <a:avLst/>
            <a:gdLst/>
            <a:ahLst/>
            <a:cxnLst/>
            <a:rect r="r" b="b" t="t" l="l"/>
            <a:pathLst>
              <a:path h="8117344" w="10263309">
                <a:moveTo>
                  <a:pt x="0" y="0"/>
                </a:moveTo>
                <a:lnTo>
                  <a:pt x="10263309" y="0"/>
                </a:lnTo>
                <a:lnTo>
                  <a:pt x="10263309" y="8117345"/>
                </a:lnTo>
                <a:lnTo>
                  <a:pt x="0" y="81173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248101" y="6837278"/>
            <a:ext cx="4553602" cy="4114800"/>
          </a:xfrm>
          <a:custGeom>
            <a:avLst/>
            <a:gdLst/>
            <a:ahLst/>
            <a:cxnLst/>
            <a:rect r="r" b="b" t="t" l="l"/>
            <a:pathLst>
              <a:path h="4114800" w="4553602">
                <a:moveTo>
                  <a:pt x="0" y="0"/>
                </a:moveTo>
                <a:lnTo>
                  <a:pt x="4553602" y="0"/>
                </a:lnTo>
                <a:lnTo>
                  <a:pt x="45536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592213" y="1541183"/>
            <a:ext cx="7028412" cy="2510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00"/>
              </a:lnSpc>
              <a:spcBef>
                <a:spcPct val="0"/>
              </a:spcBef>
            </a:pPr>
            <a:r>
              <a:rPr lang="en-US" sz="9600">
                <a:solidFill>
                  <a:srgbClr val="FAF7F3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Використані</a:t>
            </a:r>
            <a:r>
              <a:rPr lang="en-US" sz="9600">
                <a:solidFill>
                  <a:srgbClr val="FAF7F3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 джерела: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411510" y="5152699"/>
            <a:ext cx="9464979" cy="4596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160" indent="-259080" lvl="1">
              <a:lnSpc>
                <a:spcPts val="3359"/>
              </a:lnSpc>
              <a:buAutoNum type="arabicPeriod" startAt="1"/>
            </a:pPr>
            <a:r>
              <a:rPr lang="en-US" sz="2400">
                <a:solidFill>
                  <a:srgbClr val="FAF7F3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Beckett, S. T. (2000). T</a:t>
            </a:r>
            <a:r>
              <a:rPr lang="en-US" sz="2400">
                <a:solidFill>
                  <a:srgbClr val="FAF7F3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he Science of Chocolate. Royal Society of Chemistry.</a:t>
            </a:r>
          </a:p>
          <a:p>
            <a:pPr algn="l" marL="518160" indent="-259080" lvl="1">
              <a:lnSpc>
                <a:spcPts val="3359"/>
              </a:lnSpc>
              <a:buAutoNum type="arabicPeriod" startAt="1"/>
            </a:pPr>
            <a:r>
              <a:rPr lang="en-US" sz="2400" u="sng">
                <a:solidFill>
                  <a:srgbClr val="FAF7F3"/>
                </a:solidFill>
                <a:latin typeface="Open Sauce Light"/>
                <a:ea typeface="Open Sauce Light"/>
                <a:cs typeface="Open Sauce Light"/>
                <a:sym typeface="Open Sauce Light"/>
                <a:hlinkClick r:id="rId8" tooltip="https://gzpt.com.ua/blog/temperuvannia-shokoladu-vdoma/?srsltid=AfmBOorC9VMBYKDh1q3XqVWSJYeafiyF3q1Hcm00IhmeAOrIaoJPh6io"/>
              </a:rPr>
              <a:t>https://gzpt.com.ua/blog/temperuvannia-shokoladu-vdoma/?srsltid=AfmBOorC9VMBYKDh1q3XqVWSJYeafiyF3q1Hcm00IhmeAOrIaoJPh6io</a:t>
            </a:r>
          </a:p>
          <a:p>
            <a:pPr algn="l">
              <a:lnSpc>
                <a:spcPts val="3359"/>
              </a:lnSpc>
            </a:pPr>
          </a:p>
          <a:p>
            <a:pPr algn="l" marL="518160" indent="-259080" lvl="1">
              <a:lnSpc>
                <a:spcPts val="3359"/>
              </a:lnSpc>
              <a:buAutoNum type="arabicPeriod" startAt="1"/>
            </a:pPr>
            <a:r>
              <a:rPr lang="en-US" sz="2400" u="sng">
                <a:solidFill>
                  <a:srgbClr val="FAF7F3"/>
                </a:solidFill>
                <a:latin typeface="Open Sauce Light"/>
                <a:ea typeface="Open Sauce Light"/>
                <a:cs typeface="Open Sauce Light"/>
                <a:sym typeface="Open Sauce Light"/>
                <a:hlinkClick r:id="rId9" tooltip="https://chefs-shop.com/uk/kakao-mykryo--novyj-vzglyad-na-temperirovanie-shokolada"/>
              </a:rPr>
              <a:t>https://chefs-shop.com/uk/kakao-mykryo--novyj-vzglyad-na-temperirovanie-shokolada</a:t>
            </a:r>
          </a:p>
          <a:p>
            <a:pPr algn="l">
              <a:lnSpc>
                <a:spcPts val="3359"/>
              </a:lnSpc>
            </a:pPr>
          </a:p>
          <a:p>
            <a:pPr algn="l" marL="518160" indent="-259080" lvl="1">
              <a:lnSpc>
                <a:spcPts val="3359"/>
              </a:lnSpc>
              <a:buAutoNum type="arabicPeriod" startAt="1"/>
            </a:pPr>
            <a:r>
              <a:rPr lang="en-US" sz="2400" u="sng">
                <a:solidFill>
                  <a:srgbClr val="FAF7F3"/>
                </a:solidFill>
                <a:latin typeface="Open Sauce Light"/>
                <a:ea typeface="Open Sauce Light"/>
                <a:cs typeface="Open Sauce Light"/>
                <a:sym typeface="Open Sauce Light"/>
                <a:hlinkClick r:id="rId10" tooltip="https://tortino.com.ua/tehniki-temperirovaniya-shokolada/"/>
              </a:rPr>
              <a:t>https://tortino.com.ua/tehniki-temperirovaniya-shokolada/</a:t>
            </a:r>
          </a:p>
          <a:p>
            <a:pPr algn="l">
              <a:lnSpc>
                <a:spcPts val="3359"/>
              </a:lnSpc>
            </a:pP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A0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7605246">
            <a:off x="-5805357" y="-7036586"/>
            <a:ext cx="15715688" cy="18469292"/>
          </a:xfrm>
          <a:custGeom>
            <a:avLst/>
            <a:gdLst/>
            <a:ahLst/>
            <a:cxnLst/>
            <a:rect r="r" b="b" t="t" l="l"/>
            <a:pathLst>
              <a:path h="18469292" w="15715688">
                <a:moveTo>
                  <a:pt x="0" y="0"/>
                </a:moveTo>
                <a:lnTo>
                  <a:pt x="15715688" y="0"/>
                </a:lnTo>
                <a:lnTo>
                  <a:pt x="15715688" y="18469292"/>
                </a:lnTo>
                <a:lnTo>
                  <a:pt x="0" y="184692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725374" y="5410200"/>
            <a:ext cx="8615711" cy="8295481"/>
          </a:xfrm>
          <a:custGeom>
            <a:avLst/>
            <a:gdLst/>
            <a:ahLst/>
            <a:cxnLst/>
            <a:rect r="r" b="b" t="t" l="l"/>
            <a:pathLst>
              <a:path h="8295481" w="8615711">
                <a:moveTo>
                  <a:pt x="0" y="0"/>
                </a:moveTo>
                <a:lnTo>
                  <a:pt x="8615711" y="0"/>
                </a:lnTo>
                <a:lnTo>
                  <a:pt x="8615711" y="8295481"/>
                </a:lnTo>
                <a:lnTo>
                  <a:pt x="0" y="82954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991452" y="3881643"/>
            <a:ext cx="14305096" cy="3057113"/>
            <a:chOff x="0" y="0"/>
            <a:chExt cx="19073461" cy="4076151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295275"/>
              <a:ext cx="19073461" cy="27399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998"/>
                </a:lnSpc>
                <a:spcBef>
                  <a:spcPct val="0"/>
                </a:spcBef>
              </a:pPr>
              <a:r>
                <a:rPr lang="en-US" sz="14998">
                  <a:solidFill>
                    <a:srgbClr val="FAF7F3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Дякую за увагу!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3280496"/>
              <a:ext cx="19073461" cy="7956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504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-2700000">
            <a:off x="1044036" y="-2228959"/>
            <a:ext cx="4431665" cy="4788636"/>
          </a:xfrm>
          <a:custGeom>
            <a:avLst/>
            <a:gdLst/>
            <a:ahLst/>
            <a:cxnLst/>
            <a:rect r="r" b="b" t="t" l="l"/>
            <a:pathLst>
              <a:path h="4788636" w="4431665">
                <a:moveTo>
                  <a:pt x="0" y="0"/>
                </a:moveTo>
                <a:lnTo>
                  <a:pt x="4431665" y="0"/>
                </a:lnTo>
                <a:lnTo>
                  <a:pt x="4431665" y="4788636"/>
                </a:lnTo>
                <a:lnTo>
                  <a:pt x="0" y="47886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816453" y="7500540"/>
            <a:ext cx="5817841" cy="4114800"/>
          </a:xfrm>
          <a:custGeom>
            <a:avLst/>
            <a:gdLst/>
            <a:ahLst/>
            <a:cxnLst/>
            <a:rect r="r" b="b" t="t" l="l"/>
            <a:pathLst>
              <a:path h="4114800" w="5817841">
                <a:moveTo>
                  <a:pt x="0" y="0"/>
                </a:moveTo>
                <a:lnTo>
                  <a:pt x="5817841" y="0"/>
                </a:lnTo>
                <a:lnTo>
                  <a:pt x="58178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DAGlXUX4bJY</dc:identifier>
  <dcterms:modified xsi:type="dcterms:W3CDTF">2011-08-01T06:04:30Z</dcterms:modified>
  <cp:revision>1</cp:revision>
  <dc:title>Фізичні аспекти процесу темперування шоколаду</dc:title>
</cp:coreProperties>
</file>