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1" r:id="rId3"/>
    <p:sldId id="257" r:id="rId4"/>
    <p:sldId id="268" r:id="rId5"/>
    <p:sldId id="258" r:id="rId6"/>
    <p:sldId id="259" r:id="rId7"/>
    <p:sldId id="260" r:id="rId8"/>
    <p:sldId id="261" r:id="rId9"/>
    <p:sldId id="262" r:id="rId10"/>
    <p:sldId id="263" r:id="rId11"/>
    <p:sldId id="267" r:id="rId12"/>
    <p:sldId id="265" r:id="rId13"/>
    <p:sldId id="266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 250 G8" initials="H2G" lastIdx="1" clrIdx="0">
    <p:extLst>
      <p:ext uri="{19B8F6BF-5375-455C-9EA6-DF929625EA0E}">
        <p15:presenceInfo xmlns:p15="http://schemas.microsoft.com/office/powerpoint/2012/main" userId="HP 250 G8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006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430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72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09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35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83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1616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52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364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9183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020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559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1158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562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680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68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34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649199C-BDED-4802-A3B9-6CB2037C7C05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8D55C93-D855-44CA-B4D7-5481377BCF2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14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F%D1%80%D0%B8%D0%BB%D1%96%D1%81%D0%BD%D0%B5%D0%BD%D1%81%D1%8C%D0%BA%D0%B0_%D1%81%D1%96%D0%BB%D1%8C%D1%81%D1%8C%D0%BA%D0%B0_%D0%B3%D1%80%D0%BE%D0%BC%D0%B0%D0%B4%D0%B0" TargetMode="External"/><Relationship Id="rId2" Type="http://schemas.openxmlformats.org/officeDocument/2006/relationships/hyperlink" Target="https://uk.wikipedia.org/wiki/%D0%A3%D0%BA%D1%80%D0%B0%D1%97%D0%BD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%D0%92%D0%BE%D0%BB%D0%B8%D0%BD%D1%81%D1%8C%D0%BA%D0%B0_%D0%BE%D0%B1%D0%BB%D0%B0%D1%81%D1%82%D1%8C" TargetMode="External"/><Relationship Id="rId4" Type="http://schemas.openxmlformats.org/officeDocument/2006/relationships/hyperlink" Target="https://uk.wikipedia.org/wiki/%D0%9A%D0%B0%D0%BC%D1%96%D0%BD%D1%8C-%D0%9A%D0%B0%D1%88%D0%B8%D1%80%D1%81%D1%8C%D0%BA%D0%B8%D0%B9_%D1%80%D0%B0%D0%B9%D0%BE%D0%B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1274323"/>
            <a:ext cx="10515600" cy="1328200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Історія мого рідного села </a:t>
            </a:r>
            <a:r>
              <a:rPr lang="uk-UA" sz="3600" dirty="0" err="1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Тоболи</a:t>
            </a:r>
            <a:endParaRPr lang="uk-UA" sz="36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0" name="Місце для вмісту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35424"/>
            <a:ext cx="3006970" cy="19769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525" y="4765304"/>
            <a:ext cx="1533525" cy="1328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024" y="3113205"/>
            <a:ext cx="3534094" cy="2642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731525" y="963197"/>
            <a:ext cx="9562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Всеукраїнський інтерактивний конкурс «МАН-Юніор Дослідник» </a:t>
            </a:r>
          </a:p>
          <a:p>
            <a:pPr algn="ctr"/>
            <a:r>
              <a:rPr lang="uk-UA" dirty="0" smtClean="0"/>
              <a:t>Номінація «Історик-Юніор»</a:t>
            </a:r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7666972" y="3056583"/>
            <a:ext cx="38797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Автор: </a:t>
            </a:r>
            <a:r>
              <a:rPr lang="uk-UA" dirty="0" err="1" smtClean="0"/>
              <a:t>Борбіч</a:t>
            </a:r>
            <a:r>
              <a:rPr lang="uk-UA" dirty="0" smtClean="0"/>
              <a:t> Дарина Анатоліївна учениця 10-А класу ОЗЗСО «</a:t>
            </a:r>
            <a:r>
              <a:rPr lang="uk-UA" dirty="0" err="1" smtClean="0"/>
              <a:t>Тоболівський</a:t>
            </a:r>
            <a:r>
              <a:rPr lang="uk-UA" dirty="0" smtClean="0"/>
              <a:t> ліцей» </a:t>
            </a:r>
            <a:r>
              <a:rPr lang="uk-UA" dirty="0" err="1" smtClean="0"/>
              <a:t>Прилісненської</a:t>
            </a:r>
            <a:r>
              <a:rPr lang="uk-UA" dirty="0" smtClean="0"/>
              <a:t> сільської ради Волинської області</a:t>
            </a:r>
          </a:p>
          <a:p>
            <a:endParaRPr lang="uk-UA" dirty="0" smtClean="0"/>
          </a:p>
          <a:p>
            <a:r>
              <a:rPr lang="uk-UA" dirty="0" smtClean="0"/>
              <a:t>Керівник: </a:t>
            </a:r>
            <a:r>
              <a:rPr lang="uk-UA" dirty="0" err="1" smtClean="0"/>
              <a:t>Кшановський</a:t>
            </a:r>
            <a:r>
              <a:rPr lang="uk-UA" dirty="0" smtClean="0"/>
              <a:t> Тарас Юрійович вчитель історії </a:t>
            </a:r>
            <a:r>
              <a:rPr lang="uk-UA" dirty="0"/>
              <a:t>ОЗЗСО «</a:t>
            </a:r>
            <a:r>
              <a:rPr lang="uk-UA" dirty="0" err="1"/>
              <a:t>Тоболівський</a:t>
            </a:r>
            <a:r>
              <a:rPr lang="uk-UA" dirty="0"/>
              <a:t> ліцей» </a:t>
            </a:r>
            <a:r>
              <a:rPr lang="uk-UA" dirty="0" err="1"/>
              <a:t>Прилісненської</a:t>
            </a:r>
            <a:r>
              <a:rPr lang="uk-UA" dirty="0"/>
              <a:t> сільської ради Волинської області</a:t>
            </a:r>
          </a:p>
        </p:txBody>
      </p:sp>
    </p:spTree>
    <p:extLst>
      <p:ext uri="{BB962C8B-B14F-4D97-AF65-F5344CB8AC3E}">
        <p14:creationId xmlns:p14="http://schemas.microsoft.com/office/powerpoint/2010/main" val="105530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671208" y="671691"/>
            <a:ext cx="1074906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Мета </a:t>
            </a:r>
            <a:r>
              <a:rPr lang="uk-UA" b="1" dirty="0" smtClean="0"/>
              <a:t>дослідження: </a:t>
            </a:r>
            <a:r>
              <a:rPr lang="uk-UA" dirty="0" smtClean="0"/>
              <a:t>зібрати</a:t>
            </a:r>
            <a:r>
              <a:rPr lang="uk-UA" dirty="0"/>
              <a:t>, систематизувати та узагальнити історичні відомості про село </a:t>
            </a:r>
            <a:r>
              <a:rPr lang="uk-UA" dirty="0" err="1"/>
              <a:t>Тоболи</a:t>
            </a:r>
            <a:r>
              <a:rPr lang="uk-UA" dirty="0"/>
              <a:t>, простежити етапи його розвитку та збереження історичної пам’яті серед жителів</a:t>
            </a:r>
            <a:r>
              <a:rPr lang="uk-UA" dirty="0" smtClean="0"/>
              <a:t>.</a:t>
            </a:r>
            <a:endParaRPr lang="uk-UA" dirty="0"/>
          </a:p>
          <a:p>
            <a:r>
              <a:rPr lang="uk-UA" b="1" dirty="0"/>
              <a:t>Завдання дослідження:</a:t>
            </a:r>
          </a:p>
          <a:p>
            <a:r>
              <a:rPr lang="uk-UA" dirty="0"/>
              <a:t>•	Зібрати </a:t>
            </a:r>
            <a:r>
              <a:rPr lang="uk-UA" dirty="0" smtClean="0"/>
              <a:t>спогади </a:t>
            </a:r>
            <a:r>
              <a:rPr lang="uk-UA" dirty="0"/>
              <a:t>старожилів та інші історичні джерела про село </a:t>
            </a:r>
            <a:r>
              <a:rPr lang="uk-UA" dirty="0" err="1"/>
              <a:t>Тоболи</a:t>
            </a:r>
            <a:r>
              <a:rPr lang="uk-UA" dirty="0"/>
              <a:t>.</a:t>
            </a:r>
          </a:p>
          <a:p>
            <a:r>
              <a:rPr lang="uk-UA" dirty="0"/>
              <a:t>•	Вивчити основні віхи становлення села від його заснування до сучасності.</a:t>
            </a:r>
          </a:p>
          <a:p>
            <a:r>
              <a:rPr lang="uk-UA" dirty="0"/>
              <a:t>•	Проаналізувати вплив історичних подій на життя громади.</a:t>
            </a:r>
          </a:p>
          <a:p>
            <a:r>
              <a:rPr lang="uk-UA" dirty="0"/>
              <a:t>•	Дослідити зміни в культурному, соціальному та економічному житті села.</a:t>
            </a:r>
          </a:p>
          <a:p>
            <a:r>
              <a:rPr lang="uk-UA" dirty="0"/>
              <a:t>•	Популяризувати історію рідного краю серед молоді та місцевих жителів</a:t>
            </a:r>
            <a:r>
              <a:rPr lang="uk-UA" dirty="0" smtClean="0"/>
              <a:t>.</a:t>
            </a:r>
          </a:p>
          <a:p>
            <a:r>
              <a:rPr lang="ru-RU" b="1" dirty="0"/>
              <a:t>Предмет </a:t>
            </a:r>
            <a:r>
              <a:rPr lang="ru-RU" b="1" dirty="0" err="1" smtClean="0"/>
              <a:t>дослідження:</a:t>
            </a:r>
            <a:r>
              <a:rPr lang="ru-RU" dirty="0" err="1" smtClean="0"/>
              <a:t>історичні</a:t>
            </a:r>
            <a:r>
              <a:rPr lang="ru-RU" dirty="0" smtClean="0"/>
              <a:t> </a:t>
            </a:r>
            <a:r>
              <a:rPr lang="ru-RU" dirty="0" err="1"/>
              <a:t>події</a:t>
            </a:r>
            <a:r>
              <a:rPr lang="ru-RU" dirty="0"/>
              <a:t>, </a:t>
            </a:r>
            <a:r>
              <a:rPr lang="ru-RU" dirty="0" err="1"/>
              <a:t>визначні</a:t>
            </a:r>
            <a:r>
              <a:rPr lang="ru-RU" dirty="0"/>
              <a:t> </a:t>
            </a:r>
            <a:r>
              <a:rPr lang="ru-RU" dirty="0" err="1"/>
              <a:t>постаті</a:t>
            </a:r>
            <a:r>
              <a:rPr lang="ru-RU" dirty="0"/>
              <a:t>, культурна </a:t>
            </a:r>
            <a:r>
              <a:rPr lang="ru-RU" dirty="0" err="1"/>
              <a:t>спадщина</a:t>
            </a:r>
            <a:r>
              <a:rPr lang="ru-RU" dirty="0"/>
              <a:t> та </a:t>
            </a:r>
            <a:r>
              <a:rPr lang="ru-RU" dirty="0" err="1"/>
              <a:t>трансформації</a:t>
            </a:r>
            <a:r>
              <a:rPr lang="ru-RU" dirty="0"/>
              <a:t>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в </a:t>
            </a:r>
            <a:r>
              <a:rPr lang="ru-RU" dirty="0" err="1"/>
              <a:t>селі</a:t>
            </a:r>
            <a:r>
              <a:rPr lang="ru-RU" dirty="0"/>
              <a:t> </a:t>
            </a:r>
            <a:r>
              <a:rPr lang="ru-RU" dirty="0" err="1"/>
              <a:t>Тоболи</a:t>
            </a:r>
            <a:endParaRPr lang="ru-RU" dirty="0"/>
          </a:p>
          <a:p>
            <a:r>
              <a:rPr lang="ru-RU" b="1" dirty="0" err="1"/>
              <a:t>Об’єкт</a:t>
            </a:r>
            <a:r>
              <a:rPr lang="ru-RU" b="1" dirty="0"/>
              <a:t> </a:t>
            </a:r>
            <a:r>
              <a:rPr lang="ru-RU" b="1" dirty="0" err="1" smtClean="0"/>
              <a:t>дослідження</a:t>
            </a:r>
            <a:r>
              <a:rPr lang="ru-RU" b="1" dirty="0" smtClean="0"/>
              <a:t>: </a:t>
            </a:r>
            <a:r>
              <a:rPr lang="ru-RU" dirty="0" err="1" smtClean="0"/>
              <a:t>історичний</a:t>
            </a:r>
            <a:r>
              <a:rPr lang="ru-RU" dirty="0" smtClean="0"/>
              <a:t> </a:t>
            </a:r>
            <a:r>
              <a:rPr lang="ru-RU" dirty="0" err="1"/>
              <a:t>розвиток</a:t>
            </a:r>
            <a:r>
              <a:rPr lang="ru-RU" dirty="0"/>
              <a:t> села </a:t>
            </a:r>
            <a:r>
              <a:rPr lang="ru-RU" dirty="0" err="1" smtClean="0"/>
              <a:t>Тоболи</a:t>
            </a:r>
            <a:endParaRPr lang="ru-RU" dirty="0" smtClean="0"/>
          </a:p>
          <a:p>
            <a:r>
              <a:rPr lang="ru-RU" b="1" dirty="0" err="1"/>
              <a:t>Методи</a:t>
            </a:r>
            <a:r>
              <a:rPr lang="ru-RU" b="1" dirty="0"/>
              <a:t> </a:t>
            </a:r>
            <a:r>
              <a:rPr lang="ru-RU" b="1" dirty="0" err="1"/>
              <a:t>дослідження</a:t>
            </a:r>
            <a:r>
              <a:rPr lang="ru-RU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аналіз</a:t>
            </a:r>
            <a:r>
              <a:rPr lang="ru-RU" dirty="0" smtClean="0"/>
              <a:t> </a:t>
            </a:r>
            <a:r>
              <a:rPr lang="ru-RU" dirty="0" err="1" smtClean="0"/>
              <a:t>історичних</a:t>
            </a:r>
            <a:r>
              <a:rPr lang="ru-RU" dirty="0" smtClean="0"/>
              <a:t> </a:t>
            </a:r>
            <a:r>
              <a:rPr lang="ru-RU" dirty="0" err="1" smtClean="0"/>
              <a:t>джерел</a:t>
            </a:r>
            <a:r>
              <a:rPr lang="ru-RU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і</a:t>
            </a:r>
            <a:r>
              <a:rPr lang="ru-RU" dirty="0" err="1" smtClean="0"/>
              <a:t>нтерв’ювання</a:t>
            </a:r>
            <a:r>
              <a:rPr lang="ru-RU" dirty="0" smtClean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 smtClean="0"/>
              <a:t>жителів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/>
              <a:t>к</a:t>
            </a:r>
            <a:r>
              <a:rPr lang="ru-RU" dirty="0" err="1" smtClean="0"/>
              <a:t>раєзнавчі</a:t>
            </a:r>
            <a:r>
              <a:rPr lang="ru-RU" dirty="0" smtClean="0"/>
              <a:t> </a:t>
            </a:r>
            <a:r>
              <a:rPr lang="ru-RU" dirty="0" err="1" smtClean="0"/>
              <a:t>експедиції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фотодокументація</a:t>
            </a:r>
            <a:endParaRPr lang="ru-RU" dirty="0"/>
          </a:p>
          <a:p>
            <a:r>
              <a:rPr lang="ru-RU" b="1" dirty="0" err="1" smtClean="0"/>
              <a:t>Актуальність</a:t>
            </a:r>
            <a:r>
              <a:rPr lang="ru-RU" b="1" dirty="0" smtClean="0"/>
              <a:t>: </a:t>
            </a:r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історія</a:t>
            </a:r>
            <a:r>
              <a:rPr lang="ru-RU" dirty="0" smtClean="0"/>
              <a:t> </a:t>
            </a:r>
            <a:r>
              <a:rPr lang="ru-RU" dirty="0" err="1" smtClean="0"/>
              <a:t>рідного</a:t>
            </a:r>
            <a:r>
              <a:rPr lang="ru-RU" dirty="0" smtClean="0"/>
              <a:t> села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відчути</a:t>
            </a:r>
            <a:r>
              <a:rPr lang="ru-RU" dirty="0"/>
              <a:t> </a:t>
            </a:r>
            <a:r>
              <a:rPr lang="ru-RU" dirty="0" err="1"/>
              <a:t>зв’язок</a:t>
            </a:r>
            <a:r>
              <a:rPr lang="ru-RU" dirty="0"/>
              <a:t> з </a:t>
            </a:r>
            <a:r>
              <a:rPr lang="ru-RU" dirty="0" err="1"/>
              <a:t>минулими</a:t>
            </a:r>
            <a:r>
              <a:rPr lang="ru-RU" dirty="0"/>
              <a:t> </a:t>
            </a:r>
            <a:r>
              <a:rPr lang="ru-RU" dirty="0" err="1"/>
              <a:t>поколіннями</a:t>
            </a:r>
            <a:r>
              <a:rPr lang="ru-RU" dirty="0"/>
              <a:t> та </a:t>
            </a:r>
            <a:r>
              <a:rPr lang="ru-RU" dirty="0" err="1"/>
              <a:t>усвідомити</a:t>
            </a:r>
            <a:r>
              <a:rPr lang="ru-RU" dirty="0"/>
              <a:t> себе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історичного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,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зрозуміти</a:t>
            </a:r>
            <a:r>
              <a:rPr lang="ru-RU" dirty="0"/>
              <a:t> </a:t>
            </a:r>
            <a:r>
              <a:rPr lang="ru-RU" dirty="0" err="1"/>
              <a:t>культурну</a:t>
            </a:r>
            <a:r>
              <a:rPr lang="ru-RU" dirty="0"/>
              <a:t> </a:t>
            </a:r>
            <a:r>
              <a:rPr lang="ru-RU" dirty="0" err="1"/>
              <a:t>спадщину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 є </a:t>
            </a:r>
            <a:r>
              <a:rPr lang="ru-RU" dirty="0" err="1"/>
              <a:t>цінним</a:t>
            </a:r>
            <a:r>
              <a:rPr lang="ru-RU" dirty="0"/>
              <a:t>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історії</a:t>
            </a:r>
            <a:r>
              <a:rPr lang="ru-RU" dirty="0"/>
              <a:t> </a:t>
            </a:r>
            <a:r>
              <a:rPr lang="ru-RU" dirty="0" err="1"/>
              <a:t>рідного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 для </a:t>
            </a:r>
            <a:r>
              <a:rPr lang="ru-RU" dirty="0" err="1"/>
              <a:t>школярів</a:t>
            </a:r>
            <a:r>
              <a:rPr lang="ru-RU" dirty="0"/>
              <a:t> та </a:t>
            </a:r>
            <a:r>
              <a:rPr lang="ru-RU" dirty="0" err="1"/>
              <a:t>студентів</a:t>
            </a:r>
            <a:endParaRPr lang="ru-RU" dirty="0"/>
          </a:p>
          <a:p>
            <a:endParaRPr lang="ru-RU" dirty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231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01" y="660585"/>
            <a:ext cx="9601196" cy="1690729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Передмова</a:t>
            </a:r>
            <a:endParaRPr lang="uk-UA" sz="2800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idx="1"/>
          </p:nvPr>
        </p:nvSpPr>
        <p:spPr>
          <a:xfrm>
            <a:off x="1295401" y="2562330"/>
            <a:ext cx="9601196" cy="3313538"/>
          </a:xfrm>
        </p:spPr>
        <p:txBody>
          <a:bodyPr/>
          <a:lstStyle/>
          <a:p>
            <a:r>
              <a:rPr lang="uk-UA" dirty="0"/>
              <a:t>У кожного своя маленька батьківщина. </a:t>
            </a:r>
            <a:r>
              <a:rPr lang="uk-UA" dirty="0" err="1"/>
              <a:t>Тоболи</a:t>
            </a:r>
            <a:r>
              <a:rPr lang="uk-UA" dirty="0"/>
              <a:t> </a:t>
            </a:r>
            <a:r>
              <a:rPr lang="uk-UA" dirty="0" smtClean="0"/>
              <a:t>місце </a:t>
            </a:r>
            <a:r>
              <a:rPr lang="uk-UA" dirty="0"/>
              <a:t>народження багатьох тисяч мешканців дивовижного села поліської глибинки. Всі вони безмірно люблять рідні </a:t>
            </a:r>
            <a:r>
              <a:rPr lang="uk-UA" dirty="0" smtClean="0"/>
              <a:t>виднокраї . Та далеко </a:t>
            </a:r>
            <a:r>
              <a:rPr lang="uk-UA" dirty="0"/>
              <a:t>не всім відомо, що </a:t>
            </a:r>
            <a:r>
              <a:rPr lang="uk-UA" dirty="0" err="1"/>
              <a:t>Тоболи</a:t>
            </a:r>
            <a:r>
              <a:rPr lang="uk-UA" dirty="0"/>
              <a:t> та інші села </a:t>
            </a:r>
            <a:r>
              <a:rPr lang="uk-UA" dirty="0" err="1" smtClean="0"/>
              <a:t>Червищанського</a:t>
            </a:r>
            <a:r>
              <a:rPr lang="uk-UA" dirty="0" smtClean="0"/>
              <a:t> </a:t>
            </a:r>
            <a:r>
              <a:rPr lang="uk-UA" dirty="0"/>
              <a:t>ключа в окремих коротких миттєвостях </a:t>
            </a:r>
            <a:r>
              <a:rPr lang="uk-UA" dirty="0" smtClean="0"/>
              <a:t>бойових </a:t>
            </a:r>
            <a:r>
              <a:rPr lang="uk-UA" dirty="0"/>
              <a:t>дій 1916-1917 років перебували навіть у центрі </a:t>
            </a:r>
            <a:r>
              <a:rPr lang="uk-UA" dirty="0" smtClean="0"/>
              <a:t>світових </a:t>
            </a:r>
            <a:r>
              <a:rPr lang="uk-UA" dirty="0" err="1"/>
              <a:t>новин.Тому</a:t>
            </a:r>
            <a:r>
              <a:rPr lang="uk-UA" dirty="0"/>
              <a:t> з впевненістю можна стверджувати викладений матеріал </a:t>
            </a:r>
            <a:r>
              <a:rPr lang="uk-UA" dirty="0" smtClean="0"/>
              <a:t>презентації зацікавить </a:t>
            </a:r>
            <a:r>
              <a:rPr lang="uk-UA" dirty="0"/>
              <a:t>не лише односельців, але й усіх тих, кому не байдужа історія </a:t>
            </a:r>
            <a:r>
              <a:rPr lang="uk-UA" dirty="0" smtClean="0"/>
              <a:t> </a:t>
            </a:r>
            <a:r>
              <a:rPr lang="uk-UA" dirty="0"/>
              <a:t>краю.</a:t>
            </a:r>
          </a:p>
        </p:txBody>
      </p:sp>
    </p:spTree>
    <p:extLst>
      <p:ext uri="{BB962C8B-B14F-4D97-AF65-F5344CB8AC3E}">
        <p14:creationId xmlns:p14="http://schemas.microsoft.com/office/powerpoint/2010/main" val="274930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Будинок культури с.Тоболи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486" y="3611534"/>
            <a:ext cx="2409825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5854" y="826477"/>
            <a:ext cx="820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Екскурсійний маршрут «Рідного села»</a:t>
            </a:r>
            <a:endParaRPr lang="uk-UA" b="1" dirty="0"/>
          </a:p>
        </p:txBody>
      </p:sp>
      <p:sp>
        <p:nvSpPr>
          <p:cNvPr id="4" name="Прямокутник 3"/>
          <p:cNvSpPr/>
          <p:nvPr/>
        </p:nvSpPr>
        <p:spPr>
          <a:xfrm>
            <a:off x="924168" y="1195809"/>
            <a:ext cx="6096000" cy="49398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250000"/>
              </a:lnSpc>
              <a:buFont typeface="+mj-lt"/>
              <a:buAutoNum type="arabicPeriod"/>
            </a:pPr>
            <a:r>
              <a:rPr lang="ru-RU" dirty="0" err="1"/>
              <a:t>Навчальний</a:t>
            </a:r>
            <a:r>
              <a:rPr lang="ru-RU" dirty="0"/>
              <a:t> заклад</a:t>
            </a:r>
          </a:p>
          <a:p>
            <a:pPr marL="342900" indent="-342900" algn="just">
              <a:lnSpc>
                <a:spcPct val="250000"/>
              </a:lnSpc>
              <a:buFont typeface="+mj-lt"/>
              <a:buAutoNum type="arabicPeriod"/>
            </a:pPr>
            <a:r>
              <a:rPr lang="ru-RU" dirty="0" smtClean="0"/>
              <a:t>Центр </a:t>
            </a:r>
            <a:r>
              <a:rPr lang="ru-RU" dirty="0"/>
              <a:t>села </a:t>
            </a:r>
            <a:r>
              <a:rPr lang="ru-RU" dirty="0" err="1"/>
              <a:t>Будинок</a:t>
            </a:r>
            <a:r>
              <a:rPr lang="ru-RU" dirty="0"/>
              <a:t> </a:t>
            </a:r>
            <a:r>
              <a:rPr lang="ru-RU" dirty="0" err="1" smtClean="0"/>
              <a:t>культури</a:t>
            </a:r>
            <a:endParaRPr lang="ru-RU" dirty="0" smtClean="0"/>
          </a:p>
          <a:p>
            <a:pPr marL="342900" indent="-342900" algn="just">
              <a:lnSpc>
                <a:spcPct val="250000"/>
              </a:lnSpc>
              <a:buFont typeface="+mj-lt"/>
              <a:buAutoNum type="arabicPeriod"/>
            </a:pPr>
            <a:r>
              <a:rPr lang="ru-RU" dirty="0" smtClean="0"/>
              <a:t>Свято-</a:t>
            </a:r>
            <a:r>
              <a:rPr lang="ru-RU" dirty="0" err="1" smtClean="0"/>
              <a:t>Троїцький</a:t>
            </a:r>
            <a:r>
              <a:rPr lang="ru-RU" dirty="0" smtClean="0"/>
              <a:t> храм</a:t>
            </a:r>
          </a:p>
          <a:p>
            <a:pPr marL="342900" indent="-342900" algn="just">
              <a:lnSpc>
                <a:spcPct val="250000"/>
              </a:lnSpc>
              <a:buFont typeface="+mj-lt"/>
              <a:buAutoNum type="arabicPeriod"/>
            </a:pPr>
            <a:r>
              <a:rPr lang="ru-RU" dirty="0" err="1" smtClean="0"/>
              <a:t>Старе</a:t>
            </a:r>
            <a:r>
              <a:rPr lang="ru-RU" dirty="0" smtClean="0"/>
              <a:t> </a:t>
            </a:r>
            <a:r>
              <a:rPr lang="ru-RU" dirty="0" err="1"/>
              <a:t>кладовище</a:t>
            </a:r>
            <a:endParaRPr lang="ru-RU" dirty="0"/>
          </a:p>
          <a:p>
            <a:pPr marL="342900" indent="-342900" algn="just">
              <a:lnSpc>
                <a:spcPct val="250000"/>
              </a:lnSpc>
              <a:buFont typeface="+mj-lt"/>
              <a:buAutoNum type="arabicPeriod"/>
            </a:pPr>
            <a:r>
              <a:rPr lang="ru-RU" dirty="0" err="1" smtClean="0"/>
              <a:t>Меморіал</a:t>
            </a:r>
            <a:r>
              <a:rPr lang="ru-RU" dirty="0" smtClean="0"/>
              <a:t> </a:t>
            </a:r>
            <a:r>
              <a:rPr lang="ru-RU" dirty="0" err="1"/>
              <a:t>воїнам</a:t>
            </a:r>
            <a:endParaRPr lang="ru-RU" dirty="0"/>
          </a:p>
          <a:p>
            <a:pPr marL="342900" indent="-342900" algn="just">
              <a:lnSpc>
                <a:spcPct val="250000"/>
              </a:lnSpc>
              <a:buFont typeface="+mj-lt"/>
              <a:buAutoNum type="arabicPeriod"/>
            </a:pPr>
            <a:r>
              <a:rPr lang="ru-RU" dirty="0" err="1" smtClean="0"/>
              <a:t>Річка</a:t>
            </a:r>
            <a:r>
              <a:rPr lang="ru-RU" dirty="0" smtClean="0"/>
              <a:t> Стад</a:t>
            </a:r>
            <a:endParaRPr lang="ru-RU" dirty="0"/>
          </a:p>
          <a:p>
            <a:pPr marL="342900" indent="-342900" algn="just">
              <a:lnSpc>
                <a:spcPct val="250000"/>
              </a:lnSpc>
              <a:buFont typeface="+mj-lt"/>
              <a:buAutoNum type="arabicPeriod"/>
            </a:pPr>
            <a:r>
              <a:rPr lang="ru-RU" dirty="0" err="1" smtClean="0"/>
              <a:t>Огляд</a:t>
            </a:r>
            <a:r>
              <a:rPr lang="ru-RU" dirty="0" smtClean="0"/>
              <a:t> </a:t>
            </a:r>
            <a:r>
              <a:rPr lang="ru-RU" dirty="0" err="1"/>
              <a:t>навколишніх</a:t>
            </a:r>
            <a:r>
              <a:rPr lang="ru-RU" dirty="0"/>
              <a:t> </a:t>
            </a:r>
            <a:r>
              <a:rPr lang="ru-RU" dirty="0" err="1"/>
              <a:t>лісів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673" y="4411353"/>
            <a:ext cx="2667976" cy="1780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748" y="4438793"/>
            <a:ext cx="2609850" cy="1752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2781" y="1402869"/>
            <a:ext cx="3792600" cy="18111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30" y="1136975"/>
            <a:ext cx="2466975" cy="18478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217" y="2400782"/>
            <a:ext cx="3292125" cy="18533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8047" y="3530290"/>
            <a:ext cx="2590800" cy="17621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23338" y="2677048"/>
            <a:ext cx="41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2)</a:t>
            </a:r>
            <a:endParaRPr lang="uk-U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41217" y="3878207"/>
            <a:ext cx="39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3850" y="4374606"/>
            <a:ext cx="545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2"/>
                </a:solidFill>
              </a:rPr>
              <a:t>7)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843" y="5130427"/>
            <a:ext cx="650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2"/>
                </a:solidFill>
              </a:rPr>
              <a:t>5)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04129" y="2861714"/>
            <a:ext cx="78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bg2"/>
                </a:solidFill>
              </a:rPr>
              <a:t>4)</a:t>
            </a:r>
            <a:endParaRPr lang="uk-UA" b="1" dirty="0">
              <a:solidFill>
                <a:schemeClr val="bg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11073" y="3549412"/>
            <a:ext cx="416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3)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29749" y="5828203"/>
            <a:ext cx="807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6)</a:t>
            </a:r>
          </a:p>
        </p:txBody>
      </p:sp>
    </p:spTree>
    <p:extLst>
      <p:ext uri="{BB962C8B-B14F-4D97-AF65-F5344CB8AC3E}">
        <p14:creationId xmlns:p14="http://schemas.microsoft.com/office/powerpoint/2010/main" val="309643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Загальна інформація про </a:t>
            </a:r>
            <a:r>
              <a:rPr lang="uk-UA" dirty="0" err="1" smtClean="0"/>
              <a:t>с.Тоболи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Розташування</a:t>
            </a:r>
            <a:r>
              <a:rPr lang="ru-RU" sz="2800" b="1" dirty="0" smtClean="0"/>
              <a:t>:  </a:t>
            </a:r>
            <a:r>
              <a:rPr lang="ru-RU" sz="2800" b="1" dirty="0" err="1" smtClean="0"/>
              <a:t>Тоболи</a:t>
            </a:r>
            <a:r>
              <a:rPr lang="ru-RU" sz="2800" dirty="0"/>
              <a:t> — село в </a:t>
            </a:r>
            <a:r>
              <a:rPr lang="ru-RU" sz="2800" dirty="0" err="1">
                <a:hlinkClick r:id="rId2" tooltip="Україна"/>
              </a:rPr>
              <a:t>Україні</a:t>
            </a:r>
            <a:r>
              <a:rPr lang="ru-RU" sz="2800" dirty="0"/>
              <a:t>, у </a:t>
            </a:r>
            <a:r>
              <a:rPr lang="ru-RU" sz="2800" dirty="0" err="1">
                <a:hlinkClick r:id="rId3" tooltip="Прилісненська сільська громада"/>
              </a:rPr>
              <a:t>Прилісненській</a:t>
            </a:r>
            <a:r>
              <a:rPr lang="ru-RU" sz="2800" dirty="0">
                <a:hlinkClick r:id="rId3" tooltip="Прилісненська сільська громада"/>
              </a:rPr>
              <a:t> </a:t>
            </a:r>
            <a:r>
              <a:rPr lang="ru-RU" sz="2800" dirty="0" err="1">
                <a:hlinkClick r:id="rId3" tooltip="Прилісненська сільська громада"/>
              </a:rPr>
              <a:t>сільській</a:t>
            </a:r>
            <a:r>
              <a:rPr lang="ru-RU" sz="2800" dirty="0">
                <a:hlinkClick r:id="rId3" tooltip="Прилісненська сільська громада"/>
              </a:rPr>
              <a:t> </a:t>
            </a:r>
            <a:r>
              <a:rPr lang="ru-RU" sz="2800" dirty="0" err="1">
                <a:hlinkClick r:id="rId3" tooltip="Прилісненська сільська громада"/>
              </a:rPr>
              <a:t>громаді</a:t>
            </a:r>
            <a:r>
              <a:rPr lang="ru-RU" sz="2800" dirty="0"/>
              <a:t> </a:t>
            </a:r>
            <a:r>
              <a:rPr lang="ru-RU" sz="2800" dirty="0" err="1">
                <a:hlinkClick r:id="rId4" tooltip="Камінь-Каширський район"/>
              </a:rPr>
              <a:t>Камінь-Каширського</a:t>
            </a:r>
            <a:r>
              <a:rPr lang="ru-RU" sz="2800" dirty="0">
                <a:hlinkClick r:id="rId4" tooltip="Камінь-Каширський район"/>
              </a:rPr>
              <a:t> району</a:t>
            </a:r>
            <a:r>
              <a:rPr lang="ru-RU" sz="2800" dirty="0"/>
              <a:t> </a:t>
            </a:r>
            <a:r>
              <a:rPr lang="ru-RU" sz="2800" dirty="0" err="1">
                <a:hlinkClick r:id="rId5" tooltip="Волинська область"/>
              </a:rPr>
              <a:t>Волинської</a:t>
            </a:r>
            <a:r>
              <a:rPr lang="ru-RU" sz="2800" dirty="0">
                <a:hlinkClick r:id="rId5" tooltip="Волинська область"/>
              </a:rPr>
              <a:t> </a:t>
            </a:r>
            <a:r>
              <a:rPr lang="ru-RU" sz="2800" dirty="0" err="1">
                <a:hlinkClick r:id="rId5" tooltip="Волинська область"/>
              </a:rPr>
              <a:t>області</a:t>
            </a:r>
            <a:r>
              <a:rPr lang="ru-RU" sz="2800" dirty="0" smtClean="0"/>
              <a:t>.</a:t>
            </a:r>
          </a:p>
          <a:p>
            <a:r>
              <a:rPr lang="ru-RU" sz="2800" b="1" dirty="0" err="1"/>
              <a:t>Населення</a:t>
            </a:r>
            <a:r>
              <a:rPr lang="ru-RU" sz="2800" dirty="0" smtClean="0"/>
              <a:t>: </a:t>
            </a:r>
            <a:r>
              <a:rPr lang="ru-RU" sz="2800" dirty="0"/>
              <a:t>1153 </a:t>
            </a:r>
            <a:r>
              <a:rPr lang="ru-RU" sz="2800" dirty="0" err="1"/>
              <a:t>осіб</a:t>
            </a:r>
            <a:r>
              <a:rPr lang="ru-RU" sz="2800" dirty="0" smtClean="0"/>
              <a:t>.</a:t>
            </a:r>
          </a:p>
          <a:p>
            <a:r>
              <a:rPr lang="ru-RU" sz="2800" b="1" dirty="0" err="1"/>
              <a:t>Географічне</a:t>
            </a:r>
            <a:r>
              <a:rPr lang="ru-RU" sz="2800" b="1" dirty="0"/>
              <a:t>:</a:t>
            </a:r>
            <a:r>
              <a:rPr lang="ru-RU" sz="2800" dirty="0" smtClean="0"/>
              <a:t> </a:t>
            </a:r>
            <a:r>
              <a:rPr lang="ru-RU" sz="2800" dirty="0" err="1" smtClean="0"/>
              <a:t>оточене</a:t>
            </a:r>
            <a:r>
              <a:rPr lang="ru-RU" sz="2800" dirty="0" smtClean="0"/>
              <a:t> болотами та </a:t>
            </a:r>
            <a:r>
              <a:rPr lang="ru-RU" sz="2800" dirty="0" err="1" smtClean="0"/>
              <a:t>лісами</a:t>
            </a:r>
            <a:r>
              <a:rPr lang="ru-RU" sz="2800" dirty="0" smtClean="0"/>
              <a:t>, </a:t>
            </a:r>
            <a:r>
              <a:rPr lang="ru-RU" sz="2800" dirty="0" err="1" smtClean="0"/>
              <a:t>біля</a:t>
            </a:r>
            <a:r>
              <a:rPr lang="ru-RU" sz="2800" dirty="0" smtClean="0"/>
              <a:t> </a:t>
            </a:r>
            <a:r>
              <a:rPr lang="ru-RU" sz="2800" dirty="0" err="1" smtClean="0"/>
              <a:t>річки</a:t>
            </a:r>
            <a:r>
              <a:rPr lang="ru-RU" sz="2800" dirty="0" smtClean="0"/>
              <a:t> </a:t>
            </a:r>
            <a:r>
              <a:rPr lang="ru-RU" sz="2800" dirty="0" err="1" smtClean="0"/>
              <a:t>Стохід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0457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       Назва села 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8621486" y="654038"/>
            <a:ext cx="28235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...Ми тут </a:t>
            </a:r>
            <a:r>
              <a:rPr lang="ru-RU" dirty="0" err="1"/>
              <a:t>були</a:t>
            </a:r>
            <a:r>
              <a:rPr lang="ru-RU" dirty="0"/>
              <a:t> й </a:t>
            </a:r>
            <a:r>
              <a:rPr lang="ru-RU" dirty="0" err="1"/>
              <a:t>таке</a:t>
            </a:r>
            <a:r>
              <a:rPr lang="ru-RU" dirty="0"/>
              <a:t> селу </a:t>
            </a:r>
            <a:r>
              <a:rPr lang="ru-RU" dirty="0" err="1"/>
              <a:t>наймення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Тоболами</a:t>
            </a:r>
            <a:r>
              <a:rPr lang="ru-RU" dirty="0"/>
              <a:t> в </a:t>
            </a:r>
            <a:r>
              <a:rPr lang="ru-RU" dirty="0" err="1"/>
              <a:t>часі</a:t>
            </a:r>
            <a:r>
              <a:rPr lang="ru-RU" dirty="0"/>
              <a:t> проросло... </a:t>
            </a:r>
            <a:r>
              <a:rPr lang="ru-RU" dirty="0" err="1"/>
              <a:t>Оратаїв</a:t>
            </a:r>
            <a:r>
              <a:rPr lang="ru-RU" dirty="0"/>
              <a:t> і </a:t>
            </a:r>
            <a:r>
              <a:rPr lang="ru-RU" dirty="0" err="1"/>
              <a:t>воїв</a:t>
            </a:r>
            <a:r>
              <a:rPr lang="ru-RU" dirty="0"/>
              <a:t> </a:t>
            </a:r>
            <a:r>
              <a:rPr lang="ru-RU" dirty="0" err="1"/>
              <a:t>безіменних</a:t>
            </a:r>
            <a:r>
              <a:rPr lang="ru-RU" dirty="0"/>
              <a:t> У </a:t>
            </a:r>
            <a:r>
              <a:rPr lang="ru-RU" dirty="0" err="1"/>
              <a:t>серці</a:t>
            </a:r>
            <a:r>
              <a:rPr lang="ru-RU" dirty="0"/>
              <a:t> </a:t>
            </a:r>
            <a:r>
              <a:rPr lang="ru-RU" dirty="0" err="1"/>
              <a:t>досі</a:t>
            </a:r>
            <a:r>
              <a:rPr lang="ru-RU" dirty="0"/>
              <a:t> </a:t>
            </a:r>
            <a:r>
              <a:rPr lang="ru-RU" dirty="0" err="1"/>
              <a:t>береже</a:t>
            </a:r>
            <a:r>
              <a:rPr lang="ru-RU" dirty="0"/>
              <a:t> </a:t>
            </a:r>
            <a:r>
              <a:rPr lang="ru-RU" dirty="0" smtClean="0"/>
              <a:t>село…</a:t>
            </a:r>
          </a:p>
          <a:p>
            <a:r>
              <a:rPr lang="ru-RU" dirty="0"/>
              <a:t> </a:t>
            </a:r>
            <a:r>
              <a:rPr lang="ru-RU" dirty="0" smtClean="0"/>
              <a:t>        </a:t>
            </a:r>
            <a:r>
              <a:rPr lang="ru-RU" dirty="0" err="1" smtClean="0"/>
              <a:t>Віктор</a:t>
            </a:r>
            <a:r>
              <a:rPr lang="ru-RU" dirty="0"/>
              <a:t> </a:t>
            </a:r>
            <a:r>
              <a:rPr lang="ru-RU" dirty="0" err="1" smtClean="0"/>
              <a:t>Давидюк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4668715" y="2408364"/>
            <a:ext cx="70112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/>
              <a:t>Беручи</a:t>
            </a:r>
            <a:r>
              <a:rPr lang="ru-RU" sz="1600" dirty="0" smtClean="0"/>
              <a:t> </a:t>
            </a:r>
            <a:r>
              <a:rPr lang="ru-RU" sz="1600" dirty="0"/>
              <a:t>до </a:t>
            </a:r>
            <a:r>
              <a:rPr lang="ru-RU" sz="1600" dirty="0" err="1"/>
              <a:t>уваги</a:t>
            </a:r>
            <a:r>
              <a:rPr lang="ru-RU" sz="1600" dirty="0"/>
              <a:t> </a:t>
            </a:r>
            <a:r>
              <a:rPr lang="ru-RU" sz="1600" dirty="0" err="1"/>
              <a:t>наукову</a:t>
            </a:r>
            <a:r>
              <a:rPr lang="ru-RU" sz="1600" dirty="0"/>
              <a:t> точку </a:t>
            </a:r>
            <a:r>
              <a:rPr lang="ru-RU" sz="1600" dirty="0" err="1"/>
              <a:t>зору</a:t>
            </a:r>
            <a:r>
              <a:rPr lang="ru-RU" sz="1600" dirty="0"/>
              <a:t>, </a:t>
            </a:r>
            <a:r>
              <a:rPr lang="ru-RU" sz="1600" dirty="0" err="1"/>
              <a:t>назва</a:t>
            </a:r>
            <a:r>
              <a:rPr lang="ru-RU" sz="1600" dirty="0"/>
              <a:t> </a:t>
            </a:r>
            <a:r>
              <a:rPr lang="ru-RU" sz="1600" dirty="0" err="1" smtClean="0"/>
              <a:t>пояснюється</a:t>
            </a:r>
            <a:r>
              <a:rPr lang="ru-RU" sz="1600" dirty="0" smtClean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часів</a:t>
            </a:r>
            <a:r>
              <a:rPr lang="ru-RU" sz="1600" dirty="0"/>
              <a:t> Великого </a:t>
            </a:r>
            <a:r>
              <a:rPr lang="ru-RU" sz="1600" dirty="0" err="1"/>
              <a:t>князівства</a:t>
            </a:r>
            <a:r>
              <a:rPr lang="ru-RU" sz="1600" dirty="0"/>
              <a:t> </a:t>
            </a:r>
            <a:r>
              <a:rPr lang="ru-RU" sz="1600" dirty="0" err="1"/>
              <a:t>Литовського</a:t>
            </a:r>
            <a:r>
              <a:rPr lang="ru-RU" sz="1600" dirty="0"/>
              <a:t>, </a:t>
            </a:r>
            <a:r>
              <a:rPr lang="ru-RU" sz="1600" dirty="0" err="1"/>
              <a:t>правління</a:t>
            </a:r>
            <a:r>
              <a:rPr lang="ru-RU" sz="1600" dirty="0"/>
              <a:t> </a:t>
            </a:r>
            <a:r>
              <a:rPr lang="ru-RU" sz="1600" dirty="0" err="1"/>
              <a:t>якого</a:t>
            </a:r>
            <a:r>
              <a:rPr lang="ru-RU" sz="1600" dirty="0"/>
              <a:t> </a:t>
            </a:r>
            <a:r>
              <a:rPr lang="ru-RU" sz="1600" dirty="0" err="1"/>
              <a:t>поширювалося</a:t>
            </a:r>
            <a:r>
              <a:rPr lang="ru-RU" sz="1600" dirty="0"/>
              <a:t> в </a:t>
            </a:r>
            <a:r>
              <a:rPr lang="ru-RU" sz="1600" dirty="0" err="1"/>
              <a:t>цих</a:t>
            </a:r>
            <a:r>
              <a:rPr lang="ru-RU" sz="1600" dirty="0"/>
              <a:t> </a:t>
            </a:r>
            <a:r>
              <a:rPr lang="ru-RU" sz="1600" dirty="0" err="1"/>
              <a:t>заболочених</a:t>
            </a:r>
            <a:r>
              <a:rPr lang="ru-RU" sz="1600" dirty="0"/>
              <a:t> краях, </a:t>
            </a:r>
            <a:r>
              <a:rPr lang="ru-RU" sz="1600" dirty="0" err="1" smtClean="0"/>
              <a:t>починаючи</a:t>
            </a:r>
            <a:r>
              <a:rPr lang="ru-RU" sz="1600" dirty="0" smtClean="0"/>
              <a:t> </a:t>
            </a:r>
            <a:r>
              <a:rPr lang="ru-RU" sz="1600" dirty="0"/>
              <a:t>з </a:t>
            </a:r>
            <a:r>
              <a:rPr lang="ru-RU" sz="1600" dirty="0" err="1"/>
              <a:t>середини</a:t>
            </a:r>
            <a:r>
              <a:rPr lang="ru-RU" sz="1600" dirty="0"/>
              <a:t> </a:t>
            </a:r>
            <a:r>
              <a:rPr lang="en-US" sz="1600" dirty="0"/>
              <a:t>XIV</a:t>
            </a:r>
            <a:r>
              <a:rPr lang="ru-RU" sz="1600" dirty="0"/>
              <a:t>ст. і до </a:t>
            </a:r>
            <a:r>
              <a:rPr lang="ru-RU" sz="1600" dirty="0" err="1"/>
              <a:t>кінця</a:t>
            </a:r>
            <a:r>
              <a:rPr lang="ru-RU" sz="1600" dirty="0"/>
              <a:t> </a:t>
            </a:r>
            <a:r>
              <a:rPr lang="en-US" sz="1600" dirty="0"/>
              <a:t>XVI </a:t>
            </a:r>
            <a:r>
              <a:rPr lang="ru-RU" sz="1600" dirty="0" err="1"/>
              <a:t>століття</a:t>
            </a:r>
            <a:r>
              <a:rPr lang="ru-RU" sz="1600" dirty="0"/>
              <a:t>. З </a:t>
            </a:r>
            <a:r>
              <a:rPr lang="ru-RU" sz="1600" dirty="0" err="1"/>
              <a:t>наявністю</a:t>
            </a:r>
            <a:r>
              <a:rPr lang="ru-RU" sz="1600" dirty="0"/>
              <a:t> в </a:t>
            </a:r>
            <a:r>
              <a:rPr lang="ru-RU" sz="1600" dirty="0" err="1"/>
              <a:t>ХѴст</a:t>
            </a:r>
            <a:r>
              <a:rPr lang="ru-RU" sz="1600" dirty="0"/>
              <a:t>. </a:t>
            </a:r>
            <a:r>
              <a:rPr lang="ru-RU" sz="1600" dirty="0" err="1"/>
              <a:t>сусіднього</a:t>
            </a:r>
            <a:r>
              <a:rPr lang="ru-RU" sz="1600" dirty="0"/>
              <a:t> </a:t>
            </a:r>
            <a:r>
              <a:rPr lang="ru-RU" sz="1600" dirty="0" err="1"/>
              <a:t>сформованого</a:t>
            </a:r>
            <a:r>
              <a:rPr lang="ru-RU" sz="1600" dirty="0"/>
              <a:t> </a:t>
            </a:r>
            <a:r>
              <a:rPr lang="ru-RU" sz="1600" dirty="0" err="1"/>
              <a:t>поселення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</a:t>
            </a:r>
            <a:r>
              <a:rPr lang="ru-RU" sz="1600" dirty="0" err="1"/>
              <a:t>назвою</a:t>
            </a:r>
            <a:r>
              <a:rPr lang="ru-RU" sz="1600" dirty="0"/>
              <a:t> </a:t>
            </a:r>
            <a:r>
              <a:rPr lang="ru-RU" sz="1600" dirty="0" err="1"/>
              <a:t>Черєвіще</a:t>
            </a:r>
            <a:r>
              <a:rPr lang="ru-RU" sz="1600" dirty="0"/>
              <a:t> (</a:t>
            </a:r>
            <a:r>
              <a:rPr lang="ru-RU" sz="1600" dirty="0" err="1"/>
              <a:t>Червище</a:t>
            </a:r>
            <a:r>
              <a:rPr lang="ru-RU" sz="1600" dirty="0"/>
              <a:t>), </a:t>
            </a:r>
            <a:r>
              <a:rPr lang="ru-RU" sz="1600" dirty="0" err="1"/>
              <a:t>неможливо</a:t>
            </a:r>
            <a:r>
              <a:rPr lang="ru-RU" sz="1600" dirty="0"/>
              <a:t> </a:t>
            </a:r>
            <a:r>
              <a:rPr lang="ru-RU" sz="1600" dirty="0" err="1"/>
              <a:t>заперечити</a:t>
            </a:r>
            <a:r>
              <a:rPr lang="ru-RU" sz="1600" dirty="0"/>
              <a:t> факт </a:t>
            </a:r>
            <a:r>
              <a:rPr lang="ru-RU" sz="1600" dirty="0" err="1" smtClean="0"/>
              <a:t>переселення</a:t>
            </a:r>
            <a:r>
              <a:rPr lang="ru-RU" sz="1600" dirty="0" smtClean="0"/>
              <a:t> </a:t>
            </a:r>
            <a:r>
              <a:rPr lang="ru-RU" sz="1600" dirty="0" err="1"/>
              <a:t>кількох</a:t>
            </a:r>
            <a:r>
              <a:rPr lang="ru-RU" sz="1600" dirty="0"/>
              <a:t> </a:t>
            </a:r>
            <a:r>
              <a:rPr lang="ru-RU" sz="1600" dirty="0" err="1"/>
              <a:t>червищанських</a:t>
            </a:r>
            <a:r>
              <a:rPr lang="ru-RU" sz="1600" dirty="0"/>
              <a:t> родин на </a:t>
            </a:r>
            <a:r>
              <a:rPr lang="ru-RU" sz="1600" dirty="0" err="1"/>
              <a:t>майбутню</a:t>
            </a:r>
            <a:r>
              <a:rPr lang="ru-RU" sz="1600" dirty="0"/>
              <a:t> </a:t>
            </a:r>
            <a:r>
              <a:rPr lang="ru-RU" sz="1600" dirty="0" err="1"/>
              <a:t>тоболівську</a:t>
            </a:r>
            <a:r>
              <a:rPr lang="ru-RU" sz="1600" dirty="0"/>
              <a:t> округу. Тому, коли </a:t>
            </a:r>
            <a:r>
              <a:rPr lang="ru-RU" sz="1600" dirty="0" err="1"/>
              <a:t>повеневі</a:t>
            </a:r>
            <a:r>
              <a:rPr lang="ru-RU" sz="1600" dirty="0"/>
              <a:t> </a:t>
            </a:r>
            <a:r>
              <a:rPr lang="ru-RU" sz="1600" dirty="0" err="1"/>
              <a:t>весняні</a:t>
            </a:r>
            <a:r>
              <a:rPr lang="ru-RU" sz="1600" dirty="0"/>
              <a:t> води принесли </a:t>
            </a:r>
            <a:r>
              <a:rPr lang="ru-RU" sz="1600" dirty="0" err="1"/>
              <a:t>сюди</a:t>
            </a:r>
            <a:r>
              <a:rPr lang="ru-RU" sz="1600" dirty="0"/>
              <a:t> вверх по </a:t>
            </a:r>
            <a:r>
              <a:rPr lang="ru-RU" sz="1600" dirty="0" err="1"/>
              <a:t>течії</a:t>
            </a:r>
            <a:r>
              <a:rPr lang="ru-RU" sz="1600" dirty="0"/>
              <a:t> </a:t>
            </a:r>
            <a:r>
              <a:rPr lang="ru-RU" sz="1600" dirty="0" err="1"/>
              <a:t>Стоходу</a:t>
            </a:r>
            <a:r>
              <a:rPr lang="ru-RU" sz="1600" dirty="0"/>
              <a:t> </a:t>
            </a:r>
            <a:r>
              <a:rPr lang="ru-RU" sz="1600" dirty="0" err="1"/>
              <a:t>лодію</a:t>
            </a:r>
            <a:r>
              <a:rPr lang="ru-RU" sz="1600" dirty="0"/>
              <a:t> </a:t>
            </a:r>
            <a:r>
              <a:rPr lang="ru-RU" sz="1600" dirty="0" err="1"/>
              <a:t>литовських</a:t>
            </a:r>
            <a:r>
              <a:rPr lang="ru-RU" sz="1600" dirty="0"/>
              <a:t> </a:t>
            </a:r>
            <a:r>
              <a:rPr lang="ru-RU" sz="1600" dirty="0" err="1"/>
              <a:t>воїнів</a:t>
            </a:r>
            <a:r>
              <a:rPr lang="ru-RU" sz="1600" dirty="0"/>
              <a:t>,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понад</a:t>
            </a:r>
            <a:r>
              <a:rPr lang="ru-RU" sz="1600" dirty="0"/>
              <a:t> усе </a:t>
            </a:r>
            <a:r>
              <a:rPr lang="ru-RU" sz="1600" dirty="0" err="1"/>
              <a:t>вразили</a:t>
            </a:r>
            <a:r>
              <a:rPr lang="ru-RU" sz="1600" dirty="0"/>
              <a:t> та </a:t>
            </a:r>
            <a:r>
              <a:rPr lang="ru-RU" sz="1600" dirty="0" err="1"/>
              <a:t>здивували</a:t>
            </a:r>
            <a:r>
              <a:rPr lang="ru-RU" sz="1600" dirty="0"/>
              <a:t> тут </a:t>
            </a:r>
            <a:r>
              <a:rPr lang="ru-RU" sz="1600" dirty="0" err="1"/>
              <a:t>безкраї</a:t>
            </a:r>
            <a:r>
              <a:rPr lang="ru-RU" sz="1600" dirty="0"/>
              <a:t> </a:t>
            </a:r>
            <a:r>
              <a:rPr lang="ru-RU" sz="1600" dirty="0" err="1"/>
              <a:t>навколишні</a:t>
            </a:r>
            <a:r>
              <a:rPr lang="ru-RU" sz="1600" dirty="0"/>
              <a:t> болота, </a:t>
            </a:r>
            <a:r>
              <a:rPr lang="ru-RU" sz="1600" dirty="0" err="1"/>
              <a:t>заплави</a:t>
            </a:r>
            <a:r>
              <a:rPr lang="ru-RU" sz="1600" dirty="0"/>
              <a:t> і </a:t>
            </a:r>
            <a:r>
              <a:rPr lang="ru-RU" sz="1600" dirty="0" err="1"/>
              <a:t>водні</a:t>
            </a:r>
            <a:r>
              <a:rPr lang="ru-RU" sz="1600" dirty="0"/>
              <a:t> </a:t>
            </a:r>
            <a:r>
              <a:rPr lang="ru-RU" sz="1600" dirty="0" smtClean="0"/>
              <a:t>плеса і </a:t>
            </a:r>
            <a:r>
              <a:rPr lang="ru-RU" sz="1600" dirty="0" err="1"/>
              <a:t>саме</a:t>
            </a:r>
            <a:r>
              <a:rPr lang="ru-RU" sz="1600" dirty="0"/>
              <a:t> вони «</a:t>
            </a:r>
            <a:r>
              <a:rPr lang="ru-RU" sz="1600" dirty="0" err="1"/>
              <a:t>охрестили</a:t>
            </a:r>
            <a:r>
              <a:rPr lang="ru-RU" sz="1600" dirty="0"/>
              <a:t>» </a:t>
            </a:r>
            <a:r>
              <a:rPr lang="ru-RU" sz="1600" dirty="0" err="1"/>
              <a:t>побачені</a:t>
            </a:r>
            <a:r>
              <a:rPr lang="ru-RU" sz="1600" dirty="0"/>
              <a:t> </a:t>
            </a:r>
            <a:r>
              <a:rPr lang="ru-RU" sz="1600" dirty="0" err="1"/>
              <a:t>небагаті</a:t>
            </a:r>
            <a:r>
              <a:rPr lang="ru-RU" sz="1600" dirty="0"/>
              <a:t> </a:t>
            </a:r>
            <a:r>
              <a:rPr lang="ru-RU" sz="1600" dirty="0" err="1"/>
              <a:t>помешкання</a:t>
            </a:r>
            <a:r>
              <a:rPr lang="ru-RU" sz="1600" dirty="0"/>
              <a:t> на </a:t>
            </a:r>
            <a:r>
              <a:rPr lang="ru-RU" sz="1600" dirty="0" err="1"/>
              <a:t>піщаному</a:t>
            </a:r>
            <a:r>
              <a:rPr lang="ru-RU" sz="1600" dirty="0"/>
              <a:t> </a:t>
            </a:r>
            <a:r>
              <a:rPr lang="ru-RU" sz="1600" dirty="0" err="1"/>
              <a:t>пагорбі</a:t>
            </a:r>
            <a:r>
              <a:rPr lang="ru-RU" sz="1600" dirty="0"/>
              <a:t> </a:t>
            </a:r>
            <a:r>
              <a:rPr lang="ru-RU" sz="1600" dirty="0" err="1"/>
              <a:t>серед</a:t>
            </a:r>
            <a:r>
              <a:rPr lang="ru-RU" sz="1600" dirty="0"/>
              <a:t> </a:t>
            </a:r>
            <a:r>
              <a:rPr lang="ru-RU" sz="1600" dirty="0" err="1"/>
              <a:t>болотистої</a:t>
            </a:r>
            <a:r>
              <a:rPr lang="ru-RU" sz="1600" dirty="0"/>
              <a:t> </a:t>
            </a:r>
            <a:r>
              <a:rPr lang="ru-RU" sz="1600" dirty="0" err="1"/>
              <a:t>місцини</a:t>
            </a:r>
            <a:r>
              <a:rPr lang="ru-RU" sz="1600" dirty="0"/>
              <a:t> </a:t>
            </a:r>
            <a:r>
              <a:rPr lang="ru-RU" sz="1600" dirty="0" err="1" smtClean="0"/>
              <a:t>відповідним</a:t>
            </a:r>
            <a:r>
              <a:rPr lang="ru-RU" sz="1600" dirty="0" smtClean="0"/>
              <a:t> </a:t>
            </a:r>
            <a:r>
              <a:rPr lang="ru-RU" sz="1600" dirty="0" err="1"/>
              <a:t>литовським</a:t>
            </a:r>
            <a:r>
              <a:rPr lang="ru-RU" sz="1600" dirty="0"/>
              <a:t> </a:t>
            </a:r>
            <a:r>
              <a:rPr lang="ru-RU" sz="1600" dirty="0" err="1"/>
              <a:t>висловом</a:t>
            </a:r>
            <a:r>
              <a:rPr lang="ru-RU" sz="1600" dirty="0"/>
              <a:t> «</a:t>
            </a:r>
            <a:r>
              <a:rPr lang="en-US" sz="1600" dirty="0" err="1"/>
              <a:t>taibala</a:t>
            </a:r>
            <a:r>
              <a:rPr lang="en-US" sz="1600" dirty="0"/>
              <a:t>» («</a:t>
            </a:r>
            <a:r>
              <a:rPr lang="ru-RU" sz="1600" dirty="0"/>
              <a:t>то бала</a:t>
            </a:r>
            <a:r>
              <a:rPr lang="ru-RU" sz="1600" dirty="0" smtClean="0"/>
              <a:t>»), </a:t>
            </a:r>
            <a:r>
              <a:rPr lang="ru-RU" sz="1600" dirty="0" err="1"/>
              <a:t>що</a:t>
            </a:r>
            <a:r>
              <a:rPr lang="ru-RU" sz="1600" dirty="0"/>
              <a:t> в </a:t>
            </a:r>
            <a:r>
              <a:rPr lang="ru-RU" sz="1600" dirty="0" err="1"/>
              <a:t>перекладі</a:t>
            </a:r>
            <a:r>
              <a:rPr lang="ru-RU" sz="1600" dirty="0"/>
              <a:t> на </a:t>
            </a:r>
            <a:r>
              <a:rPr lang="ru-RU" sz="1600" dirty="0" err="1"/>
              <a:t>українську</a:t>
            </a:r>
            <a:r>
              <a:rPr lang="ru-RU" sz="1600" dirty="0"/>
              <a:t> </a:t>
            </a:r>
            <a:r>
              <a:rPr lang="ru-RU" sz="1600" dirty="0" err="1"/>
              <a:t>мову</a:t>
            </a:r>
            <a:r>
              <a:rPr lang="ru-RU" sz="1600" dirty="0"/>
              <a:t> </a:t>
            </a:r>
            <a:r>
              <a:rPr lang="ru-RU" sz="1600" dirty="0" err="1"/>
              <a:t>звучить</a:t>
            </a:r>
            <a:r>
              <a:rPr lang="ru-RU" sz="1600" dirty="0"/>
              <a:t> «</a:t>
            </a:r>
            <a:r>
              <a:rPr lang="ru-RU" sz="1600" dirty="0" err="1"/>
              <a:t>це</a:t>
            </a:r>
            <a:r>
              <a:rPr lang="ru-RU" sz="1600" dirty="0"/>
              <a:t> болото». </a:t>
            </a:r>
            <a:r>
              <a:rPr lang="ru-RU" sz="1600" dirty="0" err="1" smtClean="0"/>
              <a:t>Висловлена</a:t>
            </a:r>
            <a:r>
              <a:rPr lang="ru-RU" sz="1600" dirty="0" smtClean="0"/>
              <a:t> </a:t>
            </a:r>
            <a:r>
              <a:rPr lang="ru-RU" sz="1600" dirty="0"/>
              <a:t>фраза </a:t>
            </a:r>
            <a:r>
              <a:rPr lang="ru-RU" sz="1600" dirty="0" err="1"/>
              <a:t>характеризувала</a:t>
            </a:r>
            <a:r>
              <a:rPr lang="ru-RU" sz="1600" dirty="0"/>
              <a:t> не </a:t>
            </a:r>
            <a:r>
              <a:rPr lang="ru-RU" sz="1600" dirty="0" err="1"/>
              <a:t>стільки</a:t>
            </a:r>
            <a:r>
              <a:rPr lang="ru-RU" sz="1600" dirty="0"/>
              <a:t> </a:t>
            </a:r>
            <a:r>
              <a:rPr lang="ru-RU" sz="1600" dirty="0" err="1"/>
              <a:t>поселення</a:t>
            </a:r>
            <a:r>
              <a:rPr lang="ru-RU" sz="1600" dirty="0"/>
              <a:t>, як </a:t>
            </a:r>
            <a:r>
              <a:rPr lang="ru-RU" sz="1600" dirty="0" err="1"/>
              <a:t>навколишні</a:t>
            </a:r>
            <a:r>
              <a:rPr lang="ru-RU" sz="1600" dirty="0"/>
              <a:t> </a:t>
            </a:r>
            <a:r>
              <a:rPr lang="ru-RU" sz="1600" dirty="0" err="1"/>
              <a:t>заболочені</a:t>
            </a:r>
            <a:r>
              <a:rPr lang="ru-RU" sz="1600" dirty="0"/>
              <a:t> </a:t>
            </a:r>
            <a:r>
              <a:rPr lang="ru-RU" sz="1600" dirty="0" err="1"/>
              <a:t>терени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оточували</a:t>
            </a:r>
            <a:r>
              <a:rPr lang="ru-RU" sz="1600" dirty="0"/>
              <a:t> </a:t>
            </a:r>
            <a:r>
              <a:rPr lang="ru-RU" sz="1600" dirty="0" err="1"/>
              <a:t>звідусіль</a:t>
            </a:r>
            <a:r>
              <a:rPr lang="ru-RU" sz="1600" dirty="0"/>
              <a:t> </a:t>
            </a:r>
            <a:r>
              <a:rPr lang="ru-RU" sz="1600" dirty="0" err="1"/>
              <a:t>цих</a:t>
            </a:r>
            <a:r>
              <a:rPr lang="ru-RU" sz="1600" dirty="0"/>
              <a:t> </a:t>
            </a:r>
            <a:r>
              <a:rPr lang="ru-RU" sz="1600" dirty="0" err="1"/>
              <a:t>кілька</a:t>
            </a:r>
            <a:r>
              <a:rPr lang="ru-RU" sz="1600" dirty="0"/>
              <a:t> перших </a:t>
            </a:r>
            <a:r>
              <a:rPr lang="ru-RU" sz="1600" dirty="0" err="1"/>
              <a:t>примітивних</a:t>
            </a:r>
            <a:r>
              <a:rPr lang="ru-RU" sz="1600" dirty="0"/>
              <a:t> </a:t>
            </a:r>
            <a:r>
              <a:rPr lang="ru-RU" sz="1600" dirty="0" err="1"/>
              <a:t>будиночків</a:t>
            </a:r>
            <a:r>
              <a:rPr lang="ru-RU" sz="1600" dirty="0"/>
              <a:t>. З того часу вона </a:t>
            </a:r>
            <a:r>
              <a:rPr lang="ru-RU" sz="1600" dirty="0" err="1"/>
              <a:t>навіки</a:t>
            </a:r>
            <a:r>
              <a:rPr lang="ru-RU" sz="1600" dirty="0"/>
              <a:t> </a:t>
            </a:r>
            <a:r>
              <a:rPr lang="ru-RU" sz="1600" dirty="0" err="1"/>
              <a:t>закарбувалася</a:t>
            </a:r>
            <a:r>
              <a:rPr lang="ru-RU" sz="1600" dirty="0"/>
              <a:t> в </a:t>
            </a:r>
            <a:r>
              <a:rPr lang="ru-RU" sz="1600" dirty="0" err="1"/>
              <a:t>назві</a:t>
            </a:r>
            <a:endParaRPr lang="uk-UA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0741" t="-1" r="405" b="32988"/>
          <a:stretch/>
        </p:blipFill>
        <p:spPr>
          <a:xfrm>
            <a:off x="762419" y="1643220"/>
            <a:ext cx="3921788" cy="4304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154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0300" y="894303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3200" dirty="0" err="1" smtClean="0"/>
              <a:t>Згадки</a:t>
            </a:r>
            <a:r>
              <a:rPr lang="ru-RU" sz="3200" dirty="0" smtClean="0"/>
              <a:t> про с. </a:t>
            </a:r>
            <a:r>
              <a:rPr lang="ru-RU" sz="3200" dirty="0" err="1" smtClean="0"/>
              <a:t>Тоболи</a:t>
            </a:r>
            <a:r>
              <a:rPr lang="ru-RU" sz="3200" dirty="0" smtClean="0"/>
              <a:t> в </a:t>
            </a:r>
            <a:r>
              <a:rPr lang="ru-RU" sz="3200" dirty="0" err="1" smtClean="0"/>
              <a:t>Першій</a:t>
            </a:r>
            <a:r>
              <a:rPr lang="ru-RU" sz="3200" dirty="0" smtClean="0"/>
              <a:t> </a:t>
            </a:r>
            <a:r>
              <a:rPr lang="ru-RU" sz="3200" dirty="0" err="1" smtClean="0"/>
              <a:t>світовій</a:t>
            </a:r>
            <a:r>
              <a:rPr lang="ru-RU" sz="3200" dirty="0" smtClean="0"/>
              <a:t> </a:t>
            </a:r>
            <a:r>
              <a:rPr lang="ru-RU" sz="3200" dirty="0" err="1" smtClean="0"/>
              <a:t>війні</a:t>
            </a:r>
            <a:endParaRPr lang="uk-U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876188" y="1728316"/>
            <a:ext cx="73578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 історичних довідниках і документальних збірниках про Першу світову війну можна відшукати чимало добре знайомих для волинян теперішніх топонімів, різних географічних назв. Це не випадково. Адже літня кампанія 1916 року відбувалася саме на </a:t>
            </a:r>
            <a:r>
              <a:rPr lang="uk-UA" dirty="0" smtClean="0"/>
              <a:t>території Волині. З часом  </a:t>
            </a:r>
            <a:r>
              <a:rPr lang="uk-UA" dirty="0"/>
              <a:t>лівий берег ріки між селами </a:t>
            </a:r>
            <a:r>
              <a:rPr lang="uk-UA" dirty="0" smtClean="0"/>
              <a:t>Оленине Рудка </a:t>
            </a:r>
            <a:r>
              <a:rPr lang="uk-UA" dirty="0" err="1" smtClean="0"/>
              <a:t>Червищанська</a:t>
            </a:r>
            <a:r>
              <a:rPr lang="uk-UA" dirty="0" smtClean="0"/>
              <a:t> </a:t>
            </a:r>
            <a:r>
              <a:rPr lang="uk-UA" dirty="0" err="1" smtClean="0"/>
              <a:t>Тоболи</a:t>
            </a:r>
            <a:r>
              <a:rPr lang="uk-UA" dirty="0" smtClean="0"/>
              <a:t> </a:t>
            </a:r>
            <a:r>
              <a:rPr lang="uk-UA" dirty="0"/>
              <a:t>поступово перетворюється на добре відомий в історії бойових дій </a:t>
            </a:r>
            <a:r>
              <a:rPr lang="uk-UA" dirty="0" err="1"/>
              <a:t>Червищанський</a:t>
            </a:r>
            <a:r>
              <a:rPr lang="uk-UA" dirty="0"/>
              <a:t> плацдарм, протяжність якого сягала 8 км по фронту та 3 км в глибину. Головні оборонні позиці покладалися на 3-й корпус (27-а, 73-я піхотні та 5-а стрілецька </a:t>
            </a:r>
            <a:r>
              <a:rPr lang="uk-UA" dirty="0" err="1"/>
              <a:t>дивізі</a:t>
            </a:r>
            <a:r>
              <a:rPr lang="uk-UA" dirty="0"/>
              <a:t>). Російським військам протистояли угрупування армії </a:t>
            </a:r>
            <a:r>
              <a:rPr lang="uk-UA" dirty="0" err="1" smtClean="0"/>
              <a:t>Лінзінгена</a:t>
            </a:r>
            <a:r>
              <a:rPr lang="uk-UA" dirty="0"/>
              <a:t>, а саме Баварська кавалерійська, 1-а </a:t>
            </a:r>
            <a:r>
              <a:rPr lang="uk-UA" dirty="0" err="1"/>
              <a:t>ландверна</a:t>
            </a:r>
            <a:r>
              <a:rPr lang="uk-UA" dirty="0"/>
              <a:t> і 9-а австро-угорська кавалерійська </a:t>
            </a:r>
            <a:r>
              <a:rPr lang="uk-UA" dirty="0" err="1" smtClean="0"/>
              <a:t>дивізі</a:t>
            </a:r>
            <a:r>
              <a:rPr lang="uk-UA" dirty="0" smtClean="0"/>
              <a:t>. І з</a:t>
            </a:r>
            <a:r>
              <a:rPr lang="ru-RU" dirty="0" smtClean="0"/>
              <a:t>а </a:t>
            </a:r>
            <a:r>
              <a:rPr lang="ru-RU" dirty="0" err="1"/>
              <a:t>спогадами</a:t>
            </a:r>
            <a:r>
              <a:rPr lang="ru-RU" dirty="0"/>
              <a:t> </a:t>
            </a:r>
            <a:r>
              <a:rPr lang="ru-RU" dirty="0" err="1"/>
              <a:t>жительки</a:t>
            </a:r>
            <a:r>
              <a:rPr lang="ru-RU" dirty="0"/>
              <a:t> села </a:t>
            </a:r>
            <a:r>
              <a:rPr lang="ru-RU" dirty="0" err="1" smtClean="0"/>
              <a:t>Тоболи</a:t>
            </a:r>
            <a:r>
              <a:rPr lang="ru-RU" dirty="0" smtClean="0"/>
              <a:t> </a:t>
            </a:r>
            <a:r>
              <a:rPr lang="ru-RU" dirty="0" err="1"/>
              <a:t>О.Г.Мазурик</a:t>
            </a:r>
            <a:r>
              <a:rPr lang="ru-RU" dirty="0"/>
              <a:t>, в </a:t>
            </a:r>
            <a:r>
              <a:rPr lang="ru-RU" dirty="0" err="1"/>
              <a:t>урочищі</a:t>
            </a:r>
            <a:r>
              <a:rPr lang="ru-RU" dirty="0"/>
              <a:t> Сволоки </a:t>
            </a:r>
            <a:r>
              <a:rPr lang="ru-RU" dirty="0" err="1"/>
              <a:t>знаходилася</a:t>
            </a:r>
            <a:r>
              <a:rPr lang="ru-RU" dirty="0"/>
              <a:t> </a:t>
            </a:r>
            <a:r>
              <a:rPr lang="ru-RU" dirty="0" err="1" smtClean="0"/>
              <a:t>електрична</a:t>
            </a:r>
            <a:r>
              <a:rPr lang="ru-RU" dirty="0" smtClean="0"/>
              <a:t> </a:t>
            </a:r>
            <a:r>
              <a:rPr lang="ru-RU" dirty="0" err="1"/>
              <a:t>підстанція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використовувалась</a:t>
            </a:r>
            <a:r>
              <a:rPr lang="ru-RU" dirty="0"/>
              <a:t> як для </a:t>
            </a:r>
            <a:r>
              <a:rPr lang="ru-RU" dirty="0" err="1"/>
              <a:t>освіт</a:t>
            </a:r>
            <a:r>
              <a:rPr lang="ru-RU" dirty="0"/>
              <a:t> </a:t>
            </a:r>
            <a:r>
              <a:rPr lang="ru-RU" dirty="0" err="1"/>
              <a:t>лення</a:t>
            </a:r>
            <a:r>
              <a:rPr lang="ru-RU" dirty="0"/>
              <a:t> </a:t>
            </a:r>
            <a:r>
              <a:rPr lang="ru-RU" dirty="0" err="1"/>
              <a:t>офіцерських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, так і для </a:t>
            </a:r>
            <a:r>
              <a:rPr lang="ru-RU" dirty="0" err="1"/>
              <a:t>подачі</a:t>
            </a:r>
            <a:r>
              <a:rPr lang="ru-RU" dirty="0"/>
              <a:t> струму по </a:t>
            </a:r>
            <a:r>
              <a:rPr lang="ru-RU" dirty="0" err="1"/>
              <a:t>дротяній</a:t>
            </a:r>
            <a:r>
              <a:rPr lang="ru-RU" dirty="0"/>
              <a:t> </a:t>
            </a:r>
            <a:r>
              <a:rPr lang="ru-RU" dirty="0" err="1" smtClean="0"/>
              <a:t>загорожі</a:t>
            </a:r>
            <a:r>
              <a:rPr lang="ru-RU" dirty="0" smtClean="0"/>
              <a:t>.</a:t>
            </a:r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10" y="1769120"/>
            <a:ext cx="2600475" cy="19443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0060" y="3669446"/>
            <a:ext cx="29280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/>
              <a:t>Полонені</a:t>
            </a:r>
            <a:r>
              <a:rPr lang="ru-RU" sz="1050" dirty="0"/>
              <a:t> </a:t>
            </a:r>
            <a:r>
              <a:rPr lang="ru-RU" sz="1050" dirty="0" err="1"/>
              <a:t>російські</a:t>
            </a:r>
            <a:r>
              <a:rPr lang="ru-RU" sz="1050" dirty="0"/>
              <a:t> </a:t>
            </a:r>
            <a:r>
              <a:rPr lang="ru-RU" sz="1050" dirty="0" err="1"/>
              <a:t>солдати</a:t>
            </a:r>
            <a:r>
              <a:rPr lang="ru-RU" sz="1050" dirty="0"/>
              <a:t>, с. </a:t>
            </a:r>
            <a:r>
              <a:rPr lang="ru-RU" sz="1050" dirty="0" err="1"/>
              <a:t>Тоболи</a:t>
            </a:r>
            <a:r>
              <a:rPr lang="ru-RU" sz="1050" dirty="0"/>
              <a:t>, 1916 р.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38" y="3926091"/>
            <a:ext cx="2383421" cy="20020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8184" y="5947872"/>
            <a:ext cx="33171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err="1">
                <a:solidFill>
                  <a:srgbClr val="666666"/>
                </a:solidFill>
                <a:latin typeface="Tahoma" panose="020B0604030504040204" pitchFamily="34" charset="0"/>
              </a:rPr>
              <a:t>Австрійські</a:t>
            </a:r>
            <a:r>
              <a:rPr lang="ru-RU" sz="900" dirty="0">
                <a:solidFill>
                  <a:srgbClr val="666666"/>
                </a:solidFill>
                <a:latin typeface="Tahoma" panose="020B0604030504040204" pitchFamily="34" charset="0"/>
              </a:rPr>
              <a:t> </a:t>
            </a:r>
            <a:r>
              <a:rPr lang="ru-RU" sz="900" dirty="0" err="1">
                <a:solidFill>
                  <a:srgbClr val="666666"/>
                </a:solidFill>
                <a:latin typeface="Tahoma" panose="020B0604030504040204" pitchFamily="34" charset="0"/>
              </a:rPr>
              <a:t>солдати</a:t>
            </a:r>
            <a:r>
              <a:rPr lang="ru-RU" sz="900" dirty="0">
                <a:solidFill>
                  <a:srgbClr val="666666"/>
                </a:solidFill>
                <a:latin typeface="Tahoma" panose="020B0604030504040204" pitchFamily="34" charset="0"/>
              </a:rPr>
              <a:t> на авто, </a:t>
            </a:r>
            <a:r>
              <a:rPr lang="ru-RU" sz="900" dirty="0" err="1">
                <a:solidFill>
                  <a:srgbClr val="666666"/>
                </a:solidFill>
                <a:latin typeface="Tahoma" panose="020B0604030504040204" pitchFamily="34" charset="0"/>
              </a:rPr>
              <a:t>поблизу</a:t>
            </a:r>
            <a:r>
              <a:rPr lang="ru-RU" sz="900" dirty="0">
                <a:solidFill>
                  <a:srgbClr val="666666"/>
                </a:solidFill>
                <a:latin typeface="Tahoma" panose="020B0604030504040204" pitchFamily="34" charset="0"/>
              </a:rPr>
              <a:t> р. </a:t>
            </a:r>
            <a:r>
              <a:rPr lang="ru-RU" sz="900" dirty="0" err="1">
                <a:solidFill>
                  <a:srgbClr val="666666"/>
                </a:solidFill>
                <a:latin typeface="Tahoma" panose="020B0604030504040204" pitchFamily="34" charset="0"/>
              </a:rPr>
              <a:t>Стохід</a:t>
            </a:r>
            <a:r>
              <a:rPr lang="ru-RU" sz="900" dirty="0">
                <a:solidFill>
                  <a:srgbClr val="666666"/>
                </a:solidFill>
                <a:latin typeface="Tahoma" panose="020B0604030504040204" pitchFamily="34" charset="0"/>
              </a:rPr>
              <a:t>, 1916 р.</a:t>
            </a:r>
          </a:p>
          <a:p>
            <a:r>
              <a:rPr lang="ru-RU" sz="800" dirty="0"/>
              <a:t/>
            </a:r>
            <a:br>
              <a:rPr lang="ru-RU" sz="800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641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4013" y="992434"/>
            <a:ext cx="751231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                                    </a:t>
            </a:r>
            <a:r>
              <a:rPr lang="uk-UA" sz="3200" dirty="0" smtClean="0"/>
              <a:t>Медаль </a:t>
            </a:r>
            <a:r>
              <a:rPr lang="uk-UA" sz="3200" dirty="0"/>
              <a:t>«</a:t>
            </a:r>
            <a:r>
              <a:rPr lang="uk-UA" sz="3200" dirty="0" err="1"/>
              <a:t>Тоболи</a:t>
            </a:r>
            <a:r>
              <a:rPr lang="uk-UA" sz="3200" dirty="0"/>
              <a:t> 1917»</a:t>
            </a:r>
          </a:p>
          <a:p>
            <a:endParaRPr lang="uk-UA" dirty="0"/>
          </a:p>
          <a:p>
            <a:r>
              <a:rPr lang="uk-UA" sz="2000" dirty="0"/>
              <a:t>Село </a:t>
            </a:r>
            <a:r>
              <a:rPr lang="uk-UA" sz="2000" dirty="0" err="1"/>
              <a:t>Тоболи</a:t>
            </a:r>
            <a:r>
              <a:rPr lang="uk-UA" sz="2000" dirty="0"/>
              <a:t> один із небагатьох населених пунктів, який навічно увійшов до раритетного </a:t>
            </a:r>
            <a:r>
              <a:rPr lang="uk-UA" sz="2000" dirty="0" err="1"/>
              <a:t>фалеристичного</a:t>
            </a:r>
            <a:r>
              <a:rPr lang="uk-UA" sz="2000" dirty="0"/>
              <a:t> реєстру відзнак часів Першої світової </a:t>
            </a:r>
            <a:r>
              <a:rPr lang="uk-UA" sz="2000" dirty="0" err="1" smtClean="0"/>
              <a:t>війни.Протягом</a:t>
            </a:r>
            <a:r>
              <a:rPr lang="uk-UA" sz="2000" dirty="0" smtClean="0"/>
              <a:t> </a:t>
            </a:r>
            <a:r>
              <a:rPr lang="uk-UA" sz="2000" dirty="0"/>
              <a:t>1916-1917 років, у період боїв на </a:t>
            </a:r>
            <a:r>
              <a:rPr lang="uk-UA" sz="2000" dirty="0" err="1"/>
              <a:t>Стоході</a:t>
            </a:r>
            <a:r>
              <a:rPr lang="uk-UA" sz="2000" dirty="0"/>
              <a:t>, </a:t>
            </a:r>
            <a:r>
              <a:rPr lang="uk-UA" sz="2000" dirty="0" err="1"/>
              <a:t>тоболівські</a:t>
            </a:r>
            <a:r>
              <a:rPr lang="uk-UA" sz="2000" dirty="0"/>
              <a:t> позиції зі сторони австрійсько-німецьких військ займали 1-а </a:t>
            </a:r>
            <a:r>
              <a:rPr lang="uk-UA" sz="2000" dirty="0" err="1"/>
              <a:t>ландверна</a:t>
            </a:r>
            <a:r>
              <a:rPr lang="uk-UA" sz="2000" dirty="0"/>
              <a:t>, Баварська кавалерійська та 9-а австро-угорська кавалерійська дивізії з армійської групи генерала </a:t>
            </a:r>
            <a:r>
              <a:rPr lang="uk-UA" sz="2000" dirty="0" err="1" smtClean="0"/>
              <a:t>Хауера</a:t>
            </a:r>
            <a:r>
              <a:rPr lang="uk-UA" sz="2000" dirty="0"/>
              <a:t>.</a:t>
            </a:r>
            <a:r>
              <a:rPr lang="ru-RU" sz="2000" dirty="0" err="1" smtClean="0"/>
              <a:t>Ветерани</a:t>
            </a:r>
            <a:r>
              <a:rPr lang="ru-RU" sz="2000" dirty="0" smtClean="0"/>
              <a:t> </a:t>
            </a:r>
            <a:r>
              <a:rPr lang="ru-RU" sz="2000" dirty="0" err="1"/>
              <a:t>цих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dirty="0" err="1" smtClean="0"/>
              <a:t>формувань</a:t>
            </a:r>
            <a:r>
              <a:rPr lang="ru-RU" sz="2000" dirty="0" smtClean="0"/>
              <a:t> </a:t>
            </a:r>
            <a:r>
              <a:rPr lang="ru-RU" sz="2000" dirty="0"/>
              <a:t>у </a:t>
            </a:r>
            <a:r>
              <a:rPr lang="ru-RU" sz="2000" dirty="0" err="1"/>
              <a:t>повоєнні</a:t>
            </a:r>
            <a:r>
              <a:rPr lang="ru-RU" sz="2000" dirty="0"/>
              <a:t> роки в знак </a:t>
            </a:r>
            <a:r>
              <a:rPr lang="ru-RU" sz="2000" dirty="0" err="1"/>
              <a:t>пам'я-ті</a:t>
            </a:r>
            <a:r>
              <a:rPr lang="ru-RU" sz="2000" dirty="0"/>
              <a:t> про </a:t>
            </a:r>
            <a:r>
              <a:rPr lang="ru-RU" sz="2000" dirty="0" err="1"/>
              <a:t>перебування</a:t>
            </a:r>
            <a:r>
              <a:rPr lang="ru-RU" sz="2000" dirty="0"/>
              <a:t> на </a:t>
            </a:r>
            <a:endParaRPr lang="ru-RU" sz="2000" dirty="0" smtClean="0"/>
          </a:p>
          <a:p>
            <a:r>
              <a:rPr lang="ru-RU" sz="2000" dirty="0" err="1" smtClean="0"/>
              <a:t>завершальному</a:t>
            </a:r>
            <a:r>
              <a:rPr lang="ru-RU" sz="2000" dirty="0" smtClean="0"/>
              <a:t> </a:t>
            </a:r>
            <a:r>
              <a:rPr lang="ru-RU" sz="2000" dirty="0" err="1"/>
              <a:t>етапі</a:t>
            </a:r>
            <a:r>
              <a:rPr lang="ru-RU" sz="2000" dirty="0"/>
              <a:t> </a:t>
            </a:r>
            <a:r>
              <a:rPr lang="ru-RU" sz="2000" dirty="0" err="1"/>
              <a:t>бойових</a:t>
            </a:r>
            <a:r>
              <a:rPr lang="ru-RU" sz="2000" dirty="0"/>
              <a:t> </a:t>
            </a:r>
            <a:r>
              <a:rPr lang="ru-RU" sz="2000" dirty="0" err="1" smtClean="0"/>
              <a:t>дій</a:t>
            </a:r>
            <a:r>
              <a:rPr lang="ru-RU" sz="2000" dirty="0" smtClean="0"/>
              <a:t> </a:t>
            </a:r>
            <a:r>
              <a:rPr lang="ru-RU" sz="2000" dirty="0"/>
              <a:t>у </a:t>
            </a:r>
            <a:r>
              <a:rPr lang="ru-RU" sz="2000" dirty="0" err="1"/>
              <a:t>тоболівських</a:t>
            </a:r>
            <a:r>
              <a:rPr lang="ru-RU" sz="2000" dirty="0"/>
              <a:t> </a:t>
            </a:r>
            <a:r>
              <a:rPr lang="ru-RU" sz="2000" dirty="0" err="1" smtClean="0"/>
              <a:t>шанцях</a:t>
            </a:r>
            <a:r>
              <a:rPr lang="ru-RU" sz="2000" dirty="0" smtClean="0"/>
              <a:t> </a:t>
            </a:r>
          </a:p>
          <a:p>
            <a:r>
              <a:rPr lang="ru-RU" sz="2000" dirty="0" err="1" smtClean="0"/>
              <a:t>заснували</a:t>
            </a:r>
            <a:r>
              <a:rPr lang="ru-RU" sz="2000" dirty="0" smtClean="0"/>
              <a:t> </a:t>
            </a:r>
            <a:r>
              <a:rPr lang="ru-RU" sz="2000" dirty="0"/>
              <a:t>медаль «</a:t>
            </a:r>
            <a:r>
              <a:rPr lang="ru-RU" sz="2000" dirty="0" err="1"/>
              <a:t>Тоболи</a:t>
            </a:r>
            <a:r>
              <a:rPr lang="ru-RU" sz="2000" dirty="0"/>
              <a:t> 1917»,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smtClean="0"/>
              <a:t>через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100 </a:t>
            </a:r>
            <a:r>
              <a:rPr lang="ru-RU" sz="2000" dirty="0" err="1"/>
              <a:t>років</a:t>
            </a:r>
            <a:r>
              <a:rPr lang="ru-RU" sz="2000" dirty="0"/>
              <a:t> </a:t>
            </a:r>
            <a:r>
              <a:rPr lang="ru-RU" sz="2000" dirty="0" err="1"/>
              <a:t>увійшла</a:t>
            </a:r>
            <a:r>
              <a:rPr lang="ru-RU" sz="2000" dirty="0"/>
              <a:t> до </a:t>
            </a:r>
            <a:r>
              <a:rPr lang="ru-RU" sz="2000" dirty="0" err="1"/>
              <a:t>переліку</a:t>
            </a:r>
            <a:r>
              <a:rPr lang="ru-RU" sz="2000" dirty="0"/>
              <a:t> </a:t>
            </a:r>
            <a:r>
              <a:rPr lang="ru-RU" sz="2000" dirty="0" err="1"/>
              <a:t>зовсім</a:t>
            </a:r>
            <a:r>
              <a:rPr lang="ru-RU" sz="2000" dirty="0"/>
              <a:t> </a:t>
            </a:r>
            <a:r>
              <a:rPr lang="ru-RU" sz="2000" dirty="0" smtClean="0"/>
              <a:t>«</a:t>
            </a:r>
            <a:r>
              <a:rPr lang="ru-RU" sz="2000" dirty="0" err="1"/>
              <a:t>одиничних</a:t>
            </a:r>
            <a:r>
              <a:rPr lang="ru-RU" sz="2000" dirty="0"/>
              <a:t>».</a:t>
            </a:r>
            <a:endParaRPr lang="uk-UA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77" y="796630"/>
            <a:ext cx="2205129" cy="2928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653" y="4032318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7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348264" y="770120"/>
            <a:ext cx="726918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Польська влада</a:t>
            </a:r>
          </a:p>
          <a:p>
            <a:r>
              <a:rPr lang="uk-UA" dirty="0"/>
              <a:t>Після Першої світової війни село </a:t>
            </a:r>
            <a:r>
              <a:rPr lang="uk-UA" dirty="0" err="1"/>
              <a:t>Тоболи</a:t>
            </a:r>
            <a:r>
              <a:rPr lang="uk-UA" dirty="0"/>
              <a:t> відійшло до складу Другої Речі Посполитої. З 1926 року воно стало частиною Камінь-</a:t>
            </a:r>
            <a:r>
              <a:rPr lang="uk-UA" dirty="0" err="1"/>
              <a:t>Каширського</a:t>
            </a:r>
            <a:r>
              <a:rPr lang="uk-UA" dirty="0"/>
              <a:t> повіту. У 1928 році відкрилася початкова школа, а з 1932 року вона отримала статус школи І ступеня. У 1929 році адміністративний центр </a:t>
            </a:r>
            <a:r>
              <a:rPr lang="uk-UA" dirty="0" err="1"/>
              <a:t>гміни</a:t>
            </a:r>
            <a:r>
              <a:rPr lang="uk-UA" dirty="0"/>
              <a:t> перенесено в </a:t>
            </a:r>
            <a:r>
              <a:rPr lang="uk-UA" dirty="0" err="1"/>
              <a:t>Пнівно</a:t>
            </a:r>
            <a:r>
              <a:rPr lang="uk-UA" dirty="0"/>
              <a:t>, після чого </a:t>
            </a:r>
            <a:r>
              <a:rPr lang="uk-UA" dirty="0" err="1"/>
              <a:t>Тоболи</a:t>
            </a:r>
            <a:r>
              <a:rPr lang="uk-UA" dirty="0"/>
              <a:t> почали активно розвиватися. На 1930 рік у селі було 37 дворів і 296 жителів. Також було збудовано меморіальний комплекс для загиблих у Першій світовій війні, розвивалась інфраструктура, з’явилися хутори та </a:t>
            </a:r>
            <a:r>
              <a:rPr lang="uk-UA" dirty="0" smtClean="0"/>
              <a:t>крамниця . </a:t>
            </a:r>
            <a:r>
              <a:rPr lang="uk-UA" dirty="0"/>
              <a:t>З цих років тут фіксується 15 хуторів, серед яких: </a:t>
            </a:r>
            <a:r>
              <a:rPr lang="uk-UA" dirty="0" err="1"/>
              <a:t>Бозок</a:t>
            </a:r>
            <a:r>
              <a:rPr lang="uk-UA" dirty="0"/>
              <a:t> - 4 двори, Вакулине 10, Довга 15, Дубинський Бір - 14, </a:t>
            </a:r>
            <a:r>
              <a:rPr lang="uk-UA" dirty="0" err="1"/>
              <a:t>Дублювщина</a:t>
            </a:r>
            <a:r>
              <a:rPr lang="uk-UA" dirty="0"/>
              <a:t> 2, </a:t>
            </a:r>
            <a:r>
              <a:rPr lang="uk-UA" dirty="0" err="1"/>
              <a:t>Кіпіще</a:t>
            </a:r>
            <a:r>
              <a:rPr lang="uk-UA" dirty="0"/>
              <a:t> 6, Коноплища - 8, </a:t>
            </a:r>
            <a:r>
              <a:rPr lang="uk-UA" dirty="0" err="1" smtClean="0"/>
              <a:t>Падалиха</a:t>
            </a:r>
            <a:r>
              <a:rPr lang="uk-UA" dirty="0" smtClean="0"/>
              <a:t> </a:t>
            </a:r>
            <a:r>
              <a:rPr lang="uk-UA" dirty="0"/>
              <a:t>- 2, </a:t>
            </a:r>
            <a:r>
              <a:rPr lang="uk-UA" dirty="0" err="1"/>
              <a:t>Підболоття</a:t>
            </a:r>
            <a:r>
              <a:rPr lang="uk-UA" dirty="0"/>
              <a:t> 10, </a:t>
            </a:r>
            <a:r>
              <a:rPr lang="uk-UA" dirty="0" err="1"/>
              <a:t>Предхором'є</a:t>
            </a:r>
            <a:r>
              <a:rPr lang="uk-UA" dirty="0"/>
              <a:t> – 2, </a:t>
            </a:r>
            <a:r>
              <a:rPr lang="uk-UA" dirty="0" err="1"/>
              <a:t>Річиця</a:t>
            </a:r>
            <a:r>
              <a:rPr lang="uk-UA" dirty="0"/>
              <a:t> – 2. </a:t>
            </a:r>
            <a:r>
              <a:rPr lang="uk-UA" dirty="0" err="1"/>
              <a:t>Сволоки</a:t>
            </a:r>
            <a:r>
              <a:rPr lang="uk-UA" dirty="0"/>
              <a:t> - 9, Струга 2, </a:t>
            </a:r>
            <a:r>
              <a:rPr lang="uk-UA" dirty="0" err="1"/>
              <a:t>Талуга</a:t>
            </a:r>
            <a:r>
              <a:rPr lang="uk-UA" dirty="0"/>
              <a:t> 9, </a:t>
            </a:r>
            <a:r>
              <a:rPr lang="uk-UA" dirty="0" err="1"/>
              <a:t>Туруський</a:t>
            </a:r>
            <a:r>
              <a:rPr lang="uk-UA" dirty="0"/>
              <a:t> Бір – 2 </a:t>
            </a:r>
            <a:r>
              <a:rPr lang="uk-UA" dirty="0" smtClean="0"/>
              <a:t> </a:t>
            </a:r>
            <a:r>
              <a:rPr lang="uk-UA" dirty="0"/>
              <a:t>Використовуючи шарваркову повинність, </a:t>
            </a:r>
            <a:r>
              <a:rPr lang="uk-UA" dirty="0" err="1"/>
              <a:t>планомірно</a:t>
            </a:r>
            <a:r>
              <a:rPr lang="uk-UA" dirty="0"/>
              <a:t> будуються </a:t>
            </a:r>
            <a:r>
              <a:rPr lang="uk-UA" dirty="0" err="1"/>
              <a:t>грунтові</a:t>
            </a:r>
            <a:r>
              <a:rPr lang="uk-UA" dirty="0"/>
              <a:t> обваловані шляхи сполучення поміж поселеннями. Згодом проводяться перші меліоративні роботи в урочищах </a:t>
            </a:r>
            <a:r>
              <a:rPr lang="uk-UA" dirty="0" err="1"/>
              <a:t>Любча</a:t>
            </a:r>
            <a:r>
              <a:rPr lang="uk-UA" dirty="0"/>
              <a:t>, </a:t>
            </a:r>
            <a:r>
              <a:rPr lang="uk-UA" dirty="0" err="1"/>
              <a:t>Дублювщина</a:t>
            </a:r>
            <a:r>
              <a:rPr lang="uk-UA" dirty="0"/>
              <a:t> та по та пониззях річки </a:t>
            </a:r>
            <a:r>
              <a:rPr lang="uk-UA" dirty="0" err="1"/>
              <a:t>Стоходу</a:t>
            </a:r>
            <a:r>
              <a:rPr lang="uk-UA" dirty="0"/>
              <a:t>. В центрі села зводиться адміністративне приміщення староства, поліцейського «постерунку»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3" y="1754686"/>
            <a:ext cx="3565797" cy="320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0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90019" y="925624"/>
            <a:ext cx="109991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... І знову німецькі </a:t>
            </a:r>
            <a:r>
              <a:rPr lang="uk-UA" sz="2400" dirty="0" smtClean="0"/>
              <a:t>війська</a:t>
            </a:r>
            <a:endParaRPr lang="uk-UA" sz="2400" dirty="0"/>
          </a:p>
        </p:txBody>
      </p:sp>
      <p:sp>
        <p:nvSpPr>
          <p:cNvPr id="3" name="Прямокутник 2"/>
          <p:cNvSpPr/>
          <p:nvPr/>
        </p:nvSpPr>
        <p:spPr>
          <a:xfrm>
            <a:off x="5197813" y="1669890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У червні-липні 1941 року над селом </a:t>
            </a:r>
            <a:r>
              <a:rPr lang="uk-UA" dirty="0" err="1"/>
              <a:t>Тоболи</a:t>
            </a:r>
            <a:r>
              <a:rPr lang="uk-UA" dirty="0"/>
              <a:t> майже щодня пролітали німецькі бомбардувальники. Офіційна окупація тривала з 29 липня 1941 року до 16 квітня 1944 року. Перші німецькі солдати з’явилися в жовтні й проявили інтерес до братської могили часів Першої світової, де один з них знайшов поховання родича. Це, ймовірно, врятувало село від репресій. Невеликий загін німців залишився наглядачами, а селяни самостійно приносили їм їжу.</a:t>
            </a:r>
          </a:p>
          <a:p>
            <a:r>
              <a:rPr lang="uk-UA" dirty="0"/>
              <a:t>У січні 1942 року партизани, ймовірно, підпалили школу, але німці не відреагували жорстко. Староста Никифор Міщук мудро керував громадою. Тим часом у навколишніх лісах активізувався партизанський рух під проводом Миколи </a:t>
            </a:r>
            <a:r>
              <a:rPr lang="uk-UA" dirty="0" err="1"/>
              <a:t>Коніщука</a:t>
            </a:r>
            <a:r>
              <a:rPr lang="uk-UA" dirty="0"/>
              <a:t>, що об'єднав загони з кількох сіл.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36" y="2352295"/>
            <a:ext cx="4142719" cy="2328508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574058" y="4847988"/>
            <a:ext cx="46237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900" dirty="0">
                <a:solidFill>
                  <a:srgbClr val="48616D"/>
                </a:solidFill>
                <a:latin typeface="Skolar-Light-Cyrillic"/>
              </a:rPr>
              <a:t>Жителі українського села тікають від війни та наступу гітлерівців. Україна. 1941 рік </a:t>
            </a:r>
            <a:endParaRPr lang="uk-UA" sz="900" dirty="0"/>
          </a:p>
        </p:txBody>
      </p:sp>
    </p:spTree>
    <p:extLst>
      <p:ext uri="{BB962C8B-B14F-4D97-AF65-F5344CB8AC3E}">
        <p14:creationId xmlns:p14="http://schemas.microsoft.com/office/powerpoint/2010/main" val="384182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765" y="1510101"/>
            <a:ext cx="3289911" cy="1850575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781454" y="1510101"/>
            <a:ext cx="70590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Історія школи в </a:t>
            </a:r>
            <a:r>
              <a:rPr lang="uk-UA" dirty="0" err="1"/>
              <a:t>Тоболах</a:t>
            </a:r>
            <a:r>
              <a:rPr lang="uk-UA" dirty="0"/>
              <a:t> проходила через багато етапів, змінюючись відповідно до політичної ситуації. Незмінним залишалося головне — дати дітям знання.</a:t>
            </a:r>
          </a:p>
          <a:p>
            <a:r>
              <a:rPr lang="uk-UA" dirty="0"/>
              <a:t>📌 У </a:t>
            </a:r>
            <a:r>
              <a:rPr lang="en-US" dirty="0"/>
              <a:t>XVII–XIX </a:t>
            </a:r>
            <a:r>
              <a:rPr lang="uk-UA" dirty="0"/>
              <a:t>ст. освіта була недоступною — школи діяли лише при церквах чи монастирях. Поблизу села була школа </a:t>
            </a:r>
            <a:r>
              <a:rPr lang="uk-UA" dirty="0" err="1"/>
              <a:t>піярів</a:t>
            </a:r>
            <a:r>
              <a:rPr lang="uk-UA" dirty="0"/>
              <a:t> у </a:t>
            </a:r>
            <a:r>
              <a:rPr lang="uk-UA" dirty="0" err="1"/>
              <a:t>Любешеві</a:t>
            </a:r>
            <a:r>
              <a:rPr lang="uk-UA" dirty="0"/>
              <a:t> (1694), але навчатися там могли лише заможні.</a:t>
            </a:r>
          </a:p>
          <a:p>
            <a:r>
              <a:rPr lang="uk-UA" dirty="0"/>
              <a:t>📌 У 1928 р. відкрили першу школу в селі, навчання велося польською мовою згідно з політикою </a:t>
            </a:r>
            <a:r>
              <a:rPr lang="uk-UA" dirty="0" err="1"/>
              <a:t>утраквізації</a:t>
            </a:r>
            <a:r>
              <a:rPr lang="uk-UA" dirty="0"/>
              <a:t>. Спершу школа була у приватному будинку. Вчителями працювали поляки.</a:t>
            </a:r>
          </a:p>
          <a:p>
            <a:r>
              <a:rPr lang="uk-UA" dirty="0"/>
              <a:t>📌 У 1932 р. польська влада провела освітню реформу, що обмежила доступ до освіти для бідних дітей.</a:t>
            </a:r>
          </a:p>
          <a:p>
            <a:r>
              <a:rPr lang="uk-UA" dirty="0"/>
              <a:t>📌 В роки німецької окупації (1941–1944) у школі був гарнізон. У 1942 р. партизани спалили школу, але після війни навчання відновилося.</a:t>
            </a:r>
          </a:p>
          <a:p>
            <a:r>
              <a:rPr lang="uk-UA" dirty="0"/>
              <a:t>📌 У 1949–1962 рр. діяла семирічна школа, з 1963 р. — середня. У 1965 відкрили їдальню, у 1968 — інтернат, а в 1975 добудували нові класи й спортзал.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443" y="3772258"/>
            <a:ext cx="1940567" cy="19319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31523" y="894945"/>
            <a:ext cx="7003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Омріяні шляхи освіти і навчання</a:t>
            </a:r>
          </a:p>
        </p:txBody>
      </p:sp>
    </p:spTree>
    <p:extLst>
      <p:ext uri="{BB962C8B-B14F-4D97-AF65-F5344CB8AC3E}">
        <p14:creationId xmlns:p14="http://schemas.microsoft.com/office/powerpoint/2010/main" val="5352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888023" y="1679332"/>
            <a:ext cx="82559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2644614" y="1061332"/>
            <a:ext cx="4609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/>
              <a:t>Колгосп - як історична пам’ятка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619" y="2164481"/>
            <a:ext cx="2280852" cy="2660440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888023" y="1828327"/>
            <a:ext cx="81225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📌 У 1947 році в селі </a:t>
            </a:r>
            <a:r>
              <a:rPr lang="uk-UA" dirty="0" err="1"/>
              <a:t>Тоболи</a:t>
            </a:r>
            <a:r>
              <a:rPr lang="uk-UA" dirty="0"/>
              <a:t> створено перший у Камінь-</a:t>
            </a:r>
            <a:r>
              <a:rPr lang="uk-UA" dirty="0" err="1"/>
              <a:t>Каширському</a:t>
            </a:r>
            <a:r>
              <a:rPr lang="uk-UA" dirty="0"/>
              <a:t> районі колгосп — імені Сталіна.</a:t>
            </a:r>
          </a:p>
          <a:p>
            <a:r>
              <a:rPr lang="uk-UA" dirty="0"/>
              <a:t>📌 До 1951 року </a:t>
            </a:r>
            <a:r>
              <a:rPr lang="uk-UA" dirty="0" err="1"/>
              <a:t>Тоболи</a:t>
            </a:r>
            <a:r>
              <a:rPr lang="uk-UA" dirty="0"/>
              <a:t> підпорядковувалися сільраді з центром у селі Грива. Після повернення радянської влади Грива стала осередком опору, її перейменували на </a:t>
            </a:r>
            <a:r>
              <a:rPr lang="uk-UA" dirty="0" err="1"/>
              <a:t>Конищуківку</a:t>
            </a:r>
            <a:r>
              <a:rPr lang="uk-UA" dirty="0"/>
              <a:t>, а згодом — ліквідували. Частину жителів виселили до Дніпропетровської області, інші переселилися в сусідні села.</a:t>
            </a:r>
          </a:p>
          <a:p>
            <a:r>
              <a:rPr lang="uk-UA" dirty="0"/>
              <a:t>📌 На місці Гриви створили районну скотобазу. Від села залишився лише цвинтар у лісі. Цей випадок став попередженням для інших сіл, після чого опір радянській владі </a:t>
            </a:r>
            <a:r>
              <a:rPr lang="uk-UA" dirty="0" err="1"/>
              <a:t>згас</a:t>
            </a:r>
            <a:r>
              <a:rPr lang="uk-UA" dirty="0"/>
              <a:t>.</a:t>
            </a:r>
          </a:p>
          <a:p>
            <a:r>
              <a:rPr lang="uk-UA" dirty="0"/>
              <a:t>📌 Почалася активна радянська пропаганда. Людей налаштовували проти "оунівців", "бандерівців", "бульбашів".</a:t>
            </a:r>
          </a:p>
          <a:p>
            <a:r>
              <a:rPr lang="uk-UA" dirty="0"/>
              <a:t>📌 Залишки колгоспу імені Сталіна збереглися на околицях </a:t>
            </a:r>
            <a:r>
              <a:rPr lang="uk-UA" dirty="0" err="1"/>
              <a:t>Тоболів</a:t>
            </a:r>
            <a:r>
              <a:rPr lang="uk-UA" dirty="0"/>
              <a:t> — написи на будівлях та гасла на колишній АЗС.</a:t>
            </a:r>
          </a:p>
        </p:txBody>
      </p:sp>
    </p:spTree>
    <p:extLst>
      <p:ext uri="{BB962C8B-B14F-4D97-AF65-F5344CB8AC3E}">
        <p14:creationId xmlns:p14="http://schemas.microsoft.com/office/powerpoint/2010/main" val="396039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01175" y="637723"/>
            <a:ext cx="611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/>
              <a:t>Свято-Троїцький храм як історична пам’ятка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350" y="1206392"/>
            <a:ext cx="2518683" cy="2333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кутник 10"/>
          <p:cNvSpPr/>
          <p:nvPr/>
        </p:nvSpPr>
        <p:spPr>
          <a:xfrm>
            <a:off x="671209" y="1099388"/>
            <a:ext cx="83560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dirty="0"/>
              <a:t>Православні традиції на цій землі мають глибоке коріння — ще з </a:t>
            </a:r>
            <a:r>
              <a:rPr lang="en-US" dirty="0"/>
              <a:t>XIV–XV </a:t>
            </a:r>
            <a:r>
              <a:rPr lang="uk-UA" dirty="0"/>
              <a:t>століть, коли з’являються перші письмові згадки про населені </a:t>
            </a:r>
            <a:r>
              <a:rPr lang="uk-UA" dirty="0" err="1" smtClean="0"/>
              <a:t>пункти.Центром</a:t>
            </a:r>
            <a:r>
              <a:rPr lang="uk-UA" dirty="0" smtClean="0"/>
              <a:t> </a:t>
            </a:r>
            <a:r>
              <a:rPr lang="uk-UA" dirty="0"/>
              <a:t>духовного життя довгий час була Борисоглібська церква села Нові </a:t>
            </a:r>
            <a:r>
              <a:rPr lang="uk-UA" dirty="0" err="1"/>
              <a:t>Червища</a:t>
            </a:r>
            <a:r>
              <a:rPr lang="uk-UA" dirty="0"/>
              <a:t>, де проводили обряди хрещення, вінчання, </a:t>
            </a:r>
            <a:r>
              <a:rPr lang="uk-UA" dirty="0" err="1" smtClean="0"/>
              <a:t>поховання.У</a:t>
            </a:r>
            <a:r>
              <a:rPr lang="uk-UA" dirty="0" smtClean="0"/>
              <a:t> </a:t>
            </a:r>
            <a:r>
              <a:rPr lang="uk-UA" dirty="0"/>
              <a:t>державному архіві Волинської області збереглися метричні </a:t>
            </a:r>
            <a:r>
              <a:rPr lang="uk-UA" dirty="0" err="1"/>
              <a:t>книги:Богоявленської</a:t>
            </a:r>
            <a:r>
              <a:rPr lang="uk-UA" dirty="0"/>
              <a:t> церкви Нових </a:t>
            </a:r>
            <a:r>
              <a:rPr lang="uk-UA" dirty="0" err="1"/>
              <a:t>Червищ</a:t>
            </a:r>
            <a:r>
              <a:rPr lang="uk-UA" dirty="0"/>
              <a:t> (Пінський повіт, Мінська єпархія),Церкви Святого Феодосія Чернігівського</a:t>
            </a:r>
            <a:r>
              <a:rPr lang="uk-UA" dirty="0" smtClean="0"/>
              <a:t>.</a:t>
            </a:r>
          </a:p>
          <a:p>
            <a:r>
              <a:rPr lang="uk-UA" dirty="0" smtClean="0"/>
              <a:t>⛪️ </a:t>
            </a:r>
            <a:r>
              <a:rPr lang="uk-UA" dirty="0"/>
              <a:t>Розвиток православної громади у </a:t>
            </a:r>
            <a:r>
              <a:rPr lang="uk-UA" dirty="0" err="1"/>
              <a:t>Тоболах:У</a:t>
            </a:r>
            <a:r>
              <a:rPr lang="uk-UA" dirty="0"/>
              <a:t> 1940–1941 роках формується перша зареєстрована православна </a:t>
            </a:r>
            <a:r>
              <a:rPr lang="uk-UA" dirty="0" err="1"/>
              <a:t>громада.Після</a:t>
            </a:r>
            <a:r>
              <a:rPr lang="uk-UA" dirty="0"/>
              <a:t> війни, з червня 1945-го, за ініціативою фронтовиків та </a:t>
            </a:r>
            <a:r>
              <a:rPr lang="uk-UA" dirty="0" err="1"/>
              <a:t>вірян</a:t>
            </a:r>
            <a:r>
              <a:rPr lang="uk-UA" dirty="0"/>
              <a:t> відкривається парафія у пристосованому житлі польського осадника (пізніше там буде клуб і магазин).Настоятель — ієромонах Інокентій </a:t>
            </a:r>
            <a:r>
              <a:rPr lang="uk-UA" dirty="0" err="1"/>
              <a:t>Лопалов</a:t>
            </a:r>
            <a:r>
              <a:rPr lang="uk-UA" dirty="0" smtClean="0"/>
              <a:t>.</a:t>
            </a:r>
          </a:p>
          <a:p>
            <a:r>
              <a:rPr lang="uk-UA" dirty="0" smtClean="0"/>
              <a:t>🔨 </a:t>
            </a:r>
            <a:r>
              <a:rPr lang="uk-UA" dirty="0"/>
              <a:t>У 1946 році розпочинається будівництво окремого храму біля кладовища. Матеріал брали з польського костелу на Горі та осадницьких хат. Допомагали </a:t>
            </a:r>
            <a:r>
              <a:rPr lang="uk-UA" dirty="0" err="1"/>
              <a:t>віряни</a:t>
            </a:r>
            <a:r>
              <a:rPr lang="uk-UA" dirty="0"/>
              <a:t> з сусідніх сіл — Старі/Нові </a:t>
            </a:r>
            <a:r>
              <a:rPr lang="uk-UA" dirty="0" err="1"/>
              <a:t>Червища</a:t>
            </a:r>
            <a:r>
              <a:rPr lang="uk-UA" dirty="0"/>
              <a:t>, Рудка, Оленине, </a:t>
            </a:r>
            <a:r>
              <a:rPr lang="uk-UA" dirty="0" err="1"/>
              <a:t>Боровне</a:t>
            </a:r>
            <a:r>
              <a:rPr lang="uk-UA" dirty="0"/>
              <a:t>, </a:t>
            </a:r>
            <a:r>
              <a:rPr lang="uk-UA" dirty="0" err="1"/>
              <a:t>Пнівне</a:t>
            </a:r>
            <a:r>
              <a:rPr lang="uk-UA" dirty="0"/>
              <a:t>, </a:t>
            </a:r>
            <a:r>
              <a:rPr lang="uk-UA" dirty="0" err="1"/>
              <a:t>Седлище</a:t>
            </a:r>
            <a:r>
              <a:rPr lang="uk-UA" dirty="0"/>
              <a:t>.🌿 У 1947 році, на Трійцю, новозбудований храм освятили. Він отримав назву Свято-Троїцький</a:t>
            </a:r>
            <a:r>
              <a:rPr lang="uk-UA" dirty="0" smtClean="0"/>
              <a:t>.</a:t>
            </a:r>
          </a:p>
          <a:p>
            <a:r>
              <a:rPr lang="uk-UA" dirty="0" smtClean="0"/>
              <a:t>👤 </a:t>
            </a:r>
            <a:r>
              <a:rPr lang="uk-UA" dirty="0" err="1"/>
              <a:t>Священики:о</a:t>
            </a:r>
            <a:r>
              <a:rPr lang="uk-UA" dirty="0"/>
              <a:t>. Григорій </a:t>
            </a:r>
            <a:r>
              <a:rPr lang="uk-UA" dirty="0" err="1"/>
              <a:t>Скурат</a:t>
            </a:r>
            <a:r>
              <a:rPr lang="uk-UA" dirty="0"/>
              <a:t> (1950 р., паралельно служив у </a:t>
            </a:r>
            <a:r>
              <a:rPr lang="uk-UA" dirty="0" err="1"/>
              <a:t>Пнівному</a:t>
            </a:r>
            <a:r>
              <a:rPr lang="uk-UA" dirty="0"/>
              <a:t>),о. Павло Барановський (1950–1976 рр.),з 2000 року — о. Віктор </a:t>
            </a:r>
            <a:r>
              <a:rPr lang="uk-UA" dirty="0" err="1"/>
              <a:t>Пащук</a:t>
            </a:r>
            <a:r>
              <a:rPr lang="uk-UA" dirty="0"/>
              <a:t>, який зробив великий внесок у духовне відродження громади.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1347" y="3996977"/>
            <a:ext cx="2418690" cy="164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6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691661" y="753604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000" dirty="0"/>
              <a:t>"Німецькі </a:t>
            </a:r>
            <a:r>
              <a:rPr lang="uk-UA" sz="2000" dirty="0" err="1"/>
              <a:t>могілки</a:t>
            </a:r>
            <a:r>
              <a:rPr lang="uk-UA" sz="2000" dirty="0"/>
              <a:t>" й "</a:t>
            </a:r>
            <a:r>
              <a:rPr lang="uk-UA" sz="2000" dirty="0" err="1"/>
              <a:t>жовнєжув</a:t>
            </a:r>
            <a:r>
              <a:rPr lang="uk-UA" sz="2000" dirty="0"/>
              <a:t> </a:t>
            </a:r>
            <a:r>
              <a:rPr lang="uk-UA" sz="2000" dirty="0" err="1"/>
              <a:t>росєйскіх</a:t>
            </a:r>
            <a:r>
              <a:rPr lang="uk-UA" sz="2000" dirty="0"/>
              <a:t>"</a:t>
            </a:r>
          </a:p>
          <a:p>
            <a:r>
              <a:rPr lang="uk-UA" dirty="0"/>
              <a:t>У центрі </a:t>
            </a:r>
            <a:r>
              <a:rPr lang="uk-UA" dirty="0" err="1"/>
              <a:t>Тоболів</a:t>
            </a:r>
            <a:r>
              <a:rPr lang="uk-UA" dirty="0"/>
              <a:t> — великий упорядкований цвинтар. Там серед інших спочивають полеглі трьох воєн: "тамтої", "тої" і "цієї", як кажуть місцеві. Найсвіжіші могили позначені синьо-жовтими прапорами. Найдавніші — містяться на чималому меморіалі воїнів Першої </a:t>
            </a:r>
            <a:r>
              <a:rPr lang="uk-UA" dirty="0" err="1" smtClean="0"/>
              <a:t>світової.Могили</a:t>
            </a:r>
            <a:r>
              <a:rPr lang="uk-UA" dirty="0" smtClean="0"/>
              <a:t> </a:t>
            </a:r>
            <a:r>
              <a:rPr lang="uk-UA" dirty="0"/>
              <a:t>розташовані великими колами. Зовнішні два — це плити над похованнями воїнів австро-німецької армії. У центрі й на підвищенні — теж могили під невеликими плитами з написами польською: нещодавно з’ясували, що це поховання солдатів російської армії. З боків на вході — дві муровані тумби, колись на них стояло по хресту: один — православний, другий — католицький. Меморіал відкрили 1936 року.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907" y="753604"/>
            <a:ext cx="3610541" cy="27124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040" y="2901461"/>
            <a:ext cx="4084534" cy="30685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199" y="4435718"/>
            <a:ext cx="2627444" cy="19738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282" y="4723922"/>
            <a:ext cx="4209502" cy="132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9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61107" y="1118681"/>
            <a:ext cx="4192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Висновок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2013626" y="2028855"/>
            <a:ext cx="817123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У процесі дослідження було встановлено, що село </a:t>
            </a:r>
            <a:r>
              <a:rPr lang="uk-UA" sz="2400" dirty="0" err="1"/>
              <a:t>Тоболи</a:t>
            </a:r>
            <a:r>
              <a:rPr lang="uk-UA" sz="2400" dirty="0"/>
              <a:t> має глибоке історичне коріння, а його мешканці зберігають у пам’яті важливі сторінки минулого. </a:t>
            </a:r>
            <a:r>
              <a:rPr lang="uk-UA" sz="2400" dirty="0" smtClean="0"/>
              <a:t>Було здійснено збір </a:t>
            </a:r>
            <a:r>
              <a:rPr lang="uk-UA" sz="2400" dirty="0"/>
              <a:t>історичних матеріалів, </a:t>
            </a:r>
            <a:r>
              <a:rPr lang="uk-UA" sz="2400" dirty="0" smtClean="0"/>
              <a:t>опрацьовані архівні </a:t>
            </a:r>
            <a:r>
              <a:rPr lang="uk-UA" sz="2400" dirty="0"/>
              <a:t>та усні джерела, створено </a:t>
            </a:r>
            <a:r>
              <a:rPr lang="uk-UA" sz="2400" dirty="0" smtClean="0"/>
              <a:t>візуальні </a:t>
            </a:r>
            <a:r>
              <a:rPr lang="ru-RU" sz="2400" dirty="0" err="1" smtClean="0"/>
              <a:t>матеріали</a:t>
            </a:r>
            <a:r>
              <a:rPr lang="ru-RU" sz="2400" dirty="0"/>
              <a:t>. </a:t>
            </a:r>
            <a:r>
              <a:rPr lang="ru-RU" sz="2400" dirty="0" err="1"/>
              <a:t>Елементами</a:t>
            </a:r>
            <a:r>
              <a:rPr lang="ru-RU" sz="2400" dirty="0"/>
              <a:t> </a:t>
            </a:r>
            <a:r>
              <a:rPr lang="ru-RU" sz="2400" dirty="0" err="1"/>
              <a:t>новизни</a:t>
            </a:r>
            <a:r>
              <a:rPr lang="ru-RU" sz="2400" dirty="0"/>
              <a:t> є </a:t>
            </a:r>
            <a:r>
              <a:rPr lang="ru-RU" sz="2400" dirty="0" err="1"/>
              <a:t>поєднання</a:t>
            </a:r>
            <a:r>
              <a:rPr lang="ru-RU" sz="2400" dirty="0"/>
              <a:t> </a:t>
            </a:r>
            <a:r>
              <a:rPr lang="ru-RU" sz="2400" dirty="0" err="1"/>
              <a:t>документальних</a:t>
            </a:r>
            <a:r>
              <a:rPr lang="ru-RU" sz="2400" dirty="0"/>
              <a:t> </a:t>
            </a:r>
            <a:r>
              <a:rPr lang="ru-RU" sz="2400" dirty="0" err="1"/>
              <a:t>джерел</a:t>
            </a:r>
            <a:r>
              <a:rPr lang="ru-RU" sz="2400" dirty="0"/>
              <a:t> з </a:t>
            </a:r>
            <a:r>
              <a:rPr lang="ru-RU" sz="2400" dirty="0" err="1"/>
              <a:t>живими</a:t>
            </a:r>
            <a:r>
              <a:rPr lang="ru-RU" sz="2400" dirty="0"/>
              <a:t> </a:t>
            </a:r>
            <a:r>
              <a:rPr lang="ru-RU" sz="2400" dirty="0" err="1"/>
              <a:t>спогадами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інтерактивна</a:t>
            </a:r>
            <a:r>
              <a:rPr lang="ru-RU" sz="2400" dirty="0"/>
              <a:t> подача </a:t>
            </a:r>
            <a:r>
              <a:rPr lang="ru-RU" sz="2400" dirty="0" err="1"/>
              <a:t>історії</a:t>
            </a:r>
            <a:r>
              <a:rPr lang="ru-RU" sz="2400" dirty="0"/>
              <a:t> для </a:t>
            </a:r>
            <a:r>
              <a:rPr lang="ru-RU" sz="2400" dirty="0" err="1"/>
              <a:t>громади</a:t>
            </a:r>
            <a:r>
              <a:rPr lang="ru-RU" sz="2400" dirty="0"/>
              <a:t>. </a:t>
            </a:r>
            <a:r>
              <a:rPr lang="ru-RU" sz="2400" dirty="0" err="1"/>
              <a:t>Результати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бути </a:t>
            </a:r>
            <a:r>
              <a:rPr lang="ru-RU" sz="2400" dirty="0" err="1"/>
              <a:t>використані</a:t>
            </a:r>
            <a:r>
              <a:rPr lang="ru-RU" sz="2400" dirty="0"/>
              <a:t> в </a:t>
            </a:r>
            <a:r>
              <a:rPr lang="ru-RU" sz="2400" dirty="0" err="1"/>
              <a:t>освітньому</a:t>
            </a:r>
            <a:r>
              <a:rPr lang="ru-RU" sz="2400" dirty="0"/>
              <a:t> </a:t>
            </a:r>
            <a:r>
              <a:rPr lang="ru-RU" sz="2400" dirty="0" err="1"/>
              <a:t>процесі</a:t>
            </a:r>
            <a:r>
              <a:rPr lang="ru-RU" sz="2400" dirty="0"/>
              <a:t> та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краєзнавчих</a:t>
            </a:r>
            <a:r>
              <a:rPr lang="ru-RU" sz="2400" dirty="0"/>
              <a:t> </a:t>
            </a:r>
            <a:r>
              <a:rPr lang="ru-RU" sz="2400" dirty="0" err="1"/>
              <a:t>заходів</a:t>
            </a:r>
            <a:r>
              <a:rPr lang="ru-RU" sz="2400" dirty="0"/>
              <a:t> у </a:t>
            </a:r>
            <a:r>
              <a:rPr lang="ru-RU" sz="2400" dirty="0" err="1"/>
              <a:t>селі</a:t>
            </a:r>
            <a:r>
              <a:rPr lang="ru-RU" sz="2400" dirty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69589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9731" y="1178169"/>
            <a:ext cx="2393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Інформаційні джерела:</a:t>
            </a:r>
            <a:endParaRPr lang="uk-UA" dirty="0"/>
          </a:p>
        </p:txBody>
      </p:sp>
      <p:sp>
        <p:nvSpPr>
          <p:cNvPr id="9" name="Прямокутник 5"/>
          <p:cNvSpPr/>
          <p:nvPr/>
        </p:nvSpPr>
        <p:spPr>
          <a:xfrm>
            <a:off x="1421796" y="1739528"/>
            <a:ext cx="7671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</a:t>
            </a:r>
            <a:r>
              <a:rPr lang="uk-UA" dirty="0" smtClean="0"/>
              <a:t>)</a:t>
            </a:r>
            <a:r>
              <a:rPr lang="uk-UA" dirty="0"/>
              <a:t> </a:t>
            </a:r>
            <a:r>
              <a:rPr lang="uk-UA" dirty="0" err="1"/>
              <a:t>Борбич</a:t>
            </a:r>
            <a:r>
              <a:rPr lang="uk-UA" dirty="0"/>
              <a:t> </a:t>
            </a:r>
            <a:r>
              <a:rPr lang="uk-UA" dirty="0" smtClean="0"/>
              <a:t>М. </a:t>
            </a:r>
            <a:r>
              <a:rPr lang="uk-UA" dirty="0" err="1"/>
              <a:t>Борбич</a:t>
            </a:r>
            <a:r>
              <a:rPr lang="uk-UA" dirty="0"/>
              <a:t> </a:t>
            </a:r>
            <a:r>
              <a:rPr lang="uk-UA" dirty="0" smtClean="0"/>
              <a:t>К. «</a:t>
            </a:r>
            <a:r>
              <a:rPr lang="uk-UA" dirty="0" err="1" smtClean="0"/>
              <a:t>Тоболи</a:t>
            </a:r>
            <a:r>
              <a:rPr lang="uk-UA" dirty="0" smtClean="0"/>
              <a:t> – Поблизу </a:t>
            </a:r>
            <a:r>
              <a:rPr lang="uk-UA" dirty="0" err="1" smtClean="0"/>
              <a:t>Стоходу</a:t>
            </a:r>
            <a:r>
              <a:rPr lang="uk-UA" dirty="0" smtClean="0"/>
              <a:t>» : Терен - 2023. С. 153</a:t>
            </a:r>
            <a:endParaRPr lang="uk-UA" dirty="0"/>
          </a:p>
        </p:txBody>
      </p:sp>
      <p:sp>
        <p:nvSpPr>
          <p:cNvPr id="10" name="Прямокутник 5"/>
          <p:cNvSpPr/>
          <p:nvPr/>
        </p:nvSpPr>
        <p:spPr>
          <a:xfrm>
            <a:off x="1421797" y="3264164"/>
            <a:ext cx="78337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3</a:t>
            </a:r>
            <a:r>
              <a:rPr lang="uk-UA" dirty="0" smtClean="0"/>
              <a:t>) </a:t>
            </a:r>
            <a:r>
              <a:rPr lang="uk-UA" dirty="0" err="1"/>
              <a:t>Борбич</a:t>
            </a:r>
            <a:r>
              <a:rPr lang="uk-UA" dirty="0"/>
              <a:t> М. Перша світова війна: бої на </a:t>
            </a:r>
            <a:r>
              <a:rPr lang="uk-UA" dirty="0" err="1"/>
              <a:t>Стоході</a:t>
            </a:r>
            <a:r>
              <a:rPr lang="uk-UA" dirty="0"/>
              <a:t>. Минуле і сучасне Волині й Полісся: край на межі тисячоліть: матеріали </a:t>
            </a:r>
            <a:r>
              <a:rPr lang="en-US" dirty="0"/>
              <a:t>X </a:t>
            </a:r>
            <a:r>
              <a:rPr lang="uk-UA" dirty="0"/>
              <a:t>наук, </a:t>
            </a:r>
            <a:r>
              <a:rPr lang="uk-UA" dirty="0" err="1"/>
              <a:t>іст</a:t>
            </a:r>
            <a:r>
              <a:rPr lang="uk-UA" dirty="0"/>
              <a:t>.-</a:t>
            </a:r>
            <a:r>
              <a:rPr lang="uk-UA" dirty="0" err="1"/>
              <a:t>краєзнавч</a:t>
            </a:r>
            <a:r>
              <a:rPr lang="uk-UA" dirty="0"/>
              <a:t>. </a:t>
            </a:r>
            <a:r>
              <a:rPr lang="uk-UA" dirty="0" err="1"/>
              <a:t>конф</a:t>
            </a:r>
            <a:r>
              <a:rPr lang="uk-UA" dirty="0"/>
              <a:t>., яка відбулася у Старому </a:t>
            </a:r>
            <a:r>
              <a:rPr lang="uk-UA" dirty="0" err="1"/>
              <a:t>Чорторийську</a:t>
            </a:r>
            <a:r>
              <a:rPr lang="uk-UA" dirty="0"/>
              <a:t>, </a:t>
            </a:r>
            <a:r>
              <a:rPr lang="uk-UA" dirty="0" err="1"/>
              <a:t>Маневичах</a:t>
            </a:r>
            <a:r>
              <a:rPr lang="uk-UA" dirty="0"/>
              <a:t>, Четвертні та Нововолинську в 2000-2002 </a:t>
            </a:r>
            <a:r>
              <a:rPr lang="en-US" dirty="0"/>
              <a:t>pp.: </a:t>
            </a:r>
            <a:r>
              <a:rPr lang="uk-UA" dirty="0" err="1"/>
              <a:t>зб</a:t>
            </a:r>
            <a:r>
              <a:rPr lang="uk-UA" dirty="0"/>
              <a:t>. наук, праць. Луцьк: </a:t>
            </a:r>
            <a:r>
              <a:rPr lang="uk-UA" dirty="0" err="1"/>
              <a:t>Надстир’я</a:t>
            </a:r>
            <a:r>
              <a:rPr lang="uk-UA" dirty="0"/>
              <a:t>, 2002. С. 154-155.</a:t>
            </a:r>
          </a:p>
        </p:txBody>
      </p:sp>
      <p:sp>
        <p:nvSpPr>
          <p:cNvPr id="11" name="Прямокутник 5"/>
          <p:cNvSpPr/>
          <p:nvPr/>
        </p:nvSpPr>
        <p:spPr>
          <a:xfrm>
            <a:off x="1421797" y="4464493"/>
            <a:ext cx="78337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4</a:t>
            </a:r>
            <a:r>
              <a:rPr lang="uk-UA" dirty="0" smtClean="0"/>
              <a:t>) </a:t>
            </a:r>
            <a:r>
              <a:rPr lang="uk-UA" dirty="0" err="1"/>
              <a:t>Борбич</a:t>
            </a:r>
            <a:r>
              <a:rPr lang="uk-UA" dirty="0"/>
              <a:t> М. Перша світова війна: бої на </a:t>
            </a:r>
            <a:r>
              <a:rPr lang="uk-UA" dirty="0" err="1"/>
              <a:t>Стоході</a:t>
            </a:r>
            <a:r>
              <a:rPr lang="uk-UA" dirty="0"/>
              <a:t>. Минуле і сучасне Волині й Полісся: край на межі тисячоліть: матеріали </a:t>
            </a:r>
            <a:r>
              <a:rPr lang="en-US" dirty="0"/>
              <a:t>X </a:t>
            </a:r>
            <a:r>
              <a:rPr lang="uk-UA" dirty="0"/>
              <a:t>наук, </a:t>
            </a:r>
            <a:r>
              <a:rPr lang="uk-UA" dirty="0" err="1"/>
              <a:t>іст</a:t>
            </a:r>
            <a:r>
              <a:rPr lang="uk-UA" dirty="0"/>
              <a:t>.-</a:t>
            </a:r>
            <a:r>
              <a:rPr lang="uk-UA" dirty="0" err="1"/>
              <a:t>краєзнавч</a:t>
            </a:r>
            <a:r>
              <a:rPr lang="uk-UA" dirty="0"/>
              <a:t>. </a:t>
            </a:r>
            <a:r>
              <a:rPr lang="uk-UA" dirty="0" err="1"/>
              <a:t>конф</a:t>
            </a:r>
            <a:r>
              <a:rPr lang="uk-UA" dirty="0"/>
              <a:t>., яка відбулася у Старому </a:t>
            </a:r>
            <a:r>
              <a:rPr lang="uk-UA" dirty="0" err="1"/>
              <a:t>Чорторийську</a:t>
            </a:r>
            <a:r>
              <a:rPr lang="uk-UA" dirty="0"/>
              <a:t>, </a:t>
            </a:r>
            <a:r>
              <a:rPr lang="uk-UA" dirty="0" err="1"/>
              <a:t>Маневичах</a:t>
            </a:r>
            <a:r>
              <a:rPr lang="uk-UA" dirty="0"/>
              <a:t>, Четвертні та Нововолинську в 2000-2002 </a:t>
            </a:r>
            <a:r>
              <a:rPr lang="en-US" dirty="0"/>
              <a:t>pp.: </a:t>
            </a:r>
            <a:r>
              <a:rPr lang="uk-UA" dirty="0" err="1"/>
              <a:t>зб</a:t>
            </a:r>
            <a:r>
              <a:rPr lang="uk-UA" dirty="0"/>
              <a:t>. наук, праць. Луцьк: </a:t>
            </a:r>
            <a:r>
              <a:rPr lang="uk-UA" dirty="0" err="1"/>
              <a:t>Надстир’я</a:t>
            </a:r>
            <a:r>
              <a:rPr lang="uk-UA" dirty="0"/>
              <a:t>, 2002. С. 154-155.</a:t>
            </a:r>
          </a:p>
        </p:txBody>
      </p:sp>
      <p:sp>
        <p:nvSpPr>
          <p:cNvPr id="12" name="Прямокутник 5"/>
          <p:cNvSpPr/>
          <p:nvPr/>
        </p:nvSpPr>
        <p:spPr>
          <a:xfrm>
            <a:off x="1421797" y="2300887"/>
            <a:ext cx="7671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2</a:t>
            </a:r>
            <a:r>
              <a:rPr lang="uk-UA" dirty="0" smtClean="0"/>
              <a:t>) </a:t>
            </a:r>
            <a:r>
              <a:rPr lang="uk-UA" dirty="0" err="1"/>
              <a:t>Борбич</a:t>
            </a:r>
            <a:r>
              <a:rPr lang="uk-UA" dirty="0"/>
              <a:t> К. Застосування хімічної зброї в роки Першої світової війни на території Камінь – </a:t>
            </a:r>
            <a:r>
              <a:rPr lang="uk-UA" dirty="0" err="1"/>
              <a:t>Каширського</a:t>
            </a:r>
            <a:r>
              <a:rPr lang="uk-UA" dirty="0"/>
              <a:t> району біля с. </a:t>
            </a:r>
            <a:r>
              <a:rPr lang="uk-UA" dirty="0" err="1"/>
              <a:t>Тоболи</a:t>
            </a:r>
            <a:r>
              <a:rPr lang="uk-UA" dirty="0"/>
              <a:t>. Минуле і сучасне Волині та Полісся. Сторінки історії Камінь - </a:t>
            </a:r>
            <a:r>
              <a:rPr lang="uk-UA" dirty="0" err="1"/>
              <a:t>Каширщини</a:t>
            </a:r>
            <a:r>
              <a:rPr lang="uk-UA" dirty="0"/>
              <a:t>. Випуск 37</a:t>
            </a:r>
          </a:p>
        </p:txBody>
      </p:sp>
    </p:spTree>
    <p:extLst>
      <p:ext uri="{BB962C8B-B14F-4D97-AF65-F5344CB8AC3E}">
        <p14:creationId xmlns:p14="http://schemas.microsoft.com/office/powerpoint/2010/main" val="3277200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ирода">
  <a:themeElements>
    <a:clrScheme name="Природа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Природа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рирод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519</TotalTime>
  <Words>1913</Words>
  <Application>Microsoft Office PowerPoint</Application>
  <PresentationFormat>Широкоэкранный</PresentationFormat>
  <Paragraphs>92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Bahnschrift Condensed</vt:lpstr>
      <vt:lpstr>Garamond</vt:lpstr>
      <vt:lpstr>Skolar-Light-Cyrillic</vt:lpstr>
      <vt:lpstr>Tahoma</vt:lpstr>
      <vt:lpstr>Природа</vt:lpstr>
      <vt:lpstr>Історія мого рідного села Тоболи</vt:lpstr>
      <vt:lpstr>Презентация PowerPoint</vt:lpstr>
      <vt:lpstr>Передмова</vt:lpstr>
      <vt:lpstr>Презентация PowerPoint</vt:lpstr>
      <vt:lpstr>Загальна інформація про с.Тоболи </vt:lpstr>
      <vt:lpstr>       Назва села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 мого рідног села Тоболи</dc:title>
  <dc:creator>HP 250 G8</dc:creator>
  <cp:lastModifiedBy>Xec9</cp:lastModifiedBy>
  <cp:revision>44</cp:revision>
  <dcterms:created xsi:type="dcterms:W3CDTF">2025-04-13T21:57:57Z</dcterms:created>
  <dcterms:modified xsi:type="dcterms:W3CDTF">2025-04-14T18:38:07Z</dcterms:modified>
</cp:coreProperties>
</file>