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71" r:id="rId12"/>
    <p:sldId id="270" r:id="rId13"/>
    <p:sldId id="269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94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Щільність рослин на 1 м кв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Аркуш1!$A$2:$A$5</c:f>
              <c:strCache>
                <c:ptCount val="4"/>
                <c:pt idx="0">
                  <c:v>Ділянка №1</c:v>
                </c:pt>
                <c:pt idx="1">
                  <c:v>Ділянка №2</c:v>
                </c:pt>
                <c:pt idx="2">
                  <c:v>Ділянка №3</c:v>
                </c:pt>
                <c:pt idx="3">
                  <c:v>Ділянка №4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13.4</c:v>
                </c:pt>
                <c:pt idx="1">
                  <c:v>11.2</c:v>
                </c:pt>
                <c:pt idx="2">
                  <c:v>3.8</c:v>
                </c:pt>
                <c:pt idx="3">
                  <c:v>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6C-4262-ADFA-739845446C11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pH ґрунту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Аркуш1!$A$2:$A$5</c:f>
              <c:strCache>
                <c:ptCount val="4"/>
                <c:pt idx="0">
                  <c:v>Ділянка №1</c:v>
                </c:pt>
                <c:pt idx="1">
                  <c:v>Ділянка №2</c:v>
                </c:pt>
                <c:pt idx="2">
                  <c:v>Ділянка №3</c:v>
                </c:pt>
                <c:pt idx="3">
                  <c:v>Ділянка №4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4"/>
                <c:pt idx="0">
                  <c:v>5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6C-4262-ADFA-739845446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6056880"/>
        <c:axId val="1136044400"/>
      </c:lineChart>
      <c:catAx>
        <c:axId val="113605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136044400"/>
        <c:crosses val="autoZero"/>
        <c:auto val="1"/>
        <c:lblAlgn val="ctr"/>
        <c:lblOffset val="100"/>
        <c:noMultiLvlLbl val="0"/>
      </c:catAx>
      <c:valAx>
        <c:axId val="113604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13605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4D6C4-59DB-43CF-8093-A571F06D01A5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EFFC6-EC27-417D-B079-C69DF38BB9A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093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EFFC6-EC27-417D-B079-C69DF38BB9AF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6446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C5E022-4D33-41B1-BE53-EC73DC3292E9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BC7DEE-C5D6-4398-A0D0-744576B04441}" type="slidenum">
              <a:rPr lang="uk-UA" smtClean="0"/>
              <a:t>‹№›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04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E022-4D33-41B1-BE53-EC73DC3292E9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7DEE-C5D6-4398-A0D0-744576B0444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777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E022-4D33-41B1-BE53-EC73DC3292E9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7DEE-C5D6-4398-A0D0-744576B04441}" type="slidenum">
              <a:rPr lang="uk-UA" smtClean="0"/>
              <a:t>‹№›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984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E022-4D33-41B1-BE53-EC73DC3292E9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7DEE-C5D6-4398-A0D0-744576B0444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7929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E022-4D33-41B1-BE53-EC73DC3292E9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7DEE-C5D6-4398-A0D0-744576B0444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905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E022-4D33-41B1-BE53-EC73DC3292E9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7DEE-C5D6-4398-A0D0-744576B0444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5230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E022-4D33-41B1-BE53-EC73DC3292E9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7DEE-C5D6-4398-A0D0-744576B0444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82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E022-4D33-41B1-BE53-EC73DC3292E9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7DEE-C5D6-4398-A0D0-744576B0444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2167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E022-4D33-41B1-BE53-EC73DC3292E9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7DEE-C5D6-4398-A0D0-744576B0444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55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E022-4D33-41B1-BE53-EC73DC3292E9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7DEE-C5D6-4398-A0D0-744576B0444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6910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E022-4D33-41B1-BE53-EC73DC3292E9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7DEE-C5D6-4398-A0D0-744576B0444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7272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2CC5E022-4D33-41B1-BE53-EC73DC3292E9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3BC7DEE-C5D6-4398-A0D0-744576B0444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1518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png"/><Relationship Id="rId9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ellagro.com.ua/services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nv.nltu.edu.ua/Archive/2021/31_6/10.pdf" TargetMode="External"/><Relationship Id="rId2" Type="http://schemas.openxmlformats.org/officeDocument/2006/relationships/hyperlink" Target="https://kegt.rshu.edu.ua/images/dustan/INDL8.pdf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A40654-648F-A1A0-6560-4BD0E75A9AC7}"/>
              </a:ext>
            </a:extLst>
          </p:cNvPr>
          <p:cNvSpPr txBox="1"/>
          <p:nvPr/>
        </p:nvSpPr>
        <p:spPr>
          <a:xfrm>
            <a:off x="1401096" y="280149"/>
            <a:ext cx="9389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інтерактивний конкурс «МАН-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Дослідник»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C5C0FD-7D87-E8CB-40A3-324C76B56A2F}"/>
              </a:ext>
            </a:extLst>
          </p:cNvPr>
          <p:cNvSpPr txBox="1"/>
          <p:nvPr/>
        </p:nvSpPr>
        <p:spPr>
          <a:xfrm>
            <a:off x="5695053" y="3765639"/>
            <a:ext cx="44590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Бондаренко Кароліна Олександрівна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9-А класу Глодоського ліцею Глодоської сільської ради Новоукраїнського району Кіровоградської області, слухач секції «Екологія» Кіровоградської Малої академії наук учнівської молоді.</a:t>
            </a:r>
          </a:p>
          <a:p>
            <a:pPr algn="just"/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Керівник: Мохонько Анжела Анатоліївна,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хімії та біології Глодоського ліцею Глодоської сільської ради Новоукраїнського району Кіровоградської області. </a:t>
            </a:r>
          </a:p>
          <a:p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A0361E-9455-16EE-597A-A7855441C91B}"/>
              </a:ext>
            </a:extLst>
          </p:cNvPr>
          <p:cNvSpPr txBox="1"/>
          <p:nvPr/>
        </p:nvSpPr>
        <p:spPr>
          <a:xfrm>
            <a:off x="9729019" y="932834"/>
            <a:ext cx="2123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Номінація: «Еколог-Юніор»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C31C16-C03A-620F-9B6F-88E2CDB2A57C}"/>
              </a:ext>
            </a:extLst>
          </p:cNvPr>
          <p:cNvSpPr txBox="1"/>
          <p:nvPr/>
        </p:nvSpPr>
        <p:spPr>
          <a:xfrm>
            <a:off x="4905898" y="1548621"/>
            <a:ext cx="69095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Щавель кінський  як індикатор стану та якості ґрунтів на території села </a:t>
            </a:r>
            <a:r>
              <a:rPr lang="uk-UA" sz="36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Глодоси</a:t>
            </a:r>
            <a:endParaRPr lang="uk-UA" sz="36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Зображення, що містить просто неба, рослина, трава, зелений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232D7C3A-6AFC-0C1A-44DE-933B61679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3"/>
          <a:stretch/>
        </p:blipFill>
        <p:spPr>
          <a:xfrm>
            <a:off x="440534" y="1194350"/>
            <a:ext cx="4321477" cy="51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DD9335-6462-5480-024C-1774E703437E}"/>
              </a:ext>
            </a:extLst>
          </p:cNvPr>
          <p:cNvSpPr txBox="1"/>
          <p:nvPr/>
        </p:nvSpPr>
        <p:spPr>
          <a:xfrm>
            <a:off x="216310" y="6566406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Фото автора роботи, зроблено  02. 04.25 р.</a:t>
            </a:r>
          </a:p>
        </p:txBody>
      </p:sp>
    </p:spTree>
    <p:extLst>
      <p:ext uri="{BB962C8B-B14F-4D97-AF65-F5344CB8AC3E}">
        <p14:creationId xmlns:p14="http://schemas.microsoft.com/office/powerpoint/2010/main" val="248694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C6216-2B02-9BF5-893A-E69DAFB6B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2557" y="412954"/>
            <a:ext cx="6693061" cy="8895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8DBA27-C7F2-868C-30E7-3512E12BD3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8" r="1" b="1"/>
          <a:stretch/>
        </p:blipFill>
        <p:spPr>
          <a:xfrm>
            <a:off x="223336" y="243840"/>
            <a:ext cx="4014367" cy="63779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FFB103-9833-744F-FF15-57814BD9095C}"/>
              </a:ext>
            </a:extLst>
          </p:cNvPr>
          <p:cNvSpPr txBox="1"/>
          <p:nvPr/>
        </p:nvSpPr>
        <p:spPr>
          <a:xfrm>
            <a:off x="4500776" y="1302528"/>
            <a:ext cx="7174842" cy="4038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just" defTabSz="914400">
              <a:lnSpc>
                <a:spcPct val="90000"/>
              </a:lnSpc>
              <a:spcAft>
                <a:spcPts val="800"/>
              </a:spcAft>
              <a:buClr>
                <a:schemeClr val="accent1"/>
              </a:buClr>
              <a:buSzPct val="80000"/>
            </a:pPr>
            <a:r>
              <a:rPr lang="uk-UA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рослин-індикаторів, таких як кінський щавель, є ефективним та економічно вигідним методом оцінки стану ґрунтів. Це дозволяє швидко та надійно виявляти проблемні ділянки, де потрібні детальніші дослідження. Адже щавель кінський 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uk-UA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показником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підвищеної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кислотності, надмірного зволоження та збіднення ґрунтів на поживні речовини. Його масове поширення може свідчити про погіршення ґрунтових характеристик та необхідність їхньої корекції. Визначення зв’язку між ростом цієї рослини та фізико-хімічними показниками ґрунту дозволить оцінити екологічний стан земель на території села </a:t>
            </a:r>
            <a:r>
              <a:rPr lang="uk-UA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Глодоси</a:t>
            </a:r>
            <a:r>
              <a:rPr lang="uk-UA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запропонувати заходи для їх покращення.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3ADD99-0AC2-94D1-30BA-6D983BF1ECAE}"/>
              </a:ext>
            </a:extLst>
          </p:cNvPr>
          <p:cNvSpPr txBox="1"/>
          <p:nvPr/>
        </p:nvSpPr>
        <p:spPr>
          <a:xfrm>
            <a:off x="471948" y="6576086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Фото автора роботи, зроблено </a:t>
            </a:r>
            <a:r>
              <a:rPr lang="uk-UA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.07.24 р.</a:t>
            </a:r>
          </a:p>
        </p:txBody>
      </p:sp>
    </p:spTree>
    <p:extLst>
      <p:ext uri="{BB962C8B-B14F-4D97-AF65-F5344CB8AC3E}">
        <p14:creationId xmlns:p14="http://schemas.microsoft.com/office/powerpoint/2010/main" val="3325705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E89838-DB75-135B-9D70-287E9AF523FC}"/>
              </a:ext>
            </a:extLst>
          </p:cNvPr>
          <p:cNvSpPr txBox="1"/>
          <p:nvPr/>
        </p:nvSpPr>
        <p:spPr>
          <a:xfrm>
            <a:off x="3657599" y="401116"/>
            <a:ext cx="8167413" cy="1653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uk-UA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становлення залежності між щільністю заростання щавлю кінського та фізико-хімічними властивостями ґрунтів з різним рівнем антропогенного навантаження та функціональним використанням на території села </a:t>
            </a:r>
            <a:r>
              <a:rPr lang="uk-UA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Глодоси</a:t>
            </a:r>
            <a:r>
              <a:rPr lang="uk-UA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46FEB93-A97C-4C7F-9EB1-6C6FB49120E0}"/>
              </a:ext>
            </a:extLst>
          </p:cNvPr>
          <p:cNvSpPr/>
          <p:nvPr/>
        </p:nvSpPr>
        <p:spPr>
          <a:xfrm>
            <a:off x="281227" y="401116"/>
            <a:ext cx="329179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 роботи: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B35A0-D920-FE8D-5ABD-0EC415D97F98}"/>
              </a:ext>
            </a:extLst>
          </p:cNvPr>
          <p:cNvSpPr txBox="1"/>
          <p:nvPr/>
        </p:nvSpPr>
        <p:spPr>
          <a:xfrm>
            <a:off x="0" y="2359749"/>
            <a:ext cx="49817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1200" cap="none" spc="0" normalizeH="0" baseline="0" noProof="0" dirty="0">
                <a:ln w="0"/>
                <a:solidFill>
                  <a:srgbClr val="99CB38">
                    <a:lumMod val="50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Завдання роботи: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528903-8548-21F2-543C-C417D16969B5}"/>
              </a:ext>
            </a:extLst>
          </p:cNvPr>
          <p:cNvSpPr txBox="1"/>
          <p:nvPr/>
        </p:nvSpPr>
        <p:spPr>
          <a:xfrm>
            <a:off x="658762" y="3067635"/>
            <a:ext cx="10707328" cy="314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uk-UA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Охарактеризувати морфологічні та екологічні особливості щавлю кінського. </a:t>
            </a:r>
            <a:endParaRPr lang="uk-UA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uk-UA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Проаналізувати дослідні ділянки з різною щільністю заростання щавлем кінським, враховуючи їх антропогенне навантаження.</a:t>
            </a:r>
            <a:endParaRPr lang="uk-UA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uk-UA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Здійснити основні фізико-хімічні властивості ґрунтів (</a:t>
            </a:r>
            <a:r>
              <a:rPr lang="uk-UA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</a:t>
            </a:r>
            <a:r>
              <a:rPr lang="uk-UA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вміст важких металів, вміст органічних речовин)на досліджуваних ділянках.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uk-UA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Встановити кореляцію між поширенням щавлю кінського та показниками стану ґрунтів.</a:t>
            </a:r>
            <a:endParaRPr lang="uk-UA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448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875D0D-3C9D-4DCD-B596-0CA5384D7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uk-U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C8685D-7D62-4DE8-851E-C2132DBA3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uk-U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5724B1-F100-4946-8693-E947536A3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39" y="243840"/>
            <a:ext cx="7327423" cy="637793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9C6625-F1AB-88E9-B324-999F1E3C20B5}"/>
              </a:ext>
            </a:extLst>
          </p:cNvPr>
          <p:cNvSpPr txBox="1"/>
          <p:nvPr/>
        </p:nvSpPr>
        <p:spPr>
          <a:xfrm>
            <a:off x="7708903" y="346587"/>
            <a:ext cx="4246877" cy="6014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lnSpc>
                <a:spcPct val="90000"/>
              </a:lnSpc>
              <a:spcAft>
                <a:spcPts val="800"/>
              </a:spcAft>
              <a:buClr>
                <a:schemeClr val="accent1"/>
              </a:buClr>
              <a:buSzPct val="80000"/>
            </a:pPr>
            <a:r>
              <a:rPr lang="en-US" sz="24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en-US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популяції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щавлю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кінського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90000"/>
              </a:lnSpc>
              <a:spcAft>
                <a:spcPts val="800"/>
              </a:spcAft>
              <a:buClr>
                <a:schemeClr val="accent1"/>
              </a:buClr>
              <a:buSzPct val="80000"/>
            </a:pPr>
            <a:endParaRPr lang="en-US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90000"/>
              </a:lnSpc>
              <a:spcAft>
                <a:spcPts val="800"/>
              </a:spcAft>
              <a:buClr>
                <a:schemeClr val="accent1"/>
              </a:buClr>
              <a:buSzPct val="80000"/>
            </a:pPr>
            <a:r>
              <a:rPr lang="en-US" sz="24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</a:t>
            </a:r>
            <a:r>
              <a:rPr lang="en-US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взаємозв’язок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станом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поширеності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щавлю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кінського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індикаторної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90000"/>
              </a:lnSpc>
              <a:spcAft>
                <a:spcPts val="800"/>
              </a:spcAft>
              <a:buClr>
                <a:schemeClr val="accent1"/>
              </a:buClr>
              <a:buSzPct val="80000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90000"/>
              </a:lnSpc>
              <a:spcAft>
                <a:spcPts val="800"/>
              </a:spcAft>
              <a:buClr>
                <a:schemeClr val="accent1"/>
              </a:buClr>
              <a:buSzPct val="80000"/>
            </a:pP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узагальнення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емпіричні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зважування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візуальний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пробних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);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F44F1F-5FB3-4385-B839-2E7419F390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uk-U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CA4FC7-5A20-499F-8409-07681C6AD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0692" y="744223"/>
            <a:ext cx="3422042" cy="539597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9FE9B8-0F01-9CED-BCE1-52E91B2FA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34" y="1069338"/>
            <a:ext cx="3121358" cy="456938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645F929-0A38-4725-8619-A9D63F4C4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3075" y="744223"/>
            <a:ext cx="2790855" cy="260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A72276-1B06-0AE4-E08C-827638571C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673" b="3559"/>
          <a:stretch/>
        </p:blipFill>
        <p:spPr>
          <a:xfrm>
            <a:off x="4434349" y="880242"/>
            <a:ext cx="2536722" cy="236100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970EF90-AD25-463C-92D3-B55A6B893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3075" y="3507057"/>
            <a:ext cx="2790855" cy="26331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 descr="Зображення, що містить просто неба, Ґрунтопокривні рослини, зелений, трав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5C7E1F09-C60A-AFC1-50A2-4BE1DD20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49" y="3637935"/>
            <a:ext cx="2425942" cy="23398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464781-7EBD-B6F3-720B-2A503371CBAC}"/>
              </a:ext>
            </a:extLst>
          </p:cNvPr>
          <p:cNvSpPr txBox="1"/>
          <p:nvPr/>
        </p:nvSpPr>
        <p:spPr>
          <a:xfrm>
            <a:off x="481424" y="637891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автора роботи, зроблено в період 21.05.24 – 02. 04.25 р.</a:t>
            </a:r>
          </a:p>
        </p:txBody>
      </p:sp>
    </p:spTree>
    <p:extLst>
      <p:ext uri="{BB962C8B-B14F-4D97-AF65-F5344CB8AC3E}">
        <p14:creationId xmlns:p14="http://schemas.microsoft.com/office/powerpoint/2010/main" val="434062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особа, одежа, просто неба, росли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A06659A0-03DB-E0D7-1648-D8ECDD88F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97" y="1176558"/>
            <a:ext cx="3510116" cy="4680155"/>
          </a:xfrm>
          <a:prstGeom prst="rect">
            <a:avLst/>
          </a:prstGeom>
        </p:spPr>
      </p:pic>
      <p:pic>
        <p:nvPicPr>
          <p:cNvPr id="5" name="Рисунок 4" descr="Зображення, що містить трава, Наземна рослина, просто неба, Насінні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FE339110-56AD-B41A-BAC8-A49F0487D1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084" y="842155"/>
            <a:ext cx="3565831" cy="27375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028B50-AECC-0D05-FF3C-F960BC1B2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3084" y="3753798"/>
            <a:ext cx="3565831" cy="2674373"/>
          </a:xfrm>
          <a:prstGeom prst="rect">
            <a:avLst/>
          </a:prstGeom>
        </p:spPr>
      </p:pic>
      <p:pic>
        <p:nvPicPr>
          <p:cNvPr id="9" name="Рисунок 8" descr="Зображення, що містить у приміщенні, меблі, стіл, підлог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C0726E96-C059-F84E-18E1-E6879BB8D7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427" y="873751"/>
            <a:ext cx="3510116" cy="2674373"/>
          </a:xfrm>
          <a:prstGeom prst="rect">
            <a:avLst/>
          </a:prstGeom>
        </p:spPr>
      </p:pic>
      <p:pic>
        <p:nvPicPr>
          <p:cNvPr id="11" name="Рисунок 10" descr="Зображення, що містить просто неба, Ґрунтопокривні рослини, зелений, трав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FAA5D229-1E1C-5F57-8649-D40750DB4F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03957" y="3335926"/>
            <a:ext cx="2674373" cy="3510117"/>
          </a:xfrm>
          <a:prstGeom prst="rect">
            <a:avLst/>
          </a:prstGeom>
        </p:spPr>
      </p:pic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28877A7C-95ED-261B-12A2-8062F2F6F2CC}"/>
              </a:ext>
            </a:extLst>
          </p:cNvPr>
          <p:cNvSpPr/>
          <p:nvPr/>
        </p:nvSpPr>
        <p:spPr>
          <a:xfrm>
            <a:off x="175315" y="189971"/>
            <a:ext cx="116865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морфологічних та екологічних особливостей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1E5DE2-1B58-17FD-E3BC-D9D6CF104A68}"/>
              </a:ext>
            </a:extLst>
          </p:cNvPr>
          <p:cNvSpPr txBox="1"/>
          <p:nvPr/>
        </p:nvSpPr>
        <p:spPr>
          <a:xfrm>
            <a:off x="4005913" y="656984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Фото автора роботи, зроблено в період 21.05.24 – 02. 04.25 р.</a:t>
            </a:r>
          </a:p>
        </p:txBody>
      </p:sp>
    </p:spTree>
    <p:extLst>
      <p:ext uri="{BB962C8B-B14F-4D97-AF65-F5344CB8AC3E}">
        <p14:creationId xmlns:p14="http://schemas.microsoft.com/office/powerpoint/2010/main" val="298987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ADCDEA4-9583-CBE3-83E4-8843EDCFCDA4}"/>
              </a:ext>
            </a:extLst>
          </p:cNvPr>
          <p:cNvSpPr/>
          <p:nvPr/>
        </p:nvSpPr>
        <p:spPr>
          <a:xfrm>
            <a:off x="3229382" y="113453"/>
            <a:ext cx="573323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дослідження</a:t>
            </a:r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CEAAC887-CF04-CEB3-45E9-5A74CD40A0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984813"/>
              </p:ext>
            </p:extLst>
          </p:nvPr>
        </p:nvGraphicFramePr>
        <p:xfrm>
          <a:off x="580103" y="1072233"/>
          <a:ext cx="8449694" cy="201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3899">
                  <a:extLst>
                    <a:ext uri="{9D8B030D-6E8A-4147-A177-3AD203B41FA5}">
                      <a16:colId xmlns:a16="http://schemas.microsoft.com/office/drawing/2014/main" val="1212828200"/>
                    </a:ext>
                  </a:extLst>
                </a:gridCol>
                <a:gridCol w="7275795">
                  <a:extLst>
                    <a:ext uri="{9D8B030D-6E8A-4147-A177-3AD203B41FA5}">
                      <a16:colId xmlns:a16="http://schemas.microsoft.com/office/drawing/2014/main" val="39531750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 місця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0449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Занедбана територія (пустир)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9157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Пасовище, що використовуються для випасу худоби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6301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3.  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Поле, що активно використовується для вирощування культур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59847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4.  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Узбіччя асфальтованої дороги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0628034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AD2B34-DFE3-78BF-3155-378B1473F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382" y="3773659"/>
            <a:ext cx="2865148" cy="21989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330DA5-CE18-C0C2-D2AB-69AE15878A85}"/>
              </a:ext>
            </a:extLst>
          </p:cNvPr>
          <p:cNvSpPr txBox="1"/>
          <p:nvPr/>
        </p:nvSpPr>
        <p:spPr>
          <a:xfrm>
            <a:off x="4513006" y="6164826"/>
            <a:ext cx="1445342" cy="37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 №2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BB7D12-CF6D-6D8F-A290-D19F107E6286}"/>
              </a:ext>
            </a:extLst>
          </p:cNvPr>
          <p:cNvSpPr txBox="1"/>
          <p:nvPr/>
        </p:nvSpPr>
        <p:spPr>
          <a:xfrm>
            <a:off x="931899" y="6051501"/>
            <a:ext cx="1445342" cy="37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 №1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CC54B-8E9A-6E8E-5A8F-B86533EDF1BB}"/>
              </a:ext>
            </a:extLst>
          </p:cNvPr>
          <p:cNvSpPr txBox="1"/>
          <p:nvPr/>
        </p:nvSpPr>
        <p:spPr>
          <a:xfrm>
            <a:off x="6758634" y="6164825"/>
            <a:ext cx="1445342" cy="37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 №3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A0B803-46A3-2D78-04D4-BE827A3F99F1}"/>
              </a:ext>
            </a:extLst>
          </p:cNvPr>
          <p:cNvSpPr txBox="1"/>
          <p:nvPr/>
        </p:nvSpPr>
        <p:spPr>
          <a:xfrm>
            <a:off x="9370141" y="6130412"/>
            <a:ext cx="1445342" cy="37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 №4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AAA998-1DBD-2E89-2120-7C1720051ED3}"/>
              </a:ext>
            </a:extLst>
          </p:cNvPr>
          <p:cNvSpPr txBox="1"/>
          <p:nvPr/>
        </p:nvSpPr>
        <p:spPr>
          <a:xfrm>
            <a:off x="2866618" y="656795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Фото автора роботи, зроблено в </a:t>
            </a:r>
            <a:r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період 21.03 </a:t>
            </a: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02. 04.25 р.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8F5F16-E84D-1D64-3436-882E5E44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4382"/>
          <a:stretch/>
        </p:blipFill>
        <p:spPr>
          <a:xfrm>
            <a:off x="364233" y="3773660"/>
            <a:ext cx="2588988" cy="21488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67FB90-9FBD-550D-BC0F-73F7C8B36B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156" t="16399" r="-1506" b="18202"/>
          <a:stretch/>
        </p:blipFill>
        <p:spPr>
          <a:xfrm>
            <a:off x="9065806" y="3773659"/>
            <a:ext cx="2761961" cy="2148862"/>
          </a:xfrm>
          <a:prstGeom prst="rect">
            <a:avLst/>
          </a:prstGeom>
        </p:spPr>
      </p:pic>
      <p:pic>
        <p:nvPicPr>
          <p:cNvPr id="15" name="Рисунок 14" descr="Зображення, що містить трава, просто неба, рослина, земл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298DA963-F6CE-D287-5BE7-7C0CE1B503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5" r="60538" b="48505"/>
          <a:stretch/>
        </p:blipFill>
        <p:spPr>
          <a:xfrm>
            <a:off x="6292142" y="3726946"/>
            <a:ext cx="2576052" cy="2198292"/>
          </a:xfrm>
          <a:prstGeom prst="rect">
            <a:avLst/>
          </a:prstGeom>
        </p:spPr>
      </p:pic>
      <p:pic>
        <p:nvPicPr>
          <p:cNvPr id="17" name="Рисунок 16" descr="Зображення, що містить небо, просто неба, особа, трав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A1B97DFB-07FB-3071-1E22-7FA2796978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074" y="422786"/>
            <a:ext cx="2193823" cy="29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33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4A3E16F6-5C6D-394A-FBD8-97ED483E2A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931974"/>
              </p:ext>
            </p:extLst>
          </p:nvPr>
        </p:nvGraphicFramePr>
        <p:xfrm>
          <a:off x="855406" y="1620103"/>
          <a:ext cx="8327924" cy="4344173"/>
        </p:xfrm>
        <a:graphic>
          <a:graphicData uri="http://schemas.openxmlformats.org/drawingml/2006/table">
            <a:tbl>
              <a:tblPr firstRow="1" firstCol="1" bandRow="1"/>
              <a:tblGrid>
                <a:gridCol w="1274669">
                  <a:extLst>
                    <a:ext uri="{9D8B030D-6E8A-4147-A177-3AD203B41FA5}">
                      <a16:colId xmlns:a16="http://schemas.microsoft.com/office/drawing/2014/main" val="1100275190"/>
                    </a:ext>
                  </a:extLst>
                </a:gridCol>
                <a:gridCol w="2630871">
                  <a:extLst>
                    <a:ext uri="{9D8B030D-6E8A-4147-A177-3AD203B41FA5}">
                      <a16:colId xmlns:a16="http://schemas.microsoft.com/office/drawing/2014/main" val="1539995063"/>
                    </a:ext>
                  </a:extLst>
                </a:gridCol>
                <a:gridCol w="678872">
                  <a:extLst>
                    <a:ext uri="{9D8B030D-6E8A-4147-A177-3AD203B41FA5}">
                      <a16:colId xmlns:a16="http://schemas.microsoft.com/office/drawing/2014/main" val="142197971"/>
                    </a:ext>
                  </a:extLst>
                </a:gridCol>
                <a:gridCol w="649779">
                  <a:extLst>
                    <a:ext uri="{9D8B030D-6E8A-4147-A177-3AD203B41FA5}">
                      <a16:colId xmlns:a16="http://schemas.microsoft.com/office/drawing/2014/main" val="2980170514"/>
                    </a:ext>
                  </a:extLst>
                </a:gridCol>
                <a:gridCol w="581890">
                  <a:extLst>
                    <a:ext uri="{9D8B030D-6E8A-4147-A177-3AD203B41FA5}">
                      <a16:colId xmlns:a16="http://schemas.microsoft.com/office/drawing/2014/main" val="1183845764"/>
                    </a:ext>
                  </a:extLst>
                </a:gridCol>
                <a:gridCol w="572192">
                  <a:extLst>
                    <a:ext uri="{9D8B030D-6E8A-4147-A177-3AD203B41FA5}">
                      <a16:colId xmlns:a16="http://schemas.microsoft.com/office/drawing/2014/main" val="101721181"/>
                    </a:ext>
                  </a:extLst>
                </a:gridCol>
                <a:gridCol w="649779">
                  <a:extLst>
                    <a:ext uri="{9D8B030D-6E8A-4147-A177-3AD203B41FA5}">
                      <a16:colId xmlns:a16="http://schemas.microsoft.com/office/drawing/2014/main" val="2663677722"/>
                    </a:ext>
                  </a:extLst>
                </a:gridCol>
                <a:gridCol w="1289872">
                  <a:extLst>
                    <a:ext uri="{9D8B030D-6E8A-4147-A177-3AD203B41FA5}">
                      <a16:colId xmlns:a16="http://schemas.microsoft.com/office/drawing/2014/main" val="2103419229"/>
                    </a:ext>
                  </a:extLst>
                </a:gridCol>
              </a:tblGrid>
              <a:tr h="68268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Ділянка</a:t>
                      </a:r>
                      <a:endParaRPr lang="uk-UA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Характеристика місця</a:t>
                      </a:r>
                      <a:endParaRPr lang="uk-UA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Кількість рослин на пробних ділянках</a:t>
                      </a:r>
                      <a:endParaRPr lang="uk-UA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Середня щільність рослин на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</a:t>
                      </a:r>
                      <a:r>
                        <a:rPr lang="uk-UA" sz="1600" b="1" kern="100" baseline="30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4154390"/>
                  </a:ext>
                </a:extLst>
              </a:tr>
              <a:tr h="5136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990945"/>
                  </a:ext>
                </a:extLst>
              </a:tr>
              <a:tr h="68268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Занедбана територія (пустир)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13,4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290194"/>
                  </a:ext>
                </a:extLst>
              </a:tr>
              <a:tr h="88371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Пасовище, що використовуються як випасу для худоби.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11,2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410462"/>
                  </a:ext>
                </a:extLst>
              </a:tr>
              <a:tr h="88371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Поле, що активно використовується для вирощування культур.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778393"/>
                  </a:ext>
                </a:extLst>
              </a:tr>
              <a:tr h="39217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Узбіччя асфальтованої дороги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4" marR="603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1585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C68B6C5-50C1-3433-B204-F3FA8ED538CF}"/>
              </a:ext>
            </a:extLst>
          </p:cNvPr>
          <p:cNvSpPr txBox="1"/>
          <p:nvPr/>
        </p:nvSpPr>
        <p:spPr>
          <a:xfrm>
            <a:off x="1150374" y="238085"/>
            <a:ext cx="1014689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Аналіз кількості рослин на досліджуваних ділянках та оцінка їх щільності </a:t>
            </a:r>
            <a:endParaRPr lang="uk-U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 descr="Зображення, що містить просто неба, рослина, трава, Ґрунтопокривні рослини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752368B4-F0B7-529D-DB39-182F0E340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4" b="32593"/>
          <a:stretch/>
        </p:blipFill>
        <p:spPr>
          <a:xfrm>
            <a:off x="9396730" y="801104"/>
            <a:ext cx="2424429" cy="1845044"/>
          </a:xfrm>
          <a:prstGeom prst="rect">
            <a:avLst/>
          </a:prstGeom>
        </p:spPr>
      </p:pic>
      <p:pic>
        <p:nvPicPr>
          <p:cNvPr id="8" name="Рисунок 7" descr="Зображення, що містить трава, рослина, просто неба, поле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92E23009-9BB1-A1AE-2324-01B6B2690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731" y="2828259"/>
            <a:ext cx="2424430" cy="1738313"/>
          </a:xfrm>
          <a:prstGeom prst="rect">
            <a:avLst/>
          </a:prstGeom>
        </p:spPr>
      </p:pic>
      <p:pic>
        <p:nvPicPr>
          <p:cNvPr id="10" name="Рисунок 9" descr="Зображення, що містить просто неба, трава, Ґрунтопокривні рослини, Насінні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1D7E5479-EB74-2553-6AE4-52E66A8FA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55"/>
          <a:stretch/>
        </p:blipFill>
        <p:spPr>
          <a:xfrm>
            <a:off x="9396731" y="4748683"/>
            <a:ext cx="2424430" cy="17773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F0302A-5859-A506-D6E4-F7BAB63F49B0}"/>
              </a:ext>
            </a:extLst>
          </p:cNvPr>
          <p:cNvSpPr txBox="1"/>
          <p:nvPr/>
        </p:nvSpPr>
        <p:spPr>
          <a:xfrm>
            <a:off x="7924800" y="656965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Фото автора роботи, зроблено в період 21.05.24 – 02. 04.25 р.</a:t>
            </a:r>
          </a:p>
        </p:txBody>
      </p:sp>
    </p:spTree>
    <p:extLst>
      <p:ext uri="{BB962C8B-B14F-4D97-AF65-F5344CB8AC3E}">
        <p14:creationId xmlns:p14="http://schemas.microsoft.com/office/powerpoint/2010/main" val="3048618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68B6C5-50C1-3433-B204-F3FA8ED538CF}"/>
              </a:ext>
            </a:extLst>
          </p:cNvPr>
          <p:cNvSpPr txBox="1"/>
          <p:nvPr/>
        </p:nvSpPr>
        <p:spPr>
          <a:xfrm>
            <a:off x="193040" y="238085"/>
            <a:ext cx="118770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Дослідні </a:t>
            </a:r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ділянки з різною щільністю заростання щавлем кінським</a:t>
            </a:r>
            <a:endParaRPr lang="uk-U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 descr="Зображення, що містить просто неба, рослина, Ґрунтопокривні рослини, трав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567A985F-D966-418E-CE02-DBAC1B7B3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4" b="24927"/>
          <a:stretch/>
        </p:blipFill>
        <p:spPr>
          <a:xfrm>
            <a:off x="711476" y="1073426"/>
            <a:ext cx="3293993" cy="2711577"/>
          </a:xfrm>
          <a:prstGeom prst="rect">
            <a:avLst/>
          </a:prstGeom>
        </p:spPr>
      </p:pic>
      <p:pic>
        <p:nvPicPr>
          <p:cNvPr id="9" name="Рисунок 8" descr="Зображення, що містить просто неба, земля, трава, Напівчагарник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BBA3BDAB-65DF-DA54-EE04-8D57929C8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3519" y="3547998"/>
            <a:ext cx="2615643" cy="3368255"/>
          </a:xfrm>
          <a:prstGeom prst="rect">
            <a:avLst/>
          </a:prstGeom>
        </p:spPr>
      </p:pic>
      <p:pic>
        <p:nvPicPr>
          <p:cNvPr id="11" name="Рисунок 10" descr="Зображення, що містить особа, просто неба, одежа, росли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00D83DCC-E213-F694-C334-07E6496510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682" y="1459246"/>
            <a:ext cx="3488635" cy="4651513"/>
          </a:xfrm>
          <a:prstGeom prst="rect">
            <a:avLst/>
          </a:prstGeom>
        </p:spPr>
      </p:pic>
      <p:pic>
        <p:nvPicPr>
          <p:cNvPr id="13" name="Рисунок 12" descr="Зображення, що містить просто неба, Ґрунтопокривні рослини, зелений, поле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813D5D45-6B55-998C-3D96-08684EC259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1" b="36666"/>
          <a:stretch/>
        </p:blipFill>
        <p:spPr>
          <a:xfrm>
            <a:off x="8277864" y="1073425"/>
            <a:ext cx="3397301" cy="27115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FA4BF8-9B3D-EE1B-1D1D-C2B7D6419CD2}"/>
              </a:ext>
            </a:extLst>
          </p:cNvPr>
          <p:cNvSpPr txBox="1"/>
          <p:nvPr/>
        </p:nvSpPr>
        <p:spPr>
          <a:xfrm>
            <a:off x="4005913" y="656984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Фото автора роботи, зроблено в період 21.05.24 – 02. 04.25 р.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F75CF1-52CB-E93D-F0D5-9810272E869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896" r="8445"/>
          <a:stretch/>
        </p:blipFill>
        <p:spPr>
          <a:xfrm>
            <a:off x="8277864" y="3958916"/>
            <a:ext cx="3488635" cy="254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84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68B6C5-50C1-3433-B204-F3FA8ED538CF}"/>
              </a:ext>
            </a:extLst>
          </p:cNvPr>
          <p:cNvSpPr txBox="1"/>
          <p:nvPr/>
        </p:nvSpPr>
        <p:spPr>
          <a:xfrm>
            <a:off x="329263" y="90346"/>
            <a:ext cx="115725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Визначення 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pH </a:t>
            </a:r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ґрунту на </a:t>
            </a:r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досліджуваних ділянок</a:t>
            </a:r>
            <a:endParaRPr lang="uk-U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Рисунок 29" descr="Зображення, що містить особа, у приміщенні, одежа, сті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37FBFF5-CE3C-4947-5954-BE0660742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373" y="675121"/>
            <a:ext cx="2881330" cy="2160998"/>
          </a:xfrm>
          <a:prstGeom prst="rect">
            <a:avLst/>
          </a:prstGeom>
        </p:spPr>
      </p:pic>
      <p:pic>
        <p:nvPicPr>
          <p:cNvPr id="58" name="Рисунок 57" descr="Зображення, що містить у приміщенні, особа, стіна, меблі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2C9483EE-3B95-D4A2-CE65-A61F470A07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97" y="675121"/>
            <a:ext cx="2928222" cy="21961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C40BD3-5B94-723C-B13E-5C26C54D84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09"/>
          <a:stretch/>
        </p:blipFill>
        <p:spPr>
          <a:xfrm>
            <a:off x="2549291" y="2995962"/>
            <a:ext cx="2162224" cy="3279987"/>
          </a:xfrm>
          <a:prstGeom prst="rect">
            <a:avLst/>
          </a:prstGeom>
        </p:spPr>
      </p:pic>
      <p:pic>
        <p:nvPicPr>
          <p:cNvPr id="11" name="Рисунок 10" descr="Зображення, що містить трава, просто неба, небо, особ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7F66DB6D-DDA8-CF15-D786-4A47E500CF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831" y="3015045"/>
            <a:ext cx="2162225" cy="3279987"/>
          </a:xfrm>
          <a:prstGeom prst="rect">
            <a:avLst/>
          </a:prstGeom>
        </p:spPr>
      </p:pic>
      <p:pic>
        <p:nvPicPr>
          <p:cNvPr id="15" name="Рисунок 14" descr="Зображення, що містить просто неба, трава, Ґрунтопокривні рослини, земл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9E48809E-D1BF-64A4-2EB2-68803AD65B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5"/>
          <a:stretch/>
        </p:blipFill>
        <p:spPr>
          <a:xfrm>
            <a:off x="290170" y="2986421"/>
            <a:ext cx="2162224" cy="3299070"/>
          </a:xfrm>
          <a:prstGeom prst="rect">
            <a:avLst/>
          </a:prstGeom>
        </p:spPr>
      </p:pic>
      <p:pic>
        <p:nvPicPr>
          <p:cNvPr id="19" name="Рисунок 18" descr="Зображення, що містить трава, рослина, просто неба, зелений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EC7E3DD3-3260-FA41-F038-93533772DB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888" y="2995962"/>
            <a:ext cx="2356055" cy="3299070"/>
          </a:xfrm>
          <a:prstGeom prst="rect">
            <a:avLst/>
          </a:prstGeom>
        </p:spPr>
      </p:pic>
      <p:pic>
        <p:nvPicPr>
          <p:cNvPr id="23" name="Рисунок 22" descr="Зображення, що містить трава, просто неба, рослина, Наземна росли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E4BEB72B-382C-EC05-D598-CFE44E0AC4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75" y="2970555"/>
            <a:ext cx="2356055" cy="3279987"/>
          </a:xfrm>
          <a:prstGeom prst="rect">
            <a:avLst/>
          </a:prstGeom>
        </p:spPr>
      </p:pic>
      <p:graphicFrame>
        <p:nvGraphicFramePr>
          <p:cNvPr id="27" name="Діаграма 26">
            <a:extLst>
              <a:ext uri="{FF2B5EF4-FFF2-40B4-BE49-F238E27FC236}">
                <a16:creationId xmlns:a16="http://schemas.microsoft.com/office/drawing/2014/main" id="{5B319A43-44BB-EFCD-D022-A2A7970FD5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1325775"/>
              </p:ext>
            </p:extLst>
          </p:nvPr>
        </p:nvGraphicFramePr>
        <p:xfrm>
          <a:off x="3607358" y="675121"/>
          <a:ext cx="5024176" cy="219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9B9A670-A98D-8FD8-7387-8FE59349DC07}"/>
              </a:ext>
            </a:extLst>
          </p:cNvPr>
          <p:cNvSpPr txBox="1"/>
          <p:nvPr/>
        </p:nvSpPr>
        <p:spPr>
          <a:xfrm>
            <a:off x="3630403" y="662915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Фото автора роботи, зроблено в період 21.05.24 – 02. 04.25 р.</a:t>
            </a:r>
          </a:p>
        </p:txBody>
      </p:sp>
    </p:spTree>
    <p:extLst>
      <p:ext uri="{BB962C8B-B14F-4D97-AF65-F5344CB8AC3E}">
        <p14:creationId xmlns:p14="http://schemas.microsoft.com/office/powerpoint/2010/main" val="1234317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68B6C5-50C1-3433-B204-F3FA8ED538CF}"/>
              </a:ext>
            </a:extLst>
          </p:cNvPr>
          <p:cNvSpPr txBox="1"/>
          <p:nvPr/>
        </p:nvSpPr>
        <p:spPr>
          <a:xfrm>
            <a:off x="309716" y="112373"/>
            <a:ext cx="115725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</a:t>
            </a:r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абораторний аналіз проб ґрунту з досліджуваних ділянок</a:t>
            </a:r>
          </a:p>
          <a:p>
            <a:pPr algn="ctr"/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визначення вмісту важких металів </a:t>
            </a:r>
            <a:endParaRPr lang="uk-U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4" name="Рисунок 23" descr="Зображення, що містить особа, у приміщенні, одежа, стіл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F6535DD0-0E72-D5D5-222C-71585EA0E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17" y="3683669"/>
            <a:ext cx="2822828" cy="2377198"/>
          </a:xfrm>
          <a:prstGeom prst="rect">
            <a:avLst/>
          </a:prstGeom>
        </p:spPr>
      </p:pic>
      <p:pic>
        <p:nvPicPr>
          <p:cNvPr id="46" name="Рисунок 45" descr="Зображення, що містить у приміщенні, одежа, Обличчя людини, меблі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11809218-ADE0-DA65-6317-1164A47D1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005" y="3748057"/>
            <a:ext cx="2802817" cy="2248421"/>
          </a:xfrm>
          <a:prstGeom prst="rect">
            <a:avLst/>
          </a:prstGeom>
        </p:spPr>
      </p:pic>
      <p:pic>
        <p:nvPicPr>
          <p:cNvPr id="54" name="Рисунок 53" descr="Зображення, що містить у приміщенні, особа, стіна, меблі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570061A0-F9EA-7660-9FF4-D514C2D64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193" y="1236907"/>
            <a:ext cx="2777240" cy="2248421"/>
          </a:xfrm>
          <a:prstGeom prst="rect">
            <a:avLst/>
          </a:prstGeom>
        </p:spPr>
      </p:pic>
      <p:pic>
        <p:nvPicPr>
          <p:cNvPr id="56" name="Рисунок 55" descr="Зображення, що містить у приміщенні, особа, меблі, стіл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BF994CCD-319F-2932-556E-3E02081CBA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562" y="1236908"/>
            <a:ext cx="2858015" cy="2248420"/>
          </a:xfrm>
          <a:prstGeom prst="rect">
            <a:avLst/>
          </a:prstGeom>
        </p:spPr>
      </p:pic>
      <p:pic>
        <p:nvPicPr>
          <p:cNvPr id="90" name="Рисунок 89" descr="Зображення, що містить у приміщенні, особа, одежа, меблі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496E516D-45AD-FEE8-2906-D054489F2B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67" y="1236908"/>
            <a:ext cx="2892929" cy="22746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DD61C5-52DB-9423-0980-A93709AB1B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6744" y="3742383"/>
            <a:ext cx="2854529" cy="23053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B3B66E-A107-6EC7-96D9-D922EED28C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5930" y="3729291"/>
            <a:ext cx="2858014" cy="23315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53F928-BE81-63AE-B0E6-33BFB21D43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6643" y="1263092"/>
            <a:ext cx="2854529" cy="22484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CB6A38-0936-BDD0-E2BD-4DF28E63A1E7}"/>
              </a:ext>
            </a:extLst>
          </p:cNvPr>
          <p:cNvSpPr txBox="1"/>
          <p:nvPr/>
        </p:nvSpPr>
        <p:spPr>
          <a:xfrm>
            <a:off x="4005913" y="656984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Фото автора роботи, зроблено в період  02 -04. 04.25 р.</a:t>
            </a:r>
          </a:p>
        </p:txBody>
      </p:sp>
    </p:spTree>
    <p:extLst>
      <p:ext uri="{BB962C8B-B14F-4D97-AF65-F5344CB8AC3E}">
        <p14:creationId xmlns:p14="http://schemas.microsoft.com/office/powerpoint/2010/main" val="4246594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:a16="http://schemas.microsoft.com/office/drawing/2014/main" id="{9A7DBAD6-80F9-497B-A278-8816A8E95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uk-UA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199BD0D-57F7-49B3-B38C-0949622D4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uk-UA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889B96F-2879-43CA-958A-277BCBB00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8FEF4519-6B38-4425-B957-5B15DAFB74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uk-UA"/>
          </a:p>
        </p:txBody>
      </p:sp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8BE32017-221C-43E2-9214-83757BB970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uk-UA"/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0C8274E-1FA2-4EC5-94AF-C8632946F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CEB8EB7-2E52-477C-BF90-22E9F3F4F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68B6C5-50C1-3433-B204-F3FA8ED538CF}"/>
              </a:ext>
            </a:extLst>
          </p:cNvPr>
          <p:cNvSpPr txBox="1"/>
          <p:nvPr/>
        </p:nvSpPr>
        <p:spPr>
          <a:xfrm>
            <a:off x="7692464" y="-697864"/>
            <a:ext cx="4180078" cy="362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all" dirty="0" err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аналіз</a:t>
            </a:r>
            <a:r>
              <a:rPr lang="en-US" sz="3200" b="1" cap="all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b="1" cap="all" dirty="0" err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проб</a:t>
            </a:r>
            <a:r>
              <a:rPr lang="en-US" sz="3200" b="1" cap="all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b="1" cap="all" dirty="0" err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ґрунту</a:t>
            </a:r>
            <a:r>
              <a:rPr lang="en-US" sz="3200" b="1" cap="all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з </a:t>
            </a:r>
            <a:r>
              <a:rPr lang="en-US" sz="3200" b="1" cap="all" dirty="0" err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досліджуваних</a:t>
            </a:r>
            <a:r>
              <a:rPr lang="en-US" sz="3200" b="1" cap="all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b="1" cap="all" dirty="0" err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ділянок</a:t>
            </a:r>
            <a:r>
              <a:rPr lang="uk-UA" sz="3200" b="1" cap="all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на визначення вмісту гумусу</a:t>
            </a:r>
            <a:endParaRPr lang="en-US" sz="3200" b="1" cap="all" dirty="0">
              <a:solidFill>
                <a:srgbClr val="FFFF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CA8D5A-78A1-BD9B-2643-AEFB9182AB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" b="4717"/>
          <a:stretch/>
        </p:blipFill>
        <p:spPr>
          <a:xfrm>
            <a:off x="2959510" y="3189012"/>
            <a:ext cx="4508509" cy="3222054"/>
          </a:xfrm>
          <a:prstGeom prst="rect">
            <a:avLst/>
          </a:prstGeom>
        </p:spPr>
      </p:pic>
      <p:pic>
        <p:nvPicPr>
          <p:cNvPr id="84" name="Рисунок 83" descr="Зображення, що містить меблі, у приміщенні, одежа, особ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F38E7C48-D86B-6472-7A6A-579151C01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"/>
          <a:stretch/>
        </p:blipFill>
        <p:spPr>
          <a:xfrm>
            <a:off x="319458" y="373626"/>
            <a:ext cx="4661171" cy="3582014"/>
          </a:xfrm>
          <a:custGeom>
            <a:avLst/>
            <a:gdLst/>
            <a:ahLst/>
            <a:cxnLst/>
            <a:rect l="l" t="t" r="r" b="b"/>
            <a:pathLst>
              <a:path w="4113439" h="3161093">
                <a:moveTo>
                  <a:pt x="0" y="0"/>
                </a:moveTo>
                <a:lnTo>
                  <a:pt x="4113439" y="0"/>
                </a:lnTo>
                <a:lnTo>
                  <a:pt x="4113439" y="2344272"/>
                </a:lnTo>
                <a:lnTo>
                  <a:pt x="2157387" y="2344272"/>
                </a:lnTo>
                <a:lnTo>
                  <a:pt x="2157387" y="3161093"/>
                </a:lnTo>
                <a:lnTo>
                  <a:pt x="0" y="3161093"/>
                </a:lnTo>
                <a:close/>
              </a:path>
            </a:pathLst>
          </a:cu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A57382-0C36-F6A5-BD6C-CCCCB2C906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749" r="23994" b="-3"/>
          <a:stretch/>
        </p:blipFill>
        <p:spPr>
          <a:xfrm>
            <a:off x="5069139" y="373626"/>
            <a:ext cx="2398880" cy="2715483"/>
          </a:xfrm>
          <a:prstGeom prst="rect">
            <a:avLst/>
          </a:prstGeom>
        </p:spPr>
      </p:pic>
      <p:pic>
        <p:nvPicPr>
          <p:cNvPr id="62" name="Рисунок 61" descr="Зображення, що містить у приміщенні, меблі, особа, одеж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D2FB1A93-5165-E35B-61BC-847F3EC7B8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r="17727" b="-6"/>
          <a:stretch/>
        </p:blipFill>
        <p:spPr>
          <a:xfrm>
            <a:off x="319459" y="4066793"/>
            <a:ext cx="2550211" cy="24438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026C36-52A8-B714-5427-B0A009D91AF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107" t="12616" r="16559" b="3444"/>
          <a:stretch/>
        </p:blipFill>
        <p:spPr>
          <a:xfrm>
            <a:off x="7731623" y="3189012"/>
            <a:ext cx="3971724" cy="32220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6326E5-7D08-A7EB-2FE9-A53DFD98554E}"/>
              </a:ext>
            </a:extLst>
          </p:cNvPr>
          <p:cNvSpPr txBox="1"/>
          <p:nvPr/>
        </p:nvSpPr>
        <p:spPr>
          <a:xfrm>
            <a:off x="4005913" y="656984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Фото автора роботи, зроблено в період </a:t>
            </a:r>
            <a:r>
              <a:rPr lang="uk-UA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02. – 04. 04.25 р.</a:t>
            </a:r>
          </a:p>
        </p:txBody>
      </p:sp>
    </p:spTree>
    <p:extLst>
      <p:ext uri="{BB962C8B-B14F-4D97-AF65-F5344CB8AC3E}">
        <p14:creationId xmlns:p14="http://schemas.microsoft.com/office/powerpoint/2010/main" val="3470395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68B6C5-50C1-3433-B204-F3FA8ED538CF}"/>
              </a:ext>
            </a:extLst>
          </p:cNvPr>
          <p:cNvSpPr txBox="1"/>
          <p:nvPr/>
        </p:nvSpPr>
        <p:spPr>
          <a:xfrm>
            <a:off x="363794" y="238085"/>
            <a:ext cx="115725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Встановлення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кореляції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між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поширенням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щавлю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кінського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показниками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стану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ґрунтів</a:t>
            </a:r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ділянок</a:t>
            </a:r>
            <a:endParaRPr lang="uk-U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я 2">
            <a:extLst>
              <a:ext uri="{FF2B5EF4-FFF2-40B4-BE49-F238E27FC236}">
                <a16:creationId xmlns:a16="http://schemas.microsoft.com/office/drawing/2014/main" id="{CA1C3229-398F-4513-66D8-B883AEFCB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691340"/>
              </p:ext>
            </p:extLst>
          </p:nvPr>
        </p:nvGraphicFramePr>
        <p:xfrm>
          <a:off x="741721" y="1315303"/>
          <a:ext cx="10963582" cy="2804414"/>
        </p:xfrm>
        <a:graphic>
          <a:graphicData uri="http://schemas.openxmlformats.org/drawingml/2006/table">
            <a:tbl>
              <a:tblPr firstRow="1" firstCol="1" bandRow="1"/>
              <a:tblGrid>
                <a:gridCol w="1538831">
                  <a:extLst>
                    <a:ext uri="{9D8B030D-6E8A-4147-A177-3AD203B41FA5}">
                      <a16:colId xmlns:a16="http://schemas.microsoft.com/office/drawing/2014/main" val="715065800"/>
                    </a:ext>
                  </a:extLst>
                </a:gridCol>
                <a:gridCol w="2432042">
                  <a:extLst>
                    <a:ext uri="{9D8B030D-6E8A-4147-A177-3AD203B41FA5}">
                      <a16:colId xmlns:a16="http://schemas.microsoft.com/office/drawing/2014/main" val="2308414545"/>
                    </a:ext>
                  </a:extLst>
                </a:gridCol>
                <a:gridCol w="1978749">
                  <a:extLst>
                    <a:ext uri="{9D8B030D-6E8A-4147-A177-3AD203B41FA5}">
                      <a16:colId xmlns:a16="http://schemas.microsoft.com/office/drawing/2014/main" val="2653163580"/>
                    </a:ext>
                  </a:extLst>
                </a:gridCol>
                <a:gridCol w="2400047">
                  <a:extLst>
                    <a:ext uri="{9D8B030D-6E8A-4147-A177-3AD203B41FA5}">
                      <a16:colId xmlns:a16="http://schemas.microsoft.com/office/drawing/2014/main" val="3712734500"/>
                    </a:ext>
                  </a:extLst>
                </a:gridCol>
                <a:gridCol w="2613913">
                  <a:extLst>
                    <a:ext uri="{9D8B030D-6E8A-4147-A177-3AD203B41FA5}">
                      <a16:colId xmlns:a16="http://schemas.microsoft.com/office/drawing/2014/main" val="3267702789"/>
                    </a:ext>
                  </a:extLst>
                </a:gridCol>
              </a:tblGrid>
              <a:tr h="9713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Щільність (</a:t>
                      </a:r>
                      <a:r>
                        <a:rPr lang="uk-UA" sz="2000" b="1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росл</a:t>
                      </a:r>
                      <a:r>
                        <a:rPr lang="uk-UA" sz="20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./м²)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 ґрунту</a:t>
                      </a:r>
                      <a:endParaRPr lang="uk-UA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Важкі метали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Вміст гумусу</a:t>
                      </a:r>
                      <a:endParaRPr lang="uk-UA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160059"/>
                  </a:ext>
                </a:extLst>
              </a:tr>
              <a:tr h="4582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13,4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5–6 (кислий)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Немає</a:t>
                      </a:r>
                      <a:endParaRPr lang="uk-UA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uk-UA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8739580"/>
                  </a:ext>
                </a:extLst>
              </a:tr>
              <a:tr h="4582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11,2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6,5–7 (</a:t>
                      </a:r>
                      <a:r>
                        <a:rPr lang="uk-UA" sz="20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нейтр</a:t>
                      </a: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Немає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Середньо-високий</a:t>
                      </a:r>
                      <a:endParaRPr lang="uk-UA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502917"/>
                  </a:ext>
                </a:extLst>
              </a:tr>
              <a:tr h="4582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uk-UA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(</a:t>
                      </a:r>
                      <a:r>
                        <a:rPr lang="uk-UA" sz="20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нейтр</a:t>
                      </a: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Сліди </a:t>
                      </a:r>
                      <a:r>
                        <a:rPr lang="uk-UA" sz="20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</a:t>
                      </a: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20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Zn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  <a:endParaRPr lang="uk-UA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5015288"/>
                  </a:ext>
                </a:extLst>
              </a:tr>
              <a:tr h="4582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uk-UA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7,5–8,5 (</a:t>
                      </a:r>
                      <a:r>
                        <a:rPr lang="uk-UA" sz="20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лужн</a:t>
                      </a: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Сліди </a:t>
                      </a:r>
                      <a:r>
                        <a:rPr lang="uk-UA" sz="20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Pb</a:t>
                      </a: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20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</a:t>
                      </a: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20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Zn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uk-UA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70458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62EE170-BCE6-13E9-E070-ABC082BFC8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35"/>
          <a:stretch/>
        </p:blipFill>
        <p:spPr>
          <a:xfrm>
            <a:off x="396509" y="4215928"/>
            <a:ext cx="2148202" cy="2256502"/>
          </a:xfrm>
          <a:prstGeom prst="rect">
            <a:avLst/>
          </a:prstGeom>
        </p:spPr>
      </p:pic>
      <p:pic>
        <p:nvPicPr>
          <p:cNvPr id="6" name="Рисунок 5" descr="Зображення, що містить просто неба, поле, зелений, росли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D3EDBABD-56D3-7663-95CB-AFE649FD1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84"/>
          <a:stretch/>
        </p:blipFill>
        <p:spPr>
          <a:xfrm>
            <a:off x="2668302" y="4245424"/>
            <a:ext cx="2181476" cy="2256502"/>
          </a:xfrm>
          <a:prstGeom prst="rect">
            <a:avLst/>
          </a:prstGeom>
        </p:spPr>
      </p:pic>
      <p:pic>
        <p:nvPicPr>
          <p:cNvPr id="8" name="Рисунок 7" descr="Зображення, що містить трава, особа, просто неба, росли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7284E5D0-540B-3A86-267B-4A16BC7E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91"/>
          <a:stretch/>
        </p:blipFill>
        <p:spPr>
          <a:xfrm>
            <a:off x="4973369" y="4215928"/>
            <a:ext cx="2148202" cy="2256502"/>
          </a:xfrm>
          <a:prstGeom prst="rect">
            <a:avLst/>
          </a:prstGeom>
        </p:spPr>
      </p:pic>
      <p:pic>
        <p:nvPicPr>
          <p:cNvPr id="10" name="Рисунок 9" descr="Зображення, що містить особа, одежа, просто неба, росли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067D2074-64A3-70D4-44A8-47905FB7C1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162" y="4240855"/>
            <a:ext cx="1908670" cy="219750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A647C1-E519-B56C-816C-A063E9F7EB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3364" y="4240855"/>
            <a:ext cx="2311939" cy="21975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61B11B-5325-1C78-28E6-51DDDADB7631}"/>
              </a:ext>
            </a:extLst>
          </p:cNvPr>
          <p:cNvSpPr txBox="1"/>
          <p:nvPr/>
        </p:nvSpPr>
        <p:spPr>
          <a:xfrm>
            <a:off x="4005913" y="656984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Фото автора роботи, зроблено в період 21.05.24 – 02. 04.25 р.</a:t>
            </a:r>
          </a:p>
        </p:txBody>
      </p:sp>
    </p:spTree>
    <p:extLst>
      <p:ext uri="{BB962C8B-B14F-4D97-AF65-F5344CB8AC3E}">
        <p14:creationId xmlns:p14="http://schemas.microsoft.com/office/powerpoint/2010/main" val="3415096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68B6C5-50C1-3433-B204-F3FA8ED538CF}"/>
              </a:ext>
            </a:extLst>
          </p:cNvPr>
          <p:cNvSpPr txBox="1"/>
          <p:nvPr/>
        </p:nvSpPr>
        <p:spPr>
          <a:xfrm>
            <a:off x="365163" y="-48663"/>
            <a:ext cx="9752229" cy="1443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</a:t>
            </a:r>
            <a:r>
              <a:rPr lang="en-US" sz="31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аходи</a:t>
            </a:r>
            <a:r>
              <a:rPr lang="en-US" sz="31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для</a:t>
            </a:r>
            <a:r>
              <a:rPr lang="en-US" sz="31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покращення</a:t>
            </a:r>
            <a:r>
              <a:rPr lang="en-US" sz="31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екологічного</a:t>
            </a:r>
            <a:r>
              <a:rPr lang="en-US" sz="31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стану</a:t>
            </a:r>
            <a:r>
              <a:rPr lang="en-US" sz="31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земель</a:t>
            </a:r>
            <a:r>
              <a:rPr lang="en-US" sz="31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</a:t>
            </a:r>
            <a:r>
              <a:rPr lang="en-US" sz="31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території</a:t>
            </a:r>
            <a:r>
              <a:rPr lang="en-US" sz="31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села</a:t>
            </a:r>
            <a:r>
              <a:rPr lang="en-US" sz="31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Глодоси</a:t>
            </a:r>
            <a:endParaRPr lang="en-US" sz="3100" b="1" dirty="0">
              <a:solidFill>
                <a:schemeClr val="accent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358FC3-FED4-175A-B607-36EC6A3C536B}"/>
              </a:ext>
            </a:extLst>
          </p:cNvPr>
          <p:cNvSpPr txBox="1"/>
          <p:nvPr/>
        </p:nvSpPr>
        <p:spPr>
          <a:xfrm>
            <a:off x="222958" y="1238486"/>
            <a:ext cx="6346774" cy="5073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182880" algn="just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регулярного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агрохімічного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підвищеною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кислотністю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засоленістю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ерозійними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процесами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182880" algn="just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індикаторною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рослинністю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щавлю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кінського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біоіндикатора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деградованих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зіставлення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щавлю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182880" algn="just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Агротехнічні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вапнування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перегній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компост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гумусового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сівозміна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бобових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збагачення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азотом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182880" algn="just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Рекультивація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порушених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технічної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рекультивації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землях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антропогенного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кар’єри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звалища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182880" algn="just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Екопросвіта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лекцій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майстер-класів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родючості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ініціативах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182880" algn="just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екологічної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зазначенням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місць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щавлю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кінського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пріоритетних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3505D0-8A41-F3BE-F087-3AF0080B9B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65"/>
          <a:stretch/>
        </p:blipFill>
        <p:spPr>
          <a:xfrm>
            <a:off x="6892196" y="1238485"/>
            <a:ext cx="4741120" cy="47296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BD8050-B89E-6FE8-1B72-88DFC25EC291}"/>
              </a:ext>
            </a:extLst>
          </p:cNvPr>
          <p:cNvSpPr txBox="1"/>
          <p:nvPr/>
        </p:nvSpPr>
        <p:spPr>
          <a:xfrm>
            <a:off x="6892196" y="5989143"/>
            <a:ext cx="490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Картинку взято з інтернет джерела: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https://wellagro.com.ua/services/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2996672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68B6C5-50C1-3433-B204-F3FA8ED538CF}"/>
              </a:ext>
            </a:extLst>
          </p:cNvPr>
          <p:cNvSpPr txBox="1"/>
          <p:nvPr/>
        </p:nvSpPr>
        <p:spPr>
          <a:xfrm>
            <a:off x="363794" y="238085"/>
            <a:ext cx="115725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Висновки роботи</a:t>
            </a:r>
            <a:endParaRPr lang="uk-U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41DE4B-E282-ACF8-4563-25DF6D3A4E62}"/>
              </a:ext>
            </a:extLst>
          </p:cNvPr>
          <p:cNvSpPr txBox="1"/>
          <p:nvPr/>
        </p:nvSpPr>
        <p:spPr>
          <a:xfrm>
            <a:off x="475785" y="822860"/>
            <a:ext cx="11240429" cy="511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Щавель кінський − багаторічна трав’яниста рослина з розвиненою кореневою системою, прямостоячим стеблом та великим листям. Відзначається високою екологічною пластичністю, здатен активно поширюватися в умовах помірної вологи та кислих або 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слабокислих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ґрунтів, часто виступаючи як бур’ян у порушених екосистемах.</a:t>
            </a:r>
            <a:endParaRPr lang="uk-UA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 дослідних ділянок показав, що найвища щільність щавлю кінського спостерігалась на занедбаній території (13,4 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росл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./м²) та пасовищі (11,2 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росл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./м²), які мають невисоке або помірне антропогенне навантаження, а найнижча − на сільськогосподарському полі (3,8 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росл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./м²) та узбіччі дороги (4,2 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росл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./м²).</a:t>
            </a:r>
            <a:endParaRPr lang="uk-UA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 основних фізико-хімічні властивостей ґрунтів на досліджуваних ділянках 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засвідчиує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що значення 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варіювалося від кислих (5–6) до 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слаболужних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(7,5–8,5), залежно від типу території. Важкі метали були відсутні на 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малопорушених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ділянках, однак виявлені (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Cd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Pb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Zn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на сільськогосподарських полях та узбіччях доріг. Вміст гумусу переважно низький або середній, а найвищий вміст гумусу − на пасовищі, завдяки органічному удобренню та стабільному рослинному покриву.</a:t>
            </a:r>
            <a:endParaRPr lang="uk-UA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Встановлено кореляцію між поширенням щавлю кінського та показниками стану ґрунтів, так його поширення тісно пов’язане з кислотністю ґрунту − найкраще рослина росте на кислих та </a:t>
            </a:r>
            <a:r>
              <a:rPr lang="uk-UA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слабокислих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ґрунтах. Наявність важких металів негативно впливає на щільність популяцій, а високий вміст гумусу може сприяти зростанню, однак не є ключовим чинником. Загалом спостерігається негативна кореляція між антропогенним впливом на ґрунти та густотою заростання щавлем кінським.</a:t>
            </a:r>
            <a:endParaRPr lang="uk-UA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261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68B6C5-50C1-3433-B204-F3FA8ED538CF}"/>
              </a:ext>
            </a:extLst>
          </p:cNvPr>
          <p:cNvSpPr txBox="1"/>
          <p:nvPr/>
        </p:nvSpPr>
        <p:spPr>
          <a:xfrm>
            <a:off x="363794" y="238085"/>
            <a:ext cx="115725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Список використаних джерел</a:t>
            </a:r>
            <a:endParaRPr lang="uk-U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AC2920-E889-2EFB-623B-765E0DB5B3A7}"/>
              </a:ext>
            </a:extLst>
          </p:cNvPr>
          <p:cNvSpPr txBox="1"/>
          <p:nvPr/>
        </p:nvSpPr>
        <p:spPr>
          <a:xfrm>
            <a:off x="707923" y="1069672"/>
            <a:ext cx="10107562" cy="4402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Tx/>
              <a:buAutoNum type="arabicPeriod"/>
              <a:tabLst>
                <a:tab pos="6188710" algn="r"/>
              </a:tabLs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Краснов В.П., Орлов О.О., Ведмідь М.М. Атлас рослин-індикаторів і типів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лісорослинних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Українського Полісся / Під ред. д. с.-г. н. проф.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В.П.Краснова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Монографія, 2009. − 388-389 с.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Лікарські рослини: Енциклопедичний довідник" / </a:t>
            </a:r>
            <a:r>
              <a:rPr lang="uk-UA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</a:t>
            </a: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ред. А.М. </a:t>
            </a:r>
            <a:r>
              <a:rPr lang="uk-UA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Гродзінський</a:t>
            </a: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Tx/>
              <a:buAutoNum type="arabicPeriod"/>
              <a:tabLst>
                <a:tab pos="6188710" algn="r"/>
              </a:tabLst>
            </a:pP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Чужорідні види флори України: роки і автори. Бібліографічний покажчик (2025). Випуск 12. Упорядники: Р.І. Бурда, В.В. Протопопова, М.В. Шевера, С.М. </a:t>
            </a:r>
            <a:r>
              <a:rPr lang="uk-UA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Конякін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О.О. Кучер. Київ: [</a:t>
            </a:r>
            <a:r>
              <a:rPr lang="uk-UA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б.в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.], 314 с. 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Біоіндикація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стану ґрунтів. [Електронний ресурс]. URL: 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https://kegt.rshu.edu.ua/images/dustan/INDL8.pdf</a:t>
            </a:r>
            <a:r>
              <a:rPr lang="uk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50000"/>
              </a:lnSpc>
              <a:buAutoNum type="arabicPeriod"/>
              <a:tabLst>
                <a:tab pos="6188710" algn="r"/>
              </a:tabLst>
            </a:pPr>
            <a:r>
              <a:rPr kumimoji="0" lang="uk-UA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П.А. </a:t>
            </a:r>
            <a:r>
              <a:rPr kumimoji="0" lang="uk-UA" sz="1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Никитюк</a:t>
            </a:r>
            <a:r>
              <a:rPr kumimoji="0" lang="uk-UA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Екологічна оцінка агрохімічної якості ґрунтів методом </a:t>
            </a:r>
            <a:r>
              <a:rPr kumimoji="0" lang="uk-UA" sz="1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фітоіндикації</a:t>
            </a:r>
            <a:r>
              <a:rPr kumimoji="0" lang="uk-UA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Електронний ресурс]. URL: </a:t>
            </a:r>
            <a:r>
              <a:rPr lang="en-US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https://nv.nltu.edu.ua/Archive/2021/31_6/10.pdf</a:t>
            </a:r>
            <a:r>
              <a:rPr lang="uk-UA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319075"/>
      </p:ext>
    </p:extLst>
  </p:cSld>
  <p:clrMapOvr>
    <a:masterClrMapping/>
  </p:clrMapOvr>
</p:sld>
</file>

<file path=ppt/theme/theme1.xml><?xml version="1.0" encoding="utf-8"?>
<a:theme xmlns:a="http://schemas.openxmlformats.org/drawingml/2006/main" name="Основа">
  <a:themeElements>
    <a:clrScheme name="Зелено-жовти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Основа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нова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Основа</Template>
  <TotalTime>283</TotalTime>
  <Words>1313</Words>
  <Application>Microsoft Office PowerPoint</Application>
  <PresentationFormat>Широкий екран</PresentationFormat>
  <Paragraphs>143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0" baseType="lpstr">
      <vt:lpstr>Aptos</vt:lpstr>
      <vt:lpstr>Calibri</vt:lpstr>
      <vt:lpstr>Corbel</vt:lpstr>
      <vt:lpstr>Times New Roman</vt:lpstr>
      <vt:lpstr>Основа</vt:lpstr>
      <vt:lpstr>Презентація PowerPoint</vt:lpstr>
      <vt:lpstr>Актуальність роботи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Мохонько Анжела</dc:creator>
  <cp:lastModifiedBy>Мохонько Анжела</cp:lastModifiedBy>
  <cp:revision>7</cp:revision>
  <dcterms:created xsi:type="dcterms:W3CDTF">2025-04-10T19:06:13Z</dcterms:created>
  <dcterms:modified xsi:type="dcterms:W3CDTF">2025-04-13T18:36:43Z</dcterms:modified>
</cp:coreProperties>
</file>