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71" r:id="rId3"/>
    <p:sldId id="257" r:id="rId4"/>
    <p:sldId id="258" r:id="rId5"/>
    <p:sldId id="260" r:id="rId6"/>
    <p:sldId id="265" r:id="rId7"/>
    <p:sldId id="259" r:id="rId8"/>
    <p:sldId id="264" r:id="rId9"/>
    <p:sldId id="272" r:id="rId10"/>
    <p:sldId id="273" r:id="rId11"/>
    <p:sldId id="274" r:id="rId12"/>
    <p:sldId id="275" r:id="rId13"/>
    <p:sldId id="277" r:id="rId14"/>
    <p:sldId id="269" r:id="rId1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8" autoAdjust="0"/>
    <p:restoredTop sz="94660"/>
  </p:normalViewPr>
  <p:slideViewPr>
    <p:cSldViewPr snapToGrid="0">
      <p:cViewPr varScale="1">
        <p:scale>
          <a:sx n="92" d="100"/>
          <a:sy n="92" d="100"/>
        </p:scale>
        <p:origin x="108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B94806-14C6-4FB3-8319-38F669D403FC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4F7A79-9C4E-446A-83FF-BE0697217A4B}">
      <dgm:prSet custT="1"/>
      <dgm:spPr/>
      <dgm:t>
        <a:bodyPr/>
        <a:lstStyle/>
        <a:p>
          <a:r>
            <a:rPr lang="uk-UA" sz="2400" b="1" dirty="0"/>
            <a:t>Предмет дослідження: </a:t>
          </a:r>
          <a:r>
            <a:rPr lang="ru-RU" sz="2400" b="0" dirty="0" err="1"/>
            <a:t>трансформації</a:t>
          </a:r>
          <a:r>
            <a:rPr lang="ru-RU" sz="2400" b="0" dirty="0"/>
            <a:t> </a:t>
          </a:r>
          <a:r>
            <a:rPr lang="ru-RU" sz="2400" b="0" dirty="0" err="1"/>
            <a:t>функціонального</a:t>
          </a:r>
          <a:r>
            <a:rPr lang="ru-RU" sz="2400" b="0" dirty="0"/>
            <a:t>, </a:t>
          </a:r>
          <a:r>
            <a:rPr lang="ru-RU" sz="2400" b="0" dirty="0" err="1"/>
            <a:t>архітектурного</a:t>
          </a:r>
          <a:r>
            <a:rPr lang="ru-RU" sz="2400" b="0" dirty="0"/>
            <a:t> та культурного </a:t>
          </a:r>
          <a:r>
            <a:rPr lang="ru-RU" sz="2400" b="0" dirty="0" err="1"/>
            <a:t>значення</a:t>
          </a:r>
          <a:r>
            <a:rPr lang="ru-RU" sz="2400" b="0" dirty="0"/>
            <a:t> театру в </a:t>
          </a:r>
          <a:r>
            <a:rPr lang="ru-RU" sz="2400" b="0" dirty="0" err="1"/>
            <a:t>історичній</a:t>
          </a:r>
          <a:r>
            <a:rPr lang="ru-RU" sz="2400" b="0" dirty="0"/>
            <a:t> </a:t>
          </a:r>
          <a:r>
            <a:rPr lang="ru-RU" sz="2400" b="0" dirty="0" err="1"/>
            <a:t>ретроспективі</a:t>
          </a:r>
          <a:r>
            <a:rPr lang="ru-RU" sz="2400" b="0" dirty="0"/>
            <a:t>, </a:t>
          </a:r>
          <a:r>
            <a:rPr lang="ru-RU" sz="2400" b="0" dirty="0" err="1"/>
            <a:t>зафіксовані</a:t>
          </a:r>
          <a:r>
            <a:rPr lang="ru-RU" sz="2400" b="0" dirty="0"/>
            <a:t> у </a:t>
          </a:r>
          <a:r>
            <a:rPr lang="ru-RU" sz="2400" b="0" dirty="0" err="1"/>
            <a:t>документальних</a:t>
          </a:r>
          <a:r>
            <a:rPr lang="ru-RU" sz="2400" b="0" dirty="0"/>
            <a:t>, </a:t>
          </a:r>
          <a:r>
            <a:rPr lang="ru-RU" sz="2400" b="0" dirty="0" err="1"/>
            <a:t>фотоматеріалах</a:t>
          </a:r>
          <a:r>
            <a:rPr lang="ru-RU" sz="2400" b="0" dirty="0"/>
            <a:t> та </a:t>
          </a:r>
          <a:r>
            <a:rPr lang="ru-RU" sz="2400" b="0" dirty="0" err="1"/>
            <a:t>спогадах</a:t>
          </a:r>
          <a:r>
            <a:rPr lang="ru-RU" sz="2400" b="0" dirty="0"/>
            <a:t>.</a:t>
          </a:r>
          <a:endParaRPr lang="en-US" sz="2400" b="0" dirty="0"/>
        </a:p>
      </dgm:t>
    </dgm:pt>
    <dgm:pt modelId="{F294F117-0296-40AB-84F1-FDF528D0F77D}" type="parTrans" cxnId="{971BAB88-7283-48ED-8D38-2D52509D2290}">
      <dgm:prSet/>
      <dgm:spPr/>
      <dgm:t>
        <a:bodyPr/>
        <a:lstStyle/>
        <a:p>
          <a:endParaRPr lang="en-US"/>
        </a:p>
      </dgm:t>
    </dgm:pt>
    <dgm:pt modelId="{0CB53953-450B-4D99-A678-E051E584A4FE}" type="sibTrans" cxnId="{971BAB88-7283-48ED-8D38-2D52509D2290}">
      <dgm:prSet/>
      <dgm:spPr/>
      <dgm:t>
        <a:bodyPr/>
        <a:lstStyle/>
        <a:p>
          <a:endParaRPr lang="en-US"/>
        </a:p>
      </dgm:t>
    </dgm:pt>
    <dgm:pt modelId="{FFA8EDFD-3FC1-46F1-8CFF-1EE7E552AC7D}">
      <dgm:prSet custT="1"/>
      <dgm:spPr/>
      <dgm:t>
        <a:bodyPr/>
        <a:lstStyle/>
        <a:p>
          <a:r>
            <a:rPr lang="uk-UA" sz="2400" b="1" dirty="0"/>
            <a:t>Об’єкт: </a:t>
          </a:r>
          <a:r>
            <a:rPr lang="ru-RU" sz="2400" b="0" dirty="0" err="1"/>
            <a:t>архітектурна</a:t>
          </a:r>
          <a:r>
            <a:rPr lang="ru-RU" sz="2400" b="0" dirty="0"/>
            <a:t> та культурна </a:t>
          </a:r>
          <a:r>
            <a:rPr lang="ru-RU" sz="2400" b="0" dirty="0" err="1"/>
            <a:t>спадщина</a:t>
          </a:r>
          <a:r>
            <a:rPr lang="ru-RU" sz="2400" b="0" dirty="0"/>
            <a:t> </a:t>
          </a:r>
          <a:r>
            <a:rPr lang="ru-RU" sz="2400" b="0" dirty="0" err="1"/>
            <a:t>Олександрійського</a:t>
          </a:r>
          <a:r>
            <a:rPr lang="ru-RU" sz="2400" b="0" dirty="0"/>
            <a:t> театру як </a:t>
          </a:r>
          <a:r>
            <a:rPr lang="ru-RU" sz="2400" b="0" dirty="0" err="1"/>
            <a:t>частини</a:t>
          </a:r>
          <a:r>
            <a:rPr lang="ru-RU" sz="2400" b="0" dirty="0"/>
            <a:t> </a:t>
          </a:r>
          <a:r>
            <a:rPr lang="ru-RU" sz="2400" b="0" dirty="0" err="1"/>
            <a:t>історичного</a:t>
          </a:r>
          <a:r>
            <a:rPr lang="ru-RU" sz="2400" b="0" dirty="0"/>
            <a:t> ландшафту </a:t>
          </a:r>
          <a:r>
            <a:rPr lang="ru-RU" sz="2400" b="0" dirty="0" err="1"/>
            <a:t>міста</a:t>
          </a:r>
          <a:r>
            <a:rPr lang="ru-RU" sz="2400" b="0" dirty="0"/>
            <a:t>.</a:t>
          </a:r>
          <a:endParaRPr lang="en-US" sz="2400" b="0" dirty="0"/>
        </a:p>
      </dgm:t>
    </dgm:pt>
    <dgm:pt modelId="{B98F3774-DF1A-4B29-8B32-798C4E7B61EC}" type="parTrans" cxnId="{C0D6B973-6779-4D90-A730-0F582324440C}">
      <dgm:prSet/>
      <dgm:spPr/>
      <dgm:t>
        <a:bodyPr/>
        <a:lstStyle/>
        <a:p>
          <a:endParaRPr lang="en-US"/>
        </a:p>
      </dgm:t>
    </dgm:pt>
    <dgm:pt modelId="{811AC118-B397-47B0-A387-D4BFF15F15F1}" type="sibTrans" cxnId="{C0D6B973-6779-4D90-A730-0F582324440C}">
      <dgm:prSet/>
      <dgm:spPr/>
      <dgm:t>
        <a:bodyPr/>
        <a:lstStyle/>
        <a:p>
          <a:endParaRPr lang="en-US"/>
        </a:p>
      </dgm:t>
    </dgm:pt>
    <dgm:pt modelId="{B43AAA81-0360-490C-9A76-693A3073B072}">
      <dgm:prSet custT="1"/>
      <dgm:spPr/>
      <dgm:t>
        <a:bodyPr/>
        <a:lstStyle/>
        <a:p>
          <a:pPr algn="just"/>
          <a:r>
            <a:rPr lang="uk-UA" sz="2400" b="1" dirty="0"/>
            <a:t>Мета: </a:t>
          </a:r>
          <a:r>
            <a:rPr lang="ru-RU" sz="2400" b="0" dirty="0" err="1"/>
            <a:t>виявити</a:t>
          </a:r>
          <a:r>
            <a:rPr lang="ru-RU" sz="2400" b="0" dirty="0"/>
            <a:t> та </a:t>
          </a:r>
          <a:r>
            <a:rPr lang="ru-RU" sz="2400" b="0" dirty="0" err="1"/>
            <a:t>проаналізувати</a:t>
          </a:r>
          <a:r>
            <a:rPr lang="ru-RU" sz="2400" b="0" dirty="0"/>
            <a:t> </a:t>
          </a:r>
          <a:r>
            <a:rPr lang="ru-RU" sz="2400" b="0" dirty="0" err="1"/>
            <a:t>етапи</a:t>
          </a:r>
          <a:r>
            <a:rPr lang="ru-RU" sz="2400" b="0" dirty="0"/>
            <a:t> </a:t>
          </a:r>
          <a:r>
            <a:rPr lang="ru-RU" sz="2400" b="0" dirty="0" err="1"/>
            <a:t>історичного</a:t>
          </a:r>
          <a:r>
            <a:rPr lang="ru-RU" sz="2400" b="0" dirty="0"/>
            <a:t>, </a:t>
          </a:r>
          <a:r>
            <a:rPr lang="ru-RU" sz="2400" b="0" dirty="0" err="1"/>
            <a:t>архітектурного</a:t>
          </a:r>
          <a:r>
            <a:rPr lang="ru-RU" sz="2400" b="0" dirty="0"/>
            <a:t> та культурного </a:t>
          </a:r>
          <a:r>
            <a:rPr lang="ru-RU" sz="2400" b="0" dirty="0" err="1"/>
            <a:t>розвитку</a:t>
          </a:r>
          <a:r>
            <a:rPr lang="ru-RU" sz="2400" b="0" dirty="0"/>
            <a:t> </a:t>
          </a:r>
          <a:r>
            <a:rPr lang="ru-RU" sz="2400" b="0" dirty="0" err="1"/>
            <a:t>Олександрійського</a:t>
          </a:r>
          <a:r>
            <a:rPr lang="ru-RU" sz="2400" b="0" dirty="0"/>
            <a:t> театру як </a:t>
          </a:r>
          <a:r>
            <a:rPr lang="ru-RU" sz="2400" b="0" dirty="0" err="1"/>
            <a:t>складової</a:t>
          </a:r>
          <a:r>
            <a:rPr lang="ru-RU" sz="2400" b="0" dirty="0"/>
            <a:t> </a:t>
          </a:r>
          <a:r>
            <a:rPr lang="ru-RU" sz="2400" b="0" dirty="0" err="1"/>
            <a:t>міського</a:t>
          </a:r>
          <a:r>
            <a:rPr lang="ru-RU" sz="2400" b="0" dirty="0"/>
            <a:t> </a:t>
          </a:r>
          <a:r>
            <a:rPr lang="ru-RU" sz="2400" b="0" dirty="0" err="1"/>
            <a:t>середовища</a:t>
          </a:r>
          <a:r>
            <a:rPr lang="ru-RU" sz="2400" b="0" dirty="0"/>
            <a:t>, </a:t>
          </a:r>
          <a:r>
            <a:rPr lang="ru-RU" sz="2400" b="0" dirty="0" err="1"/>
            <a:t>дослідити</a:t>
          </a:r>
          <a:r>
            <a:rPr lang="ru-RU" sz="2400" b="0" dirty="0"/>
            <a:t> </a:t>
          </a:r>
          <a:r>
            <a:rPr lang="ru-RU" sz="2400" b="0" dirty="0" err="1"/>
            <a:t>його</a:t>
          </a:r>
          <a:r>
            <a:rPr lang="ru-RU" sz="2400" b="0" dirty="0"/>
            <a:t> </a:t>
          </a:r>
          <a:r>
            <a:rPr lang="ru-RU" sz="2400" b="0" dirty="0" err="1"/>
            <a:t>значення</a:t>
          </a:r>
          <a:r>
            <a:rPr lang="ru-RU" sz="2400" b="0" dirty="0"/>
            <a:t> в культурному </a:t>
          </a:r>
          <a:r>
            <a:rPr lang="ru-RU" sz="2400" b="0" dirty="0" err="1"/>
            <a:t>житті</a:t>
          </a:r>
          <a:r>
            <a:rPr lang="ru-RU" sz="2400" b="0" dirty="0"/>
            <a:t> </a:t>
          </a:r>
          <a:r>
            <a:rPr lang="ru-RU" sz="2400" b="0" dirty="0" err="1"/>
            <a:t>міста</a:t>
          </a:r>
          <a:r>
            <a:rPr lang="ru-RU" sz="2400" b="0" dirty="0"/>
            <a:t> </a:t>
          </a:r>
          <a:r>
            <a:rPr lang="ru-RU" sz="2400" b="0" dirty="0" err="1"/>
            <a:t>від</a:t>
          </a:r>
          <a:r>
            <a:rPr lang="ru-RU" sz="2400" b="0" dirty="0"/>
            <a:t> моменту </a:t>
          </a:r>
          <a:r>
            <a:rPr lang="ru-RU" sz="2400" b="0" dirty="0" err="1"/>
            <a:t>заснування</a:t>
          </a:r>
          <a:r>
            <a:rPr lang="ru-RU" sz="2400" b="0" dirty="0"/>
            <a:t> до </a:t>
          </a:r>
          <a:r>
            <a:rPr lang="ru-RU" sz="2400" b="0" dirty="0" err="1"/>
            <a:t>сьогодення</a:t>
          </a:r>
          <a:r>
            <a:rPr lang="ru-RU" sz="2400" b="0" dirty="0"/>
            <a:t>.</a:t>
          </a:r>
          <a:endParaRPr lang="en-US" sz="2400" b="0" dirty="0"/>
        </a:p>
      </dgm:t>
    </dgm:pt>
    <dgm:pt modelId="{3E7BEFA6-E7BA-4987-AD06-7FB8B8F750A1}" type="parTrans" cxnId="{849A2EFB-B45D-4AE9-A1C5-B84E7D0F882A}">
      <dgm:prSet/>
      <dgm:spPr/>
      <dgm:t>
        <a:bodyPr/>
        <a:lstStyle/>
        <a:p>
          <a:endParaRPr lang="en-US"/>
        </a:p>
      </dgm:t>
    </dgm:pt>
    <dgm:pt modelId="{4EE38EBF-AACC-4390-AF9C-F2CB696EF4EF}" type="sibTrans" cxnId="{849A2EFB-B45D-4AE9-A1C5-B84E7D0F882A}">
      <dgm:prSet/>
      <dgm:spPr/>
      <dgm:t>
        <a:bodyPr/>
        <a:lstStyle/>
        <a:p>
          <a:endParaRPr lang="en-US"/>
        </a:p>
      </dgm:t>
    </dgm:pt>
    <dgm:pt modelId="{99BA7650-3D96-4C5D-8D44-14CB09ACF700}">
      <dgm:prSet/>
      <dgm:spPr/>
      <dgm:t>
        <a:bodyPr/>
        <a:lstStyle/>
        <a:p>
          <a:endParaRPr lang="en-US" b="0" dirty="0"/>
        </a:p>
      </dgm:t>
    </dgm:pt>
    <dgm:pt modelId="{732BD56F-2575-4712-9587-38FB4BD28846}" type="parTrans" cxnId="{433FD158-7DC6-4362-9363-43BB7411A9F1}">
      <dgm:prSet/>
      <dgm:spPr/>
      <dgm:t>
        <a:bodyPr/>
        <a:lstStyle/>
        <a:p>
          <a:endParaRPr lang="en-US"/>
        </a:p>
      </dgm:t>
    </dgm:pt>
    <dgm:pt modelId="{647C798C-8CA7-42D6-B93C-92F5BEA43900}" type="sibTrans" cxnId="{433FD158-7DC6-4362-9363-43BB7411A9F1}">
      <dgm:prSet/>
      <dgm:spPr/>
      <dgm:t>
        <a:bodyPr/>
        <a:lstStyle/>
        <a:p>
          <a:endParaRPr lang="en-US"/>
        </a:p>
      </dgm:t>
    </dgm:pt>
    <dgm:pt modelId="{4ABA539C-B14C-47E1-B768-78BE2CF63A5F}">
      <dgm:prSet/>
      <dgm:spPr/>
      <dgm:t>
        <a:bodyPr/>
        <a:lstStyle/>
        <a:p>
          <a:pPr algn="just"/>
          <a:r>
            <a:rPr lang="uk-UA" b="1" dirty="0"/>
            <a:t>Практичне значення </a:t>
          </a:r>
          <a:r>
            <a:rPr lang="uk-UA" b="0" dirty="0"/>
            <a:t>полягає в можливості використання матеріалів дослідження для підготовки екскурсій, освітніх занять з історії рідного краю, а також у формуванні культурної ідентичності молоді через збереження нематеріальної спадщини.</a:t>
          </a:r>
          <a:endParaRPr lang="en-US" b="0" dirty="0"/>
        </a:p>
      </dgm:t>
    </dgm:pt>
    <dgm:pt modelId="{5F8EBE37-DB7E-4DE6-9A4A-D2DEA64EC9C5}" type="parTrans" cxnId="{9E1C3676-D258-43DD-A32B-4C10F6594E9A}">
      <dgm:prSet/>
      <dgm:spPr/>
      <dgm:t>
        <a:bodyPr/>
        <a:lstStyle/>
        <a:p>
          <a:endParaRPr lang="en-US"/>
        </a:p>
      </dgm:t>
    </dgm:pt>
    <dgm:pt modelId="{D013C5CF-0379-406E-B515-74D5506B25AF}" type="sibTrans" cxnId="{9E1C3676-D258-43DD-A32B-4C10F6594E9A}">
      <dgm:prSet/>
      <dgm:spPr/>
      <dgm:t>
        <a:bodyPr/>
        <a:lstStyle/>
        <a:p>
          <a:endParaRPr lang="en-US"/>
        </a:p>
      </dgm:t>
    </dgm:pt>
    <dgm:pt modelId="{2E861C78-1ADC-47E7-8DCC-28D571134212}" type="pres">
      <dgm:prSet presAssocID="{EEB94806-14C6-4FB3-8319-38F669D403FC}" presName="vert0" presStyleCnt="0">
        <dgm:presLayoutVars>
          <dgm:dir/>
          <dgm:animOne val="branch"/>
          <dgm:animLvl val="lvl"/>
        </dgm:presLayoutVars>
      </dgm:prSet>
      <dgm:spPr/>
    </dgm:pt>
    <dgm:pt modelId="{D330B428-72FF-49A5-B1FE-E8A568211599}" type="pres">
      <dgm:prSet presAssocID="{ED4F7A79-9C4E-446A-83FF-BE0697217A4B}" presName="thickLine" presStyleLbl="alignNode1" presStyleIdx="0" presStyleCnt="5"/>
      <dgm:spPr/>
    </dgm:pt>
    <dgm:pt modelId="{E7B1B3E6-AE8E-4739-999E-81416E188D50}" type="pres">
      <dgm:prSet presAssocID="{ED4F7A79-9C4E-446A-83FF-BE0697217A4B}" presName="horz1" presStyleCnt="0"/>
      <dgm:spPr/>
    </dgm:pt>
    <dgm:pt modelId="{2ACFF597-FB0B-4751-BBD0-67A4055C6DF8}" type="pres">
      <dgm:prSet presAssocID="{ED4F7A79-9C4E-446A-83FF-BE0697217A4B}" presName="tx1" presStyleLbl="revTx" presStyleIdx="0" presStyleCnt="5" custLinFactNeighborX="0" custLinFactNeighborY="25306"/>
      <dgm:spPr/>
    </dgm:pt>
    <dgm:pt modelId="{20CECAB6-9AFB-42D2-966C-EDF510CC0D5E}" type="pres">
      <dgm:prSet presAssocID="{ED4F7A79-9C4E-446A-83FF-BE0697217A4B}" presName="vert1" presStyleCnt="0"/>
      <dgm:spPr/>
    </dgm:pt>
    <dgm:pt modelId="{85DE434A-60AF-4852-B70A-DD5D9DF91293}" type="pres">
      <dgm:prSet presAssocID="{FFA8EDFD-3FC1-46F1-8CFF-1EE7E552AC7D}" presName="thickLine" presStyleLbl="alignNode1" presStyleIdx="1" presStyleCnt="5" custLinFactNeighborX="-931" custLinFactNeighborY="57483"/>
      <dgm:spPr/>
    </dgm:pt>
    <dgm:pt modelId="{7C0AECD0-59A2-47AF-9253-044F0C7084DD}" type="pres">
      <dgm:prSet presAssocID="{FFA8EDFD-3FC1-46F1-8CFF-1EE7E552AC7D}" presName="horz1" presStyleCnt="0"/>
      <dgm:spPr/>
    </dgm:pt>
    <dgm:pt modelId="{B464D888-7053-4116-97EF-B09F18F0A2FE}" type="pres">
      <dgm:prSet presAssocID="{FFA8EDFD-3FC1-46F1-8CFF-1EE7E552AC7D}" presName="tx1" presStyleLbl="revTx" presStyleIdx="1" presStyleCnt="5" custLinFactNeighborX="88" custLinFactNeighborY="68579"/>
      <dgm:spPr/>
    </dgm:pt>
    <dgm:pt modelId="{BD2646DC-7000-4F36-8904-7A1F4725C03A}" type="pres">
      <dgm:prSet presAssocID="{FFA8EDFD-3FC1-46F1-8CFF-1EE7E552AC7D}" presName="vert1" presStyleCnt="0"/>
      <dgm:spPr/>
    </dgm:pt>
    <dgm:pt modelId="{E3649783-C6F5-4DA1-8F8B-4C0794AD8B4E}" type="pres">
      <dgm:prSet presAssocID="{B43AAA81-0360-490C-9A76-693A3073B072}" presName="thickLine" presStyleLbl="alignNode1" presStyleIdx="2" presStyleCnt="5" custLinFactNeighborX="352" custLinFactNeighborY="54345"/>
      <dgm:spPr/>
    </dgm:pt>
    <dgm:pt modelId="{420EC692-4EF4-4606-8EF0-0C4DCBD88E52}" type="pres">
      <dgm:prSet presAssocID="{B43AAA81-0360-490C-9A76-693A3073B072}" presName="horz1" presStyleCnt="0"/>
      <dgm:spPr/>
    </dgm:pt>
    <dgm:pt modelId="{5988FB7E-5AD7-457C-81AD-916152578D73}" type="pres">
      <dgm:prSet presAssocID="{B43AAA81-0360-490C-9A76-693A3073B072}" presName="tx1" presStyleLbl="revTx" presStyleIdx="2" presStyleCnt="5" custScaleY="150107" custLinFactNeighborX="98" custLinFactNeighborY="87813"/>
      <dgm:spPr/>
    </dgm:pt>
    <dgm:pt modelId="{AAD3E06F-3042-4E82-BB49-3CE7675303C2}" type="pres">
      <dgm:prSet presAssocID="{B43AAA81-0360-490C-9A76-693A3073B072}" presName="vert1" presStyleCnt="0"/>
      <dgm:spPr/>
    </dgm:pt>
    <dgm:pt modelId="{F0411EDB-A4F4-472E-B469-B0FC9F43693B}" type="pres">
      <dgm:prSet presAssocID="{99BA7650-3D96-4C5D-8D44-14CB09ACF700}" presName="thickLine" presStyleLbl="alignNode1" presStyleIdx="3" presStyleCnt="5" custLinFactNeighborY="97903"/>
      <dgm:spPr/>
    </dgm:pt>
    <dgm:pt modelId="{812493AD-92C8-444D-A1BC-072EA92E0ED7}" type="pres">
      <dgm:prSet presAssocID="{99BA7650-3D96-4C5D-8D44-14CB09ACF700}" presName="horz1" presStyleCnt="0"/>
      <dgm:spPr/>
    </dgm:pt>
    <dgm:pt modelId="{324BE58C-E7DE-447A-B125-57215DA6976D}" type="pres">
      <dgm:prSet presAssocID="{99BA7650-3D96-4C5D-8D44-14CB09ACF700}" presName="tx1" presStyleLbl="revTx" presStyleIdx="3" presStyleCnt="5"/>
      <dgm:spPr/>
    </dgm:pt>
    <dgm:pt modelId="{FA086BFA-D43E-400D-ADBA-9DA935257AC5}" type="pres">
      <dgm:prSet presAssocID="{99BA7650-3D96-4C5D-8D44-14CB09ACF700}" presName="vert1" presStyleCnt="0"/>
      <dgm:spPr/>
    </dgm:pt>
    <dgm:pt modelId="{EEBD55CF-1293-4C43-B4A3-90CE504E8C93}" type="pres">
      <dgm:prSet presAssocID="{4ABA539C-B14C-47E1-B768-78BE2CF63A5F}" presName="thickLine" presStyleLbl="alignNode1" presStyleIdx="4" presStyleCnt="5"/>
      <dgm:spPr/>
    </dgm:pt>
    <dgm:pt modelId="{42C61083-3124-46CA-8736-014AB93DDD28}" type="pres">
      <dgm:prSet presAssocID="{4ABA539C-B14C-47E1-B768-78BE2CF63A5F}" presName="horz1" presStyleCnt="0"/>
      <dgm:spPr/>
    </dgm:pt>
    <dgm:pt modelId="{7533C1D6-1FFB-4624-9DD0-AEA943BE591A}" type="pres">
      <dgm:prSet presAssocID="{4ABA539C-B14C-47E1-B768-78BE2CF63A5F}" presName="tx1" presStyleLbl="revTx" presStyleIdx="4" presStyleCnt="5" custScaleY="208078"/>
      <dgm:spPr/>
    </dgm:pt>
    <dgm:pt modelId="{47167E00-9197-4D16-B798-C8F17F872072}" type="pres">
      <dgm:prSet presAssocID="{4ABA539C-B14C-47E1-B768-78BE2CF63A5F}" presName="vert1" presStyleCnt="0"/>
      <dgm:spPr/>
    </dgm:pt>
  </dgm:ptLst>
  <dgm:cxnLst>
    <dgm:cxn modelId="{1DF57C1D-FE35-46E4-945E-9D311A55BDD8}" type="presOf" srcId="{99BA7650-3D96-4C5D-8D44-14CB09ACF700}" destId="{324BE58C-E7DE-447A-B125-57215DA6976D}" srcOrd="0" destOrd="0" presId="urn:microsoft.com/office/officeart/2008/layout/LinedList"/>
    <dgm:cxn modelId="{BA642F28-9FEA-4E7D-A4F5-4DFB87934217}" type="presOf" srcId="{B43AAA81-0360-490C-9A76-693A3073B072}" destId="{5988FB7E-5AD7-457C-81AD-916152578D73}" srcOrd="0" destOrd="0" presId="urn:microsoft.com/office/officeart/2008/layout/LinedList"/>
    <dgm:cxn modelId="{F6827342-32C3-4AD4-817C-FD9A2023AAB0}" type="presOf" srcId="{4ABA539C-B14C-47E1-B768-78BE2CF63A5F}" destId="{7533C1D6-1FFB-4624-9DD0-AEA943BE591A}" srcOrd="0" destOrd="0" presId="urn:microsoft.com/office/officeart/2008/layout/LinedList"/>
    <dgm:cxn modelId="{DFFA6A4C-61E9-47BD-B924-6BC645A29688}" type="presOf" srcId="{EEB94806-14C6-4FB3-8319-38F669D403FC}" destId="{2E861C78-1ADC-47E7-8DCC-28D571134212}" srcOrd="0" destOrd="0" presId="urn:microsoft.com/office/officeart/2008/layout/LinedList"/>
    <dgm:cxn modelId="{C0D6B973-6779-4D90-A730-0F582324440C}" srcId="{EEB94806-14C6-4FB3-8319-38F669D403FC}" destId="{FFA8EDFD-3FC1-46F1-8CFF-1EE7E552AC7D}" srcOrd="1" destOrd="0" parTransId="{B98F3774-DF1A-4B29-8B32-798C4E7B61EC}" sibTransId="{811AC118-B397-47B0-A387-D4BFF15F15F1}"/>
    <dgm:cxn modelId="{9E1C3676-D258-43DD-A32B-4C10F6594E9A}" srcId="{EEB94806-14C6-4FB3-8319-38F669D403FC}" destId="{4ABA539C-B14C-47E1-B768-78BE2CF63A5F}" srcOrd="4" destOrd="0" parTransId="{5F8EBE37-DB7E-4DE6-9A4A-D2DEA64EC9C5}" sibTransId="{D013C5CF-0379-406E-B515-74D5506B25AF}"/>
    <dgm:cxn modelId="{433FD158-7DC6-4362-9363-43BB7411A9F1}" srcId="{EEB94806-14C6-4FB3-8319-38F669D403FC}" destId="{99BA7650-3D96-4C5D-8D44-14CB09ACF700}" srcOrd="3" destOrd="0" parTransId="{732BD56F-2575-4712-9587-38FB4BD28846}" sibTransId="{647C798C-8CA7-42D6-B93C-92F5BEA43900}"/>
    <dgm:cxn modelId="{971BAB88-7283-48ED-8D38-2D52509D2290}" srcId="{EEB94806-14C6-4FB3-8319-38F669D403FC}" destId="{ED4F7A79-9C4E-446A-83FF-BE0697217A4B}" srcOrd="0" destOrd="0" parTransId="{F294F117-0296-40AB-84F1-FDF528D0F77D}" sibTransId="{0CB53953-450B-4D99-A678-E051E584A4FE}"/>
    <dgm:cxn modelId="{09BEBCB7-A6F3-4417-A262-699944B264AD}" type="presOf" srcId="{ED4F7A79-9C4E-446A-83FF-BE0697217A4B}" destId="{2ACFF597-FB0B-4751-BBD0-67A4055C6DF8}" srcOrd="0" destOrd="0" presId="urn:microsoft.com/office/officeart/2008/layout/LinedList"/>
    <dgm:cxn modelId="{06F840D4-8EA9-4B87-9B10-3060F342DECF}" type="presOf" srcId="{FFA8EDFD-3FC1-46F1-8CFF-1EE7E552AC7D}" destId="{B464D888-7053-4116-97EF-B09F18F0A2FE}" srcOrd="0" destOrd="0" presId="urn:microsoft.com/office/officeart/2008/layout/LinedList"/>
    <dgm:cxn modelId="{849A2EFB-B45D-4AE9-A1C5-B84E7D0F882A}" srcId="{EEB94806-14C6-4FB3-8319-38F669D403FC}" destId="{B43AAA81-0360-490C-9A76-693A3073B072}" srcOrd="2" destOrd="0" parTransId="{3E7BEFA6-E7BA-4987-AD06-7FB8B8F750A1}" sibTransId="{4EE38EBF-AACC-4390-AF9C-F2CB696EF4EF}"/>
    <dgm:cxn modelId="{2098AB24-1BF4-4CC6-ACCA-64D11C04D32D}" type="presParOf" srcId="{2E861C78-1ADC-47E7-8DCC-28D571134212}" destId="{D330B428-72FF-49A5-B1FE-E8A568211599}" srcOrd="0" destOrd="0" presId="urn:microsoft.com/office/officeart/2008/layout/LinedList"/>
    <dgm:cxn modelId="{3FBC0CE8-43BD-4987-B496-85341123F8E6}" type="presParOf" srcId="{2E861C78-1ADC-47E7-8DCC-28D571134212}" destId="{E7B1B3E6-AE8E-4739-999E-81416E188D50}" srcOrd="1" destOrd="0" presId="urn:microsoft.com/office/officeart/2008/layout/LinedList"/>
    <dgm:cxn modelId="{374375C7-517A-49BC-80CF-2945B171FD44}" type="presParOf" srcId="{E7B1B3E6-AE8E-4739-999E-81416E188D50}" destId="{2ACFF597-FB0B-4751-BBD0-67A4055C6DF8}" srcOrd="0" destOrd="0" presId="urn:microsoft.com/office/officeart/2008/layout/LinedList"/>
    <dgm:cxn modelId="{BB72F9BA-FD37-4092-A1AB-0D466277DD19}" type="presParOf" srcId="{E7B1B3E6-AE8E-4739-999E-81416E188D50}" destId="{20CECAB6-9AFB-42D2-966C-EDF510CC0D5E}" srcOrd="1" destOrd="0" presId="urn:microsoft.com/office/officeart/2008/layout/LinedList"/>
    <dgm:cxn modelId="{A0B09F79-7411-4797-BA11-AE08051890C7}" type="presParOf" srcId="{2E861C78-1ADC-47E7-8DCC-28D571134212}" destId="{85DE434A-60AF-4852-B70A-DD5D9DF91293}" srcOrd="2" destOrd="0" presId="urn:microsoft.com/office/officeart/2008/layout/LinedList"/>
    <dgm:cxn modelId="{1B9E11C5-73AA-47A1-8E98-AF587B0CC379}" type="presParOf" srcId="{2E861C78-1ADC-47E7-8DCC-28D571134212}" destId="{7C0AECD0-59A2-47AF-9253-044F0C7084DD}" srcOrd="3" destOrd="0" presId="urn:microsoft.com/office/officeart/2008/layout/LinedList"/>
    <dgm:cxn modelId="{980A0B38-5BEF-40E8-A318-B817B2ED0F68}" type="presParOf" srcId="{7C0AECD0-59A2-47AF-9253-044F0C7084DD}" destId="{B464D888-7053-4116-97EF-B09F18F0A2FE}" srcOrd="0" destOrd="0" presId="urn:microsoft.com/office/officeart/2008/layout/LinedList"/>
    <dgm:cxn modelId="{22BD6C57-79C4-4780-9D8B-979DA6AF0C32}" type="presParOf" srcId="{7C0AECD0-59A2-47AF-9253-044F0C7084DD}" destId="{BD2646DC-7000-4F36-8904-7A1F4725C03A}" srcOrd="1" destOrd="0" presId="urn:microsoft.com/office/officeart/2008/layout/LinedList"/>
    <dgm:cxn modelId="{F302D7FA-7656-4562-AC2B-6E1186456EB6}" type="presParOf" srcId="{2E861C78-1ADC-47E7-8DCC-28D571134212}" destId="{E3649783-C6F5-4DA1-8F8B-4C0794AD8B4E}" srcOrd="4" destOrd="0" presId="urn:microsoft.com/office/officeart/2008/layout/LinedList"/>
    <dgm:cxn modelId="{E98CCC52-E751-427D-9D6B-25F6D9C6FD5B}" type="presParOf" srcId="{2E861C78-1ADC-47E7-8DCC-28D571134212}" destId="{420EC692-4EF4-4606-8EF0-0C4DCBD88E52}" srcOrd="5" destOrd="0" presId="urn:microsoft.com/office/officeart/2008/layout/LinedList"/>
    <dgm:cxn modelId="{904362BA-3FC1-4B20-AD4B-0D74ABF02709}" type="presParOf" srcId="{420EC692-4EF4-4606-8EF0-0C4DCBD88E52}" destId="{5988FB7E-5AD7-457C-81AD-916152578D73}" srcOrd="0" destOrd="0" presId="urn:microsoft.com/office/officeart/2008/layout/LinedList"/>
    <dgm:cxn modelId="{3C4022D7-481A-4468-A443-FBE6E24E7CEE}" type="presParOf" srcId="{420EC692-4EF4-4606-8EF0-0C4DCBD88E52}" destId="{AAD3E06F-3042-4E82-BB49-3CE7675303C2}" srcOrd="1" destOrd="0" presId="urn:microsoft.com/office/officeart/2008/layout/LinedList"/>
    <dgm:cxn modelId="{5FD2653A-CF87-4D27-A370-FAE6C3E29E65}" type="presParOf" srcId="{2E861C78-1ADC-47E7-8DCC-28D571134212}" destId="{F0411EDB-A4F4-472E-B469-B0FC9F43693B}" srcOrd="6" destOrd="0" presId="urn:microsoft.com/office/officeart/2008/layout/LinedList"/>
    <dgm:cxn modelId="{A80D77A0-28AB-40A6-BFCE-E1C6C6924722}" type="presParOf" srcId="{2E861C78-1ADC-47E7-8DCC-28D571134212}" destId="{812493AD-92C8-444D-A1BC-072EA92E0ED7}" srcOrd="7" destOrd="0" presId="urn:microsoft.com/office/officeart/2008/layout/LinedList"/>
    <dgm:cxn modelId="{987C7303-99BC-49F1-B8EE-105EA8AAF255}" type="presParOf" srcId="{812493AD-92C8-444D-A1BC-072EA92E0ED7}" destId="{324BE58C-E7DE-447A-B125-57215DA6976D}" srcOrd="0" destOrd="0" presId="urn:microsoft.com/office/officeart/2008/layout/LinedList"/>
    <dgm:cxn modelId="{F7322BEE-CB32-42B8-B4E1-4AEB9DA15F14}" type="presParOf" srcId="{812493AD-92C8-444D-A1BC-072EA92E0ED7}" destId="{FA086BFA-D43E-400D-ADBA-9DA935257AC5}" srcOrd="1" destOrd="0" presId="urn:microsoft.com/office/officeart/2008/layout/LinedList"/>
    <dgm:cxn modelId="{48E2AC95-CE2C-4DD5-8DD1-B0A4E123ACC6}" type="presParOf" srcId="{2E861C78-1ADC-47E7-8DCC-28D571134212}" destId="{EEBD55CF-1293-4C43-B4A3-90CE504E8C93}" srcOrd="8" destOrd="0" presId="urn:microsoft.com/office/officeart/2008/layout/LinedList"/>
    <dgm:cxn modelId="{82326A91-B91F-4D4B-8300-37ED64E0717E}" type="presParOf" srcId="{2E861C78-1ADC-47E7-8DCC-28D571134212}" destId="{42C61083-3124-46CA-8736-014AB93DDD28}" srcOrd="9" destOrd="0" presId="urn:microsoft.com/office/officeart/2008/layout/LinedList"/>
    <dgm:cxn modelId="{BE9AF50B-5526-44F7-8480-1A3A3936F0E2}" type="presParOf" srcId="{42C61083-3124-46CA-8736-014AB93DDD28}" destId="{7533C1D6-1FFB-4624-9DD0-AEA943BE591A}" srcOrd="0" destOrd="0" presId="urn:microsoft.com/office/officeart/2008/layout/LinedList"/>
    <dgm:cxn modelId="{5D9D3199-E37C-4BD4-9CDA-2B542A9E3888}" type="presParOf" srcId="{42C61083-3124-46CA-8736-014AB93DDD28}" destId="{47167E00-9197-4D16-B798-C8F17F87207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30B428-72FF-49A5-B1FE-E8A568211599}">
      <dsp:nvSpPr>
        <dsp:cNvPr id="0" name=""/>
        <dsp:cNvSpPr/>
      </dsp:nvSpPr>
      <dsp:spPr>
        <a:xfrm>
          <a:off x="0" y="1569"/>
          <a:ext cx="1071517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CFF597-FB0B-4751-BBD0-67A4055C6DF8}">
      <dsp:nvSpPr>
        <dsp:cNvPr id="0" name=""/>
        <dsp:cNvSpPr/>
      </dsp:nvSpPr>
      <dsp:spPr>
        <a:xfrm>
          <a:off x="0" y="238119"/>
          <a:ext cx="10715172" cy="9347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dirty="0"/>
            <a:t>Предмет дослідження: </a:t>
          </a:r>
          <a:r>
            <a:rPr lang="ru-RU" sz="2400" b="0" kern="1200" dirty="0" err="1"/>
            <a:t>трансформації</a:t>
          </a:r>
          <a:r>
            <a:rPr lang="ru-RU" sz="2400" b="0" kern="1200" dirty="0"/>
            <a:t> </a:t>
          </a:r>
          <a:r>
            <a:rPr lang="ru-RU" sz="2400" b="0" kern="1200" dirty="0" err="1"/>
            <a:t>функціонального</a:t>
          </a:r>
          <a:r>
            <a:rPr lang="ru-RU" sz="2400" b="0" kern="1200" dirty="0"/>
            <a:t>, </a:t>
          </a:r>
          <a:r>
            <a:rPr lang="ru-RU" sz="2400" b="0" kern="1200" dirty="0" err="1"/>
            <a:t>архітектурного</a:t>
          </a:r>
          <a:r>
            <a:rPr lang="ru-RU" sz="2400" b="0" kern="1200" dirty="0"/>
            <a:t> та культурного </a:t>
          </a:r>
          <a:r>
            <a:rPr lang="ru-RU" sz="2400" b="0" kern="1200" dirty="0" err="1"/>
            <a:t>значення</a:t>
          </a:r>
          <a:r>
            <a:rPr lang="ru-RU" sz="2400" b="0" kern="1200" dirty="0"/>
            <a:t> театру в </a:t>
          </a:r>
          <a:r>
            <a:rPr lang="ru-RU" sz="2400" b="0" kern="1200" dirty="0" err="1"/>
            <a:t>історичній</a:t>
          </a:r>
          <a:r>
            <a:rPr lang="ru-RU" sz="2400" b="0" kern="1200" dirty="0"/>
            <a:t> </a:t>
          </a:r>
          <a:r>
            <a:rPr lang="ru-RU" sz="2400" b="0" kern="1200" dirty="0" err="1"/>
            <a:t>ретроспективі</a:t>
          </a:r>
          <a:r>
            <a:rPr lang="ru-RU" sz="2400" b="0" kern="1200" dirty="0"/>
            <a:t>, </a:t>
          </a:r>
          <a:r>
            <a:rPr lang="ru-RU" sz="2400" b="0" kern="1200" dirty="0" err="1"/>
            <a:t>зафіксовані</a:t>
          </a:r>
          <a:r>
            <a:rPr lang="ru-RU" sz="2400" b="0" kern="1200" dirty="0"/>
            <a:t> у </a:t>
          </a:r>
          <a:r>
            <a:rPr lang="ru-RU" sz="2400" b="0" kern="1200" dirty="0" err="1"/>
            <a:t>документальних</a:t>
          </a:r>
          <a:r>
            <a:rPr lang="ru-RU" sz="2400" b="0" kern="1200" dirty="0"/>
            <a:t>, </a:t>
          </a:r>
          <a:r>
            <a:rPr lang="ru-RU" sz="2400" b="0" kern="1200" dirty="0" err="1"/>
            <a:t>фотоматеріалах</a:t>
          </a:r>
          <a:r>
            <a:rPr lang="ru-RU" sz="2400" b="0" kern="1200" dirty="0"/>
            <a:t> та </a:t>
          </a:r>
          <a:r>
            <a:rPr lang="ru-RU" sz="2400" b="0" kern="1200" dirty="0" err="1"/>
            <a:t>спогадах</a:t>
          </a:r>
          <a:r>
            <a:rPr lang="ru-RU" sz="2400" b="0" kern="1200" dirty="0"/>
            <a:t>.</a:t>
          </a:r>
          <a:endParaRPr lang="en-US" sz="2400" b="0" kern="1200" dirty="0"/>
        </a:p>
      </dsp:txBody>
      <dsp:txXfrm>
        <a:off x="0" y="238119"/>
        <a:ext cx="10715172" cy="934757"/>
      </dsp:txXfrm>
    </dsp:sp>
    <dsp:sp modelId="{85DE434A-60AF-4852-B70A-DD5D9DF91293}">
      <dsp:nvSpPr>
        <dsp:cNvPr id="0" name=""/>
        <dsp:cNvSpPr/>
      </dsp:nvSpPr>
      <dsp:spPr>
        <a:xfrm>
          <a:off x="0" y="1473653"/>
          <a:ext cx="1071517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64D888-7053-4116-97EF-B09F18F0A2FE}">
      <dsp:nvSpPr>
        <dsp:cNvPr id="0" name=""/>
        <dsp:cNvSpPr/>
      </dsp:nvSpPr>
      <dsp:spPr>
        <a:xfrm>
          <a:off x="0" y="1577374"/>
          <a:ext cx="10715172" cy="9347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dirty="0"/>
            <a:t>Об’єкт: </a:t>
          </a:r>
          <a:r>
            <a:rPr lang="ru-RU" sz="2400" b="0" kern="1200" dirty="0" err="1"/>
            <a:t>архітектурна</a:t>
          </a:r>
          <a:r>
            <a:rPr lang="ru-RU" sz="2400" b="0" kern="1200" dirty="0"/>
            <a:t> та культурна </a:t>
          </a:r>
          <a:r>
            <a:rPr lang="ru-RU" sz="2400" b="0" kern="1200" dirty="0" err="1"/>
            <a:t>спадщина</a:t>
          </a:r>
          <a:r>
            <a:rPr lang="ru-RU" sz="2400" b="0" kern="1200" dirty="0"/>
            <a:t> </a:t>
          </a:r>
          <a:r>
            <a:rPr lang="ru-RU" sz="2400" b="0" kern="1200" dirty="0" err="1"/>
            <a:t>Олександрійського</a:t>
          </a:r>
          <a:r>
            <a:rPr lang="ru-RU" sz="2400" b="0" kern="1200" dirty="0"/>
            <a:t> театру як </a:t>
          </a:r>
          <a:r>
            <a:rPr lang="ru-RU" sz="2400" b="0" kern="1200" dirty="0" err="1"/>
            <a:t>частини</a:t>
          </a:r>
          <a:r>
            <a:rPr lang="ru-RU" sz="2400" b="0" kern="1200" dirty="0"/>
            <a:t> </a:t>
          </a:r>
          <a:r>
            <a:rPr lang="ru-RU" sz="2400" b="0" kern="1200" dirty="0" err="1"/>
            <a:t>історичного</a:t>
          </a:r>
          <a:r>
            <a:rPr lang="ru-RU" sz="2400" b="0" kern="1200" dirty="0"/>
            <a:t> ландшафту </a:t>
          </a:r>
          <a:r>
            <a:rPr lang="ru-RU" sz="2400" b="0" kern="1200" dirty="0" err="1"/>
            <a:t>міста</a:t>
          </a:r>
          <a:r>
            <a:rPr lang="ru-RU" sz="2400" b="0" kern="1200" dirty="0"/>
            <a:t>.</a:t>
          </a:r>
          <a:endParaRPr lang="en-US" sz="2400" b="0" kern="1200" dirty="0"/>
        </a:p>
      </dsp:txBody>
      <dsp:txXfrm>
        <a:off x="0" y="1577374"/>
        <a:ext cx="10715172" cy="934757"/>
      </dsp:txXfrm>
    </dsp:sp>
    <dsp:sp modelId="{E3649783-C6F5-4DA1-8F8B-4C0794AD8B4E}">
      <dsp:nvSpPr>
        <dsp:cNvPr id="0" name=""/>
        <dsp:cNvSpPr/>
      </dsp:nvSpPr>
      <dsp:spPr>
        <a:xfrm>
          <a:off x="0" y="2633618"/>
          <a:ext cx="1071517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88FB7E-5AD7-457C-81AD-916152578D73}">
      <dsp:nvSpPr>
        <dsp:cNvPr id="0" name=""/>
        <dsp:cNvSpPr/>
      </dsp:nvSpPr>
      <dsp:spPr>
        <a:xfrm>
          <a:off x="10464" y="2691922"/>
          <a:ext cx="10704707" cy="14031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dirty="0"/>
            <a:t>Мета: </a:t>
          </a:r>
          <a:r>
            <a:rPr lang="ru-RU" sz="2400" b="0" kern="1200" dirty="0" err="1"/>
            <a:t>виявити</a:t>
          </a:r>
          <a:r>
            <a:rPr lang="ru-RU" sz="2400" b="0" kern="1200" dirty="0"/>
            <a:t> та </a:t>
          </a:r>
          <a:r>
            <a:rPr lang="ru-RU" sz="2400" b="0" kern="1200" dirty="0" err="1"/>
            <a:t>проаналізувати</a:t>
          </a:r>
          <a:r>
            <a:rPr lang="ru-RU" sz="2400" b="0" kern="1200" dirty="0"/>
            <a:t> </a:t>
          </a:r>
          <a:r>
            <a:rPr lang="ru-RU" sz="2400" b="0" kern="1200" dirty="0" err="1"/>
            <a:t>етапи</a:t>
          </a:r>
          <a:r>
            <a:rPr lang="ru-RU" sz="2400" b="0" kern="1200" dirty="0"/>
            <a:t> </a:t>
          </a:r>
          <a:r>
            <a:rPr lang="ru-RU" sz="2400" b="0" kern="1200" dirty="0" err="1"/>
            <a:t>історичного</a:t>
          </a:r>
          <a:r>
            <a:rPr lang="ru-RU" sz="2400" b="0" kern="1200" dirty="0"/>
            <a:t>, </a:t>
          </a:r>
          <a:r>
            <a:rPr lang="ru-RU" sz="2400" b="0" kern="1200" dirty="0" err="1"/>
            <a:t>архітектурного</a:t>
          </a:r>
          <a:r>
            <a:rPr lang="ru-RU" sz="2400" b="0" kern="1200" dirty="0"/>
            <a:t> та культурного </a:t>
          </a:r>
          <a:r>
            <a:rPr lang="ru-RU" sz="2400" b="0" kern="1200" dirty="0" err="1"/>
            <a:t>розвитку</a:t>
          </a:r>
          <a:r>
            <a:rPr lang="ru-RU" sz="2400" b="0" kern="1200" dirty="0"/>
            <a:t> </a:t>
          </a:r>
          <a:r>
            <a:rPr lang="ru-RU" sz="2400" b="0" kern="1200" dirty="0" err="1"/>
            <a:t>Олександрійського</a:t>
          </a:r>
          <a:r>
            <a:rPr lang="ru-RU" sz="2400" b="0" kern="1200" dirty="0"/>
            <a:t> театру як </a:t>
          </a:r>
          <a:r>
            <a:rPr lang="ru-RU" sz="2400" b="0" kern="1200" dirty="0" err="1"/>
            <a:t>складової</a:t>
          </a:r>
          <a:r>
            <a:rPr lang="ru-RU" sz="2400" b="0" kern="1200" dirty="0"/>
            <a:t> </a:t>
          </a:r>
          <a:r>
            <a:rPr lang="ru-RU" sz="2400" b="0" kern="1200" dirty="0" err="1"/>
            <a:t>міського</a:t>
          </a:r>
          <a:r>
            <a:rPr lang="ru-RU" sz="2400" b="0" kern="1200" dirty="0"/>
            <a:t> </a:t>
          </a:r>
          <a:r>
            <a:rPr lang="ru-RU" sz="2400" b="0" kern="1200" dirty="0" err="1"/>
            <a:t>середовища</a:t>
          </a:r>
          <a:r>
            <a:rPr lang="ru-RU" sz="2400" b="0" kern="1200" dirty="0"/>
            <a:t>, </a:t>
          </a:r>
          <a:r>
            <a:rPr lang="ru-RU" sz="2400" b="0" kern="1200" dirty="0" err="1"/>
            <a:t>дослідити</a:t>
          </a:r>
          <a:r>
            <a:rPr lang="ru-RU" sz="2400" b="0" kern="1200" dirty="0"/>
            <a:t> </a:t>
          </a:r>
          <a:r>
            <a:rPr lang="ru-RU" sz="2400" b="0" kern="1200" dirty="0" err="1"/>
            <a:t>його</a:t>
          </a:r>
          <a:r>
            <a:rPr lang="ru-RU" sz="2400" b="0" kern="1200" dirty="0"/>
            <a:t> </a:t>
          </a:r>
          <a:r>
            <a:rPr lang="ru-RU" sz="2400" b="0" kern="1200" dirty="0" err="1"/>
            <a:t>значення</a:t>
          </a:r>
          <a:r>
            <a:rPr lang="ru-RU" sz="2400" b="0" kern="1200" dirty="0"/>
            <a:t> в культурному </a:t>
          </a:r>
          <a:r>
            <a:rPr lang="ru-RU" sz="2400" b="0" kern="1200" dirty="0" err="1"/>
            <a:t>житті</a:t>
          </a:r>
          <a:r>
            <a:rPr lang="ru-RU" sz="2400" b="0" kern="1200" dirty="0"/>
            <a:t> </a:t>
          </a:r>
          <a:r>
            <a:rPr lang="ru-RU" sz="2400" b="0" kern="1200" dirty="0" err="1"/>
            <a:t>міста</a:t>
          </a:r>
          <a:r>
            <a:rPr lang="ru-RU" sz="2400" b="0" kern="1200" dirty="0"/>
            <a:t> </a:t>
          </a:r>
          <a:r>
            <a:rPr lang="ru-RU" sz="2400" b="0" kern="1200" dirty="0" err="1"/>
            <a:t>від</a:t>
          </a:r>
          <a:r>
            <a:rPr lang="ru-RU" sz="2400" b="0" kern="1200" dirty="0"/>
            <a:t> моменту </a:t>
          </a:r>
          <a:r>
            <a:rPr lang="ru-RU" sz="2400" b="0" kern="1200" dirty="0" err="1"/>
            <a:t>заснування</a:t>
          </a:r>
          <a:r>
            <a:rPr lang="ru-RU" sz="2400" b="0" kern="1200" dirty="0"/>
            <a:t> до </a:t>
          </a:r>
          <a:r>
            <a:rPr lang="ru-RU" sz="2400" b="0" kern="1200" dirty="0" err="1"/>
            <a:t>сьогодення</a:t>
          </a:r>
          <a:r>
            <a:rPr lang="ru-RU" sz="2400" b="0" kern="1200" dirty="0"/>
            <a:t>.</a:t>
          </a:r>
          <a:endParaRPr lang="en-US" sz="2400" b="0" kern="1200" dirty="0"/>
        </a:p>
      </dsp:txBody>
      <dsp:txXfrm>
        <a:off x="10464" y="2691922"/>
        <a:ext cx="10704707" cy="1403136"/>
      </dsp:txXfrm>
    </dsp:sp>
    <dsp:sp modelId="{F0411EDB-A4F4-472E-B469-B0FC9F43693B}">
      <dsp:nvSpPr>
        <dsp:cNvPr id="0" name=""/>
        <dsp:cNvSpPr/>
      </dsp:nvSpPr>
      <dsp:spPr>
        <a:xfrm>
          <a:off x="0" y="4189375"/>
          <a:ext cx="1071517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4BE58C-E7DE-447A-B125-57215DA6976D}">
      <dsp:nvSpPr>
        <dsp:cNvPr id="0" name=""/>
        <dsp:cNvSpPr/>
      </dsp:nvSpPr>
      <dsp:spPr>
        <a:xfrm>
          <a:off x="0" y="3274220"/>
          <a:ext cx="10715172" cy="9347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b="0" kern="1200" dirty="0"/>
        </a:p>
      </dsp:txBody>
      <dsp:txXfrm>
        <a:off x="0" y="3274220"/>
        <a:ext cx="10715172" cy="934757"/>
      </dsp:txXfrm>
    </dsp:sp>
    <dsp:sp modelId="{EEBD55CF-1293-4C43-B4A3-90CE504E8C93}">
      <dsp:nvSpPr>
        <dsp:cNvPr id="0" name=""/>
        <dsp:cNvSpPr/>
      </dsp:nvSpPr>
      <dsp:spPr>
        <a:xfrm>
          <a:off x="0" y="4208977"/>
          <a:ext cx="1071517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33C1D6-1FFB-4624-9DD0-AEA943BE591A}">
      <dsp:nvSpPr>
        <dsp:cNvPr id="0" name=""/>
        <dsp:cNvSpPr/>
      </dsp:nvSpPr>
      <dsp:spPr>
        <a:xfrm>
          <a:off x="0" y="4208977"/>
          <a:ext cx="10704707" cy="19450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just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700" b="1" kern="1200" dirty="0"/>
            <a:t>Практичне значення </a:t>
          </a:r>
          <a:r>
            <a:rPr lang="uk-UA" sz="2700" b="0" kern="1200" dirty="0"/>
            <a:t>полягає в можливості використання матеріалів дослідження для підготовки екскурсій, освітніх занять з історії рідного краю, а також у формуванні культурної ідентичності молоді через збереження нематеріальної спадщини.</a:t>
          </a:r>
          <a:endParaRPr lang="en-US" sz="2700" b="0" kern="1200" dirty="0"/>
        </a:p>
      </dsp:txBody>
      <dsp:txXfrm>
        <a:off x="0" y="4208977"/>
        <a:ext cx="10704707" cy="19450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B37D18-8393-40B9-86A6-3B09B924F7AF}" type="datetimeFigureOut">
              <a:rPr lang="uk-UA" smtClean="0"/>
              <a:t>23.04.2025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20075A-FE83-4D0F-9845-E04B29272FE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312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20075A-FE83-4D0F-9845-E04B29272FE1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2089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20075A-FE83-4D0F-9845-E04B29272FE1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1787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61D858-2A56-4F32-4A88-B32E167D52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FA9184F5-D5BB-61F5-FB9F-8A82BC4198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F0BAC5E-6E16-4033-4E9B-0898D40C9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6530-0556-4F24-AEAE-3407405A864D}" type="datetimeFigureOut">
              <a:rPr lang="uk-UA" smtClean="0"/>
              <a:t>23.04.2025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E3C97EB-1C30-FC72-C175-433F3DE19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9154438-4692-2006-6767-13A13F369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0011F-CDAC-42F0-AA25-D9892D65525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89474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5BF773-C924-2314-9AB2-E3C8A3311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D525273-B19E-B7CA-FDE6-EF9EE98C2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ADE0798D-D924-E5D3-0500-936D082AC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6530-0556-4F24-AEAE-3407405A864D}" type="datetimeFigureOut">
              <a:rPr lang="uk-UA" smtClean="0"/>
              <a:t>23.04.2025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29B5DB2-BDFF-F78C-ED29-172DF2ED9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848CB722-893B-C53F-421A-E72B34110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0011F-CDAC-42F0-AA25-D9892D65525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48183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B409CA-4382-8335-3BBE-D805C8BC5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EFC40F17-4315-4D0F-EB36-5B40F52F6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902FCCCE-7817-4A71-5F97-151EB3DDB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6530-0556-4F24-AEAE-3407405A864D}" type="datetimeFigureOut">
              <a:rPr lang="uk-UA" smtClean="0"/>
              <a:t>23.04.2025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967C57A-622C-E38D-4F92-830E9A3A4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6163CF5-F15C-9C2A-83EB-27D5FE361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0011F-CDAC-42F0-AA25-D9892D65525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2276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84CAF6-6EF3-4FD2-DF59-4601A43CB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535E427-32C9-64C8-49AA-F0FE4802B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D69861DF-EF08-9724-F4DF-01CD12964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76C5DD3F-17C1-4118-8BBE-508DE5374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6530-0556-4F24-AEAE-3407405A864D}" type="datetimeFigureOut">
              <a:rPr lang="uk-UA" smtClean="0"/>
              <a:t>23.04.2025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53630108-0FAC-3427-BDB3-B5056B675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E3A1F97A-2B6C-A72A-F354-C2A60CB58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0011F-CDAC-42F0-AA25-D9892D65525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32254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AA27CC-F61A-F491-D84C-79D086EE2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A4C7F22-48F1-C382-813C-0F657C2C97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3707A927-542A-FAB6-E338-E8B2A7E78D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B0442D40-F044-AFDD-7BE0-3E097B6151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F122B963-83DF-3AD3-5383-6D96155B11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F86A9530-27D3-A81C-D275-843EA6F9A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6530-0556-4F24-AEAE-3407405A864D}" type="datetimeFigureOut">
              <a:rPr lang="uk-UA" smtClean="0"/>
              <a:t>23.04.2025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EAEBEFD6-A396-94E2-815B-9FA83BAED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C37ABA84-094D-65AC-09BA-6F75CD06B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0011F-CDAC-42F0-AA25-D9892D65525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6370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34AAD8-0F2D-47B4-73B0-CBB01641D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1C41D9D5-747C-04A1-DC35-2EC89E219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6530-0556-4F24-AEAE-3407405A864D}" type="datetimeFigureOut">
              <a:rPr lang="uk-UA" smtClean="0"/>
              <a:t>23.04.2025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DC2355AB-A5FF-10F9-0298-4940B2147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58C023D8-51E7-A3AA-693B-92AD07400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0011F-CDAC-42F0-AA25-D9892D65525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5650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A18C19BE-A0BA-C4B2-743D-9678741E7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6530-0556-4F24-AEAE-3407405A864D}" type="datetimeFigureOut">
              <a:rPr lang="uk-UA" smtClean="0"/>
              <a:t>23.04.2025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AAD6BB72-830E-D1A9-7713-4D23B12CA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EB9528F4-F829-54A4-9CED-7C00E4A23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0011F-CDAC-42F0-AA25-D9892D65525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00199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26ECF5-6CAE-770E-C1E8-A2149D1E7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D360F3C-D502-2C96-0511-939691732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36442A32-4E96-25A8-E87C-9D20575DFD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AE97A68E-972A-D9B1-2B99-76E65A5C7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6530-0556-4F24-AEAE-3407405A864D}" type="datetimeFigureOut">
              <a:rPr lang="uk-UA" smtClean="0"/>
              <a:t>23.04.2025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3443E914-B361-1A32-C246-8A2725ED4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D21DF09A-C687-8612-5072-8067D6D63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0011F-CDAC-42F0-AA25-D9892D65525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71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A1BA50-68EB-E75E-7C5B-1889639B2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10C12464-240F-9070-E200-E77CB4C83B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BA7B401E-A82D-FD05-2776-1A877AD4BA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942F2BC8-CFDF-6A99-5163-0144357AB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6530-0556-4F24-AEAE-3407405A864D}" type="datetimeFigureOut">
              <a:rPr lang="uk-UA" smtClean="0"/>
              <a:t>23.04.2025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8AEEE447-1A89-4765-9956-D02AA39E2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1976FE7C-1B00-0E08-8F2E-17D7F14C1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0011F-CDAC-42F0-AA25-D9892D65525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8628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A50581-E187-2CCB-E51B-18883F689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654BFB6D-50D7-40DE-5478-9362CDC9F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111038D2-BFE7-8670-AC7A-C58FFFE1F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6530-0556-4F24-AEAE-3407405A864D}" type="datetimeFigureOut">
              <a:rPr lang="uk-UA" smtClean="0"/>
              <a:t>23.04.2025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531DF27-9940-3477-5888-828DAB8F3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E2AF85D-7158-E524-565C-6CD635C15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0011F-CDAC-42F0-AA25-D9892D65525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0075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1F8BA433-A4DB-98AA-D23D-894604B516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C2CFA435-4D96-3F28-70E1-C933F12F2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9F62A671-CE77-6DAF-A2ED-B15D19459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6530-0556-4F24-AEAE-3407405A864D}" type="datetimeFigureOut">
              <a:rPr lang="uk-UA" smtClean="0"/>
              <a:t>23.04.2025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ACCD28AD-1A89-8D68-40D3-C0AD3B50A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65880A8F-5827-4E61-DF66-CE1B361B0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0011F-CDAC-42F0-AA25-D9892D65525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59169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8D519C59-E6AF-BCBC-106F-A6783C64D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5EE4FAAE-F8B9-2230-7766-7889B48EBA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7CBC986-4C3D-42E2-65EC-EBCE3A9C1A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D06530-0556-4F24-AEAE-3407405A864D}" type="datetimeFigureOut">
              <a:rPr lang="uk-UA" smtClean="0"/>
              <a:t>23.04.2025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7BF4C33E-F98D-B84B-719D-5447DC768A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069E62E-51FB-C446-DB46-45D52A8A72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C0011F-CDAC-42F0-AA25-D9892D65525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17321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7.jpe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A34930-E99A-0DDB-E861-B76F6905A5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31406"/>
            <a:ext cx="9144000" cy="1411287"/>
          </a:xfrm>
        </p:spPr>
        <p:txBody>
          <a:bodyPr>
            <a:noAutofit/>
          </a:bodyPr>
          <a:lstStyle/>
          <a:p>
            <a:r>
              <a:rPr lang="ru-RU" sz="4800" dirty="0" err="1"/>
              <a:t>Олександрійський</a:t>
            </a:r>
            <a:r>
              <a:rPr lang="ru-RU" sz="4800" dirty="0"/>
              <a:t> театр: </a:t>
            </a:r>
            <a:r>
              <a:rPr lang="ru-RU" sz="4800" dirty="0" err="1"/>
              <a:t>культурний</a:t>
            </a:r>
            <a:r>
              <a:rPr lang="ru-RU" sz="4800" dirty="0"/>
              <a:t> </a:t>
            </a:r>
            <a:r>
              <a:rPr lang="ru-RU" sz="4800" dirty="0" err="1"/>
              <a:t>простір</a:t>
            </a:r>
            <a:r>
              <a:rPr lang="ru-RU" sz="4800" dirty="0"/>
              <a:t> у </a:t>
            </a:r>
            <a:r>
              <a:rPr lang="ru-RU" sz="4800" dirty="0" err="1"/>
              <a:t>дзеркалі</a:t>
            </a:r>
            <a:r>
              <a:rPr lang="ru-RU" sz="4800" dirty="0"/>
              <a:t> часу</a:t>
            </a:r>
            <a:endParaRPr lang="uk-UA" sz="4800" dirty="0"/>
          </a:p>
        </p:txBody>
      </p:sp>
      <p:sp>
        <p:nvSpPr>
          <p:cNvPr id="5" name="Підзаголовок 2">
            <a:extLst>
              <a:ext uri="{FF2B5EF4-FFF2-40B4-BE49-F238E27FC236}">
                <a16:creationId xmlns:a16="http://schemas.microsoft.com/office/drawing/2014/main" id="{237D4A3E-36E0-779A-1F08-B5AAC4CAE16A}"/>
              </a:ext>
            </a:extLst>
          </p:cNvPr>
          <p:cNvSpPr txBox="1">
            <a:spLocks/>
          </p:cNvSpPr>
          <p:nvPr/>
        </p:nvSpPr>
        <p:spPr>
          <a:xfrm>
            <a:off x="1948938" y="62526"/>
            <a:ext cx="8822635" cy="1804374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 інтерактивний конкурс «МАН-Юніор Дослідник» 2025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Номінація «Юніор-Історик»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Кіровоградська мала академія учнівської творчості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«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екскурсійний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маршрут 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рідним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містом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селищем, селом 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околицями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включатиме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ознайомлення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історичними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пам’ятками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історичними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подіями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сталися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Вашій</a:t>
            </a:r>
            <a:r>
              <a:rPr lang="ru-RU" sz="3200" b="1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місцевості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6" name="Підзаголовок 2">
            <a:extLst>
              <a:ext uri="{FF2B5EF4-FFF2-40B4-BE49-F238E27FC236}">
                <a16:creationId xmlns:a16="http://schemas.microsoft.com/office/drawing/2014/main" id="{C3D40D8A-A464-9BF7-CCA0-85AAE4613F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30008" y="3509963"/>
            <a:ext cx="5150498" cy="2929391"/>
          </a:xfrm>
        </p:spPr>
        <p:txBody>
          <a:bodyPr>
            <a:normAutofit fontScale="62500" lnSpcReduction="20000"/>
          </a:bodyPr>
          <a:lstStyle/>
          <a:p>
            <a:pPr algn="l">
              <a:lnSpc>
                <a:spcPct val="120000"/>
              </a:lnSpc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Роботу виконала: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Бондаренко Ангеліна Романівна,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учениця 10 – Б класу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Мультипрофільного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ліцею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Олександрійської міської ради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Кіровоградської області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керівник: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Коваленко Юлія Борисівна,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 історії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Мультипрофільного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ліцею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Олександрійської міської ради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Кіровоградської області</a:t>
            </a:r>
            <a:endParaRPr lang="uk-U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47CD27-1132-EAFB-E9D8-A71B4FFDB754}"/>
              </a:ext>
            </a:extLst>
          </p:cNvPr>
          <p:cNvSpPr txBox="1"/>
          <p:nvPr/>
        </p:nvSpPr>
        <p:spPr>
          <a:xfrm>
            <a:off x="4386648" y="6509505"/>
            <a:ext cx="2829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 Олександрія – 2025 р.</a:t>
            </a:r>
          </a:p>
        </p:txBody>
      </p:sp>
      <p:pic>
        <p:nvPicPr>
          <p:cNvPr id="3" name="Рисунок 2" descr="Олександрійський театр — Вікіпедія">
            <a:extLst>
              <a:ext uri="{FF2B5EF4-FFF2-40B4-BE49-F238E27FC236}">
                <a16:creationId xmlns:a16="http://schemas.microsoft.com/office/drawing/2014/main" id="{7867125C-6F39-EB2B-F2BD-DD4CC1BEF0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299" y="3389814"/>
            <a:ext cx="5312505" cy="31196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94112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Місце для вмісту 2">
            <a:extLst>
              <a:ext uri="{FF2B5EF4-FFF2-40B4-BE49-F238E27FC236}">
                <a16:creationId xmlns:a16="http://schemas.microsoft.com/office/drawing/2014/main" id="{5690FB81-DF21-FC4F-CC75-3A7C5131A4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1340505"/>
              </p:ext>
            </p:extLst>
          </p:nvPr>
        </p:nvGraphicFramePr>
        <p:xfrm>
          <a:off x="838199" y="228600"/>
          <a:ext cx="10715172" cy="61555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9475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7">
            <a:extLst>
              <a:ext uri="{FF2B5EF4-FFF2-40B4-BE49-F238E27FC236}">
                <a16:creationId xmlns:a16="http://schemas.microsoft.com/office/drawing/2014/main" id="{4DA718D0-4865-4629-8134-44F68D41D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9">
            <a:extLst>
              <a:ext uri="{FF2B5EF4-FFF2-40B4-BE49-F238E27FC236}">
                <a16:creationId xmlns:a16="http://schemas.microsoft.com/office/drawing/2014/main" id="{65167ED7-6315-43AB-B1B6-C326D5FD8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4D8839-FB03-487D-ACC8-8BFEDD4FE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1">
              <a:extLst>
                <a:ext uri="{FF2B5EF4-FFF2-40B4-BE49-F238E27FC236}">
                  <a16:creationId xmlns:a16="http://schemas.microsoft.com/office/drawing/2014/main" id="{0EF75023-9A3B-42FC-B704-61A8F7BEF4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F6D1B3-836B-1850-05FE-91A7EE1EC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303" y="184718"/>
            <a:ext cx="9849751" cy="900581"/>
          </a:xfrm>
        </p:spPr>
        <p:txBody>
          <a:bodyPr anchor="b">
            <a:normAutofit/>
          </a:bodyPr>
          <a:lstStyle/>
          <a:p>
            <a:r>
              <a:rPr lang="uk-UA" sz="5400" dirty="0"/>
              <a:t>Завдання: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9A5B48A-4FE1-7F72-9493-F4AA13819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304" y="1085299"/>
            <a:ext cx="10103229" cy="5608999"/>
          </a:xfrm>
        </p:spPr>
        <p:txBody>
          <a:bodyPr anchor="ctr">
            <a:normAutofit/>
          </a:bodyPr>
          <a:lstStyle/>
          <a:p>
            <a:pPr algn="just">
              <a:buFont typeface="+mj-lt"/>
              <a:buAutoNum type="arabicPeriod"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Здійснити огляд історико-культурного розвитку міста Олександрія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від часу його заснування до сьогодення, з акцентом на ключові періоди трансформацій міського середовища.</a:t>
            </a:r>
          </a:p>
          <a:p>
            <a:pPr algn="just">
              <a:buFont typeface="+mj-lt"/>
              <a:buAutoNum type="arabicPeriod"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Зібрати, систематизувати та проаналізувати архівні фотографії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міста, що відображають зміни в архітектурі, інфраструктурі та соціальному ландшафті.</a:t>
            </a:r>
          </a:p>
          <a:p>
            <a:pPr algn="just">
              <a:buFont typeface="+mj-lt"/>
              <a:buAutoNum type="arabicPeriod"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Виконати порівняльний аналіз архівних та сучасних світлин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метою ідентифікації просторових і функціональних змін у міському ландшафті.</a:t>
            </a:r>
          </a:p>
          <a:p>
            <a:pPr algn="just">
              <a:buFont typeface="+mj-lt"/>
              <a:buAutoNum type="arabicPeriod"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Розробити тематичний екскурсійний маршрут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«Олександрія – в об’єктиві часу», інтегрувавши фотографічні матеріали як основний візуальний супровід.</a:t>
            </a:r>
          </a:p>
          <a:p>
            <a:pPr algn="just">
              <a:buFont typeface="+mj-lt"/>
              <a:buAutoNum type="arabicPeriod"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 освітній і туристичний потенціал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створеного маршруту для подальшого використання у шкільному краєзнавстві, музейній справі та внутрішньому туризмі.</a:t>
            </a:r>
          </a:p>
          <a:p>
            <a:pPr algn="just"/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797491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392EF3A-71AF-B363-B84C-E1BDF0C933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547" r="14959" b="3505"/>
          <a:stretch/>
        </p:blipFill>
        <p:spPr>
          <a:xfrm>
            <a:off x="33337" y="7546"/>
            <a:ext cx="12192000" cy="696475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1A2D8C-B627-F3B9-3BBF-3CD44C7E4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Картосхема маршруту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7C5BE638-F724-5C24-864D-63ECE25E86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34575" t="47801" r="56970" b="36497"/>
          <a:stretch/>
        </p:blipFill>
        <p:spPr>
          <a:xfrm>
            <a:off x="8423537" y="5314759"/>
            <a:ext cx="395926" cy="73529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DB8C3945-FFC2-C408-146C-1AD05F42C1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34575" t="47801" r="56970" b="36497"/>
          <a:stretch/>
        </p:blipFill>
        <p:spPr>
          <a:xfrm flipH="1">
            <a:off x="8621500" y="5044060"/>
            <a:ext cx="395925" cy="735290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B31A1580-DF34-034A-2F73-0B3ACF27A761}"/>
              </a:ext>
            </a:extLst>
          </p:cNvPr>
          <p:cNvSpPr txBox="1"/>
          <p:nvPr/>
        </p:nvSpPr>
        <p:spPr>
          <a:xfrm>
            <a:off x="9215389" y="5419777"/>
            <a:ext cx="2869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/>
              <a:t>Загальний час екскурсії: </a:t>
            </a:r>
            <a:r>
              <a:rPr lang="uk-UA" dirty="0"/>
              <a:t>1 год 20 хв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35275CC-D3C8-CD24-F06A-43F44150CFD8}"/>
              </a:ext>
            </a:extLst>
          </p:cNvPr>
          <p:cNvSpPr txBox="1"/>
          <p:nvPr/>
        </p:nvSpPr>
        <p:spPr>
          <a:xfrm>
            <a:off x="169045" y="5411705"/>
            <a:ext cx="2869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/>
              <a:t>Тип екскурсії: </a:t>
            </a:r>
            <a:r>
              <a:rPr lang="uk-UA" dirty="0"/>
              <a:t>пішохідна локальна (один об’єкт)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F5D50214-F3DA-0DFF-850B-FB057578CDE2}"/>
              </a:ext>
            </a:extLst>
          </p:cNvPr>
          <p:cNvSpPr/>
          <p:nvPr/>
        </p:nvSpPr>
        <p:spPr>
          <a:xfrm>
            <a:off x="7814821" y="2658359"/>
            <a:ext cx="1202604" cy="1329172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212B6FB-87BB-BDC6-96C5-4334F6B945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566" y="350791"/>
            <a:ext cx="4044098" cy="2530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48F0694-2AEA-C7D6-15E7-890C0373C3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658359"/>
            <a:ext cx="4448528" cy="279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455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B7B42F36-B3C1-4247-AF36-090F0134E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2"/>
            <a:ext cx="12188952" cy="68579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EF131A2-E574-4D95-A322-C5FF0B64E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solidFill>
                  <a:srgbClr val="000000"/>
                </a:solidFill>
                <a:latin typeface="Times-Roman"/>
              </a:rPr>
              <a:t>FamilyID=Office_ArchiveTorn</a:t>
            </a:r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0DAE6B-7CA3-ECFA-0ECA-D208DD54D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107" y="5543477"/>
            <a:ext cx="8804444" cy="10040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Олександрійський</a:t>
            </a:r>
            <a:r>
              <a:rPr lang="en-US" sz="36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театр</a:t>
            </a:r>
            <a:r>
              <a:rPr lang="uk-UA" sz="36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endParaRPr lang="en-US" sz="3600" kern="12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DF9BB44-D81F-08A1-87D1-1CECD07061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279" r="19988" b="3"/>
          <a:stretch/>
        </p:blipFill>
        <p:spPr>
          <a:xfrm>
            <a:off x="4038601" y="10"/>
            <a:ext cx="4079551" cy="5121732"/>
          </a:xfrm>
          <a:custGeom>
            <a:avLst/>
            <a:gdLst/>
            <a:ahLst/>
            <a:cxnLst/>
            <a:rect l="l" t="t" r="r" b="b"/>
            <a:pathLst>
              <a:path w="4079551" h="5121742">
                <a:moveTo>
                  <a:pt x="0" y="0"/>
                </a:moveTo>
                <a:lnTo>
                  <a:pt x="1995194" y="0"/>
                </a:lnTo>
                <a:lnTo>
                  <a:pt x="2066032" y="17448"/>
                </a:lnTo>
                <a:cubicBezTo>
                  <a:pt x="2128997" y="23966"/>
                  <a:pt x="2110147" y="27214"/>
                  <a:pt x="2159511" y="26888"/>
                </a:cubicBezTo>
                <a:cubicBezTo>
                  <a:pt x="2164432" y="26525"/>
                  <a:pt x="2173850" y="35708"/>
                  <a:pt x="2192911" y="33431"/>
                </a:cubicBezTo>
                <a:cubicBezTo>
                  <a:pt x="2223081" y="37362"/>
                  <a:pt x="2206425" y="48416"/>
                  <a:pt x="2245068" y="52056"/>
                </a:cubicBezTo>
                <a:cubicBezTo>
                  <a:pt x="2241495" y="55478"/>
                  <a:pt x="2279354" y="53783"/>
                  <a:pt x="2283002" y="65933"/>
                </a:cubicBezTo>
                <a:cubicBezTo>
                  <a:pt x="2299420" y="69803"/>
                  <a:pt x="2324641" y="73066"/>
                  <a:pt x="2343575" y="75274"/>
                </a:cubicBezTo>
                <a:cubicBezTo>
                  <a:pt x="2371943" y="81224"/>
                  <a:pt x="2386065" y="87641"/>
                  <a:pt x="2390257" y="91880"/>
                </a:cubicBezTo>
                <a:cubicBezTo>
                  <a:pt x="2418657" y="98611"/>
                  <a:pt x="2415586" y="99822"/>
                  <a:pt x="2452878" y="114104"/>
                </a:cubicBezTo>
                <a:cubicBezTo>
                  <a:pt x="2474763" y="108974"/>
                  <a:pt x="2493568" y="120070"/>
                  <a:pt x="2502728" y="130204"/>
                </a:cubicBezTo>
                <a:cubicBezTo>
                  <a:pt x="2527501" y="139804"/>
                  <a:pt x="2581310" y="162727"/>
                  <a:pt x="2616700" y="165762"/>
                </a:cubicBezTo>
                <a:cubicBezTo>
                  <a:pt x="2670822" y="165032"/>
                  <a:pt x="2655678" y="176304"/>
                  <a:pt x="2679757" y="184874"/>
                </a:cubicBezTo>
                <a:cubicBezTo>
                  <a:pt x="2698501" y="195527"/>
                  <a:pt x="2695893" y="186329"/>
                  <a:pt x="2715454" y="199796"/>
                </a:cubicBezTo>
                <a:lnTo>
                  <a:pt x="2751684" y="215417"/>
                </a:lnTo>
                <a:lnTo>
                  <a:pt x="2795379" y="239878"/>
                </a:lnTo>
                <a:lnTo>
                  <a:pt x="2805381" y="246602"/>
                </a:lnTo>
                <a:cubicBezTo>
                  <a:pt x="2810511" y="246626"/>
                  <a:pt x="2813766" y="247045"/>
                  <a:pt x="2815845" y="247782"/>
                </a:cubicBezTo>
                <a:cubicBezTo>
                  <a:pt x="2815896" y="247881"/>
                  <a:pt x="2815949" y="247980"/>
                  <a:pt x="2816000" y="248079"/>
                </a:cubicBezTo>
                <a:lnTo>
                  <a:pt x="2830764" y="251040"/>
                </a:lnTo>
                <a:cubicBezTo>
                  <a:pt x="2847879" y="251404"/>
                  <a:pt x="2882218" y="277370"/>
                  <a:pt x="2898472" y="276678"/>
                </a:cubicBezTo>
                <a:cubicBezTo>
                  <a:pt x="2905647" y="293133"/>
                  <a:pt x="2902453" y="265766"/>
                  <a:pt x="2929804" y="280704"/>
                </a:cubicBezTo>
                <a:cubicBezTo>
                  <a:pt x="2941996" y="282696"/>
                  <a:pt x="2947122" y="284716"/>
                  <a:pt x="2957338" y="286247"/>
                </a:cubicBezTo>
                <a:cubicBezTo>
                  <a:pt x="2957479" y="286667"/>
                  <a:pt x="2990960" y="289467"/>
                  <a:pt x="2991101" y="289887"/>
                </a:cubicBezTo>
                <a:lnTo>
                  <a:pt x="3015504" y="293980"/>
                </a:lnTo>
                <a:lnTo>
                  <a:pt x="3021078" y="296051"/>
                </a:lnTo>
                <a:lnTo>
                  <a:pt x="3053567" y="292851"/>
                </a:lnTo>
                <a:lnTo>
                  <a:pt x="3069787" y="292672"/>
                </a:lnTo>
                <a:lnTo>
                  <a:pt x="3075539" y="289579"/>
                </a:lnTo>
                <a:cubicBezTo>
                  <a:pt x="3081105" y="287930"/>
                  <a:pt x="3088240" y="287741"/>
                  <a:pt x="3098888" y="290860"/>
                </a:cubicBezTo>
                <a:lnTo>
                  <a:pt x="3101129" y="292153"/>
                </a:lnTo>
                <a:lnTo>
                  <a:pt x="3133932" y="286561"/>
                </a:lnTo>
                <a:cubicBezTo>
                  <a:pt x="3140944" y="284784"/>
                  <a:pt x="3168952" y="294171"/>
                  <a:pt x="3174858" y="290616"/>
                </a:cubicBezTo>
                <a:cubicBezTo>
                  <a:pt x="3230764" y="295457"/>
                  <a:pt x="3264969" y="278925"/>
                  <a:pt x="3333227" y="290351"/>
                </a:cubicBezTo>
                <a:cubicBezTo>
                  <a:pt x="3378919" y="294938"/>
                  <a:pt x="3404596" y="294841"/>
                  <a:pt x="3434083" y="298450"/>
                </a:cubicBezTo>
                <a:cubicBezTo>
                  <a:pt x="3463570" y="302059"/>
                  <a:pt x="3491152" y="308462"/>
                  <a:pt x="3510149" y="312007"/>
                </a:cubicBezTo>
                <a:cubicBezTo>
                  <a:pt x="3529146" y="315552"/>
                  <a:pt x="3524019" y="317217"/>
                  <a:pt x="3548064" y="319723"/>
                </a:cubicBezTo>
                <a:cubicBezTo>
                  <a:pt x="3572109" y="322229"/>
                  <a:pt x="3631075" y="320322"/>
                  <a:pt x="3654421" y="327043"/>
                </a:cubicBezTo>
                <a:cubicBezTo>
                  <a:pt x="3679638" y="326359"/>
                  <a:pt x="3682937" y="337391"/>
                  <a:pt x="3696714" y="336075"/>
                </a:cubicBezTo>
                <a:cubicBezTo>
                  <a:pt x="3767949" y="352546"/>
                  <a:pt x="3827292" y="349618"/>
                  <a:pt x="3913983" y="346950"/>
                </a:cubicBezTo>
                <a:cubicBezTo>
                  <a:pt x="3971130" y="351831"/>
                  <a:pt x="3970098" y="354607"/>
                  <a:pt x="3995145" y="357420"/>
                </a:cubicBezTo>
                <a:cubicBezTo>
                  <a:pt x="4002790" y="360247"/>
                  <a:pt x="4006581" y="350414"/>
                  <a:pt x="4013468" y="354306"/>
                </a:cubicBezTo>
                <a:lnTo>
                  <a:pt x="4048834" y="359505"/>
                </a:lnTo>
                <a:lnTo>
                  <a:pt x="4074799" y="369645"/>
                </a:lnTo>
                <a:lnTo>
                  <a:pt x="4079551" y="370898"/>
                </a:lnTo>
                <a:lnTo>
                  <a:pt x="4079551" y="5121742"/>
                </a:lnTo>
                <a:lnTo>
                  <a:pt x="4068742" y="5113500"/>
                </a:lnTo>
                <a:cubicBezTo>
                  <a:pt x="4063338" y="5107661"/>
                  <a:pt x="4059868" y="5101409"/>
                  <a:pt x="4058894" y="5094665"/>
                </a:cubicBezTo>
                <a:cubicBezTo>
                  <a:pt x="3987852" y="5077156"/>
                  <a:pt x="4047488" y="5077984"/>
                  <a:pt x="3952029" y="5063154"/>
                </a:cubicBezTo>
                <a:cubicBezTo>
                  <a:pt x="3867363" y="5050598"/>
                  <a:pt x="3615061" y="5028910"/>
                  <a:pt x="3557637" y="5010001"/>
                </a:cubicBezTo>
                <a:cubicBezTo>
                  <a:pt x="3479990" y="5000422"/>
                  <a:pt x="3519950" y="4999882"/>
                  <a:pt x="3486145" y="5005680"/>
                </a:cubicBezTo>
                <a:cubicBezTo>
                  <a:pt x="3429218" y="5014226"/>
                  <a:pt x="3425986" y="4996913"/>
                  <a:pt x="3388517" y="4998135"/>
                </a:cubicBezTo>
                <a:cubicBezTo>
                  <a:pt x="3332792" y="4985135"/>
                  <a:pt x="3225211" y="4978839"/>
                  <a:pt x="3151800" y="4964999"/>
                </a:cubicBezTo>
                <a:cubicBezTo>
                  <a:pt x="3089955" y="4955605"/>
                  <a:pt x="3078013" y="4941781"/>
                  <a:pt x="3017820" y="4936923"/>
                </a:cubicBezTo>
                <a:cubicBezTo>
                  <a:pt x="2983861" y="4928606"/>
                  <a:pt x="2965335" y="4947639"/>
                  <a:pt x="2948051" y="4915098"/>
                </a:cubicBezTo>
                <a:cubicBezTo>
                  <a:pt x="2926332" y="4902193"/>
                  <a:pt x="2886343" y="4901643"/>
                  <a:pt x="2850186" y="4894812"/>
                </a:cubicBezTo>
                <a:cubicBezTo>
                  <a:pt x="2832001" y="4893294"/>
                  <a:pt x="2812810" y="4898744"/>
                  <a:pt x="2773357" y="4888477"/>
                </a:cubicBezTo>
                <a:cubicBezTo>
                  <a:pt x="2743350" y="4880689"/>
                  <a:pt x="2708497" y="4865066"/>
                  <a:pt x="2705025" y="4886289"/>
                </a:cubicBezTo>
                <a:cubicBezTo>
                  <a:pt x="2674575" y="4858628"/>
                  <a:pt x="2685763" y="4877642"/>
                  <a:pt x="2646233" y="4877189"/>
                </a:cubicBezTo>
                <a:cubicBezTo>
                  <a:pt x="2543240" y="4848149"/>
                  <a:pt x="2501889" y="4866909"/>
                  <a:pt x="2424169" y="4851885"/>
                </a:cubicBezTo>
                <a:cubicBezTo>
                  <a:pt x="2404486" y="4833480"/>
                  <a:pt x="2400682" y="4878338"/>
                  <a:pt x="2350685" y="4835310"/>
                </a:cubicBezTo>
                <a:cubicBezTo>
                  <a:pt x="2346969" y="4837458"/>
                  <a:pt x="2324430" y="4815003"/>
                  <a:pt x="2309189" y="4809282"/>
                </a:cubicBezTo>
                <a:cubicBezTo>
                  <a:pt x="2293948" y="4803561"/>
                  <a:pt x="2272811" y="4801970"/>
                  <a:pt x="2259235" y="4800986"/>
                </a:cubicBezTo>
                <a:cubicBezTo>
                  <a:pt x="2245658" y="4800001"/>
                  <a:pt x="2243609" y="4803372"/>
                  <a:pt x="2227729" y="4803372"/>
                </a:cubicBezTo>
                <a:cubicBezTo>
                  <a:pt x="2211848" y="4803372"/>
                  <a:pt x="2190174" y="4790407"/>
                  <a:pt x="2160878" y="4813279"/>
                </a:cubicBezTo>
                <a:cubicBezTo>
                  <a:pt x="2146951" y="4811561"/>
                  <a:pt x="2155252" y="4798893"/>
                  <a:pt x="2144167" y="4793069"/>
                </a:cubicBezTo>
                <a:cubicBezTo>
                  <a:pt x="2138625" y="4790157"/>
                  <a:pt x="2130209" y="4787368"/>
                  <a:pt x="2121162" y="4784859"/>
                </a:cubicBezTo>
                <a:lnTo>
                  <a:pt x="2094401" y="4778344"/>
                </a:lnTo>
                <a:lnTo>
                  <a:pt x="2094882" y="4776919"/>
                </a:lnTo>
                <a:cubicBezTo>
                  <a:pt x="2092677" y="4775558"/>
                  <a:pt x="2089097" y="4774323"/>
                  <a:pt x="2087794" y="4774223"/>
                </a:cubicBezTo>
                <a:cubicBezTo>
                  <a:pt x="2086491" y="4774123"/>
                  <a:pt x="2087466" y="4775159"/>
                  <a:pt x="2094371" y="4778337"/>
                </a:cubicBezTo>
                <a:lnTo>
                  <a:pt x="2094401" y="4778344"/>
                </a:lnTo>
                <a:lnTo>
                  <a:pt x="2093715" y="4780377"/>
                </a:lnTo>
                <a:cubicBezTo>
                  <a:pt x="2089515" y="4780985"/>
                  <a:pt x="2080286" y="4780711"/>
                  <a:pt x="2062375" y="4778549"/>
                </a:cubicBezTo>
                <a:cubicBezTo>
                  <a:pt x="2042674" y="4771181"/>
                  <a:pt x="2014477" y="4774492"/>
                  <a:pt x="1994248" y="4768862"/>
                </a:cubicBezTo>
                <a:cubicBezTo>
                  <a:pt x="1974019" y="4763231"/>
                  <a:pt x="1952871" y="4755713"/>
                  <a:pt x="1937256" y="4751678"/>
                </a:cubicBezTo>
                <a:cubicBezTo>
                  <a:pt x="1907785" y="4744300"/>
                  <a:pt x="1899543" y="4740617"/>
                  <a:pt x="1881810" y="4737737"/>
                </a:cubicBezTo>
                <a:cubicBezTo>
                  <a:pt x="1864077" y="4734858"/>
                  <a:pt x="1845240" y="4734501"/>
                  <a:pt x="1830859" y="4734403"/>
                </a:cubicBezTo>
                <a:cubicBezTo>
                  <a:pt x="1816479" y="4734305"/>
                  <a:pt x="1813540" y="4739700"/>
                  <a:pt x="1795527" y="4737148"/>
                </a:cubicBezTo>
                <a:cubicBezTo>
                  <a:pt x="1766274" y="4729435"/>
                  <a:pt x="1769196" y="4730400"/>
                  <a:pt x="1733366" y="4726150"/>
                </a:cubicBezTo>
                <a:lnTo>
                  <a:pt x="1642377" y="4726617"/>
                </a:lnTo>
                <a:lnTo>
                  <a:pt x="1611957" y="4723904"/>
                </a:lnTo>
                <a:cubicBezTo>
                  <a:pt x="1601202" y="4725929"/>
                  <a:pt x="1590447" y="4714121"/>
                  <a:pt x="1579694" y="4716145"/>
                </a:cubicBezTo>
                <a:lnTo>
                  <a:pt x="1529000" y="4712292"/>
                </a:lnTo>
                <a:cubicBezTo>
                  <a:pt x="1506629" y="4692374"/>
                  <a:pt x="1502551" y="4712551"/>
                  <a:pt x="1486695" y="4707303"/>
                </a:cubicBezTo>
                <a:cubicBezTo>
                  <a:pt x="1459462" y="4696523"/>
                  <a:pt x="1453852" y="4697563"/>
                  <a:pt x="1426366" y="4687718"/>
                </a:cubicBezTo>
                <a:cubicBezTo>
                  <a:pt x="1412560" y="4689453"/>
                  <a:pt x="1397512" y="4684365"/>
                  <a:pt x="1384037" y="4687843"/>
                </a:cubicBezTo>
                <a:lnTo>
                  <a:pt x="1346996" y="4686184"/>
                </a:lnTo>
                <a:lnTo>
                  <a:pt x="1308817" y="4690023"/>
                </a:lnTo>
                <a:lnTo>
                  <a:pt x="1268850" y="4701204"/>
                </a:lnTo>
                <a:cubicBezTo>
                  <a:pt x="1253323" y="4701949"/>
                  <a:pt x="1236826" y="4700974"/>
                  <a:pt x="1218909" y="4697243"/>
                </a:cubicBezTo>
                <a:cubicBezTo>
                  <a:pt x="1204883" y="4695263"/>
                  <a:pt x="1183521" y="4694006"/>
                  <a:pt x="1167081" y="4681108"/>
                </a:cubicBezTo>
                <a:cubicBezTo>
                  <a:pt x="1150641" y="4668210"/>
                  <a:pt x="1027982" y="4656956"/>
                  <a:pt x="1028065" y="4656732"/>
                </a:cubicBezTo>
                <a:cubicBezTo>
                  <a:pt x="997413" y="4653433"/>
                  <a:pt x="998916" y="4666066"/>
                  <a:pt x="983167" y="4667463"/>
                </a:cubicBezTo>
                <a:cubicBezTo>
                  <a:pt x="967418" y="4668859"/>
                  <a:pt x="959283" y="4663456"/>
                  <a:pt x="933575" y="4665113"/>
                </a:cubicBezTo>
                <a:cubicBezTo>
                  <a:pt x="907867" y="4666771"/>
                  <a:pt x="856664" y="4676890"/>
                  <a:pt x="828922" y="4677409"/>
                </a:cubicBezTo>
                <a:cubicBezTo>
                  <a:pt x="808598" y="4677652"/>
                  <a:pt x="807933" y="4665718"/>
                  <a:pt x="785859" y="4661311"/>
                </a:cubicBezTo>
                <a:cubicBezTo>
                  <a:pt x="764346" y="4676275"/>
                  <a:pt x="708123" y="4640980"/>
                  <a:pt x="709519" y="4662282"/>
                </a:cubicBezTo>
                <a:cubicBezTo>
                  <a:pt x="657776" y="4649495"/>
                  <a:pt x="666334" y="4651568"/>
                  <a:pt x="642835" y="4656529"/>
                </a:cubicBezTo>
                <a:lnTo>
                  <a:pt x="617041" y="4662947"/>
                </a:lnTo>
                <a:lnTo>
                  <a:pt x="530174" y="4659157"/>
                </a:lnTo>
                <a:lnTo>
                  <a:pt x="522967" y="4664296"/>
                </a:lnTo>
                <a:lnTo>
                  <a:pt x="505439" y="4665425"/>
                </a:lnTo>
                <a:lnTo>
                  <a:pt x="498947" y="4666124"/>
                </a:lnTo>
                <a:lnTo>
                  <a:pt x="494921" y="4663656"/>
                </a:lnTo>
                <a:cubicBezTo>
                  <a:pt x="492531" y="4662547"/>
                  <a:pt x="490756" y="4662473"/>
                  <a:pt x="489479" y="4664277"/>
                </a:cubicBezTo>
                <a:cubicBezTo>
                  <a:pt x="489277" y="4665254"/>
                  <a:pt x="489077" y="4666231"/>
                  <a:pt x="488876" y="4667208"/>
                </a:cubicBezTo>
                <a:lnTo>
                  <a:pt x="454603" y="4670897"/>
                </a:lnTo>
                <a:lnTo>
                  <a:pt x="208211" y="4676399"/>
                </a:lnTo>
                <a:cubicBezTo>
                  <a:pt x="153499" y="4693629"/>
                  <a:pt x="92158" y="4691047"/>
                  <a:pt x="29399" y="4685637"/>
                </a:cubicBezTo>
                <a:lnTo>
                  <a:pt x="0" y="4683114"/>
                </a:lnTo>
                <a:close/>
              </a:path>
            </a:pathLst>
          </a:custGeom>
        </p:spPr>
      </p:pic>
      <p:pic>
        <p:nvPicPr>
          <p:cNvPr id="8" name="Рисунок 7" descr="Палац культури «Олександрійський театр ...">
            <a:extLst>
              <a:ext uri="{FF2B5EF4-FFF2-40B4-BE49-F238E27FC236}">
                <a16:creationId xmlns:a16="http://schemas.microsoft.com/office/drawing/2014/main" id="{38D9BA9C-757E-51F7-EF1C-72790CB150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8" r="18300"/>
          <a:stretch/>
        </p:blipFill>
        <p:spPr bwMode="auto">
          <a:xfrm>
            <a:off x="20" y="10"/>
            <a:ext cx="4044282" cy="4706602"/>
          </a:xfrm>
          <a:custGeom>
            <a:avLst/>
            <a:gdLst/>
            <a:ahLst/>
            <a:cxnLst/>
            <a:rect l="l" t="t" r="r" b="b"/>
            <a:pathLst>
              <a:path w="4044302" h="4706612">
                <a:moveTo>
                  <a:pt x="0" y="0"/>
                </a:moveTo>
                <a:lnTo>
                  <a:pt x="4044302" y="0"/>
                </a:lnTo>
                <a:lnTo>
                  <a:pt x="4044302" y="4683603"/>
                </a:lnTo>
                <a:lnTo>
                  <a:pt x="3973451" y="4677522"/>
                </a:lnTo>
                <a:cubicBezTo>
                  <a:pt x="3942015" y="4675526"/>
                  <a:pt x="3910877" y="4674945"/>
                  <a:pt x="3880688" y="4677902"/>
                </a:cubicBezTo>
                <a:cubicBezTo>
                  <a:pt x="3854349" y="4668373"/>
                  <a:pt x="3867024" y="4694267"/>
                  <a:pt x="3804472" y="4706612"/>
                </a:cubicBezTo>
                <a:cubicBezTo>
                  <a:pt x="3769790" y="4699764"/>
                  <a:pt x="3709689" y="4672031"/>
                  <a:pt x="3671141" y="4669214"/>
                </a:cubicBezTo>
                <a:cubicBezTo>
                  <a:pt x="3634430" y="4661806"/>
                  <a:pt x="3632993" y="4657630"/>
                  <a:pt x="3609792" y="4651280"/>
                </a:cubicBezTo>
                <a:cubicBezTo>
                  <a:pt x="3586591" y="4644931"/>
                  <a:pt x="3596838" y="4646444"/>
                  <a:pt x="3550675" y="4644949"/>
                </a:cubicBezTo>
                <a:cubicBezTo>
                  <a:pt x="3513195" y="4640338"/>
                  <a:pt x="3398385" y="4630109"/>
                  <a:pt x="3362699" y="4629669"/>
                </a:cubicBezTo>
                <a:cubicBezTo>
                  <a:pt x="3327014" y="4629229"/>
                  <a:pt x="3350265" y="4628980"/>
                  <a:pt x="3317820" y="4628473"/>
                </a:cubicBezTo>
                <a:cubicBezTo>
                  <a:pt x="3291761" y="4635373"/>
                  <a:pt x="3220279" y="4625153"/>
                  <a:pt x="3202541" y="4611353"/>
                </a:cubicBezTo>
                <a:cubicBezTo>
                  <a:pt x="3176498" y="4608414"/>
                  <a:pt x="3173034" y="4597692"/>
                  <a:pt x="3165095" y="4593183"/>
                </a:cubicBezTo>
                <a:cubicBezTo>
                  <a:pt x="3157156" y="4588674"/>
                  <a:pt x="3151440" y="4597640"/>
                  <a:pt x="3142614" y="4593521"/>
                </a:cubicBezTo>
                <a:cubicBezTo>
                  <a:pt x="3133788" y="4589402"/>
                  <a:pt x="3119786" y="4585666"/>
                  <a:pt x="3108607" y="4586122"/>
                </a:cubicBezTo>
                <a:cubicBezTo>
                  <a:pt x="3097429" y="4586579"/>
                  <a:pt x="3083057" y="4584832"/>
                  <a:pt x="3060172" y="4583967"/>
                </a:cubicBezTo>
                <a:cubicBezTo>
                  <a:pt x="3037288" y="4583102"/>
                  <a:pt x="3008898" y="4580847"/>
                  <a:pt x="2971297" y="4580934"/>
                </a:cubicBezTo>
                <a:cubicBezTo>
                  <a:pt x="2936460" y="4577753"/>
                  <a:pt x="2952539" y="4581456"/>
                  <a:pt x="2872577" y="4576652"/>
                </a:cubicBezTo>
                <a:cubicBezTo>
                  <a:pt x="2845447" y="4572221"/>
                  <a:pt x="2833971" y="4557733"/>
                  <a:pt x="2814205" y="4559580"/>
                </a:cubicBezTo>
                <a:cubicBezTo>
                  <a:pt x="2790909" y="4543112"/>
                  <a:pt x="2768526" y="4546849"/>
                  <a:pt x="2754311" y="4545459"/>
                </a:cubicBezTo>
                <a:cubicBezTo>
                  <a:pt x="2740096" y="4544070"/>
                  <a:pt x="2737019" y="4543662"/>
                  <a:pt x="2723224" y="4546010"/>
                </a:cubicBezTo>
                <a:cubicBezTo>
                  <a:pt x="2709430" y="4548359"/>
                  <a:pt x="2687410" y="4554101"/>
                  <a:pt x="2672793" y="4554314"/>
                </a:cubicBezTo>
                <a:cubicBezTo>
                  <a:pt x="2658176" y="4554527"/>
                  <a:pt x="2649574" y="4546685"/>
                  <a:pt x="2635521" y="4547286"/>
                </a:cubicBezTo>
                <a:cubicBezTo>
                  <a:pt x="2621467" y="4547887"/>
                  <a:pt x="2621767" y="4560245"/>
                  <a:pt x="2588471" y="4557919"/>
                </a:cubicBezTo>
                <a:lnTo>
                  <a:pt x="2439275" y="4540387"/>
                </a:lnTo>
                <a:cubicBezTo>
                  <a:pt x="2417784" y="4540194"/>
                  <a:pt x="2396292" y="4546221"/>
                  <a:pt x="2374801" y="4546028"/>
                </a:cubicBezTo>
                <a:cubicBezTo>
                  <a:pt x="2331700" y="4546603"/>
                  <a:pt x="2372806" y="4559122"/>
                  <a:pt x="2318618" y="4550990"/>
                </a:cubicBezTo>
                <a:cubicBezTo>
                  <a:pt x="2264430" y="4533528"/>
                  <a:pt x="2150787" y="4518120"/>
                  <a:pt x="2084135" y="4520400"/>
                </a:cubicBezTo>
                <a:lnTo>
                  <a:pt x="2010848" y="4500404"/>
                </a:lnTo>
                <a:lnTo>
                  <a:pt x="1962215" y="4501400"/>
                </a:lnTo>
                <a:lnTo>
                  <a:pt x="1926990" y="4495570"/>
                </a:lnTo>
                <a:cubicBezTo>
                  <a:pt x="1909127" y="4479452"/>
                  <a:pt x="1902510" y="4484082"/>
                  <a:pt x="1884649" y="4474880"/>
                </a:cubicBezTo>
                <a:cubicBezTo>
                  <a:pt x="1864462" y="4463930"/>
                  <a:pt x="1869383" y="4485922"/>
                  <a:pt x="1816219" y="4470938"/>
                </a:cubicBezTo>
                <a:cubicBezTo>
                  <a:pt x="1786214" y="4478916"/>
                  <a:pt x="1794086" y="4458547"/>
                  <a:pt x="1768335" y="4471096"/>
                </a:cubicBezTo>
                <a:cubicBezTo>
                  <a:pt x="1756010" y="4466078"/>
                  <a:pt x="1737157" y="4463295"/>
                  <a:pt x="1725889" y="4456707"/>
                </a:cubicBezTo>
                <a:lnTo>
                  <a:pt x="1704987" y="4453275"/>
                </a:lnTo>
                <a:lnTo>
                  <a:pt x="1678857" y="4447221"/>
                </a:lnTo>
                <a:lnTo>
                  <a:pt x="1674568" y="4435925"/>
                </a:lnTo>
                <a:lnTo>
                  <a:pt x="1634075" y="4429269"/>
                </a:lnTo>
                <a:cubicBezTo>
                  <a:pt x="1619699" y="4424763"/>
                  <a:pt x="1607040" y="4412316"/>
                  <a:pt x="1588492" y="4411465"/>
                </a:cubicBezTo>
                <a:cubicBezTo>
                  <a:pt x="1548666" y="4404488"/>
                  <a:pt x="1441540" y="4396830"/>
                  <a:pt x="1402240" y="4391911"/>
                </a:cubicBezTo>
                <a:cubicBezTo>
                  <a:pt x="1362940" y="4386992"/>
                  <a:pt x="1383536" y="4385271"/>
                  <a:pt x="1352691" y="4381952"/>
                </a:cubicBezTo>
                <a:cubicBezTo>
                  <a:pt x="1322602" y="4385447"/>
                  <a:pt x="1230331" y="4373936"/>
                  <a:pt x="1213419" y="4358161"/>
                </a:cubicBezTo>
                <a:cubicBezTo>
                  <a:pt x="1194291" y="4352958"/>
                  <a:pt x="1171642" y="4355246"/>
                  <a:pt x="1163347" y="4339486"/>
                </a:cubicBezTo>
                <a:cubicBezTo>
                  <a:pt x="1149374" y="4320060"/>
                  <a:pt x="1081104" y="4339702"/>
                  <a:pt x="1091517" y="4319884"/>
                </a:cubicBezTo>
                <a:cubicBezTo>
                  <a:pt x="1067291" y="4326517"/>
                  <a:pt x="1046078" y="4319455"/>
                  <a:pt x="1025956" y="4309010"/>
                </a:cubicBezTo>
                <a:lnTo>
                  <a:pt x="1004286" y="4296626"/>
                </a:lnTo>
                <a:lnTo>
                  <a:pt x="983819" y="4298478"/>
                </a:lnTo>
                <a:cubicBezTo>
                  <a:pt x="974051" y="4282658"/>
                  <a:pt x="953984" y="4293628"/>
                  <a:pt x="939204" y="4282411"/>
                </a:cubicBezTo>
                <a:lnTo>
                  <a:pt x="915836" y="4272323"/>
                </a:lnTo>
                <a:lnTo>
                  <a:pt x="899731" y="4266965"/>
                </a:lnTo>
                <a:lnTo>
                  <a:pt x="893886" y="4264715"/>
                </a:lnTo>
                <a:lnTo>
                  <a:pt x="889021" y="4266066"/>
                </a:lnTo>
                <a:cubicBezTo>
                  <a:pt x="886286" y="4266531"/>
                  <a:pt x="884573" y="4266166"/>
                  <a:pt x="884135" y="4264147"/>
                </a:cubicBezTo>
                <a:lnTo>
                  <a:pt x="884818" y="4261224"/>
                </a:lnTo>
                <a:lnTo>
                  <a:pt x="820228" y="4266638"/>
                </a:lnTo>
                <a:lnTo>
                  <a:pt x="788402" y="4263209"/>
                </a:lnTo>
                <a:cubicBezTo>
                  <a:pt x="756573" y="4279518"/>
                  <a:pt x="718864" y="4245871"/>
                  <a:pt x="687574" y="4276905"/>
                </a:cubicBezTo>
                <a:lnTo>
                  <a:pt x="556383" y="4277125"/>
                </a:lnTo>
                <a:lnTo>
                  <a:pt x="497122" y="4273689"/>
                </a:lnTo>
                <a:cubicBezTo>
                  <a:pt x="484020" y="4279519"/>
                  <a:pt x="445941" y="4269992"/>
                  <a:pt x="454008" y="4273811"/>
                </a:cubicBezTo>
                <a:lnTo>
                  <a:pt x="394229" y="4278215"/>
                </a:lnTo>
                <a:lnTo>
                  <a:pt x="386356" y="4282251"/>
                </a:lnTo>
                <a:lnTo>
                  <a:pt x="383576" y="4284364"/>
                </a:lnTo>
                <a:lnTo>
                  <a:pt x="370039" y="4285533"/>
                </a:lnTo>
                <a:cubicBezTo>
                  <a:pt x="361618" y="4289428"/>
                  <a:pt x="359083" y="4297501"/>
                  <a:pt x="350141" y="4300911"/>
                </a:cubicBezTo>
                <a:cubicBezTo>
                  <a:pt x="345670" y="4302616"/>
                  <a:pt x="339596" y="4303155"/>
                  <a:pt x="330385" y="4301424"/>
                </a:cubicBezTo>
                <a:cubicBezTo>
                  <a:pt x="329804" y="4289693"/>
                  <a:pt x="314374" y="4293109"/>
                  <a:pt x="297835" y="4297065"/>
                </a:cubicBezTo>
                <a:lnTo>
                  <a:pt x="282816" y="4299894"/>
                </a:lnTo>
                <a:lnTo>
                  <a:pt x="281368" y="4300653"/>
                </a:lnTo>
                <a:lnTo>
                  <a:pt x="280684" y="4300295"/>
                </a:lnTo>
                <a:lnTo>
                  <a:pt x="273908" y="4301571"/>
                </a:lnTo>
                <a:cubicBezTo>
                  <a:pt x="266799" y="4301990"/>
                  <a:pt x="261129" y="4300718"/>
                  <a:pt x="258614" y="4295926"/>
                </a:cubicBezTo>
                <a:cubicBezTo>
                  <a:pt x="242516" y="4327823"/>
                  <a:pt x="214979" y="4309338"/>
                  <a:pt x="182068" y="4323284"/>
                </a:cubicBezTo>
                <a:cubicBezTo>
                  <a:pt x="157942" y="4332898"/>
                  <a:pt x="153812" y="4326151"/>
                  <a:pt x="128666" y="4331122"/>
                </a:cubicBezTo>
                <a:cubicBezTo>
                  <a:pt x="77925" y="4373333"/>
                  <a:pt x="87445" y="4341355"/>
                  <a:pt x="21563" y="4371972"/>
                </a:cubicBezTo>
                <a:lnTo>
                  <a:pt x="0" y="4383632"/>
                </a:lnTo>
                <a:close/>
              </a:path>
            </a:pathLst>
          </a:custGeom>
        </p:spPr>
      </p:pic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696B4F8D-F261-41C2-B0A1-B0899F667F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5900" y="4774216"/>
            <a:ext cx="7583" cy="4128"/>
          </a:xfrm>
          <a:custGeom>
            <a:avLst/>
            <a:gdLst>
              <a:gd name="connsiteX0" fmla="*/ 495 w 7583"/>
              <a:gd name="connsiteY0" fmla="*/ 7 h 4128"/>
              <a:gd name="connsiteX1" fmla="*/ 7583 w 7583"/>
              <a:gd name="connsiteY1" fmla="*/ 2703 h 4128"/>
              <a:gd name="connsiteX2" fmla="*/ 7102 w 7583"/>
              <a:gd name="connsiteY2" fmla="*/ 4128 h 4128"/>
              <a:gd name="connsiteX3" fmla="*/ 7072 w 7583"/>
              <a:gd name="connsiteY3" fmla="*/ 4121 h 4128"/>
              <a:gd name="connsiteX4" fmla="*/ 495 w 7583"/>
              <a:gd name="connsiteY4" fmla="*/ 7 h 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83" h="4128">
                <a:moveTo>
                  <a:pt x="495" y="7"/>
                </a:moveTo>
                <a:cubicBezTo>
                  <a:pt x="1798" y="107"/>
                  <a:pt x="5378" y="1342"/>
                  <a:pt x="7583" y="2703"/>
                </a:cubicBezTo>
                <a:lnTo>
                  <a:pt x="7102" y="4128"/>
                </a:lnTo>
                <a:lnTo>
                  <a:pt x="7072" y="4121"/>
                </a:lnTo>
                <a:cubicBezTo>
                  <a:pt x="167" y="943"/>
                  <a:pt x="-808" y="-93"/>
                  <a:pt x="495" y="7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A3C7563A-4B20-4E0B-8548-374928B55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5900" y="4774216"/>
            <a:ext cx="7583" cy="4128"/>
          </a:xfrm>
          <a:custGeom>
            <a:avLst/>
            <a:gdLst>
              <a:gd name="connsiteX0" fmla="*/ 495 w 7583"/>
              <a:gd name="connsiteY0" fmla="*/ 7 h 4128"/>
              <a:gd name="connsiteX1" fmla="*/ 7583 w 7583"/>
              <a:gd name="connsiteY1" fmla="*/ 2703 h 4128"/>
              <a:gd name="connsiteX2" fmla="*/ 7102 w 7583"/>
              <a:gd name="connsiteY2" fmla="*/ 4128 h 4128"/>
              <a:gd name="connsiteX3" fmla="*/ 7072 w 7583"/>
              <a:gd name="connsiteY3" fmla="*/ 4121 h 4128"/>
              <a:gd name="connsiteX4" fmla="*/ 495 w 7583"/>
              <a:gd name="connsiteY4" fmla="*/ 7 h 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83" h="4128">
                <a:moveTo>
                  <a:pt x="495" y="7"/>
                </a:moveTo>
                <a:cubicBezTo>
                  <a:pt x="1798" y="107"/>
                  <a:pt x="5378" y="1342"/>
                  <a:pt x="7583" y="2703"/>
                </a:cubicBezTo>
                <a:lnTo>
                  <a:pt x="7102" y="4128"/>
                </a:lnTo>
                <a:lnTo>
                  <a:pt x="7072" y="4121"/>
                </a:lnTo>
                <a:cubicBezTo>
                  <a:pt x="167" y="943"/>
                  <a:pt x="-808" y="-93"/>
                  <a:pt x="495" y="7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Рисунок 6" descr="Історична Олександрія">
            <a:extLst>
              <a:ext uri="{FF2B5EF4-FFF2-40B4-BE49-F238E27FC236}">
                <a16:creationId xmlns:a16="http://schemas.microsoft.com/office/drawing/2014/main" id="{E21ECE5F-F0AD-918F-2BEB-65D641932B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9" r="23834" b="-1"/>
          <a:stretch/>
        </p:blipFill>
        <p:spPr bwMode="auto">
          <a:xfrm>
            <a:off x="8118152" y="370899"/>
            <a:ext cx="4073848" cy="5097855"/>
          </a:xfrm>
          <a:custGeom>
            <a:avLst/>
            <a:gdLst/>
            <a:ahLst/>
            <a:cxnLst/>
            <a:rect l="l" t="t" r="r" b="b"/>
            <a:pathLst>
              <a:path w="4073848" h="5097855">
                <a:moveTo>
                  <a:pt x="0" y="0"/>
                </a:moveTo>
                <a:lnTo>
                  <a:pt x="19820" y="5180"/>
                </a:lnTo>
                <a:lnTo>
                  <a:pt x="49402" y="7911"/>
                </a:lnTo>
                <a:cubicBezTo>
                  <a:pt x="58464" y="10327"/>
                  <a:pt x="59058" y="18121"/>
                  <a:pt x="71002" y="17994"/>
                </a:cubicBezTo>
                <a:cubicBezTo>
                  <a:pt x="107266" y="23166"/>
                  <a:pt x="172585" y="27649"/>
                  <a:pt x="221893" y="33346"/>
                </a:cubicBezTo>
                <a:cubicBezTo>
                  <a:pt x="246320" y="29951"/>
                  <a:pt x="281352" y="36453"/>
                  <a:pt x="291482" y="46142"/>
                </a:cubicBezTo>
                <a:cubicBezTo>
                  <a:pt x="303579" y="48837"/>
                  <a:pt x="332739" y="48886"/>
                  <a:pt x="344505" y="46978"/>
                </a:cubicBezTo>
                <a:cubicBezTo>
                  <a:pt x="354949" y="47257"/>
                  <a:pt x="356843" y="50945"/>
                  <a:pt x="370719" y="52379"/>
                </a:cubicBezTo>
                <a:cubicBezTo>
                  <a:pt x="385865" y="55758"/>
                  <a:pt x="418717" y="71770"/>
                  <a:pt x="432980" y="76777"/>
                </a:cubicBezTo>
                <a:cubicBezTo>
                  <a:pt x="447242" y="81784"/>
                  <a:pt x="432737" y="76599"/>
                  <a:pt x="456293" y="82419"/>
                </a:cubicBezTo>
                <a:cubicBezTo>
                  <a:pt x="464698" y="84403"/>
                  <a:pt x="462938" y="92138"/>
                  <a:pt x="481008" y="95827"/>
                </a:cubicBezTo>
                <a:cubicBezTo>
                  <a:pt x="499078" y="99517"/>
                  <a:pt x="539553" y="103782"/>
                  <a:pt x="564714" y="104556"/>
                </a:cubicBezTo>
                <a:cubicBezTo>
                  <a:pt x="592824" y="92037"/>
                  <a:pt x="582974" y="109081"/>
                  <a:pt x="634376" y="93326"/>
                </a:cubicBezTo>
                <a:cubicBezTo>
                  <a:pt x="635698" y="95341"/>
                  <a:pt x="656703" y="94474"/>
                  <a:pt x="678233" y="95822"/>
                </a:cubicBezTo>
                <a:cubicBezTo>
                  <a:pt x="699762" y="97170"/>
                  <a:pt x="745607" y="108465"/>
                  <a:pt x="763555" y="101412"/>
                </a:cubicBezTo>
                <a:lnTo>
                  <a:pt x="921892" y="100673"/>
                </a:lnTo>
                <a:lnTo>
                  <a:pt x="1012783" y="112509"/>
                </a:lnTo>
                <a:cubicBezTo>
                  <a:pt x="1044389" y="114404"/>
                  <a:pt x="1049697" y="123044"/>
                  <a:pt x="1070000" y="119654"/>
                </a:cubicBezTo>
                <a:cubicBezTo>
                  <a:pt x="1104224" y="121839"/>
                  <a:pt x="1082556" y="137881"/>
                  <a:pt x="1122043" y="124964"/>
                </a:cubicBezTo>
                <a:cubicBezTo>
                  <a:pt x="1111251" y="138700"/>
                  <a:pt x="1140599" y="121238"/>
                  <a:pt x="1160906" y="132297"/>
                </a:cubicBezTo>
                <a:cubicBezTo>
                  <a:pt x="1189386" y="124143"/>
                  <a:pt x="1218667" y="134414"/>
                  <a:pt x="1235955" y="135610"/>
                </a:cubicBezTo>
                <a:cubicBezTo>
                  <a:pt x="1253243" y="136806"/>
                  <a:pt x="1239866" y="140567"/>
                  <a:pt x="1264634" y="139474"/>
                </a:cubicBezTo>
                <a:lnTo>
                  <a:pt x="1299612" y="145010"/>
                </a:lnTo>
                <a:cubicBezTo>
                  <a:pt x="1297785" y="140439"/>
                  <a:pt x="1302846" y="141786"/>
                  <a:pt x="1316723" y="142501"/>
                </a:cubicBezTo>
                <a:lnTo>
                  <a:pt x="1353994" y="138427"/>
                </a:lnTo>
                <a:lnTo>
                  <a:pt x="1379571" y="142536"/>
                </a:lnTo>
                <a:cubicBezTo>
                  <a:pt x="1382999" y="142397"/>
                  <a:pt x="1407380" y="137923"/>
                  <a:pt x="1406891" y="134412"/>
                </a:cubicBezTo>
                <a:cubicBezTo>
                  <a:pt x="1433565" y="149140"/>
                  <a:pt x="1436234" y="139888"/>
                  <a:pt x="1463587" y="136134"/>
                </a:cubicBezTo>
                <a:cubicBezTo>
                  <a:pt x="1487038" y="137517"/>
                  <a:pt x="1466824" y="137982"/>
                  <a:pt x="1523495" y="139722"/>
                </a:cubicBezTo>
                <a:cubicBezTo>
                  <a:pt x="1545556" y="155891"/>
                  <a:pt x="1529698" y="128003"/>
                  <a:pt x="1573001" y="150645"/>
                </a:cubicBezTo>
                <a:cubicBezTo>
                  <a:pt x="1575121" y="148880"/>
                  <a:pt x="1601855" y="150499"/>
                  <a:pt x="1615848" y="152274"/>
                </a:cubicBezTo>
                <a:cubicBezTo>
                  <a:pt x="1629840" y="154049"/>
                  <a:pt x="1642482" y="151886"/>
                  <a:pt x="1656958" y="161298"/>
                </a:cubicBezTo>
                <a:cubicBezTo>
                  <a:pt x="1667535" y="164193"/>
                  <a:pt x="1648634" y="159956"/>
                  <a:pt x="1681709" y="164883"/>
                </a:cubicBezTo>
                <a:cubicBezTo>
                  <a:pt x="1714785" y="169810"/>
                  <a:pt x="1822594" y="186492"/>
                  <a:pt x="1855413" y="190858"/>
                </a:cubicBezTo>
                <a:cubicBezTo>
                  <a:pt x="1888232" y="195224"/>
                  <a:pt x="1865150" y="197788"/>
                  <a:pt x="1878624" y="198221"/>
                </a:cubicBezTo>
                <a:cubicBezTo>
                  <a:pt x="1892098" y="198654"/>
                  <a:pt x="1921110" y="191588"/>
                  <a:pt x="1936257" y="193458"/>
                </a:cubicBezTo>
                <a:cubicBezTo>
                  <a:pt x="1955273" y="195364"/>
                  <a:pt x="1958093" y="202665"/>
                  <a:pt x="1969506" y="202296"/>
                </a:cubicBezTo>
                <a:cubicBezTo>
                  <a:pt x="1980059" y="192079"/>
                  <a:pt x="1991264" y="192192"/>
                  <a:pt x="2009543" y="198388"/>
                </a:cubicBezTo>
                <a:cubicBezTo>
                  <a:pt x="2043643" y="201172"/>
                  <a:pt x="2043670" y="190662"/>
                  <a:pt x="2076599" y="192177"/>
                </a:cubicBezTo>
                <a:cubicBezTo>
                  <a:pt x="2091049" y="191598"/>
                  <a:pt x="2098780" y="194892"/>
                  <a:pt x="2122888" y="191618"/>
                </a:cubicBezTo>
                <a:cubicBezTo>
                  <a:pt x="2140054" y="192316"/>
                  <a:pt x="2174542" y="194072"/>
                  <a:pt x="2197782" y="183790"/>
                </a:cubicBezTo>
                <a:cubicBezTo>
                  <a:pt x="2222989" y="182481"/>
                  <a:pt x="2204683" y="182017"/>
                  <a:pt x="2232194" y="184607"/>
                </a:cubicBezTo>
                <a:cubicBezTo>
                  <a:pt x="2265802" y="185125"/>
                  <a:pt x="2279792" y="178894"/>
                  <a:pt x="2299212" y="180376"/>
                </a:cubicBezTo>
                <a:cubicBezTo>
                  <a:pt x="2311858" y="176121"/>
                  <a:pt x="2297536" y="181192"/>
                  <a:pt x="2346142" y="175851"/>
                </a:cubicBezTo>
                <a:cubicBezTo>
                  <a:pt x="2365406" y="185310"/>
                  <a:pt x="2381884" y="172374"/>
                  <a:pt x="2398368" y="174412"/>
                </a:cubicBezTo>
                <a:cubicBezTo>
                  <a:pt x="2424509" y="173378"/>
                  <a:pt x="2488760" y="173491"/>
                  <a:pt x="2512594" y="172027"/>
                </a:cubicBezTo>
                <a:cubicBezTo>
                  <a:pt x="2536428" y="170563"/>
                  <a:pt x="2511059" y="168382"/>
                  <a:pt x="2541375" y="165630"/>
                </a:cubicBezTo>
                <a:cubicBezTo>
                  <a:pt x="2597211" y="177879"/>
                  <a:pt x="2628371" y="155834"/>
                  <a:pt x="2684883" y="153136"/>
                </a:cubicBezTo>
                <a:cubicBezTo>
                  <a:pt x="2719188" y="136064"/>
                  <a:pt x="2743499" y="153798"/>
                  <a:pt x="2781009" y="140733"/>
                </a:cubicBezTo>
                <a:cubicBezTo>
                  <a:pt x="2806393" y="136738"/>
                  <a:pt x="2810080" y="140555"/>
                  <a:pt x="2824377" y="138690"/>
                </a:cubicBezTo>
                <a:cubicBezTo>
                  <a:pt x="2838674" y="136825"/>
                  <a:pt x="2854799" y="132329"/>
                  <a:pt x="2866792" y="129542"/>
                </a:cubicBezTo>
                <a:cubicBezTo>
                  <a:pt x="2873210" y="133180"/>
                  <a:pt x="2923100" y="126770"/>
                  <a:pt x="2921948" y="121966"/>
                </a:cubicBezTo>
                <a:cubicBezTo>
                  <a:pt x="2929361" y="123612"/>
                  <a:pt x="2949852" y="129984"/>
                  <a:pt x="2952165" y="122378"/>
                </a:cubicBezTo>
                <a:cubicBezTo>
                  <a:pt x="2990011" y="122297"/>
                  <a:pt x="3011272" y="121230"/>
                  <a:pt x="3044378" y="131368"/>
                </a:cubicBezTo>
                <a:cubicBezTo>
                  <a:pt x="3067906" y="135145"/>
                  <a:pt x="3051474" y="133118"/>
                  <a:pt x="3066117" y="135515"/>
                </a:cubicBezTo>
                <a:cubicBezTo>
                  <a:pt x="3080761" y="137912"/>
                  <a:pt x="3105156" y="133618"/>
                  <a:pt x="3129038" y="133048"/>
                </a:cubicBezTo>
                <a:cubicBezTo>
                  <a:pt x="3153252" y="133180"/>
                  <a:pt x="3181464" y="137262"/>
                  <a:pt x="3199396" y="138690"/>
                </a:cubicBezTo>
                <a:cubicBezTo>
                  <a:pt x="3217327" y="140118"/>
                  <a:pt x="3221605" y="139775"/>
                  <a:pt x="3236626" y="141617"/>
                </a:cubicBezTo>
                <a:cubicBezTo>
                  <a:pt x="3261693" y="138167"/>
                  <a:pt x="3282756" y="139985"/>
                  <a:pt x="3301529" y="147360"/>
                </a:cubicBezTo>
                <a:cubicBezTo>
                  <a:pt x="3316136" y="149253"/>
                  <a:pt x="3308650" y="153562"/>
                  <a:pt x="3319466" y="155359"/>
                </a:cubicBezTo>
                <a:cubicBezTo>
                  <a:pt x="3330283" y="157156"/>
                  <a:pt x="3337180" y="149032"/>
                  <a:pt x="3366431" y="150998"/>
                </a:cubicBezTo>
                <a:cubicBezTo>
                  <a:pt x="3376837" y="151395"/>
                  <a:pt x="3376489" y="159016"/>
                  <a:pt x="3398712" y="160121"/>
                </a:cubicBezTo>
                <a:cubicBezTo>
                  <a:pt x="3420936" y="161226"/>
                  <a:pt x="3510291" y="165983"/>
                  <a:pt x="3542998" y="167155"/>
                </a:cubicBezTo>
                <a:cubicBezTo>
                  <a:pt x="3575704" y="168327"/>
                  <a:pt x="3562463" y="165109"/>
                  <a:pt x="3578141" y="164774"/>
                </a:cubicBezTo>
                <a:cubicBezTo>
                  <a:pt x="3593820" y="164439"/>
                  <a:pt x="3612368" y="156036"/>
                  <a:pt x="3637070" y="165143"/>
                </a:cubicBezTo>
                <a:cubicBezTo>
                  <a:pt x="3655547" y="160298"/>
                  <a:pt x="3656022" y="171417"/>
                  <a:pt x="3676510" y="174285"/>
                </a:cubicBezTo>
                <a:cubicBezTo>
                  <a:pt x="3687814" y="178343"/>
                  <a:pt x="3701962" y="177166"/>
                  <a:pt x="3711295" y="179965"/>
                </a:cubicBezTo>
                <a:cubicBezTo>
                  <a:pt x="3720627" y="182764"/>
                  <a:pt x="3728005" y="183268"/>
                  <a:pt x="3734909" y="186315"/>
                </a:cubicBezTo>
                <a:cubicBezTo>
                  <a:pt x="3741813" y="189362"/>
                  <a:pt x="3743912" y="195469"/>
                  <a:pt x="3752716" y="198247"/>
                </a:cubicBezTo>
                <a:cubicBezTo>
                  <a:pt x="3761521" y="201025"/>
                  <a:pt x="3775291" y="205915"/>
                  <a:pt x="3785338" y="207746"/>
                </a:cubicBezTo>
                <a:cubicBezTo>
                  <a:pt x="3795386" y="209577"/>
                  <a:pt x="3793861" y="206743"/>
                  <a:pt x="3813002" y="209235"/>
                </a:cubicBezTo>
                <a:cubicBezTo>
                  <a:pt x="3844203" y="214556"/>
                  <a:pt x="3872302" y="218411"/>
                  <a:pt x="3907394" y="217935"/>
                </a:cubicBezTo>
                <a:cubicBezTo>
                  <a:pt x="3913972" y="227642"/>
                  <a:pt x="3924446" y="223236"/>
                  <a:pt x="3938455" y="218099"/>
                </a:cubicBezTo>
                <a:cubicBezTo>
                  <a:pt x="3964643" y="225179"/>
                  <a:pt x="4008872" y="230664"/>
                  <a:pt x="4053670" y="246493"/>
                </a:cubicBezTo>
                <a:cubicBezTo>
                  <a:pt x="4060026" y="249727"/>
                  <a:pt x="4064731" y="252068"/>
                  <a:pt x="4068686" y="253851"/>
                </a:cubicBezTo>
                <a:lnTo>
                  <a:pt x="4073848" y="255820"/>
                </a:lnTo>
                <a:lnTo>
                  <a:pt x="4073848" y="5096562"/>
                </a:lnTo>
                <a:lnTo>
                  <a:pt x="4062380" y="5097855"/>
                </a:lnTo>
                <a:cubicBezTo>
                  <a:pt x="4057192" y="5097055"/>
                  <a:pt x="4053199" y="5094472"/>
                  <a:pt x="4049820" y="5089388"/>
                </a:cubicBezTo>
                <a:cubicBezTo>
                  <a:pt x="4009878" y="5087267"/>
                  <a:pt x="3968705" y="5061632"/>
                  <a:pt x="3943125" y="5073727"/>
                </a:cubicBezTo>
                <a:cubicBezTo>
                  <a:pt x="3944749" y="5052314"/>
                  <a:pt x="3930432" y="5060350"/>
                  <a:pt x="3902578" y="5055197"/>
                </a:cubicBezTo>
                <a:cubicBezTo>
                  <a:pt x="3882656" y="5049199"/>
                  <a:pt x="3839627" y="5036588"/>
                  <a:pt x="3823591" y="5030823"/>
                </a:cubicBezTo>
                <a:cubicBezTo>
                  <a:pt x="3807556" y="5025058"/>
                  <a:pt x="3795270" y="5029266"/>
                  <a:pt x="3779178" y="5023718"/>
                </a:cubicBezTo>
                <a:cubicBezTo>
                  <a:pt x="3786402" y="5005404"/>
                  <a:pt x="3690441" y="5017899"/>
                  <a:pt x="3727041" y="5004453"/>
                </a:cubicBezTo>
                <a:cubicBezTo>
                  <a:pt x="3699629" y="4993542"/>
                  <a:pt x="3709708" y="4998999"/>
                  <a:pt x="3695215" y="5003935"/>
                </a:cubicBezTo>
                <a:cubicBezTo>
                  <a:pt x="3660744" y="4999180"/>
                  <a:pt x="3657695" y="4997754"/>
                  <a:pt x="3617918" y="5002257"/>
                </a:cubicBezTo>
                <a:cubicBezTo>
                  <a:pt x="3600258" y="5001551"/>
                  <a:pt x="3594004" y="4999083"/>
                  <a:pt x="3578292" y="4997633"/>
                </a:cubicBezTo>
                <a:cubicBezTo>
                  <a:pt x="3562580" y="4996183"/>
                  <a:pt x="3553912" y="4997238"/>
                  <a:pt x="3523647" y="4993560"/>
                </a:cubicBezTo>
                <a:cubicBezTo>
                  <a:pt x="3499709" y="4988949"/>
                  <a:pt x="3482330" y="4990238"/>
                  <a:pt x="3462999" y="4987582"/>
                </a:cubicBezTo>
                <a:cubicBezTo>
                  <a:pt x="3443667" y="4984927"/>
                  <a:pt x="3431887" y="4980755"/>
                  <a:pt x="3407661" y="4977626"/>
                </a:cubicBezTo>
                <a:cubicBezTo>
                  <a:pt x="3386862" y="4968882"/>
                  <a:pt x="3308417" y="4989840"/>
                  <a:pt x="3292705" y="4963636"/>
                </a:cubicBezTo>
                <a:cubicBezTo>
                  <a:pt x="3235824" y="4968918"/>
                  <a:pt x="3219730" y="4958334"/>
                  <a:pt x="3172975" y="4953691"/>
                </a:cubicBezTo>
                <a:cubicBezTo>
                  <a:pt x="3127763" y="4948837"/>
                  <a:pt x="3122071" y="4951787"/>
                  <a:pt x="3074842" y="4939189"/>
                </a:cubicBezTo>
                <a:cubicBezTo>
                  <a:pt x="3037951" y="4926629"/>
                  <a:pt x="3018156" y="4922664"/>
                  <a:pt x="2975114" y="4919945"/>
                </a:cubicBezTo>
                <a:cubicBezTo>
                  <a:pt x="2971916" y="4927359"/>
                  <a:pt x="2920569" y="4912496"/>
                  <a:pt x="2912264" y="4910306"/>
                </a:cubicBezTo>
                <a:cubicBezTo>
                  <a:pt x="2913215" y="4915182"/>
                  <a:pt x="2886096" y="4917324"/>
                  <a:pt x="2879068" y="4913219"/>
                </a:cubicBezTo>
                <a:cubicBezTo>
                  <a:pt x="2816888" y="4916083"/>
                  <a:pt x="2797908" y="4934735"/>
                  <a:pt x="2751306" y="4924939"/>
                </a:cubicBezTo>
                <a:cubicBezTo>
                  <a:pt x="2714930" y="4924870"/>
                  <a:pt x="2716667" y="4934409"/>
                  <a:pt x="2664406" y="4934300"/>
                </a:cubicBezTo>
                <a:cubicBezTo>
                  <a:pt x="2642420" y="4938458"/>
                  <a:pt x="2649006" y="4930226"/>
                  <a:pt x="2621651" y="4930533"/>
                </a:cubicBezTo>
                <a:cubicBezTo>
                  <a:pt x="2586738" y="4948131"/>
                  <a:pt x="2549613" y="4936664"/>
                  <a:pt x="2500282" y="4936142"/>
                </a:cubicBezTo>
                <a:cubicBezTo>
                  <a:pt x="2439944" y="4934837"/>
                  <a:pt x="2389504" y="4942093"/>
                  <a:pt x="2337000" y="4934320"/>
                </a:cubicBezTo>
                <a:cubicBezTo>
                  <a:pt x="2317698" y="4940567"/>
                  <a:pt x="2291907" y="4948971"/>
                  <a:pt x="2270703" y="4938111"/>
                </a:cubicBezTo>
                <a:cubicBezTo>
                  <a:pt x="2215033" y="4939841"/>
                  <a:pt x="2221532" y="4944790"/>
                  <a:pt x="2200316" y="4938470"/>
                </a:cubicBezTo>
                <a:cubicBezTo>
                  <a:pt x="2158078" y="4940893"/>
                  <a:pt x="2164891" y="4935351"/>
                  <a:pt x="2126710" y="4932347"/>
                </a:cubicBezTo>
                <a:cubicBezTo>
                  <a:pt x="2095620" y="4927728"/>
                  <a:pt x="2111086" y="4928153"/>
                  <a:pt x="2082324" y="4927593"/>
                </a:cubicBezTo>
                <a:cubicBezTo>
                  <a:pt x="2055130" y="4936130"/>
                  <a:pt x="2036508" y="4925578"/>
                  <a:pt x="2029206" y="4923365"/>
                </a:cubicBezTo>
                <a:cubicBezTo>
                  <a:pt x="2003508" y="4924806"/>
                  <a:pt x="1965456" y="4913048"/>
                  <a:pt x="1969765" y="4928228"/>
                </a:cubicBezTo>
                <a:cubicBezTo>
                  <a:pt x="1933670" y="4907655"/>
                  <a:pt x="1935015" y="4928539"/>
                  <a:pt x="1896446" y="4923240"/>
                </a:cubicBezTo>
                <a:cubicBezTo>
                  <a:pt x="1876120" y="4915707"/>
                  <a:pt x="1849790" y="4911657"/>
                  <a:pt x="1837029" y="4921066"/>
                </a:cubicBezTo>
                <a:cubicBezTo>
                  <a:pt x="1759478" y="4909120"/>
                  <a:pt x="1806390" y="4905512"/>
                  <a:pt x="1727326" y="4892968"/>
                </a:cubicBezTo>
                <a:cubicBezTo>
                  <a:pt x="1686312" y="4886651"/>
                  <a:pt x="1625466" y="4884219"/>
                  <a:pt x="1593578" y="4875201"/>
                </a:cubicBezTo>
                <a:cubicBezTo>
                  <a:pt x="1561690" y="4866183"/>
                  <a:pt x="1553872" y="4870257"/>
                  <a:pt x="1529199" y="4863739"/>
                </a:cubicBezTo>
                <a:cubicBezTo>
                  <a:pt x="1504527" y="4857222"/>
                  <a:pt x="1472957" y="4856729"/>
                  <a:pt x="1453102" y="4853389"/>
                </a:cubicBezTo>
                <a:cubicBezTo>
                  <a:pt x="1433246" y="4850048"/>
                  <a:pt x="1412604" y="4842097"/>
                  <a:pt x="1410062" y="4843700"/>
                </a:cubicBezTo>
                <a:cubicBezTo>
                  <a:pt x="1370061" y="4835203"/>
                  <a:pt x="1358114" y="4845698"/>
                  <a:pt x="1334230" y="4827940"/>
                </a:cubicBezTo>
                <a:cubicBezTo>
                  <a:pt x="1313790" y="4825698"/>
                  <a:pt x="1309169" y="4823751"/>
                  <a:pt x="1287424" y="4823328"/>
                </a:cubicBezTo>
                <a:cubicBezTo>
                  <a:pt x="1265680" y="4822905"/>
                  <a:pt x="1234048" y="4825438"/>
                  <a:pt x="1203760" y="4825401"/>
                </a:cubicBezTo>
                <a:cubicBezTo>
                  <a:pt x="1172376" y="4827120"/>
                  <a:pt x="1171591" y="4843575"/>
                  <a:pt x="1142353" y="4826911"/>
                </a:cubicBezTo>
                <a:cubicBezTo>
                  <a:pt x="1142648" y="4830450"/>
                  <a:pt x="1127453" y="4831600"/>
                  <a:pt x="1123543" y="4831484"/>
                </a:cubicBezTo>
                <a:lnTo>
                  <a:pt x="1092581" y="4833192"/>
                </a:lnTo>
                <a:lnTo>
                  <a:pt x="1089970" y="4827604"/>
                </a:lnTo>
                <a:cubicBezTo>
                  <a:pt x="1078405" y="4825299"/>
                  <a:pt x="1058546" y="4830811"/>
                  <a:pt x="1046990" y="4831800"/>
                </a:cubicBezTo>
                <a:lnTo>
                  <a:pt x="1020627" y="4833537"/>
                </a:lnTo>
                <a:lnTo>
                  <a:pt x="1010602" y="4832752"/>
                </a:lnTo>
                <a:lnTo>
                  <a:pt x="1006327" y="4832812"/>
                </a:lnTo>
                <a:lnTo>
                  <a:pt x="995285" y="4828639"/>
                </a:lnTo>
                <a:cubicBezTo>
                  <a:pt x="985016" y="4827594"/>
                  <a:pt x="977337" y="4820880"/>
                  <a:pt x="971197" y="4819859"/>
                </a:cubicBezTo>
                <a:cubicBezTo>
                  <a:pt x="965058" y="4818838"/>
                  <a:pt x="963247" y="4826590"/>
                  <a:pt x="958444" y="4822516"/>
                </a:cubicBezTo>
                <a:cubicBezTo>
                  <a:pt x="964528" y="4819545"/>
                  <a:pt x="954985" y="4817124"/>
                  <a:pt x="950776" y="4814966"/>
                </a:cubicBezTo>
                <a:lnTo>
                  <a:pt x="912589" y="4812307"/>
                </a:lnTo>
                <a:cubicBezTo>
                  <a:pt x="866435" y="4815189"/>
                  <a:pt x="882762" y="4802056"/>
                  <a:pt x="868646" y="4810372"/>
                </a:cubicBezTo>
                <a:cubicBezTo>
                  <a:pt x="833647" y="4816986"/>
                  <a:pt x="825964" y="4816964"/>
                  <a:pt x="813484" y="4815448"/>
                </a:cubicBezTo>
                <a:cubicBezTo>
                  <a:pt x="774068" y="4820782"/>
                  <a:pt x="767891" y="4822976"/>
                  <a:pt x="717218" y="4827378"/>
                </a:cubicBezTo>
                <a:cubicBezTo>
                  <a:pt x="688925" y="4839908"/>
                  <a:pt x="680839" y="4840723"/>
                  <a:pt x="659409" y="4845952"/>
                </a:cubicBezTo>
                <a:cubicBezTo>
                  <a:pt x="633011" y="4854112"/>
                  <a:pt x="639997" y="4860055"/>
                  <a:pt x="607917" y="4863927"/>
                </a:cubicBezTo>
                <a:cubicBezTo>
                  <a:pt x="591636" y="4868226"/>
                  <a:pt x="579429" y="4878384"/>
                  <a:pt x="569284" y="4882117"/>
                </a:cubicBezTo>
                <a:cubicBezTo>
                  <a:pt x="559139" y="4885850"/>
                  <a:pt x="555067" y="4884639"/>
                  <a:pt x="537968" y="4887374"/>
                </a:cubicBezTo>
                <a:cubicBezTo>
                  <a:pt x="526595" y="4886448"/>
                  <a:pt x="489777" y="4886423"/>
                  <a:pt x="482916" y="4888156"/>
                </a:cubicBezTo>
                <a:cubicBezTo>
                  <a:pt x="463365" y="4898273"/>
                  <a:pt x="445824" y="4886936"/>
                  <a:pt x="411637" y="4886771"/>
                </a:cubicBezTo>
                <a:lnTo>
                  <a:pt x="371262" y="4888142"/>
                </a:lnTo>
                <a:cubicBezTo>
                  <a:pt x="363928" y="4882747"/>
                  <a:pt x="306156" y="4880831"/>
                  <a:pt x="302060" y="4873520"/>
                </a:cubicBezTo>
                <a:cubicBezTo>
                  <a:pt x="280888" y="4866176"/>
                  <a:pt x="280811" y="4847663"/>
                  <a:pt x="248012" y="4840618"/>
                </a:cubicBezTo>
                <a:cubicBezTo>
                  <a:pt x="230331" y="4833575"/>
                  <a:pt x="240156" y="4851312"/>
                  <a:pt x="195979" y="4831260"/>
                </a:cubicBezTo>
                <a:cubicBezTo>
                  <a:pt x="165972" y="4807991"/>
                  <a:pt x="63439" y="4789506"/>
                  <a:pt x="10733" y="4758959"/>
                </a:cubicBezTo>
                <a:lnTo>
                  <a:pt x="0" y="4750844"/>
                </a:lnTo>
                <a:close/>
              </a:path>
            </a:pathLst>
          </a:custGeom>
        </p:spPr>
      </p:pic>
      <p:pic>
        <p:nvPicPr>
          <p:cNvPr id="4" name="Picture 2" descr="значок расположения карты PNG , карта, значок, расположение PNG картинки и  пнг рисунок для бесплатной загрузки">
            <a:extLst>
              <a:ext uri="{FF2B5EF4-FFF2-40B4-BE49-F238E27FC236}">
                <a16:creationId xmlns:a16="http://schemas.microsoft.com/office/drawing/2014/main" id="{36F89E0F-E9E2-2859-E816-ADFBB4C0D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8412" cy="84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32223F7-D97A-06C3-CBBE-81FB5A5C5C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34575" t="47801" r="56970" b="36497"/>
          <a:stretch/>
        </p:blipFill>
        <p:spPr>
          <a:xfrm>
            <a:off x="170249" y="6390610"/>
            <a:ext cx="168986" cy="31383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8051D34-FD34-6BCC-360E-E228038C07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34575" t="47801" r="56970" b="36497"/>
          <a:stretch/>
        </p:blipFill>
        <p:spPr>
          <a:xfrm flipH="1">
            <a:off x="299771" y="6201644"/>
            <a:ext cx="168987" cy="313834"/>
          </a:xfrm>
          <a:prstGeom prst="rect">
            <a:avLst/>
          </a:prstGeom>
        </p:spPr>
      </p:pic>
      <p:sp>
        <p:nvSpPr>
          <p:cNvPr id="10" name="Стрілка: смугаста вправо 9">
            <a:extLst>
              <a:ext uri="{FF2B5EF4-FFF2-40B4-BE49-F238E27FC236}">
                <a16:creationId xmlns:a16="http://schemas.microsoft.com/office/drawing/2014/main" id="{68477658-E2BE-681A-21EF-196F9FB93EFF}"/>
              </a:ext>
            </a:extLst>
          </p:cNvPr>
          <p:cNvSpPr/>
          <p:nvPr/>
        </p:nvSpPr>
        <p:spPr>
          <a:xfrm rot="11214622">
            <a:off x="7022280" y="5283311"/>
            <a:ext cx="2191741" cy="370888"/>
          </a:xfrm>
          <a:prstGeom prst="strip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Стрілка: смугаста вправо 10">
            <a:extLst>
              <a:ext uri="{FF2B5EF4-FFF2-40B4-BE49-F238E27FC236}">
                <a16:creationId xmlns:a16="http://schemas.microsoft.com/office/drawing/2014/main" id="{A3156CCB-45A0-444E-0127-1FBE3E89CF3F}"/>
              </a:ext>
            </a:extLst>
          </p:cNvPr>
          <p:cNvSpPr/>
          <p:nvPr/>
        </p:nvSpPr>
        <p:spPr>
          <a:xfrm rot="11214622">
            <a:off x="2489559" y="4827916"/>
            <a:ext cx="2191741" cy="370888"/>
          </a:xfrm>
          <a:prstGeom prst="strip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8510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4" name="Rectangle 1030">
            <a:extLst>
              <a:ext uri="{FF2B5EF4-FFF2-40B4-BE49-F238E27FC236}">
                <a16:creationId xmlns:a16="http://schemas.microsoft.com/office/drawing/2014/main" id="{7FEAE179-C525-48F3-AD47-0E9E2B6F2E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545172E0-80E1-CC2F-6EFE-CFDB5E5A7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89" y="4883544"/>
            <a:ext cx="3876086" cy="155690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/>
              <a:t>Театральний сквер</a:t>
            </a: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0"/>
            <a:ext cx="11231745" cy="458818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Кіровоградщина: в Олександрії відкрили театральний сквер. ФОТО | Без Купюр  - Новини Кропивницького і Кіровоградщини без лімітів на правду">
            <a:extLst>
              <a:ext uri="{FF2B5EF4-FFF2-40B4-BE49-F238E27FC236}">
                <a16:creationId xmlns:a16="http://schemas.microsoft.com/office/drawing/2014/main" id="{F248320E-CA3A-EA22-A180-D9FB6622B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57" b="23534"/>
          <a:stretch/>
        </p:blipFill>
        <p:spPr bwMode="auto">
          <a:xfrm>
            <a:off x="959205" y="364142"/>
            <a:ext cx="10369645" cy="386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7" name="Rectangle 1036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01107" y="5661132"/>
            <a:ext cx="1463040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EEFC2A-C1B4-5EF0-8648-C32F82C09B2B}"/>
              </a:ext>
            </a:extLst>
          </p:cNvPr>
          <p:cNvSpPr txBox="1"/>
          <p:nvPr/>
        </p:nvSpPr>
        <p:spPr>
          <a:xfrm>
            <a:off x="5162719" y="4883544"/>
            <a:ext cx="6586915" cy="1556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>
                <a:effectLst/>
              </a:rPr>
              <a:t>Розпочинаємо екскурсію в Театральному сквері, де можна відчути атмосферу старої Олександрії та побачити фасад театру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377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36" name="Rectangle 513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9DDE081-79F9-1A09-3378-7C958441D5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436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5138" name="Rectangle 513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34D433-5A15-1DAD-CF00-F614C6D6F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Заснування театру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664A68-6EC0-8330-44BE-97B6FD54BAA8}"/>
              </a:ext>
            </a:extLst>
          </p:cNvPr>
          <p:cNvSpPr txBox="1"/>
          <p:nvPr/>
        </p:nvSpPr>
        <p:spPr>
          <a:xfrm>
            <a:off x="7531610" y="2434201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0" i="0">
                <a:effectLst/>
              </a:rPr>
              <a:t>Про історію театрального життя в повітовому місті Олександрії Херсонської губернії одним із перших написав автор під псевдонімом «Новий» на сторінках місцевого часопису «Александрійскій Театральный Листокъ», який виходив в м.Олександрії у 1911 році. У своїх дописах він пригадував прізвища акторів, які побували в Олександрії наприкінці ХІХ століття: Савіна, Стрельська, Рощин, Южин, Петіп, Дальський, Мурський, Горєв, Самойлов-Мічурін.</a:t>
            </a:r>
            <a:endParaRPr lang="en-US" sz="1700"/>
          </a:p>
        </p:txBody>
      </p:sp>
      <p:pic>
        <p:nvPicPr>
          <p:cNvPr id="4" name="Picture 2" descr="значок расположения карты PNG , карта, значок, расположение PNG картинки и  пнг рисунок для бесплатной загрузки">
            <a:extLst>
              <a:ext uri="{FF2B5EF4-FFF2-40B4-BE49-F238E27FC236}">
                <a16:creationId xmlns:a16="http://schemas.microsoft.com/office/drawing/2014/main" id="{F1CD0412-D232-A3A7-C293-D3B8FB2DC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5409" cy="67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3448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21">
            <a:extLst>
              <a:ext uri="{FF2B5EF4-FFF2-40B4-BE49-F238E27FC236}">
                <a16:creationId xmlns:a16="http://schemas.microsoft.com/office/drawing/2014/main" id="{4CBC69AF-AE9D-43C7-A183-244646418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183583A-AF0F-A6A0-BC3A-185FC709E3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16" r="2214"/>
          <a:stretch/>
        </p:blipFill>
        <p:spPr>
          <a:xfrm>
            <a:off x="20" y="10"/>
            <a:ext cx="4977364" cy="685799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E47A148-4B3B-A5E5-FF90-986D489BA6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8707" r="1" b="1"/>
          <a:stretch/>
        </p:blipFill>
        <p:spPr>
          <a:xfrm>
            <a:off x="4977384" y="10"/>
            <a:ext cx="7214616" cy="68579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BE64232A-D912-4882-BF58-104918115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4218905"/>
            <a:ext cx="5625863" cy="2089317"/>
          </a:xfrm>
          <a:prstGeom prst="rect">
            <a:avLst/>
          </a:prstGeom>
          <a:solidFill>
            <a:schemeClr val="bg1">
              <a:alpha val="95000"/>
            </a:schemeClr>
          </a:solidFill>
          <a:ln w="12700">
            <a:solidFill>
              <a:srgbClr val="EFEFE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8E4E9D8-6D9C-4646-83A2-11844D84E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5574" y="3876005"/>
            <a:ext cx="4848225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2A464527-2A7F-AFBB-E56C-6A68F77AA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2758" y="3949157"/>
            <a:ext cx="4324351" cy="53949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1300" b="1" i="0" kern="120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Станом на 1911 рік олександрійський театр вважався одним із найкращих провінційних театрів.</a:t>
            </a:r>
            <a:endParaRPr lang="en-US" sz="13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FC74C2-3B69-9569-FAB4-32C082DF8DFB}"/>
              </a:ext>
            </a:extLst>
          </p:cNvPr>
          <p:cNvSpPr txBox="1"/>
          <p:nvPr/>
        </p:nvSpPr>
        <p:spPr>
          <a:xfrm>
            <a:off x="6431138" y="4697298"/>
            <a:ext cx="5040034" cy="14356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0" i="0">
                <a:effectLst/>
              </a:rPr>
              <a:t>Засновник сучасного українського драматичного театру Гнат Юра починав свій шлях саме з олександрійського театру.</a:t>
            </a:r>
          </a:p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/>
          </a:p>
        </p:txBody>
      </p:sp>
    </p:spTree>
    <p:extLst>
      <p:ext uri="{BB962C8B-B14F-4D97-AF65-F5344CB8AC3E}">
        <p14:creationId xmlns:p14="http://schemas.microsoft.com/office/powerpoint/2010/main" val="2173701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5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7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75FFD1-9FEB-0AE4-EB55-D037736BC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366" y="609600"/>
            <a:ext cx="4267200" cy="1351472"/>
          </a:xfrm>
        </p:spPr>
        <p:txBody>
          <a:bodyPr>
            <a:normAutofit/>
          </a:bodyPr>
          <a:lstStyle/>
          <a:p>
            <a:pPr algn="ctr"/>
            <a:r>
              <a:rPr lang="ru-RU" sz="2800" b="1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cherusFeral"/>
              </a:rPr>
              <a:t>Сьогодні будівля закладу оголошена об’єктом культурної спадщини.</a:t>
            </a:r>
            <a:endParaRPr lang="uk-UA" sz="28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23C0881-C9B0-FD49-FFB8-2FF9703600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3" r="14036"/>
          <a:stretch/>
        </p:blipFill>
        <p:spPr>
          <a:xfrm>
            <a:off x="3" y="1"/>
            <a:ext cx="3695699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Місце для вмісту 6">
            <a:extLst>
              <a:ext uri="{FF2B5EF4-FFF2-40B4-BE49-F238E27FC236}">
                <a16:creationId xmlns:a16="http://schemas.microsoft.com/office/drawing/2014/main" id="{7A0165CA-35C1-580E-F37B-A59AA41F3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8966" y="2147357"/>
            <a:ext cx="3810000" cy="4101042"/>
          </a:xfrm>
        </p:spPr>
        <p:txBody>
          <a:bodyPr>
            <a:normAutofit/>
          </a:bodyPr>
          <a:lstStyle/>
          <a:p>
            <a:r>
              <a:rPr lang="ru-RU" sz="1900" b="0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cherusFeral"/>
              </a:rPr>
              <a:t>У період 2016 – 2017 років була проведена зовнішня реставрація будівлі, перекрито дах, замінені вікна та двері, відреставровано паркан. З 2018 року проводиться внутрішня реконструкція будівлі, змінені форми балконів та оздоблення залу. Наразі оновлена концертна зала може прийняти до 470 глядачів одночасно. У 2021 році закладу повернена історична назва – Палац культури «Олександрійський театр».</a:t>
            </a:r>
            <a:endParaRPr lang="uk-UA" sz="19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4EF1899-2F98-D3F7-5B13-53839B3F92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84"/>
          <a:stretch/>
        </p:blipFill>
        <p:spPr>
          <a:xfrm>
            <a:off x="8580467" y="10"/>
            <a:ext cx="3611533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67605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Палац культури «Олександрійський театр» - Олександрійська міська рада">
            <a:extLst>
              <a:ext uri="{FF2B5EF4-FFF2-40B4-BE49-F238E27FC236}">
                <a16:creationId xmlns:a16="http://schemas.microsoft.com/office/drawing/2014/main" id="{87B0B901-B436-E9E5-8618-C19086CC0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8" b="9392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5" name="Rectangle 2054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536389-092C-FAF0-99A9-66A793CD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300" b="0" i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У ПК «Олександрійський театр» працюють чотири «народних» колективи та два «зразкових», які відомі не тільки в місті, області, країні, а й за її межами.</a:t>
            </a:r>
            <a:endParaRPr lang="en-US" sz="23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2057" name="Straight Connector 2056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9" name="Straight Connector 2058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2185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39BCA50-5C8B-4034-853C-B29176644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B018903-3549-4A3B-A9DF-B26757CAA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E5D3F77-D07F-4F7D-97A2-E366830206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C6F5A2D-56A0-4ED7-A3E2-3CF67608FC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7A8953-6F57-EF5E-F4BE-62F9231C3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7" y="458033"/>
            <a:ext cx="5257798" cy="726224"/>
          </a:xfr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n-US" sz="2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Глядацька зала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FDAEBA5-740E-62E7-8F07-E2D16521D1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7" r="1" b="1"/>
          <a:stretch/>
        </p:blipFill>
        <p:spPr>
          <a:xfrm>
            <a:off x="550863" y="1557339"/>
            <a:ext cx="3589750" cy="475200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D7A905A-6600-0656-C11A-03FDDE3DD7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"/>
          <a:stretch/>
        </p:blipFill>
        <p:spPr>
          <a:xfrm>
            <a:off x="4322198" y="1557339"/>
            <a:ext cx="3567884" cy="475200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E66C9EC-A5C6-2796-555F-5D1F1405C4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"/>
          <a:stretch/>
        </p:blipFill>
        <p:spPr>
          <a:xfrm>
            <a:off x="8070082" y="1557339"/>
            <a:ext cx="3567600" cy="475200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6389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0B5183-02DD-917B-6AD1-C023327BA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uk-UA" sz="3700"/>
              <a:t>Інтерв’ю з актрисою театру </a:t>
            </a:r>
            <a:r>
              <a:rPr lang="uk-UA" sz="3700" err="1"/>
              <a:t>Цівінською</a:t>
            </a:r>
            <a:r>
              <a:rPr lang="uk-UA" sz="3700"/>
              <a:t> </a:t>
            </a:r>
            <a:r>
              <a:rPr lang="uk-UA" sz="3700" err="1"/>
              <a:t>Крістіною</a:t>
            </a:r>
            <a:r>
              <a:rPr lang="uk-UA" sz="3700"/>
              <a:t> Геннадіївною 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719FFB0-9E09-A46F-5EC1-D48A64CCF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100" b="1" noProof="0"/>
              <a:t>– Що стало для вас головною мотивацією обрати шлях актора, і коли ви вперше зрозуміли, що сцена — ваше покликання?</a:t>
            </a:r>
          </a:p>
          <a:p>
            <a:pPr marL="0" indent="0">
              <a:buNone/>
            </a:pPr>
            <a:r>
              <a:rPr lang="uk-UA" sz="1100" noProof="0"/>
              <a:t>– </a:t>
            </a:r>
            <a:r>
              <a:rPr lang="uk-UA" sz="1100" i="1" noProof="0"/>
              <a:t>Я з дитинства була привчена до театрального мистецтва, так як моя мама – режисер театру. Тому перші виступи відбувались ще в дитинстві. Це і було моєю мотивацією. Також хотілося гарно говорити і не боятися публічних виступів.</a:t>
            </a:r>
          </a:p>
          <a:p>
            <a:pPr marL="0" indent="0">
              <a:buNone/>
            </a:pPr>
            <a:r>
              <a:rPr lang="uk-UA" sz="1100" b="1" noProof="0"/>
              <a:t>– Які ролі у вашій кар'єрі стали найбільш визначальними і чому саме вони запам'ятались?</a:t>
            </a:r>
          </a:p>
          <a:p>
            <a:pPr marL="0" indent="0">
              <a:buNone/>
            </a:pPr>
            <a:r>
              <a:rPr lang="uk-UA" sz="1100" noProof="0"/>
              <a:t>– </a:t>
            </a:r>
            <a:r>
              <a:rPr lang="uk-UA" sz="1100" i="1" noProof="0"/>
              <a:t>За цей шлях було пройдено багато ролей: від ролі Смерті у «Поцілунок Монро» до більш звичних мені ролей – мачухи у «Попелюшці» та «Легенді про підсніжники». Моєю найулюбленішою роллю стала роль Білосніжки, так як могла розкрити мене з зовсім іншої сторони. Така добра, позитивна роль, яка розкриває душу доброї дівчини.</a:t>
            </a:r>
          </a:p>
          <a:p>
            <a:pPr marL="0" indent="0">
              <a:buNone/>
            </a:pPr>
            <a:r>
              <a:rPr lang="uk-UA" sz="1100" b="1" noProof="0"/>
              <a:t>– Чи можете Ви вплинути на вибір ролей та стиль гри на сцені?</a:t>
            </a:r>
          </a:p>
          <a:p>
            <a:pPr marL="0" indent="0">
              <a:buNone/>
            </a:pPr>
            <a:r>
              <a:rPr lang="uk-UA" sz="1100" noProof="0"/>
              <a:t>– </a:t>
            </a:r>
            <a:r>
              <a:rPr lang="uk-UA" sz="1100" i="1" noProof="0"/>
              <a:t>На жаль, коли ти актор у театрі, ти не можеш обирати собі ролі, тому мій власний вибір ніколи не впливав на думку режисера. Саме вона обирала і підбирала ролі під кожного актора. Вона знає наш типаж, наш характер, наші акторські здібності. Тому самі ми ролі не обирали – їх призначав режисер театру</a:t>
            </a:r>
          </a:p>
          <a:p>
            <a:endParaRPr lang="uk-UA" sz="110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B810000-A95E-93ED-1B6A-80234B1747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" b="799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367277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3" name="Rectangle 3082">
            <a:extLst>
              <a:ext uri="{FF2B5EF4-FFF2-40B4-BE49-F238E27FC236}">
                <a16:creationId xmlns:a16="http://schemas.microsoft.com/office/drawing/2014/main" id="{A26C624C-963C-4795-B05B-6565DB5AB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BC2ABA3-49B8-445C-36DA-EC764BEE14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645" r="26236" b="-2"/>
          <a:stretch/>
        </p:blipFill>
        <p:spPr>
          <a:xfrm>
            <a:off x="20" y="10"/>
            <a:ext cx="3728839" cy="4197358"/>
          </a:xfrm>
          <a:prstGeom prst="rect">
            <a:avLst/>
          </a:prstGeom>
        </p:spPr>
      </p:pic>
      <p:pic>
        <p:nvPicPr>
          <p:cNvPr id="3074" name="Picture 2" descr="📣 Вперше в... - Палац культури &quot;Олександрійський театр&quot; | Facebook">
            <a:extLst>
              <a:ext uri="{FF2B5EF4-FFF2-40B4-BE49-F238E27FC236}">
                <a16:creationId xmlns:a16="http://schemas.microsoft.com/office/drawing/2014/main" id="{BEBDF312-2895-B9D6-1187-08E915423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" r="-1" b="19880"/>
          <a:stretch/>
        </p:blipFill>
        <p:spPr bwMode="auto">
          <a:xfrm>
            <a:off x="3847755" y="5"/>
            <a:ext cx="3686887" cy="4197368"/>
          </a:xfrm>
          <a:custGeom>
            <a:avLst/>
            <a:gdLst/>
            <a:ahLst/>
            <a:cxnLst/>
            <a:rect l="l" t="t" r="r" b="b"/>
            <a:pathLst>
              <a:path w="3686887" h="4197368">
                <a:moveTo>
                  <a:pt x="0" y="0"/>
                </a:moveTo>
                <a:lnTo>
                  <a:pt x="3686887" y="0"/>
                </a:lnTo>
                <a:lnTo>
                  <a:pt x="3686887" y="3832811"/>
                </a:lnTo>
                <a:lnTo>
                  <a:pt x="3497100" y="3826712"/>
                </a:lnTo>
                <a:cubicBezTo>
                  <a:pt x="3497100" y="3826712"/>
                  <a:pt x="3493758" y="3826712"/>
                  <a:pt x="3493758" y="3826712"/>
                </a:cubicBezTo>
                <a:cubicBezTo>
                  <a:pt x="3426914" y="3823370"/>
                  <a:pt x="3363416" y="3823370"/>
                  <a:pt x="3296571" y="3820027"/>
                </a:cubicBezTo>
                <a:cubicBezTo>
                  <a:pt x="3065966" y="3820027"/>
                  <a:pt x="2835360" y="3820027"/>
                  <a:pt x="2608095" y="3820027"/>
                </a:cubicBezTo>
                <a:cubicBezTo>
                  <a:pt x="2384173" y="3910265"/>
                  <a:pt x="2140198" y="3833396"/>
                  <a:pt x="1919619" y="3903581"/>
                </a:cubicBezTo>
                <a:cubicBezTo>
                  <a:pt x="1685670" y="3900239"/>
                  <a:pt x="1465092" y="3970423"/>
                  <a:pt x="1234485" y="4000503"/>
                </a:cubicBezTo>
                <a:cubicBezTo>
                  <a:pt x="1060693" y="4013871"/>
                  <a:pt x="883561" y="3997160"/>
                  <a:pt x="723139" y="4067345"/>
                </a:cubicBezTo>
                <a:cubicBezTo>
                  <a:pt x="661310" y="4095753"/>
                  <a:pt x="606165" y="4128339"/>
                  <a:pt x="583188" y="4172622"/>
                </a:cubicBezTo>
                <a:lnTo>
                  <a:pt x="575662" y="4197368"/>
                </a:lnTo>
                <a:lnTo>
                  <a:pt x="0" y="419736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Завершують реставрацію першого обласного театру в Олександрії (Фото) |  AlexCity">
            <a:extLst>
              <a:ext uri="{FF2B5EF4-FFF2-40B4-BE49-F238E27FC236}">
                <a16:creationId xmlns:a16="http://schemas.microsoft.com/office/drawing/2014/main" id="{41214284-813B-BB67-093D-2366E1A4F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9" r="1924" b="1"/>
          <a:stretch/>
        </p:blipFill>
        <p:spPr bwMode="auto">
          <a:xfrm>
            <a:off x="7653541" y="1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Олександрійський театр приймав гостей у День відкритих дверей -  Олександрійська міська рада">
            <a:extLst>
              <a:ext uri="{FF2B5EF4-FFF2-40B4-BE49-F238E27FC236}">
                <a16:creationId xmlns:a16="http://schemas.microsoft.com/office/drawing/2014/main" id="{BB1DCF7C-E53C-42D8-C85D-BA2A2AF99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69" r="-1" b="11755"/>
          <a:stretch/>
        </p:blipFill>
        <p:spPr bwMode="auto">
          <a:xfrm>
            <a:off x="20" y="4297691"/>
            <a:ext cx="6836830" cy="2560309"/>
          </a:xfrm>
          <a:custGeom>
            <a:avLst/>
            <a:gdLst/>
            <a:ahLst/>
            <a:cxnLst/>
            <a:rect l="l" t="t" r="r" b="b"/>
            <a:pathLst>
              <a:path w="6836850" h="2541737">
                <a:moveTo>
                  <a:pt x="0" y="0"/>
                </a:moveTo>
                <a:lnTo>
                  <a:pt x="4460098" y="0"/>
                </a:lnTo>
                <a:lnTo>
                  <a:pt x="4483996" y="31836"/>
                </a:lnTo>
                <a:cubicBezTo>
                  <a:pt x="4644419" y="28495"/>
                  <a:pt x="4627708" y="282495"/>
                  <a:pt x="4788129" y="245732"/>
                </a:cubicBezTo>
                <a:cubicBezTo>
                  <a:pt x="4754709" y="362707"/>
                  <a:pt x="4641076" y="302548"/>
                  <a:pt x="4600971" y="389443"/>
                </a:cubicBezTo>
                <a:cubicBezTo>
                  <a:pt x="4684524" y="462970"/>
                  <a:pt x="4844945" y="409497"/>
                  <a:pt x="4871683" y="563233"/>
                </a:cubicBezTo>
                <a:cubicBezTo>
                  <a:pt x="4838262" y="723655"/>
                  <a:pt x="4945210" y="703602"/>
                  <a:pt x="5032105" y="713629"/>
                </a:cubicBezTo>
                <a:cubicBezTo>
                  <a:pt x="5239317" y="733683"/>
                  <a:pt x="5439843" y="747050"/>
                  <a:pt x="5643713" y="780472"/>
                </a:cubicBezTo>
                <a:cubicBezTo>
                  <a:pt x="5693844" y="790498"/>
                  <a:pt x="5810819" y="767103"/>
                  <a:pt x="5800794" y="870709"/>
                </a:cubicBezTo>
                <a:cubicBezTo>
                  <a:pt x="5790767" y="954261"/>
                  <a:pt x="5700529" y="924184"/>
                  <a:pt x="5643713" y="927525"/>
                </a:cubicBezTo>
                <a:cubicBezTo>
                  <a:pt x="5329553" y="967632"/>
                  <a:pt x="5012052" y="904131"/>
                  <a:pt x="4701235" y="907472"/>
                </a:cubicBezTo>
                <a:cubicBezTo>
                  <a:pt x="4664472" y="907472"/>
                  <a:pt x="4657787" y="1017762"/>
                  <a:pt x="4577576" y="980999"/>
                </a:cubicBezTo>
                <a:cubicBezTo>
                  <a:pt x="4788129" y="1081263"/>
                  <a:pt x="5767372" y="1108001"/>
                  <a:pt x="6094900" y="1161474"/>
                </a:cubicBezTo>
                <a:cubicBezTo>
                  <a:pt x="5754004" y="1542477"/>
                  <a:pt x="5429817" y="1311870"/>
                  <a:pt x="5159105" y="1525765"/>
                </a:cubicBezTo>
                <a:cubicBezTo>
                  <a:pt x="5159105" y="1525765"/>
                  <a:pt x="5212580" y="1525765"/>
                  <a:pt x="5443187" y="1595950"/>
                </a:cubicBezTo>
                <a:cubicBezTo>
                  <a:pt x="5627002" y="1652765"/>
                  <a:pt x="5536765" y="1732976"/>
                  <a:pt x="6001321" y="1886715"/>
                </a:cubicBezTo>
                <a:cubicBezTo>
                  <a:pt x="5824188" y="1936846"/>
                  <a:pt x="5593581" y="1839925"/>
                  <a:pt x="5506685" y="2100610"/>
                </a:cubicBezTo>
                <a:cubicBezTo>
                  <a:pt x="5643713" y="2147401"/>
                  <a:pt x="5807477" y="2103953"/>
                  <a:pt x="5904398" y="2227611"/>
                </a:cubicBezTo>
                <a:cubicBezTo>
                  <a:pt x="5934478" y="2264375"/>
                  <a:pt x="5964557" y="2287770"/>
                  <a:pt x="6001321" y="2307821"/>
                </a:cubicBezTo>
                <a:cubicBezTo>
                  <a:pt x="5984612" y="2314507"/>
                  <a:pt x="5964557" y="2321190"/>
                  <a:pt x="5951188" y="2327874"/>
                </a:cubicBezTo>
                <a:cubicBezTo>
                  <a:pt x="5977925" y="2351271"/>
                  <a:pt x="6663060" y="2478270"/>
                  <a:pt x="6836850" y="2481613"/>
                </a:cubicBezTo>
                <a:cubicBezTo>
                  <a:pt x="6761652" y="2506679"/>
                  <a:pt x="6636845" y="2527828"/>
                  <a:pt x="6553814" y="2540165"/>
                </a:cubicBezTo>
                <a:lnTo>
                  <a:pt x="6542822" y="2541737"/>
                </a:lnTo>
                <a:lnTo>
                  <a:pt x="0" y="254173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4DC450-0CDE-5D17-DFE8-C3AF2D3F6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3650" y="4181474"/>
            <a:ext cx="5505814" cy="147133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Олександрійський театр — це не просто будівля, це пам’ять, сцена, і життя міста</a:t>
            </a:r>
          </a:p>
        </p:txBody>
      </p:sp>
    </p:spTree>
    <p:extLst>
      <p:ext uri="{BB962C8B-B14F-4D97-AF65-F5344CB8AC3E}">
        <p14:creationId xmlns:p14="http://schemas.microsoft.com/office/powerpoint/2010/main" val="1974668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7C7E68-4910-F0B5-A2EA-B31C79ADD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975"/>
            <a:ext cx="10515600" cy="936625"/>
          </a:xfrm>
        </p:spPr>
        <p:txBody>
          <a:bodyPr/>
          <a:lstStyle/>
          <a:p>
            <a:r>
              <a:rPr lang="uk-UA" dirty="0"/>
              <a:t>Використана література 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B72B9AA-5E68-0B52-D770-918B8485B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0600"/>
            <a:ext cx="10515600" cy="5186363"/>
          </a:xfrm>
        </p:spPr>
        <p:txBody>
          <a:bodyPr>
            <a:normAutofit/>
          </a:bodyPr>
          <a:lstStyle/>
          <a:p>
            <a:pPr marL="442913" indent="-442913">
              <a:buNone/>
            </a:pPr>
            <a:r>
              <a:rPr lang="uk-UA" dirty="0"/>
              <a:t>1.	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Босий С. П. Олександрія: історичні нариси. Кропивницький: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Центральноукраїнське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видавництво, 2012. 256 с.</a:t>
            </a:r>
          </a:p>
          <a:p>
            <a:pPr marL="442913" indent="-442913">
              <a:buNone/>
            </a:pP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	Голобородько В. Театральне життя Олександрії: сторінки історії та сучасності. Олександрія: [видавництво не вказано], 2015. 112 с.</a:t>
            </a:r>
          </a:p>
          <a:p>
            <a:pPr marL="442913" indent="-442913">
              <a:buNone/>
            </a:pP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	Голобородько В. Від аматорської сцени до народного театру: нариси з театрального минулого Олександрії. Олександрія: Крок, 2018. 140 с.</a:t>
            </a:r>
          </a:p>
          <a:p>
            <a:pPr marL="442913" indent="-442913">
              <a:buNone/>
            </a:pP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	Шевченко Л. М. Історико-культурна спадщина Кіровоградщини. Кропивницький: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Імекс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-ЛТД, 2020. 288 с.</a:t>
            </a:r>
          </a:p>
          <a:p>
            <a:pPr marL="442913" indent="-442913">
              <a:buNone/>
            </a:pP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	Фотографія як історичне джерело: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наук. праць. Київ: Ін-т історії України НАН України, 2018. 212 с.</a:t>
            </a:r>
          </a:p>
          <a:p>
            <a:pPr marL="442913" indent="-442913">
              <a:buNone/>
            </a:pP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Дуднік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О. І. Методика організації шкільної екскурсійної діяльності. Київ: Освіта, 2010. 144 с.</a:t>
            </a:r>
          </a:p>
          <a:p>
            <a:pPr marL="442913" indent="-442913">
              <a:buNone/>
            </a:pP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	Олександрійський краєзнавчий музей. Архів фото та документів. Електрон. дані.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URL: http://olexmuseum.kr.ua (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звернення: 22.04.2025).</a:t>
            </a:r>
          </a:p>
        </p:txBody>
      </p:sp>
    </p:spTree>
    <p:extLst>
      <p:ext uri="{BB962C8B-B14F-4D97-AF65-F5344CB8AC3E}">
        <p14:creationId xmlns:p14="http://schemas.microsoft.com/office/powerpoint/2010/main" val="10517714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980</Words>
  <Application>Microsoft Office PowerPoint</Application>
  <PresentationFormat>Широкий екран</PresentationFormat>
  <Paragraphs>62</Paragraphs>
  <Slides>14</Slides>
  <Notes>2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22" baseType="lpstr">
      <vt:lpstr>AcherusFeral</vt:lpstr>
      <vt:lpstr>Aptos</vt:lpstr>
      <vt:lpstr>Aptos Display</vt:lpstr>
      <vt:lpstr>Arial</vt:lpstr>
      <vt:lpstr>Calibri</vt:lpstr>
      <vt:lpstr>Times New Roman</vt:lpstr>
      <vt:lpstr>Times-Roman</vt:lpstr>
      <vt:lpstr>Тема Office</vt:lpstr>
      <vt:lpstr>Олександрійський театр: культурний простір у дзеркалі часу</vt:lpstr>
      <vt:lpstr>Презентація PowerPoint</vt:lpstr>
      <vt:lpstr>Завдання:</vt:lpstr>
      <vt:lpstr>Картосхема маршруту </vt:lpstr>
      <vt:lpstr> Олександрійський театр </vt:lpstr>
      <vt:lpstr>Театральний сквер</vt:lpstr>
      <vt:lpstr>Заснування театру</vt:lpstr>
      <vt:lpstr>Станом на 1911 рік олександрійський театр вважався одним із найкращих провінційних театрів.</vt:lpstr>
      <vt:lpstr>Сьогодні будівля закладу оголошена об’єктом культурної спадщини.</vt:lpstr>
      <vt:lpstr>У ПК «Олександрійський театр» працюють чотири «народних» колективи та два «зразкових», які відомі не тільки в місті, області, країні, а й за її межами.</vt:lpstr>
      <vt:lpstr>Глядацька зала </vt:lpstr>
      <vt:lpstr>Інтерв’ю з актрисою театру Цівінською Крістіною Геннадіївною </vt:lpstr>
      <vt:lpstr>Олександрійський театр — це не просто будівля, це пам’ять, сцена, і життя міста</vt:lpstr>
      <vt:lpstr>Використана література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Bugaiova Nataliia</dc:creator>
  <cp:lastModifiedBy>Bugaiova Nataliia</cp:lastModifiedBy>
  <cp:revision>3</cp:revision>
  <dcterms:created xsi:type="dcterms:W3CDTF">2025-04-23T02:38:27Z</dcterms:created>
  <dcterms:modified xsi:type="dcterms:W3CDTF">2025-04-23T06:26:37Z</dcterms:modified>
</cp:coreProperties>
</file>