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68" r:id="rId6"/>
    <p:sldId id="262" r:id="rId7"/>
    <p:sldId id="263" r:id="rId8"/>
    <p:sldId id="264" r:id="rId9"/>
    <p:sldId id="267" r:id="rId10"/>
    <p:sldId id="265" r:id="rId11"/>
    <p:sldId id="269" r:id="rId12"/>
    <p:sldId id="270" r:id="rId13"/>
    <p:sldId id="266" r:id="rId14"/>
    <p:sldId id="260" r:id="rId15"/>
    <p:sldId id="259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96DCE-6BD4-44FD-830D-22E10F94C00A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916-FAE5-459D-9868-B9F485D2B9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825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96DCE-6BD4-44FD-830D-22E10F94C00A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916-FAE5-459D-9868-B9F485D2B9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873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96DCE-6BD4-44FD-830D-22E10F94C00A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916-FAE5-459D-9868-B9F485D2B9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4197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96DCE-6BD4-44FD-830D-22E10F94C00A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916-FAE5-459D-9868-B9F485D2B9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6145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96DCE-6BD4-44FD-830D-22E10F94C00A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916-FAE5-459D-9868-B9F485D2B9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6686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96DCE-6BD4-44FD-830D-22E10F94C00A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916-FAE5-459D-9868-B9F485D2B9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1484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96DCE-6BD4-44FD-830D-22E10F94C00A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916-FAE5-459D-9868-B9F485D2B9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5870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96DCE-6BD4-44FD-830D-22E10F94C00A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916-FAE5-459D-9868-B9F485D2B9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2585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96DCE-6BD4-44FD-830D-22E10F94C00A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916-FAE5-459D-9868-B9F485D2B9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5609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96DCE-6BD4-44FD-830D-22E10F94C00A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916-FAE5-459D-9868-B9F485D2B9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1062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96DCE-6BD4-44FD-830D-22E10F94C00A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916-FAE5-459D-9868-B9F485D2B9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3207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96DCE-6BD4-44FD-830D-22E10F94C00A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32916-FAE5-459D-9868-B9F485D2B9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9123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be.com/shorts/Tnz5I6QTF4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youtube.com/shorts/Tnz5I6QTF4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formula.kr.ua/termodinamichni-vlastivosti-rechovin/tysk-nasychenoi-vodianoi-pary-ta-ioho-hustyna-pry-riznykh-temperaturakh.html" TargetMode="External"/><Relationship Id="rId3" Type="http://schemas.openxmlformats.org/officeDocument/2006/relationships/hyperlink" Target="https://www.dailymail.co.uk/sciencetech/article-2473371/Scientists-finally-unravel-mystery-kettles-whistle.html" TargetMode="External"/><Relationship Id="rId7" Type="http://schemas.openxmlformats.org/officeDocument/2006/relationships/hyperlink" Target="https://aqualibra.com/about/news/the-kettle-past-present-and-future" TargetMode="External"/><Relationship Id="rId2" Type="http://schemas.openxmlformats.org/officeDocument/2006/relationships/hyperlink" Target="https://phys.org/news/2013-10-kettle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.dailymail.co.uk/i/pix/2013/10/23/article-2473371-18EDC61600000578-598_634x360.jpg" TargetMode="External"/><Relationship Id="rId5" Type="http://schemas.openxmlformats.org/officeDocument/2006/relationships/hyperlink" Target="https://thekidshouldseethis.com/post/25507300542" TargetMode="External"/><Relationship Id="rId10" Type="http://schemas.openxmlformats.org/officeDocument/2006/relationships/hyperlink" Target="https://pubs.aip.org/aip/pof/article-abstract/25/10/107101/259072/The-aeroacoustics-of-a-steam-kettle?redirectedFrom=fulltext#s1" TargetMode="External"/><Relationship Id="rId4" Type="http://schemas.openxmlformats.org/officeDocument/2006/relationships/hyperlink" Target="https://www.youtube.com/watch?v=aGoUxSCBrIU" TargetMode="External"/><Relationship Id="rId9" Type="http://schemas.openxmlformats.org/officeDocument/2006/relationships/hyperlink" Target="https://www.facebook.com/musicalteakettl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0760" y="1946786"/>
            <a:ext cx="9144000" cy="1032235"/>
          </a:xfrm>
        </p:spPr>
        <p:txBody>
          <a:bodyPr/>
          <a:lstStyle/>
          <a:p>
            <a:r>
              <a:rPr lang="uk-UA" b="1" dirty="0" smtClean="0"/>
              <a:t>Чому свистить чайник?</a:t>
            </a:r>
            <a:endParaRPr lang="uk-UA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4380624" y="3672345"/>
            <a:ext cx="40495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n-CL" dirty="0">
                <a:hlinkClick r:id="rId2"/>
              </a:rPr>
              <a:t>https://</a:t>
            </a:r>
            <a:r>
              <a:rPr lang="arn-CL" dirty="0" smtClean="0">
                <a:hlinkClick r:id="rId2"/>
              </a:rPr>
              <a:t>youtube.com/shorts/Tnz5I6QTF4I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98421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/>
              <a:t>Над роботою працювали</a:t>
            </a:r>
            <a:endParaRPr lang="uk-UA" b="1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учень</a:t>
            </a:r>
            <a:endParaRPr lang="uk-UA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uk-UA" dirty="0" smtClean="0"/>
              <a:t>Бондар Максим Максимович, учень 10 класу </a:t>
            </a:r>
            <a:r>
              <a:rPr lang="uk-UA" dirty="0" err="1" smtClean="0"/>
              <a:t>Путрівського</a:t>
            </a:r>
            <a:r>
              <a:rPr lang="uk-UA" dirty="0" smtClean="0"/>
              <a:t> академічного ліцею </a:t>
            </a:r>
            <a:r>
              <a:rPr lang="uk-UA" dirty="0" err="1" smtClean="0"/>
              <a:t>Глевахівської</a:t>
            </a:r>
            <a:r>
              <a:rPr lang="uk-UA" dirty="0" smtClean="0"/>
              <a:t> селищної </a:t>
            </a:r>
            <a:r>
              <a:rPr lang="uk-UA" smtClean="0"/>
              <a:t>громади </a:t>
            </a:r>
            <a:r>
              <a:rPr lang="uk-UA" smtClean="0"/>
              <a:t>Київської </a:t>
            </a:r>
            <a:r>
              <a:rPr lang="uk-UA" dirty="0" smtClean="0"/>
              <a:t>області</a:t>
            </a:r>
            <a:endParaRPr lang="uk-UA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 smtClean="0"/>
              <a:t>керівник</a:t>
            </a:r>
            <a:endParaRPr lang="uk-UA" dirty="0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uk-UA" dirty="0" smtClean="0"/>
              <a:t>Бондар Ірина Григорівна, вчитель фізики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21401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720213" y="793237"/>
            <a:ext cx="10515600" cy="53568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600" b="1" dirty="0" smtClean="0"/>
              <a:t>Мета.</a:t>
            </a:r>
            <a:r>
              <a:rPr lang="uk-UA" sz="3600" dirty="0" smtClean="0"/>
              <a:t> Дослідити чому свистить чайник</a:t>
            </a:r>
          </a:p>
          <a:p>
            <a:pPr marL="0" indent="0">
              <a:buNone/>
            </a:pPr>
            <a:endParaRPr lang="uk-UA" sz="3600" dirty="0" smtClean="0"/>
          </a:p>
          <a:p>
            <a:pPr marL="0" indent="0">
              <a:buNone/>
            </a:pPr>
            <a:r>
              <a:rPr lang="uk-UA" sz="3600" b="1" dirty="0" smtClean="0"/>
              <a:t>Завдання:</a:t>
            </a:r>
          </a:p>
          <a:p>
            <a:r>
              <a:rPr lang="uk-UA" sz="3600" dirty="0" smtClean="0"/>
              <a:t>з’ясувати чому свисток чайника видає звук коли вода в ньому закипіла та коли вода там відсутня;</a:t>
            </a:r>
          </a:p>
          <a:p>
            <a:r>
              <a:rPr lang="uk-UA" sz="3600" dirty="0" smtClean="0"/>
              <a:t>дослідити властивості звуку свистка;</a:t>
            </a:r>
          </a:p>
          <a:p>
            <a:r>
              <a:rPr lang="uk-UA" sz="3600" dirty="0" smtClean="0"/>
              <a:t>розглянути які є види свистків для чайників;</a:t>
            </a:r>
          </a:p>
          <a:p>
            <a:r>
              <a:rPr lang="uk-UA" sz="3600" dirty="0" smtClean="0"/>
              <a:t>створити свисток.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927266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Все почалося з запитань</a:t>
            </a:r>
            <a:endParaRPr lang="uk-UA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01445" y="1825625"/>
            <a:ext cx="1085235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600" dirty="0" smtClean="0"/>
              <a:t>Чому чайник свистить коли вода закипіла?</a:t>
            </a:r>
          </a:p>
          <a:p>
            <a:pPr marL="0" indent="0">
              <a:buNone/>
            </a:pPr>
            <a:r>
              <a:rPr lang="uk-UA" sz="3600" dirty="0" smtClean="0"/>
              <a:t>Як утворюється свист?</a:t>
            </a:r>
          </a:p>
          <a:p>
            <a:pPr marL="0" indent="0">
              <a:buNone/>
            </a:pPr>
            <a:r>
              <a:rPr lang="uk-UA" sz="3600" dirty="0" smtClean="0"/>
              <a:t>Чи різний цей свист при різній наповненості чайника?</a:t>
            </a:r>
          </a:p>
          <a:p>
            <a:pPr marL="0" indent="0">
              <a:buNone/>
            </a:pPr>
            <a:r>
              <a:rPr lang="uk-UA" sz="3600" dirty="0" smtClean="0"/>
              <a:t>Чому свистить холодний чайник без води?</a:t>
            </a:r>
          </a:p>
          <a:p>
            <a:pPr marL="0" indent="0">
              <a:buNone/>
            </a:pPr>
            <a:r>
              <a:rPr lang="uk-UA" sz="3600" dirty="0" smtClean="0"/>
              <a:t>А чи можна надрукувати свисток як у чайника?</a:t>
            </a:r>
          </a:p>
          <a:p>
            <a:pPr marL="0" indent="0">
              <a:buNone/>
            </a:pPr>
            <a:endParaRPr lang="uk-UA" sz="3600" dirty="0" smtClean="0"/>
          </a:p>
          <a:p>
            <a:pPr marL="0" indent="0" algn="r">
              <a:buNone/>
            </a:pPr>
            <a:r>
              <a:rPr lang="uk-UA" sz="3600" dirty="0" smtClean="0"/>
              <a:t>Давайте розбиратись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2668576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/>
              <a:t>Чому чайник свистить коли вода закипіла?</a:t>
            </a:r>
            <a:br>
              <a:rPr lang="uk-UA" sz="3600" b="1" dirty="0"/>
            </a:br>
            <a:endParaRPr lang="uk-UA" sz="3600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08702" y="1191444"/>
            <a:ext cx="6609736" cy="5519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Умови: </a:t>
            </a:r>
          </a:p>
          <a:p>
            <a:pPr>
              <a:spcBef>
                <a:spcPts val="0"/>
              </a:spcBef>
            </a:pPr>
            <a:r>
              <a:rPr lang="uk-UA" dirty="0" smtClean="0"/>
              <a:t>чайник з герметичною кришкою та свистком на носику</a:t>
            </a:r>
            <a:endParaRPr lang="uk-UA" dirty="0"/>
          </a:p>
          <a:p>
            <a:pPr>
              <a:spcBef>
                <a:spcPts val="0"/>
              </a:spcBef>
            </a:pPr>
            <a:r>
              <a:rPr lang="uk-UA" dirty="0"/>
              <a:t>в</a:t>
            </a:r>
            <a:r>
              <a:rPr lang="uk-UA" dirty="0" smtClean="0"/>
              <a:t>ода в чайнику</a:t>
            </a:r>
          </a:p>
          <a:p>
            <a:pPr>
              <a:spcBef>
                <a:spcPts val="0"/>
              </a:spcBef>
            </a:pPr>
            <a:r>
              <a:rPr lang="uk-UA" dirty="0"/>
              <a:t>п</a:t>
            </a:r>
            <a:r>
              <a:rPr lang="uk-UA" dirty="0" smtClean="0"/>
              <a:t>одача тепла</a:t>
            </a:r>
          </a:p>
          <a:p>
            <a:pPr marL="0" indent="0">
              <a:buNone/>
            </a:pPr>
            <a:r>
              <a:rPr lang="uk-UA" dirty="0" smtClean="0"/>
              <a:t>Коли вода кипить, випаровується, настає  насичення водяної пари</a:t>
            </a:r>
            <a:r>
              <a:rPr lang="en-US" dirty="0" smtClean="0"/>
              <a:t> </a:t>
            </a:r>
            <a:r>
              <a:rPr lang="uk-UA" dirty="0" smtClean="0"/>
              <a:t>під кришкою. </a:t>
            </a:r>
          </a:p>
          <a:p>
            <a:pPr marL="0" indent="0">
              <a:buNone/>
            </a:pPr>
            <a:r>
              <a:rPr lang="uk-UA" dirty="0" smtClean="0"/>
              <a:t>Чайник свистить лише тоді, коли водяна пара виходить через носик, бо випаровування продовжується, а тиск водяної пари не може перевищувати 101,3кПа</a:t>
            </a:r>
            <a:r>
              <a:rPr lang="uk-UA" dirty="0"/>
              <a:t>.</a:t>
            </a:r>
            <a:endParaRPr lang="uk-UA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6873" y="1356170"/>
            <a:ext cx="3070457" cy="3772924"/>
          </a:xfrm>
          <a:prstGeom prst="rect">
            <a:avLst/>
          </a:prstGeom>
        </p:spPr>
      </p:pic>
      <p:sp>
        <p:nvSpPr>
          <p:cNvPr id="8" name="Стрілка вгору 7"/>
          <p:cNvSpPr/>
          <p:nvPr/>
        </p:nvSpPr>
        <p:spPr>
          <a:xfrm>
            <a:off x="8672050" y="4232787"/>
            <a:ext cx="1002891" cy="368709"/>
          </a:xfrm>
          <a:prstGeom prst="upArrow">
            <a:avLst/>
          </a:prstGeom>
          <a:solidFill>
            <a:srgbClr val="FF000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кутник 8"/>
          <p:cNvSpPr/>
          <p:nvPr/>
        </p:nvSpPr>
        <p:spPr>
          <a:xfrm>
            <a:off x="7945501" y="3067353"/>
            <a:ext cx="1858201" cy="830997"/>
          </a:xfrm>
          <a:prstGeom prst="rect">
            <a:avLst/>
          </a:prstGeom>
          <a:solidFill>
            <a:schemeClr val="bg2">
              <a:lumMod val="10000"/>
              <a:alpha val="41961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t=</a:t>
            </a:r>
            <a:r>
              <a:rPr lang="uk-UA" sz="24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100 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°</a:t>
            </a:r>
            <a:r>
              <a:rPr lang="uk-UA" sz="24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С</a:t>
            </a:r>
            <a:endParaRPr lang="en-US" sz="240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r>
              <a:rPr lang="en-US" sz="24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p</a:t>
            </a:r>
            <a:r>
              <a:rPr lang="uk-UA" sz="2400" baseline="-26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н</a:t>
            </a:r>
            <a:r>
              <a:rPr lang="uk-UA" sz="24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=101,3кПа</a:t>
            </a:r>
            <a:endParaRPr lang="uk-UA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22775" y="4203291"/>
            <a:ext cx="53094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Q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10044688" y="1154980"/>
            <a:ext cx="1995996" cy="830997"/>
          </a:xfrm>
          <a:prstGeom prst="rect">
            <a:avLst/>
          </a:prstGeom>
          <a:solidFill>
            <a:srgbClr val="AFABAB">
              <a:alpha val="41961"/>
            </a:srgb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t=</a:t>
            </a:r>
            <a:r>
              <a:rPr lang="uk-UA" sz="24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20 </a:t>
            </a:r>
            <a:r>
              <a:rPr lang="uk-UA" sz="24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°</a:t>
            </a:r>
            <a:r>
              <a:rPr lang="uk-UA" sz="24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С</a:t>
            </a:r>
            <a:endParaRPr lang="en-US" sz="2400" dirty="0" smtClean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  <a:p>
            <a:r>
              <a:rPr lang="en-US" sz="24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p</a:t>
            </a:r>
            <a:r>
              <a:rPr lang="uk-UA" sz="2400" baseline="-26000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атм</a:t>
            </a:r>
            <a:r>
              <a:rPr lang="uk-UA" sz="24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=101,3кПа</a:t>
            </a:r>
            <a:endParaRPr lang="uk-UA" sz="2400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2" name="Стрілка вгору 11"/>
          <p:cNvSpPr/>
          <p:nvPr/>
        </p:nvSpPr>
        <p:spPr>
          <a:xfrm rot="2757899">
            <a:off x="10266551" y="2031810"/>
            <a:ext cx="492600" cy="737420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0028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/>
              <a:t>Як утворюється свист?</a:t>
            </a:r>
            <a:r>
              <a:rPr lang="uk-UA" sz="3600" dirty="0"/>
              <a:t/>
            </a:r>
            <a:br>
              <a:rPr lang="uk-UA" sz="3600" dirty="0"/>
            </a:br>
            <a:r>
              <a:rPr lang="uk-UA" sz="3600" b="1" dirty="0" smtClean="0"/>
              <a:t>Трошки історії створення чайника з свистком</a:t>
            </a:r>
            <a:endParaRPr lang="uk-UA" sz="3600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764458" y="2105843"/>
            <a:ext cx="8069826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У лютому 1888 року Чарльз </a:t>
            </a:r>
            <a:r>
              <a:rPr lang="ru-RU" dirty="0" err="1"/>
              <a:t>Коутс</a:t>
            </a:r>
            <a:r>
              <a:rPr lang="ru-RU" dirty="0"/>
              <a:t> з </a:t>
            </a:r>
            <a:r>
              <a:rPr lang="ru-RU" dirty="0" err="1"/>
              <a:t>Іллінойсу</a:t>
            </a:r>
            <a:r>
              <a:rPr lang="ru-RU" dirty="0"/>
              <a:t>, США, подав заявку на патент на </a:t>
            </a:r>
            <a:r>
              <a:rPr lang="ru-RU" dirty="0" err="1"/>
              <a:t>свій</a:t>
            </a:r>
            <a:r>
              <a:rPr lang="ru-RU" dirty="0"/>
              <a:t> </a:t>
            </a:r>
            <a:r>
              <a:rPr lang="ru-RU" dirty="0" err="1" smtClean="0"/>
              <a:t>винахід</a:t>
            </a:r>
            <a:r>
              <a:rPr lang="ru-RU" dirty="0" smtClean="0"/>
              <a:t> чайника, в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додавати</a:t>
            </a:r>
            <a:r>
              <a:rPr lang="ru-RU" dirty="0" smtClean="0"/>
              <a:t> воду, </a:t>
            </a:r>
            <a:r>
              <a:rPr lang="ru-RU" dirty="0" err="1" smtClean="0"/>
              <a:t>уникаючи</a:t>
            </a:r>
            <a:r>
              <a:rPr lang="ru-RU" dirty="0" smtClean="0"/>
              <a:t> </a:t>
            </a:r>
            <a:r>
              <a:rPr lang="ru-RU" dirty="0" err="1" smtClean="0"/>
              <a:t>опіків</a:t>
            </a:r>
            <a:r>
              <a:rPr lang="ru-RU" dirty="0" smtClean="0"/>
              <a:t>. У </a:t>
            </a:r>
            <a:r>
              <a:rPr lang="ru-RU" dirty="0" err="1" smtClean="0"/>
              <a:t>квітні</a:t>
            </a:r>
            <a:r>
              <a:rPr lang="ru-RU" dirty="0" smtClean="0"/>
              <a:t> 1889 </a:t>
            </a:r>
            <a:r>
              <a:rPr lang="ru-RU" dirty="0" err="1" smtClean="0"/>
              <a:t>отримав</a:t>
            </a:r>
            <a:r>
              <a:rPr lang="ru-RU" dirty="0" smtClean="0"/>
              <a:t> патент</a:t>
            </a:r>
          </a:p>
          <a:p>
            <a:pPr marL="0" indent="0">
              <a:buNone/>
            </a:pPr>
            <a:r>
              <a:rPr lang="ru-RU" dirty="0"/>
              <a:t>у </a:t>
            </a:r>
            <a:r>
              <a:rPr lang="ru-RU" dirty="0" err="1"/>
              <a:t>травні</a:t>
            </a:r>
            <a:r>
              <a:rPr lang="ru-RU" dirty="0"/>
              <a:t> 1914 року, </a:t>
            </a:r>
            <a:r>
              <a:rPr lang="ru-RU" dirty="0" err="1"/>
              <a:t>Йорген</a:t>
            </a:r>
            <a:r>
              <a:rPr lang="ru-RU" dirty="0"/>
              <a:t> </a:t>
            </a:r>
            <a:r>
              <a:rPr lang="ru-RU" dirty="0" err="1"/>
              <a:t>Медсен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Нью-</a:t>
            </a:r>
            <a:r>
              <a:rPr lang="ru-RU" dirty="0" err="1"/>
              <a:t>Джерсі</a:t>
            </a:r>
            <a:r>
              <a:rPr lang="ru-RU" dirty="0"/>
              <a:t>, США, подав заявку на патент на </a:t>
            </a:r>
            <a:r>
              <a:rPr lang="ru-RU" dirty="0" err="1"/>
              <a:t>свій</a:t>
            </a:r>
            <a:r>
              <a:rPr lang="ru-RU" dirty="0"/>
              <a:t> </a:t>
            </a:r>
            <a:r>
              <a:rPr lang="ru-RU" dirty="0" err="1"/>
              <a:t>комбінований</a:t>
            </a:r>
            <a:r>
              <a:rPr lang="ru-RU" dirty="0"/>
              <a:t> чайник </a:t>
            </a:r>
            <a:r>
              <a:rPr lang="ru-RU" dirty="0" err="1"/>
              <a:t>із</a:t>
            </a:r>
            <a:r>
              <a:rPr lang="ru-RU" dirty="0"/>
              <a:t> чайником і сигналом. Патент пана </a:t>
            </a:r>
            <a:r>
              <a:rPr lang="ru-RU" dirty="0" err="1"/>
              <a:t>Мадсена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видано в </a:t>
            </a:r>
            <a:r>
              <a:rPr lang="ru-RU" dirty="0" err="1"/>
              <a:t>листопаді</a:t>
            </a:r>
            <a:r>
              <a:rPr lang="ru-RU" dirty="0"/>
              <a:t> 1915 року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err="1"/>
              <a:t>Винахід</a:t>
            </a:r>
            <a:r>
              <a:rPr lang="ru-RU" dirty="0"/>
              <a:t> чайника </a:t>
            </a:r>
            <a:r>
              <a:rPr lang="ru-RU" dirty="0" err="1"/>
              <a:t>зі</a:t>
            </a:r>
            <a:r>
              <a:rPr lang="ru-RU" dirty="0"/>
              <a:t> свистком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приписують</a:t>
            </a:r>
            <a:r>
              <a:rPr lang="ru-RU" dirty="0"/>
              <a:t> </a:t>
            </a:r>
            <a:r>
              <a:rPr lang="ru-RU" dirty="0" err="1"/>
              <a:t>лондонцю</a:t>
            </a:r>
            <a:r>
              <a:rPr lang="ru-RU" dirty="0"/>
              <a:t> </a:t>
            </a:r>
            <a:r>
              <a:rPr lang="ru-RU" dirty="0" err="1"/>
              <a:t>Гаррі</a:t>
            </a:r>
            <a:r>
              <a:rPr lang="ru-RU" dirty="0"/>
              <a:t> </a:t>
            </a:r>
            <a:r>
              <a:rPr lang="ru-RU" dirty="0" err="1"/>
              <a:t>Бремсону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продав </a:t>
            </a:r>
            <a:r>
              <a:rPr lang="ru-RU" dirty="0" err="1"/>
              <a:t>патентні</a:t>
            </a:r>
            <a:r>
              <a:rPr lang="ru-RU" dirty="0"/>
              <a:t> права в 1923 </a:t>
            </a:r>
            <a:r>
              <a:rPr lang="ru-RU" dirty="0" err="1"/>
              <a:t>році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3308" y="3493292"/>
            <a:ext cx="3338692" cy="287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49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6974" y="232390"/>
            <a:ext cx="10515600" cy="1325563"/>
          </a:xfrm>
        </p:spPr>
        <p:txBody>
          <a:bodyPr>
            <a:normAutofit/>
          </a:bodyPr>
          <a:lstStyle/>
          <a:p>
            <a:r>
              <a:rPr lang="uk-UA" sz="3600" b="1" dirty="0" smtClean="0"/>
              <a:t>Чи всі свистки на чайнику однакові?</a:t>
            </a:r>
            <a:endParaRPr lang="uk-UA" sz="3600" b="1" dirty="0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482" y="1515909"/>
            <a:ext cx="4278815" cy="43513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r="1776"/>
          <a:stretch/>
        </p:blipFill>
        <p:spPr>
          <a:xfrm>
            <a:off x="4827367" y="1448330"/>
            <a:ext cx="6991630" cy="396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442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2400" y="114403"/>
            <a:ext cx="12344400" cy="770501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/>
              <a:t>Чи залежить частота</a:t>
            </a:r>
            <a:r>
              <a:rPr lang="en-US" sz="3600" b="1" dirty="0" smtClean="0"/>
              <a:t> </a:t>
            </a:r>
            <a:r>
              <a:rPr lang="uk-UA" sz="3600" b="1" dirty="0" smtClean="0"/>
              <a:t>і гучність свисту від наповненості чайника?</a:t>
            </a:r>
            <a:endParaRPr lang="uk-UA" sz="36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13114"/>
          <a:stretch/>
        </p:blipFill>
        <p:spPr>
          <a:xfrm>
            <a:off x="6238569" y="1562690"/>
            <a:ext cx="3165986" cy="50150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12347"/>
          <a:stretch/>
        </p:blipFill>
        <p:spPr>
          <a:xfrm>
            <a:off x="145601" y="1725561"/>
            <a:ext cx="3054798" cy="49274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r="17391"/>
          <a:stretch/>
        </p:blipFill>
        <p:spPr>
          <a:xfrm>
            <a:off x="3185651" y="1693115"/>
            <a:ext cx="2521975" cy="49364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t="13735" b="8868"/>
          <a:stretch/>
        </p:blipFill>
        <p:spPr>
          <a:xfrm>
            <a:off x="9445938" y="1578076"/>
            <a:ext cx="2964614" cy="497020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016479" y="5742038"/>
            <a:ext cx="86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2,4 </a:t>
            </a:r>
            <a:r>
              <a:rPr lang="uk-UA" b="1" dirty="0" err="1" smtClean="0">
                <a:solidFill>
                  <a:schemeClr val="bg1"/>
                </a:solidFill>
              </a:rPr>
              <a:t>кГц</a:t>
            </a:r>
            <a:endParaRPr lang="uk-UA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200969" y="5584723"/>
            <a:ext cx="808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2,2кГц</a:t>
            </a:r>
            <a:endParaRPr lang="uk-UA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54710" y="943897"/>
            <a:ext cx="8042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/>
              <a:t>Записали свист чайника з різною кількістю води у чайнику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3809081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300155" cy="770501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/>
              <a:t>Чи залежить частота</a:t>
            </a:r>
            <a:r>
              <a:rPr lang="en-US" sz="3600" b="1" dirty="0" smtClean="0"/>
              <a:t> </a:t>
            </a:r>
            <a:r>
              <a:rPr lang="uk-UA" sz="3600" b="1" dirty="0" smtClean="0"/>
              <a:t>і гучність свисту від наповненості чайника?</a:t>
            </a:r>
            <a:endParaRPr lang="uk-UA" sz="36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b="6631"/>
          <a:stretch/>
        </p:blipFill>
        <p:spPr>
          <a:xfrm>
            <a:off x="112513" y="1283110"/>
            <a:ext cx="2984647" cy="54394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r="11972"/>
          <a:stretch/>
        </p:blipFill>
        <p:spPr>
          <a:xfrm>
            <a:off x="3141406" y="1338213"/>
            <a:ext cx="2831692" cy="534280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449098" y="5761704"/>
            <a:ext cx="86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2,0 </a:t>
            </a:r>
            <a:r>
              <a:rPr lang="uk-UA" b="1" dirty="0" err="1" smtClean="0">
                <a:solidFill>
                  <a:schemeClr val="bg1"/>
                </a:solidFill>
              </a:rPr>
              <a:t>кГц</a:t>
            </a:r>
            <a:endParaRPr lang="uk-UA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30246" y="752168"/>
            <a:ext cx="8042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/>
              <a:t>Записали свист чайника з різною кількістю води у чайнику</a:t>
            </a:r>
            <a:endParaRPr lang="uk-UA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99627" y="6076336"/>
            <a:ext cx="6232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Звукова частота свисту чайника з водою в межах 2,4-1,8 </a:t>
            </a:r>
            <a:r>
              <a:rPr lang="uk-UA" b="1" dirty="0" err="1" smtClean="0"/>
              <a:t>кГц</a:t>
            </a:r>
            <a:r>
              <a:rPr lang="uk-UA" b="1" dirty="0" smtClean="0"/>
              <a:t> </a:t>
            </a:r>
            <a:endParaRPr lang="uk-UA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9627" y="1324425"/>
            <a:ext cx="2876951" cy="456311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081" y="1291082"/>
            <a:ext cx="2857899" cy="46297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556956" y="4955459"/>
            <a:ext cx="86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1,8 </a:t>
            </a:r>
            <a:r>
              <a:rPr lang="uk-UA" b="1" dirty="0" err="1" smtClean="0">
                <a:solidFill>
                  <a:schemeClr val="bg1"/>
                </a:solidFill>
              </a:rPr>
              <a:t>кГц</a:t>
            </a:r>
            <a:endParaRPr lang="uk-U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3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3451" y="173396"/>
            <a:ext cx="10515600" cy="1325563"/>
          </a:xfrm>
        </p:spPr>
        <p:txBody>
          <a:bodyPr>
            <a:normAutofit/>
          </a:bodyPr>
          <a:lstStyle/>
          <a:p>
            <a:r>
              <a:rPr lang="uk-UA" sz="3600" b="1" dirty="0" smtClean="0"/>
              <a:t>То чому ж свистить порожній чайник?</a:t>
            </a:r>
            <a:endParaRPr lang="uk-UA" sz="3600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61220" y="1486411"/>
            <a:ext cx="8571270" cy="4351338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Не вірите? Подивіться на власні очі </a:t>
            </a:r>
            <a:r>
              <a:rPr lang="arn-CL" dirty="0">
                <a:hlinkClick r:id="rId2"/>
              </a:rPr>
              <a:t>https://</a:t>
            </a:r>
            <a:r>
              <a:rPr lang="arn-CL" dirty="0" smtClean="0">
                <a:hlinkClick r:id="rId2"/>
              </a:rPr>
              <a:t>youtube.com/shorts/Tnz5I6QTF4I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Все дуже просто. </a:t>
            </a:r>
            <a:endParaRPr lang="uk-UA" dirty="0"/>
          </a:p>
          <a:p>
            <a:pPr marL="0" indent="0">
              <a:buNone/>
            </a:pPr>
            <a:r>
              <a:rPr lang="uk-UA" dirty="0" smtClean="0"/>
              <a:t>Так як наш свисток має просту будову, то свист буде і тоді, якщо чайник різко охолодити.</a:t>
            </a:r>
          </a:p>
          <a:p>
            <a:pPr marL="0" indent="0">
              <a:buNone/>
            </a:pPr>
            <a:r>
              <a:rPr lang="uk-UA" dirty="0" smtClean="0"/>
              <a:t>Знизилась температура, знизиться і тиск приблизно до 78,2кПа, а значить ззовні в середину чайника заходить повітря з достатньою швидкістю для свисту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2673" y="1419468"/>
            <a:ext cx="2088167" cy="19136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7483" y="3864078"/>
            <a:ext cx="1791720" cy="22913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32491" y="973393"/>
            <a:ext cx="2156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З середини чайника</a:t>
            </a:r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9532375" y="3470785"/>
            <a:ext cx="1760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Із зовні чайника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40384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/>
          <a:srcRect r="11411" b="7340"/>
          <a:stretch/>
        </p:blipFill>
        <p:spPr>
          <a:xfrm>
            <a:off x="5154665" y="1206090"/>
            <a:ext cx="2883205" cy="533166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515" y="232390"/>
            <a:ext cx="11520949" cy="770501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/>
              <a:t>Чи залежить частота</a:t>
            </a:r>
            <a:r>
              <a:rPr lang="en-US" sz="3200" b="1" dirty="0" smtClean="0"/>
              <a:t> </a:t>
            </a:r>
            <a:r>
              <a:rPr lang="uk-UA" sz="3200" b="1" dirty="0" smtClean="0"/>
              <a:t>і гучність свисту від наповненості чайника?</a:t>
            </a:r>
            <a:endParaRPr lang="uk-UA" sz="3200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t="6666"/>
          <a:stretch/>
        </p:blipFill>
        <p:spPr>
          <a:xfrm>
            <a:off x="8314997" y="1238864"/>
            <a:ext cx="3169804" cy="53094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247239" y="5309420"/>
            <a:ext cx="86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2,5 </a:t>
            </a:r>
            <a:r>
              <a:rPr lang="uk-UA" b="1" dirty="0" err="1" smtClean="0">
                <a:solidFill>
                  <a:schemeClr val="bg1"/>
                </a:solidFill>
              </a:rPr>
              <a:t>кГц</a:t>
            </a:r>
            <a:endParaRPr lang="uk-UA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9717" y="2374490"/>
            <a:ext cx="495090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Свист чайника без води </a:t>
            </a:r>
          </a:p>
          <a:p>
            <a:r>
              <a:rPr lang="uk-UA" sz="2800" dirty="0" smtClean="0"/>
              <a:t>тривав 3,5 с до вирівнювання тиску до атмосферного.</a:t>
            </a:r>
          </a:p>
          <a:p>
            <a:endParaRPr lang="uk-UA" sz="2800" dirty="0" smtClean="0"/>
          </a:p>
          <a:p>
            <a:r>
              <a:rPr lang="uk-UA" sz="2800" dirty="0" smtClean="0"/>
              <a:t>Частота свисту без води 2,5 </a:t>
            </a:r>
            <a:r>
              <a:rPr lang="uk-UA" sz="2800" dirty="0" err="1" smtClean="0"/>
              <a:t>Гц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542478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333" y="252236"/>
            <a:ext cx="10515600" cy="775053"/>
          </a:xfrm>
        </p:spPr>
        <p:txBody>
          <a:bodyPr>
            <a:normAutofit/>
          </a:bodyPr>
          <a:lstStyle/>
          <a:p>
            <a:r>
              <a:rPr lang="uk-UA" sz="3600" b="1" dirty="0" smtClean="0"/>
              <a:t>Які є свистки на чайниках?</a:t>
            </a:r>
            <a:endParaRPr lang="uk-UA" sz="3600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41488" y="1543403"/>
            <a:ext cx="9874956" cy="9965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Свистки можуть бути в носику чайника або в кришці</a:t>
            </a:r>
          </a:p>
          <a:p>
            <a:pPr marL="0" indent="0">
              <a:buNone/>
            </a:pPr>
            <a:r>
              <a:rPr lang="uk-UA" dirty="0" smtClean="0"/>
              <a:t>Є музикальні чайники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0802" y="3257036"/>
            <a:ext cx="4927906" cy="26357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722" y="3305657"/>
            <a:ext cx="3593167" cy="266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349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723" y="365125"/>
            <a:ext cx="11941277" cy="1325563"/>
          </a:xfrm>
        </p:spPr>
        <p:txBody>
          <a:bodyPr>
            <a:normAutofit/>
          </a:bodyPr>
          <a:lstStyle/>
          <a:p>
            <a:r>
              <a:rPr lang="uk-UA" sz="3600" dirty="0"/>
              <a:t>А чи можна надрукувати свисток як у чайника</a:t>
            </a:r>
            <a:r>
              <a:rPr lang="uk-UA" sz="3600" dirty="0" smtClean="0"/>
              <a:t>?</a:t>
            </a:r>
            <a:endParaRPr lang="uk-UA" sz="3600" dirty="0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737" y="4587296"/>
            <a:ext cx="1763714" cy="20167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724" y="1515898"/>
            <a:ext cx="1928053" cy="2944391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5061" y="1524001"/>
            <a:ext cx="3594806" cy="479307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479822" y="1851378"/>
            <a:ext cx="487680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Ми надрукували на 3</a:t>
            </a:r>
            <a:r>
              <a:rPr lang="en-US" sz="2800" dirty="0" smtClean="0"/>
              <a:t>d-</a:t>
            </a:r>
            <a:r>
              <a:rPr lang="uk-UA" sz="2800" dirty="0" smtClean="0"/>
              <a:t>принтері свисток.</a:t>
            </a:r>
          </a:p>
          <a:p>
            <a:endParaRPr lang="uk-UA" sz="2800" dirty="0" smtClean="0"/>
          </a:p>
          <a:p>
            <a:r>
              <a:rPr lang="uk-UA" sz="2800" dirty="0" smtClean="0"/>
              <a:t>Він свистить тихо і лише при певній інтенсивності руху повітря.</a:t>
            </a:r>
          </a:p>
          <a:p>
            <a:r>
              <a:rPr lang="uk-UA" sz="2800" dirty="0" smtClean="0"/>
              <a:t>Визначити частоту свисту не змогли через шум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1086502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Висновки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63371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Свисток на чайнику це винахід, який не лише рятує чайник від згоряння, а й</a:t>
            </a:r>
            <a:r>
              <a:rPr lang="en-US" dirty="0" smtClean="0"/>
              <a:t> </a:t>
            </a:r>
            <a:r>
              <a:rPr lang="uk-UA" dirty="0" smtClean="0"/>
              <a:t>став простором для творчості.</a:t>
            </a:r>
          </a:p>
          <a:p>
            <a:pPr marL="0" indent="0">
              <a:buNone/>
            </a:pPr>
            <a:r>
              <a:rPr lang="uk-UA" dirty="0" smtClean="0"/>
              <a:t>Дослідження фізичних явищ, зокрема і на кухні, поглиблює знання з фізики і показує їх практичне застосування</a:t>
            </a:r>
          </a:p>
          <a:p>
            <a:pPr marL="0" indent="0">
              <a:buNone/>
            </a:pPr>
            <a:r>
              <a:rPr lang="uk-UA" dirty="0" smtClean="0"/>
              <a:t>Стикнулися з проблемою що інформацію про будову свистка змогли знайти лише на англомовних сайтах.</a:t>
            </a:r>
          </a:p>
          <a:p>
            <a:pPr marL="0" indent="0">
              <a:buNone/>
            </a:pPr>
            <a:r>
              <a:rPr lang="uk-UA" dirty="0" smtClean="0"/>
              <a:t>Зробили «відкриття», що тиск насичення водяної пари при 100° С рівний атмосферному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55857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Використані джерела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03123" y="1368425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uk-UA" sz="2400" u="sng" dirty="0">
                <a:hlinkClick r:id="rId2"/>
              </a:rPr>
              <a:t>https://phys.org/news/2013-10-kettle.html</a:t>
            </a:r>
            <a:endParaRPr lang="uk-UA" sz="2400" dirty="0"/>
          </a:p>
          <a:p>
            <a:r>
              <a:rPr lang="uk-UA" sz="2400" u="sng" dirty="0">
                <a:hlinkClick r:id="rId3"/>
              </a:rPr>
              <a:t>https://www.dailymail.co.uk/sciencetech/article-2473371/Scientists-finally-unravel-mystery-kettles-whistle.html</a:t>
            </a:r>
            <a:endParaRPr lang="uk-UA" sz="2400" dirty="0"/>
          </a:p>
          <a:p>
            <a:r>
              <a:rPr lang="uk-UA" sz="2400" u="sng" dirty="0">
                <a:hlinkClick r:id="rId4"/>
              </a:rPr>
              <a:t>https://www.youtube.com/watch?v=aGoUxSCBrIU</a:t>
            </a:r>
            <a:endParaRPr lang="uk-UA" sz="2400" dirty="0"/>
          </a:p>
          <a:p>
            <a:r>
              <a:rPr lang="uk-UA" sz="2400" u="sng" dirty="0">
                <a:hlinkClick r:id="rId5"/>
              </a:rPr>
              <a:t>https://thekidshouldseethis.com/post/25507300542</a:t>
            </a:r>
            <a:endParaRPr lang="uk-UA" sz="2400" dirty="0"/>
          </a:p>
          <a:p>
            <a:r>
              <a:rPr lang="uk-UA" sz="2400" u="sng" dirty="0">
                <a:hlinkClick r:id="rId6"/>
              </a:rPr>
              <a:t>https://i.dailymail.co.uk/i/pix/2013/10/23/article-2473371-18EDC61600000578-598_634x360.jpg</a:t>
            </a:r>
            <a:endParaRPr lang="uk-UA" sz="2400" dirty="0"/>
          </a:p>
          <a:p>
            <a:r>
              <a:rPr lang="en-US" sz="2400" u="sng" dirty="0">
                <a:hlinkClick r:id="rId7"/>
              </a:rPr>
              <a:t>https://</a:t>
            </a:r>
            <a:r>
              <a:rPr lang="en-US" sz="2400" u="sng" dirty="0" smtClean="0">
                <a:hlinkClick r:id="rId7"/>
              </a:rPr>
              <a:t>aqualibra.com/about/news/the-kettle-past-present-and-future</a:t>
            </a:r>
            <a:endParaRPr lang="uk-UA" sz="2400" u="sng" dirty="0" smtClean="0"/>
          </a:p>
          <a:p>
            <a:r>
              <a:rPr lang="arn-CL" sz="2400" dirty="0">
                <a:hlinkClick r:id="rId8"/>
              </a:rPr>
              <a:t>https://</a:t>
            </a:r>
            <a:r>
              <a:rPr lang="arn-CL" sz="2400" dirty="0" smtClean="0">
                <a:hlinkClick r:id="rId8"/>
              </a:rPr>
              <a:t>formula.kr.ua/termodinamichni-vlastivosti-rechovin/tysk-nasychenoi-vodianoi-pary-ta-ioho-hustyna-pry-riznykh-temperaturakh.html</a:t>
            </a:r>
            <a:endParaRPr lang="arn-CL" sz="2400" dirty="0" smtClean="0"/>
          </a:p>
          <a:p>
            <a:r>
              <a:rPr lang="arn-CL" sz="2400" dirty="0">
                <a:hlinkClick r:id="rId9"/>
              </a:rPr>
              <a:t>https://www.facebook.com/musicalteakettle</a:t>
            </a:r>
            <a:r>
              <a:rPr lang="arn-CL" sz="2400" dirty="0" smtClean="0">
                <a:hlinkClick r:id="rId9"/>
              </a:rPr>
              <a:t>/</a:t>
            </a:r>
            <a:endParaRPr lang="uk-UA" sz="2400" dirty="0" smtClean="0"/>
          </a:p>
          <a:p>
            <a:r>
              <a:rPr lang="uk-UA" sz="2400" u="sng" dirty="0">
                <a:hlinkClick r:id="rId10"/>
              </a:rPr>
              <a:t>https://pubs.aip.org/aip/pof/article-abstract/25/10/107101/259072/The-aeroacoustics-of-a-steam-kettle?redirectedFrom=fulltext#s1</a:t>
            </a:r>
            <a:endParaRPr lang="uk-UA" sz="2400" dirty="0"/>
          </a:p>
          <a:p>
            <a:endParaRPr lang="arn-CL" sz="2400" dirty="0" smtClean="0"/>
          </a:p>
          <a:p>
            <a:endParaRPr lang="uk-UA" sz="2400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061502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597</Words>
  <Application>Microsoft Office PowerPoint</Application>
  <PresentationFormat>Широкий екран</PresentationFormat>
  <Paragraphs>85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Чому свистить чайник?</vt:lpstr>
      <vt:lpstr>Над роботою працювали</vt:lpstr>
      <vt:lpstr>Презентація PowerPoint</vt:lpstr>
      <vt:lpstr>Все почалося з запитань</vt:lpstr>
      <vt:lpstr>Чому чайник свистить коли вода закипіла? </vt:lpstr>
      <vt:lpstr>Як утворюється свист? Трошки історії створення чайника з свистком</vt:lpstr>
      <vt:lpstr>Чи всі свистки на чайнику однакові?</vt:lpstr>
      <vt:lpstr>Чи залежить частота і гучність свисту від наповненості чайника?</vt:lpstr>
      <vt:lpstr>Чи залежить частота і гучність свисту від наповненості чайника?</vt:lpstr>
      <vt:lpstr>То чому ж свистить порожній чайник?</vt:lpstr>
      <vt:lpstr>Чи залежить частота і гучність свисту від наповненості чайника?</vt:lpstr>
      <vt:lpstr>Які є свистки на чайниках?</vt:lpstr>
      <vt:lpstr>А чи можна надрукувати свисток як у чайника?</vt:lpstr>
      <vt:lpstr>Висновки</vt:lpstr>
      <vt:lpstr>Використані джерела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Чому свистить чайник?</dc:title>
  <dc:creator>Учетная запись Майкрософт</dc:creator>
  <cp:lastModifiedBy>Учетная запись Майкрософт</cp:lastModifiedBy>
  <cp:revision>27</cp:revision>
  <dcterms:created xsi:type="dcterms:W3CDTF">2025-04-06T10:39:18Z</dcterms:created>
  <dcterms:modified xsi:type="dcterms:W3CDTF">2025-04-13T09:59:40Z</dcterms:modified>
</cp:coreProperties>
</file>