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87" r:id="rId5"/>
    <p:sldId id="288" r:id="rId6"/>
    <p:sldId id="261" r:id="rId7"/>
    <p:sldId id="259" r:id="rId8"/>
    <p:sldId id="262" r:id="rId9"/>
    <p:sldId id="271" r:id="rId10"/>
    <p:sldId id="274" r:id="rId11"/>
    <p:sldId id="278" r:id="rId12"/>
    <p:sldId id="279" r:id="rId13"/>
    <p:sldId id="264" r:id="rId14"/>
    <p:sldId id="280" r:id="rId15"/>
    <p:sldId id="281" r:id="rId16"/>
    <p:sldId id="263" r:id="rId17"/>
    <p:sldId id="265" r:id="rId18"/>
  </p:sldIdLst>
  <p:sldSz cx="18288000" cy="10287000"/>
  <p:notesSz cx="6858000" cy="9144000"/>
  <p:embeddedFontLst>
    <p:embeddedFont>
      <p:font typeface="Fira Sans Heavy" panose="020B0604020202020204" charset="0"/>
      <p:regular r:id="rId20"/>
    </p:embeddedFont>
    <p:embeddedFont>
      <p:font typeface="Poppins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Agency FB" panose="020B0503020202020204" pitchFamily="34" charset="0"/>
      <p:regular r:id="rId26"/>
      <p:bold r:id="rId27"/>
    </p:embeddedFont>
    <p:embeddedFont>
      <p:font typeface="Fira Sans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-1042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E6C5AF-BE2B-4CE1-B420-96B582C537F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302C540-6FA0-48BD-B1C1-6654CC05309C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Малий парад – 4-5 планет</a:t>
          </a:r>
          <a:endParaRPr lang="uk-UA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6F724E-4AFF-4CBE-A2B5-0BEF2670144C}" type="parTrans" cxnId="{034055E8-BF99-4F17-9308-BA7A2C9FCE86}">
      <dgm:prSet/>
      <dgm:spPr/>
      <dgm:t>
        <a:bodyPr/>
        <a:lstStyle/>
        <a:p>
          <a:endParaRPr lang="uk-UA"/>
        </a:p>
      </dgm:t>
    </dgm:pt>
    <dgm:pt modelId="{D227FBFC-7FB2-4641-8F86-F1CF26EBB3B5}" type="sibTrans" cxnId="{034055E8-BF99-4F17-9308-BA7A2C9FCE86}">
      <dgm:prSet/>
      <dgm:spPr/>
      <dgm:t>
        <a:bodyPr/>
        <a:lstStyle/>
        <a:p>
          <a:endParaRPr lang="uk-UA"/>
        </a:p>
      </dgm:t>
    </dgm:pt>
    <dgm:pt modelId="{D1C7DA7C-EF4A-47E8-9BED-501DA93ABF57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Великий парад – 6 планет</a:t>
          </a:r>
          <a:endParaRPr lang="uk-UA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A87CF-333F-4586-A366-FB458E5BE767}" type="parTrans" cxnId="{11D4D7D2-BAEA-41DC-B0DF-E2A00C8D1B0D}">
      <dgm:prSet/>
      <dgm:spPr/>
      <dgm:t>
        <a:bodyPr/>
        <a:lstStyle/>
        <a:p>
          <a:endParaRPr lang="uk-UA"/>
        </a:p>
      </dgm:t>
    </dgm:pt>
    <dgm:pt modelId="{01188335-E0D4-40A4-9262-1130F3D3DD40}" type="sibTrans" cxnId="{11D4D7D2-BAEA-41DC-B0DF-E2A00C8D1B0D}">
      <dgm:prSet/>
      <dgm:spPr/>
      <dgm:t>
        <a:bodyPr/>
        <a:lstStyle/>
        <a:p>
          <a:endParaRPr lang="uk-UA"/>
        </a:p>
      </dgm:t>
    </dgm:pt>
    <dgm:pt modelId="{8D8CDB95-BFCB-4CEB-836C-166F84696900}">
      <dgm:prSet phldrT="[Текст]"/>
      <dgm:spPr/>
      <dgm:t>
        <a:bodyPr/>
        <a:lstStyle/>
        <a:p>
          <a:r>
            <a:rPr lang="uk-UA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Повний парад – 7 планет</a:t>
          </a:r>
          <a:endParaRPr lang="uk-UA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C4D7A9-AEEC-4362-A942-DE47882DECC7}" type="parTrans" cxnId="{378E7E6E-6BAE-410E-80F1-F33BB6929D94}">
      <dgm:prSet/>
      <dgm:spPr/>
      <dgm:t>
        <a:bodyPr/>
        <a:lstStyle/>
        <a:p>
          <a:endParaRPr lang="uk-UA"/>
        </a:p>
      </dgm:t>
    </dgm:pt>
    <dgm:pt modelId="{60B0BB90-BCB5-4CE5-9901-776F1A5D83A0}" type="sibTrans" cxnId="{378E7E6E-6BAE-410E-80F1-F33BB6929D94}">
      <dgm:prSet/>
      <dgm:spPr/>
      <dgm:t>
        <a:bodyPr/>
        <a:lstStyle/>
        <a:p>
          <a:endParaRPr lang="uk-UA"/>
        </a:p>
      </dgm:t>
    </dgm:pt>
    <dgm:pt modelId="{7AE8C674-F4FD-49DB-95E6-22C78C3E39F4}" type="pres">
      <dgm:prSet presAssocID="{F4E6C5AF-BE2B-4CE1-B420-96B582C537F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270052C-ED77-4320-BB3C-269BC04085D3}" type="pres">
      <dgm:prSet presAssocID="{1302C540-6FA0-48BD-B1C1-6654CC05309C}" presName="parentLin" presStyleCnt="0"/>
      <dgm:spPr/>
    </dgm:pt>
    <dgm:pt modelId="{D4C50E5A-8229-4632-B153-BD85C9E8C97C}" type="pres">
      <dgm:prSet presAssocID="{1302C540-6FA0-48BD-B1C1-6654CC05309C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947E8764-D698-42D3-B40B-B69FA475E6AD}" type="pres">
      <dgm:prSet presAssocID="{1302C540-6FA0-48BD-B1C1-6654CC05309C}" presName="parentText" presStyleLbl="node1" presStyleIdx="0" presStyleCnt="3" custScaleX="120780" custLinFactNeighborX="-6447" custLinFactNeighborY="88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E7BC628-D38C-4C92-8C0D-FA84C2D68F22}" type="pres">
      <dgm:prSet presAssocID="{1302C540-6FA0-48BD-B1C1-6654CC05309C}" presName="negativeSpace" presStyleCnt="0"/>
      <dgm:spPr/>
    </dgm:pt>
    <dgm:pt modelId="{186BBECC-B86D-44CC-8235-5F6D7535E78E}" type="pres">
      <dgm:prSet presAssocID="{1302C540-6FA0-48BD-B1C1-6654CC05309C}" presName="childText" presStyleLbl="conFgAcc1" presStyleIdx="0" presStyleCnt="3">
        <dgm:presLayoutVars>
          <dgm:bulletEnabled val="1"/>
        </dgm:presLayoutVars>
      </dgm:prSet>
      <dgm:spPr/>
    </dgm:pt>
    <dgm:pt modelId="{3939E31F-C751-4FEA-AEC5-202329366101}" type="pres">
      <dgm:prSet presAssocID="{D227FBFC-7FB2-4641-8F86-F1CF26EBB3B5}" presName="spaceBetweenRectangles" presStyleCnt="0"/>
      <dgm:spPr/>
    </dgm:pt>
    <dgm:pt modelId="{9F315A07-EDB4-46C8-A658-387583B49B67}" type="pres">
      <dgm:prSet presAssocID="{D1C7DA7C-EF4A-47E8-9BED-501DA93ABF57}" presName="parentLin" presStyleCnt="0"/>
      <dgm:spPr/>
    </dgm:pt>
    <dgm:pt modelId="{4E36859F-2B9B-484B-AA33-F6E8C5B6B205}" type="pres">
      <dgm:prSet presAssocID="{D1C7DA7C-EF4A-47E8-9BED-501DA93ABF57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13F628F0-819D-441B-96A7-7E3EF63BE98D}" type="pres">
      <dgm:prSet presAssocID="{D1C7DA7C-EF4A-47E8-9BED-501DA93ABF57}" presName="parentText" presStyleLbl="node1" presStyleIdx="1" presStyleCnt="3" custScaleX="119773" custLinFactNeighborX="25226" custLinFactNeighborY="8542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DA90B78-D903-4840-8660-50B898D98679}" type="pres">
      <dgm:prSet presAssocID="{D1C7DA7C-EF4A-47E8-9BED-501DA93ABF57}" presName="negativeSpace" presStyleCnt="0"/>
      <dgm:spPr/>
    </dgm:pt>
    <dgm:pt modelId="{5DAF4B70-BC72-40FC-8F78-A387784754CC}" type="pres">
      <dgm:prSet presAssocID="{D1C7DA7C-EF4A-47E8-9BED-501DA93ABF57}" presName="childText" presStyleLbl="conFgAcc1" presStyleIdx="1" presStyleCnt="3">
        <dgm:presLayoutVars>
          <dgm:bulletEnabled val="1"/>
        </dgm:presLayoutVars>
      </dgm:prSet>
      <dgm:spPr/>
    </dgm:pt>
    <dgm:pt modelId="{AFD100A5-1371-486E-8259-5A91044C7229}" type="pres">
      <dgm:prSet presAssocID="{01188335-E0D4-40A4-9262-1130F3D3DD40}" presName="spaceBetweenRectangles" presStyleCnt="0"/>
      <dgm:spPr/>
    </dgm:pt>
    <dgm:pt modelId="{846AF404-18B6-470F-98BF-6CFE6B4EF1CC}" type="pres">
      <dgm:prSet presAssocID="{8D8CDB95-BFCB-4CEB-836C-166F84696900}" presName="parentLin" presStyleCnt="0"/>
      <dgm:spPr/>
    </dgm:pt>
    <dgm:pt modelId="{9C45B7E7-A37D-40FF-A982-F4712B36D28C}" type="pres">
      <dgm:prSet presAssocID="{8D8CDB95-BFCB-4CEB-836C-166F84696900}" presName="parentLeftMargin" presStyleLbl="node1" presStyleIdx="1" presStyleCnt="3"/>
      <dgm:spPr/>
      <dgm:t>
        <a:bodyPr/>
        <a:lstStyle/>
        <a:p>
          <a:endParaRPr lang="uk-UA"/>
        </a:p>
      </dgm:t>
    </dgm:pt>
    <dgm:pt modelId="{BEAD7C10-3580-413B-8B47-78EE5CDF3A21}" type="pres">
      <dgm:prSet presAssocID="{8D8CDB95-BFCB-4CEB-836C-166F84696900}" presName="parentText" presStyleLbl="node1" presStyleIdx="2" presStyleCnt="3" custScaleX="120779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6D463BB-2CCE-454E-AC03-7AAC2000101F}" type="pres">
      <dgm:prSet presAssocID="{8D8CDB95-BFCB-4CEB-836C-166F84696900}" presName="negativeSpace" presStyleCnt="0"/>
      <dgm:spPr/>
    </dgm:pt>
    <dgm:pt modelId="{62253F9B-3C47-44B2-B3FF-54EE1B37F7C9}" type="pres">
      <dgm:prSet presAssocID="{8D8CDB95-BFCB-4CEB-836C-166F8469690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EFCE803-B2AD-4E47-8B0A-23C7D2FA4A27}" type="presOf" srcId="{F4E6C5AF-BE2B-4CE1-B420-96B582C537FE}" destId="{7AE8C674-F4FD-49DB-95E6-22C78C3E39F4}" srcOrd="0" destOrd="0" presId="urn:microsoft.com/office/officeart/2005/8/layout/list1"/>
    <dgm:cxn modelId="{371A0102-7625-4A0D-BE0B-AC4C6EB11E68}" type="presOf" srcId="{1302C540-6FA0-48BD-B1C1-6654CC05309C}" destId="{947E8764-D698-42D3-B40B-B69FA475E6AD}" srcOrd="1" destOrd="0" presId="urn:microsoft.com/office/officeart/2005/8/layout/list1"/>
    <dgm:cxn modelId="{34F27AE3-6E56-478D-BB0D-E8AF0F1533D0}" type="presOf" srcId="{D1C7DA7C-EF4A-47E8-9BED-501DA93ABF57}" destId="{13F628F0-819D-441B-96A7-7E3EF63BE98D}" srcOrd="1" destOrd="0" presId="urn:microsoft.com/office/officeart/2005/8/layout/list1"/>
    <dgm:cxn modelId="{378E7E6E-6BAE-410E-80F1-F33BB6929D94}" srcId="{F4E6C5AF-BE2B-4CE1-B420-96B582C537FE}" destId="{8D8CDB95-BFCB-4CEB-836C-166F84696900}" srcOrd="2" destOrd="0" parTransId="{3BC4D7A9-AEEC-4362-A942-DE47882DECC7}" sibTransId="{60B0BB90-BCB5-4CE5-9901-776F1A5D83A0}"/>
    <dgm:cxn modelId="{C768531D-1218-43B4-81FE-D8034F4A4EEC}" type="presOf" srcId="{8D8CDB95-BFCB-4CEB-836C-166F84696900}" destId="{BEAD7C10-3580-413B-8B47-78EE5CDF3A21}" srcOrd="1" destOrd="0" presId="urn:microsoft.com/office/officeart/2005/8/layout/list1"/>
    <dgm:cxn modelId="{034055E8-BF99-4F17-9308-BA7A2C9FCE86}" srcId="{F4E6C5AF-BE2B-4CE1-B420-96B582C537FE}" destId="{1302C540-6FA0-48BD-B1C1-6654CC05309C}" srcOrd="0" destOrd="0" parTransId="{0F6F724E-4AFF-4CBE-A2B5-0BEF2670144C}" sibTransId="{D227FBFC-7FB2-4641-8F86-F1CF26EBB3B5}"/>
    <dgm:cxn modelId="{C6BF7B31-BF05-4BD1-9A8A-1E706D99C184}" type="presOf" srcId="{8D8CDB95-BFCB-4CEB-836C-166F84696900}" destId="{9C45B7E7-A37D-40FF-A982-F4712B36D28C}" srcOrd="0" destOrd="0" presId="urn:microsoft.com/office/officeart/2005/8/layout/list1"/>
    <dgm:cxn modelId="{E4013432-E4A8-4563-9E73-5F519C311DA3}" type="presOf" srcId="{D1C7DA7C-EF4A-47E8-9BED-501DA93ABF57}" destId="{4E36859F-2B9B-484B-AA33-F6E8C5B6B205}" srcOrd="0" destOrd="0" presId="urn:microsoft.com/office/officeart/2005/8/layout/list1"/>
    <dgm:cxn modelId="{11D4D7D2-BAEA-41DC-B0DF-E2A00C8D1B0D}" srcId="{F4E6C5AF-BE2B-4CE1-B420-96B582C537FE}" destId="{D1C7DA7C-EF4A-47E8-9BED-501DA93ABF57}" srcOrd="1" destOrd="0" parTransId="{5F4A87CF-333F-4586-A366-FB458E5BE767}" sibTransId="{01188335-E0D4-40A4-9262-1130F3D3DD40}"/>
    <dgm:cxn modelId="{7DA81E51-70FD-4E01-899B-BCE6B76C6EC0}" type="presOf" srcId="{1302C540-6FA0-48BD-B1C1-6654CC05309C}" destId="{D4C50E5A-8229-4632-B153-BD85C9E8C97C}" srcOrd="0" destOrd="0" presId="urn:microsoft.com/office/officeart/2005/8/layout/list1"/>
    <dgm:cxn modelId="{BF9BFF23-08FA-4003-9DE9-17A4725B5336}" type="presParOf" srcId="{7AE8C674-F4FD-49DB-95E6-22C78C3E39F4}" destId="{C270052C-ED77-4320-BB3C-269BC04085D3}" srcOrd="0" destOrd="0" presId="urn:microsoft.com/office/officeart/2005/8/layout/list1"/>
    <dgm:cxn modelId="{7D599625-DF7C-4CAB-A53D-A0D923132177}" type="presParOf" srcId="{C270052C-ED77-4320-BB3C-269BC04085D3}" destId="{D4C50E5A-8229-4632-B153-BD85C9E8C97C}" srcOrd="0" destOrd="0" presId="urn:microsoft.com/office/officeart/2005/8/layout/list1"/>
    <dgm:cxn modelId="{BBF15DFB-DD3E-438C-A953-7B3B2D0A3B8F}" type="presParOf" srcId="{C270052C-ED77-4320-BB3C-269BC04085D3}" destId="{947E8764-D698-42D3-B40B-B69FA475E6AD}" srcOrd="1" destOrd="0" presId="urn:microsoft.com/office/officeart/2005/8/layout/list1"/>
    <dgm:cxn modelId="{9200BF3F-D91F-4763-B329-007E939E6B61}" type="presParOf" srcId="{7AE8C674-F4FD-49DB-95E6-22C78C3E39F4}" destId="{2E7BC628-D38C-4C92-8C0D-FA84C2D68F22}" srcOrd="1" destOrd="0" presId="urn:microsoft.com/office/officeart/2005/8/layout/list1"/>
    <dgm:cxn modelId="{701852D6-191B-4F98-9F0C-F187DD9785D8}" type="presParOf" srcId="{7AE8C674-F4FD-49DB-95E6-22C78C3E39F4}" destId="{186BBECC-B86D-44CC-8235-5F6D7535E78E}" srcOrd="2" destOrd="0" presId="urn:microsoft.com/office/officeart/2005/8/layout/list1"/>
    <dgm:cxn modelId="{C2BB1C10-D4B6-45CC-873E-F3917ADCBFCF}" type="presParOf" srcId="{7AE8C674-F4FD-49DB-95E6-22C78C3E39F4}" destId="{3939E31F-C751-4FEA-AEC5-202329366101}" srcOrd="3" destOrd="0" presId="urn:microsoft.com/office/officeart/2005/8/layout/list1"/>
    <dgm:cxn modelId="{0FC9EED0-A2FC-45ED-92A2-937B461573C2}" type="presParOf" srcId="{7AE8C674-F4FD-49DB-95E6-22C78C3E39F4}" destId="{9F315A07-EDB4-46C8-A658-387583B49B67}" srcOrd="4" destOrd="0" presId="urn:microsoft.com/office/officeart/2005/8/layout/list1"/>
    <dgm:cxn modelId="{D56B5C54-9753-455E-B63D-98B0FEEDB33F}" type="presParOf" srcId="{9F315A07-EDB4-46C8-A658-387583B49B67}" destId="{4E36859F-2B9B-484B-AA33-F6E8C5B6B205}" srcOrd="0" destOrd="0" presId="urn:microsoft.com/office/officeart/2005/8/layout/list1"/>
    <dgm:cxn modelId="{575B2258-D2C0-4084-B1D5-983B2AEA91C5}" type="presParOf" srcId="{9F315A07-EDB4-46C8-A658-387583B49B67}" destId="{13F628F0-819D-441B-96A7-7E3EF63BE98D}" srcOrd="1" destOrd="0" presId="urn:microsoft.com/office/officeart/2005/8/layout/list1"/>
    <dgm:cxn modelId="{4112705D-ADBF-4717-AE44-8FBABB4D6992}" type="presParOf" srcId="{7AE8C674-F4FD-49DB-95E6-22C78C3E39F4}" destId="{6DA90B78-D903-4840-8660-50B898D98679}" srcOrd="5" destOrd="0" presId="urn:microsoft.com/office/officeart/2005/8/layout/list1"/>
    <dgm:cxn modelId="{8E02DAEF-D70C-4E2B-B5BD-A57BCE38C509}" type="presParOf" srcId="{7AE8C674-F4FD-49DB-95E6-22C78C3E39F4}" destId="{5DAF4B70-BC72-40FC-8F78-A387784754CC}" srcOrd="6" destOrd="0" presId="urn:microsoft.com/office/officeart/2005/8/layout/list1"/>
    <dgm:cxn modelId="{387049BC-27FB-44E2-B9BD-37CC0408D2E0}" type="presParOf" srcId="{7AE8C674-F4FD-49DB-95E6-22C78C3E39F4}" destId="{AFD100A5-1371-486E-8259-5A91044C7229}" srcOrd="7" destOrd="0" presId="urn:microsoft.com/office/officeart/2005/8/layout/list1"/>
    <dgm:cxn modelId="{663C06FA-7D9E-4805-870A-2B6D49674CAA}" type="presParOf" srcId="{7AE8C674-F4FD-49DB-95E6-22C78C3E39F4}" destId="{846AF404-18B6-470F-98BF-6CFE6B4EF1CC}" srcOrd="8" destOrd="0" presId="urn:microsoft.com/office/officeart/2005/8/layout/list1"/>
    <dgm:cxn modelId="{1CC7C9CE-B9CC-483F-9644-A62518D738C3}" type="presParOf" srcId="{846AF404-18B6-470F-98BF-6CFE6B4EF1CC}" destId="{9C45B7E7-A37D-40FF-A982-F4712B36D28C}" srcOrd="0" destOrd="0" presId="urn:microsoft.com/office/officeart/2005/8/layout/list1"/>
    <dgm:cxn modelId="{498590DF-4776-4577-86FD-0C3E78448F96}" type="presParOf" srcId="{846AF404-18B6-470F-98BF-6CFE6B4EF1CC}" destId="{BEAD7C10-3580-413B-8B47-78EE5CDF3A21}" srcOrd="1" destOrd="0" presId="urn:microsoft.com/office/officeart/2005/8/layout/list1"/>
    <dgm:cxn modelId="{3F3209BB-43B4-4B81-9F60-1190C6930471}" type="presParOf" srcId="{7AE8C674-F4FD-49DB-95E6-22C78C3E39F4}" destId="{C6D463BB-2CCE-454E-AC03-7AAC2000101F}" srcOrd="9" destOrd="0" presId="urn:microsoft.com/office/officeart/2005/8/layout/list1"/>
    <dgm:cxn modelId="{B859C2E6-7705-4F62-B365-E4F43EE78B95}" type="presParOf" srcId="{7AE8C674-F4FD-49DB-95E6-22C78C3E39F4}" destId="{62253F9B-3C47-44B2-B3FF-54EE1B37F7C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BBECC-B86D-44CC-8235-5F6D7535E78E}">
      <dsp:nvSpPr>
        <dsp:cNvPr id="0" name=""/>
        <dsp:cNvSpPr/>
      </dsp:nvSpPr>
      <dsp:spPr>
        <a:xfrm>
          <a:off x="0" y="654604"/>
          <a:ext cx="838200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7E8764-D698-42D3-B40B-B69FA475E6AD}">
      <dsp:nvSpPr>
        <dsp:cNvPr id="0" name=""/>
        <dsp:cNvSpPr/>
      </dsp:nvSpPr>
      <dsp:spPr>
        <a:xfrm>
          <a:off x="392080" y="45607"/>
          <a:ext cx="7086645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Малий парад – 4-5 планет</a:t>
          </a:r>
          <a:endParaRPr lang="uk-UA" sz="4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2604" y="106131"/>
        <a:ext cx="6965597" cy="1118792"/>
      </dsp:txXfrm>
    </dsp:sp>
    <dsp:sp modelId="{5DAF4B70-BC72-40FC-8F78-A387784754CC}">
      <dsp:nvSpPr>
        <dsp:cNvPr id="0" name=""/>
        <dsp:cNvSpPr/>
      </dsp:nvSpPr>
      <dsp:spPr>
        <a:xfrm>
          <a:off x="0" y="2559725"/>
          <a:ext cx="838200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F628F0-819D-441B-96A7-7E3EF63BE98D}">
      <dsp:nvSpPr>
        <dsp:cNvPr id="0" name=""/>
        <dsp:cNvSpPr/>
      </dsp:nvSpPr>
      <dsp:spPr>
        <a:xfrm>
          <a:off x="524822" y="2045712"/>
          <a:ext cx="7027561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Великий парад – 6 планет</a:t>
          </a:r>
          <a:endParaRPr lang="uk-UA" sz="4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5346" y="2106236"/>
        <a:ext cx="6906513" cy="1118792"/>
      </dsp:txXfrm>
    </dsp:sp>
    <dsp:sp modelId="{62253F9B-3C47-44B2-B3FF-54EE1B37F7C9}">
      <dsp:nvSpPr>
        <dsp:cNvPr id="0" name=""/>
        <dsp:cNvSpPr/>
      </dsp:nvSpPr>
      <dsp:spPr>
        <a:xfrm>
          <a:off x="0" y="4464845"/>
          <a:ext cx="838200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AD7C10-3580-413B-8B47-78EE5CDF3A21}">
      <dsp:nvSpPr>
        <dsp:cNvPr id="0" name=""/>
        <dsp:cNvSpPr/>
      </dsp:nvSpPr>
      <dsp:spPr>
        <a:xfrm>
          <a:off x="419100" y="3844925"/>
          <a:ext cx="7086587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774" tIns="0" rIns="221774" bIns="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Повний парад – 7 планет</a:t>
          </a:r>
          <a:endParaRPr lang="uk-UA" sz="4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624" y="3905449"/>
        <a:ext cx="6965539" cy="1118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C59E1-2299-41ED-8973-5F237C930FFF}" type="datetimeFigureOut">
              <a:rPr lang="uk-UA" smtClean="0"/>
              <a:t>22.04.2025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7E709-DC88-4029-A48C-834104E6EA73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82309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A4D2B-DF38-4BCA-877C-E47621970646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7728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7E709-DC88-4029-A48C-834104E6EA73}" type="slidenum">
              <a:rPr lang="uk-UA" smtClean="0"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040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7E709-DC88-4029-A48C-834104E6EA73}" type="slidenum">
              <a:rPr lang="uk-UA" smtClean="0"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07901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7E709-DC88-4029-A48C-834104E6EA73}" type="slidenum">
              <a:rPr lang="uk-UA" smtClean="0"/>
              <a:t>15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557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15.svg"/><Relationship Id="rId4" Type="http://schemas.openxmlformats.org/officeDocument/2006/relationships/image" Target="../media/image3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17" Type="http://schemas.microsoft.com/office/2007/relationships/diagramDrawing" Target="../diagrams/drawing1.xml"/><Relationship Id="rId2" Type="http://schemas.openxmlformats.org/officeDocument/2006/relationships/image" Target="../media/image1.jpeg"/><Relationship Id="rId16" Type="http://schemas.openxmlformats.org/officeDocument/2006/relationships/diagramColors" Target="../diagrams/colors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2.png"/><Relationship Id="rId15" Type="http://schemas.openxmlformats.org/officeDocument/2006/relationships/diagramQuickStyle" Target="../diagrams/quickStyle1.xml"/><Relationship Id="rId10" Type="http://schemas.openxmlformats.org/officeDocument/2006/relationships/image" Target="../media/image9.svg"/><Relationship Id="rId9" Type="http://schemas.openxmlformats.org/officeDocument/2006/relationships/image" Target="../media/image4.png"/><Relationship Id="rId1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sv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gravitysimulator.org/solar-system/pentagram-of-venus" TargetMode="External"/><Relationship Id="rId3" Type="http://schemas.openxmlformats.org/officeDocument/2006/relationships/hyperlink" Target="https://gravitysimulator.org/" TargetMode="External"/><Relationship Id="rId7" Type="http://schemas.openxmlformats.org/officeDocument/2006/relationships/hyperlink" Target="https://gravitysimulator.org/solar-system/the-inner-solar-syste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1ot_oK1DOg-OOBd2SmsYV7kQEnQzckj1/view?usp=sharin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stellarium-web.org/" TargetMode="External"/><Relationship Id="rId13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12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38.png"/><Relationship Id="rId5" Type="http://schemas.openxmlformats.org/officeDocument/2006/relationships/image" Target="../media/image9.png"/><Relationship Id="rId10" Type="http://schemas.openxmlformats.org/officeDocument/2006/relationships/image" Target="../media/image37.png"/><Relationship Id="rId4" Type="http://schemas.openxmlformats.org/officeDocument/2006/relationships/image" Target="../media/image7.svg"/><Relationship Id="rId9" Type="http://schemas.openxmlformats.org/officeDocument/2006/relationships/hyperlink" Target="https://drive.google.com/file/d/1xePUrnBSF3bIOCn3OMovG1wn79ETalLJ/view?usp=sharing" TargetMode="External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hyperlink" Target="https://vt.tiktok.com/ZSrnyxfJ6/" TargetMode="External"/><Relationship Id="rId12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33.png"/><Relationship Id="rId5" Type="http://schemas.openxmlformats.org/officeDocument/2006/relationships/image" Target="../media/image9.png"/><Relationship Id="rId10" Type="http://schemas.openxmlformats.org/officeDocument/2006/relationships/image" Target="../media/image44.png"/><Relationship Id="rId4" Type="http://schemas.openxmlformats.org/officeDocument/2006/relationships/image" Target="../media/image7.sv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Word_Document2.docx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6.png"/><Relationship Id="rId4" Type="http://schemas.openxmlformats.org/officeDocument/2006/relationships/image" Target="../media/image1.jpeg"/><Relationship Id="rId9" Type="http://schemas.openxmlformats.org/officeDocument/2006/relationships/image" Target="../media/image52.emf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png"/><Relationship Id="rId3" Type="http://schemas.openxmlformats.org/officeDocument/2006/relationships/image" Target="../media/image2.png"/><Relationship Id="rId12" Type="http://schemas.openxmlformats.org/officeDocument/2006/relationships/image" Target="../media/image5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hyperlink" Target="https://shkola.in.ua/1085-astronomiia-11-klas-pryshliak-2019.html" TargetMode="External"/><Relationship Id="rId18" Type="http://schemas.openxmlformats.org/officeDocument/2006/relationships/hyperlink" Target="https://www.youtube.com/watch?v=UNEDn5WC7WE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12" Type="http://schemas.openxmlformats.org/officeDocument/2006/relationships/image" Target="../media/image60.png"/><Relationship Id="rId17" Type="http://schemas.openxmlformats.org/officeDocument/2006/relationships/hyperlink" Target="http://www.astrosvit.in.ua/statti/soniachna-systema/parad-planet-neobgruntovani-tryvohy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www.mao.kiev.ua/docs/artid080_calendar-2025.pdf" TargetMode="External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59.png"/><Relationship Id="rId5" Type="http://schemas.openxmlformats.org/officeDocument/2006/relationships/image" Target="../media/image4.png"/><Relationship Id="rId15" Type="http://schemas.openxmlformats.org/officeDocument/2006/relationships/hyperlink" Target="https://stellarium-web.org/" TargetMode="External"/><Relationship Id="rId10" Type="http://schemas.openxmlformats.org/officeDocument/2006/relationships/image" Target="../media/image7.svg"/><Relationship Id="rId19" Type="http://schemas.openxmlformats.org/officeDocument/2006/relationships/image" Target="../media/image61.png"/><Relationship Id="rId4" Type="http://schemas.openxmlformats.org/officeDocument/2006/relationships/image" Target="../media/image3.svg"/><Relationship Id="rId14" Type="http://schemas.openxmlformats.org/officeDocument/2006/relationships/hyperlink" Target="https://gravitysimulato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4910" y="-224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3175321">
            <a:off x="-1789312" y="217879"/>
            <a:ext cx="5189120" cy="2594560"/>
          </a:xfrm>
          <a:custGeom>
            <a:avLst/>
            <a:gdLst/>
            <a:ahLst/>
            <a:cxnLst/>
            <a:rect l="l" t="t" r="r" b="b"/>
            <a:pathLst>
              <a:path w="5189120" h="2594560">
                <a:moveTo>
                  <a:pt x="0" y="0"/>
                </a:moveTo>
                <a:lnTo>
                  <a:pt x="5189120" y="0"/>
                </a:lnTo>
                <a:lnTo>
                  <a:pt x="5189120" y="2594561"/>
                </a:lnTo>
                <a:lnTo>
                  <a:pt x="0" y="25945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894695" y="6211638"/>
            <a:ext cx="5196430" cy="5196430"/>
          </a:xfrm>
          <a:custGeom>
            <a:avLst/>
            <a:gdLst/>
            <a:ahLst/>
            <a:cxnLst/>
            <a:rect l="l" t="t" r="r" b="b"/>
            <a:pathLst>
              <a:path w="5196430" h="5196430">
                <a:moveTo>
                  <a:pt x="0" y="0"/>
                </a:moveTo>
                <a:lnTo>
                  <a:pt x="5196430" y="0"/>
                </a:lnTo>
                <a:lnTo>
                  <a:pt x="5196430" y="5196430"/>
                </a:lnTo>
                <a:lnTo>
                  <a:pt x="0" y="51964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6893874" y="-363156"/>
            <a:ext cx="1283303" cy="2057400"/>
          </a:xfrm>
          <a:custGeom>
            <a:avLst/>
            <a:gdLst/>
            <a:ahLst/>
            <a:cxnLst/>
            <a:rect l="l" t="t" r="r" b="b"/>
            <a:pathLst>
              <a:path w="1283303" h="2057400">
                <a:moveTo>
                  <a:pt x="0" y="0"/>
                </a:moveTo>
                <a:lnTo>
                  <a:pt x="1283304" y="0"/>
                </a:lnTo>
                <a:lnTo>
                  <a:pt x="128330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219200" y="5906817"/>
            <a:ext cx="3578421" cy="4324376"/>
          </a:xfrm>
          <a:custGeom>
            <a:avLst/>
            <a:gdLst/>
            <a:ahLst/>
            <a:cxnLst/>
            <a:rect l="l" t="t" r="r" b="b"/>
            <a:pathLst>
              <a:path w="3578421" h="4324376">
                <a:moveTo>
                  <a:pt x="0" y="0"/>
                </a:moveTo>
                <a:lnTo>
                  <a:pt x="3578421" y="0"/>
                </a:lnTo>
                <a:lnTo>
                  <a:pt x="3578421" y="4324376"/>
                </a:lnTo>
                <a:lnTo>
                  <a:pt x="0" y="43243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01543" flipH="1">
            <a:off x="-2090714" y="359704"/>
            <a:ext cx="3956349" cy="2180938"/>
          </a:xfrm>
          <a:custGeom>
            <a:avLst/>
            <a:gdLst/>
            <a:ahLst/>
            <a:cxnLst/>
            <a:rect l="l" t="t" r="r" b="b"/>
            <a:pathLst>
              <a:path w="3956349" h="2180938">
                <a:moveTo>
                  <a:pt x="3956349" y="0"/>
                </a:moveTo>
                <a:lnTo>
                  <a:pt x="0" y="0"/>
                </a:lnTo>
                <a:lnTo>
                  <a:pt x="0" y="2180937"/>
                </a:lnTo>
                <a:lnTo>
                  <a:pt x="3956349" y="2180937"/>
                </a:lnTo>
                <a:lnTo>
                  <a:pt x="3956349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28799" y="1115871"/>
            <a:ext cx="15706725" cy="1549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32"/>
              </a:lnSpc>
            </a:pPr>
            <a:r>
              <a:rPr lang="uk-UA" sz="8800" b="1" dirty="0" smtClean="0">
                <a:solidFill>
                  <a:srgbClr val="7030A0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Повний парад планет-2025</a:t>
            </a:r>
            <a:endParaRPr lang="en-US" sz="8800" b="1" dirty="0">
              <a:solidFill>
                <a:srgbClr val="7030A0"/>
              </a:solidFill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356" y="140260"/>
            <a:ext cx="10047287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2666730"/>
            <a:ext cx="4657725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2"/>
          <p:cNvSpPr txBox="1"/>
          <p:nvPr/>
        </p:nvSpPr>
        <p:spPr>
          <a:xfrm>
            <a:off x="2895600" y="3121475"/>
            <a:ext cx="9701041" cy="4039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uk-UA" sz="3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Автор: </a:t>
            </a:r>
            <a:r>
              <a:rPr lang="uk-UA" sz="3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Большаков Роман Дмитрович,                     учень освіти </a:t>
            </a:r>
            <a:r>
              <a:rPr lang="en-US" sz="3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10</a:t>
            </a:r>
            <a:r>
              <a:rPr lang="en-US" sz="3500" b="1" dirty="0" smtClean="0">
                <a:solidFill>
                  <a:srgbClr val="002060"/>
                </a:solidFill>
                <a:latin typeface="Agency FB" panose="020B0503020202020204" pitchFamily="34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uk-UA" sz="3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класу Ліцею № 18 Деснянського району міста Києва</a:t>
            </a:r>
          </a:p>
          <a:p>
            <a:pPr>
              <a:lnSpc>
                <a:spcPts val="4500"/>
              </a:lnSpc>
            </a:pPr>
            <a:endParaRPr lang="uk-UA" sz="3500" b="1" dirty="0" smtClean="0">
              <a:solidFill>
                <a:srgbClr val="00206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>
              <a:lnSpc>
                <a:spcPts val="4500"/>
              </a:lnSpc>
            </a:pPr>
            <a:r>
              <a:rPr lang="uk-UA" sz="3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Керівник: </a:t>
            </a:r>
            <a:r>
              <a:rPr lang="uk-UA" sz="3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Пінчук Олена Леонідівна, </a:t>
            </a:r>
          </a:p>
          <a:p>
            <a:pPr>
              <a:lnSpc>
                <a:spcPts val="4500"/>
              </a:lnSpc>
            </a:pPr>
            <a:r>
              <a:rPr lang="uk-UA" sz="3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вчитель фізики та астрономії Ліцею № 18 Деснянського району міста Києва</a:t>
            </a:r>
            <a:endParaRPr lang="en-US" sz="3500" b="1" dirty="0">
              <a:solidFill>
                <a:srgbClr val="002060"/>
              </a:solidFill>
              <a:latin typeface="Agency FB" panose="020B050302020202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590800" y="7901912"/>
            <a:ext cx="1000584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 все таки в цьому житті одна-єдина гідна людини справа –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дізнаватися правду про світ і про своє місце в цьому світі.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uk-UA" altLang="uk-UA" sz="2800" b="1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Нікола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Коперн</a:t>
            </a:r>
            <a:r>
              <a:rPr lang="uk-UA" alt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uk-UA" altLang="uk-UA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524147" y="-114300"/>
            <a:ext cx="9763853" cy="10401300"/>
            <a:chOff x="0" y="0"/>
            <a:chExt cx="2571550" cy="3158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71550" cy="3158258"/>
            </a:xfrm>
            <a:custGeom>
              <a:avLst/>
              <a:gdLst/>
              <a:ahLst/>
              <a:cxnLst/>
              <a:rect l="l" t="t" r="r" b="b"/>
              <a:pathLst>
                <a:path w="2571550" h="3158258">
                  <a:moveTo>
                    <a:pt x="0" y="0"/>
                  </a:moveTo>
                  <a:lnTo>
                    <a:pt x="2571550" y="0"/>
                  </a:lnTo>
                  <a:lnTo>
                    <a:pt x="2571550" y="3158258"/>
                  </a:lnTo>
                  <a:lnTo>
                    <a:pt x="0" y="315825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2571550" cy="3129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 rot="703317">
            <a:off x="-400149" y="-567989"/>
            <a:ext cx="5189120" cy="2594560"/>
          </a:xfrm>
          <a:custGeom>
            <a:avLst/>
            <a:gdLst/>
            <a:ahLst/>
            <a:cxnLst/>
            <a:rect l="l" t="t" r="r" b="b"/>
            <a:pathLst>
              <a:path w="5189120" h="2594560">
                <a:moveTo>
                  <a:pt x="0" y="0"/>
                </a:moveTo>
                <a:lnTo>
                  <a:pt x="5189121" y="0"/>
                </a:lnTo>
                <a:lnTo>
                  <a:pt x="5189121" y="2594560"/>
                </a:lnTo>
                <a:lnTo>
                  <a:pt x="0" y="2594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92722" y="6373736"/>
            <a:ext cx="5196430" cy="5196430"/>
          </a:xfrm>
          <a:custGeom>
            <a:avLst/>
            <a:gdLst/>
            <a:ahLst/>
            <a:cxnLst/>
            <a:rect l="l" t="t" r="r" b="b"/>
            <a:pathLst>
              <a:path w="5196430" h="5196430">
                <a:moveTo>
                  <a:pt x="0" y="0"/>
                </a:moveTo>
                <a:lnTo>
                  <a:pt x="5196430" y="0"/>
                </a:lnTo>
                <a:lnTo>
                  <a:pt x="5196430" y="5196430"/>
                </a:lnTo>
                <a:lnTo>
                  <a:pt x="0" y="51964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15588948" y="339438"/>
            <a:ext cx="1283303" cy="2057400"/>
          </a:xfrm>
          <a:custGeom>
            <a:avLst/>
            <a:gdLst/>
            <a:ahLst/>
            <a:cxnLst/>
            <a:rect l="l" t="t" r="r" b="b"/>
            <a:pathLst>
              <a:path w="1283303" h="2057400">
                <a:moveTo>
                  <a:pt x="0" y="0"/>
                </a:moveTo>
                <a:lnTo>
                  <a:pt x="1283304" y="0"/>
                </a:lnTo>
                <a:lnTo>
                  <a:pt x="128330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649107" y="399750"/>
            <a:ext cx="672192" cy="659082"/>
          </a:xfrm>
          <a:custGeom>
            <a:avLst/>
            <a:gdLst/>
            <a:ahLst/>
            <a:cxnLst/>
            <a:rect l="l" t="t" r="r" b="b"/>
            <a:pathLst>
              <a:path w="672192" h="659082">
                <a:moveTo>
                  <a:pt x="0" y="0"/>
                </a:moveTo>
                <a:lnTo>
                  <a:pt x="672192" y="0"/>
                </a:lnTo>
                <a:lnTo>
                  <a:pt x="672192" y="659082"/>
                </a:lnTo>
                <a:lnTo>
                  <a:pt x="0" y="6590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28600" y="6819900"/>
            <a:ext cx="5486400" cy="5439198"/>
          </a:xfrm>
          <a:custGeom>
            <a:avLst/>
            <a:gdLst/>
            <a:ahLst/>
            <a:cxnLst/>
            <a:rect l="l" t="t" r="r" b="b"/>
            <a:pathLst>
              <a:path w="7551874" h="7344198">
                <a:moveTo>
                  <a:pt x="0" y="0"/>
                </a:moveTo>
                <a:lnTo>
                  <a:pt x="7551874" y="0"/>
                </a:lnTo>
                <a:lnTo>
                  <a:pt x="7551874" y="7344198"/>
                </a:lnTo>
                <a:lnTo>
                  <a:pt x="0" y="734419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447800" y="1339593"/>
            <a:ext cx="5563035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uk-UA" sz="6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Мета дослідження</a:t>
            </a:r>
            <a:endParaRPr lang="en-US" sz="6000" b="1" dirty="0">
              <a:solidFill>
                <a:srgbClr val="2B5796"/>
              </a:solidFill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264890" y="1146473"/>
            <a:ext cx="1440626" cy="38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5"/>
              </a:lnSpc>
            </a:pPr>
            <a:r>
              <a:rPr lang="en-US" sz="146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FAUGET UNIVERSITY</a:t>
            </a:r>
          </a:p>
        </p:txBody>
      </p:sp>
      <p:sp>
        <p:nvSpPr>
          <p:cNvPr id="18" name="TextBox 14"/>
          <p:cNvSpPr txBox="1"/>
          <p:nvPr/>
        </p:nvSpPr>
        <p:spPr>
          <a:xfrm>
            <a:off x="1447799" y="5011685"/>
            <a:ext cx="5563035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uk-UA" sz="6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Завдання</a:t>
            </a:r>
            <a:endParaRPr lang="en-US" sz="6000" b="1" dirty="0">
              <a:solidFill>
                <a:srgbClr val="2B5796"/>
              </a:solidFill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686801" y="729291"/>
            <a:ext cx="8634498" cy="42823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 астрономічні особливості параду планет-2025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можливості спостереження: які  інструменти та методи найкраще використовувати для фіксації такого явища.</a:t>
            </a: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Популяризувати</a:t>
            </a:r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астрономію</a:t>
            </a:r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захоплюючу, цікаву та прогресивну науку. </a:t>
            </a: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725781" y="5422054"/>
            <a:ext cx="8556537" cy="42823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спостереження неозброєним оком.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uk-UA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Налаштувати </a:t>
            </a:r>
            <a:r>
              <a:rPr lang="uk-UA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мобільні додатки-планетарії та відтворити досліджуване явище за допомогою віртуальної реальності у </a:t>
            </a:r>
            <a:r>
              <a:rPr lang="en-US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</a:t>
            </a:r>
            <a:r>
              <a:rPr lang="uk-UA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-окулярах.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uk-UA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Відвідати </a:t>
            </a:r>
            <a:r>
              <a:rPr lang="uk-UA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Астрономічну обсерваторію </a:t>
            </a:r>
            <a:r>
              <a:rPr lang="ru-RU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переконатися у правильності роботи інтерактивних цифрових планетаріїв.</a:t>
            </a:r>
            <a:endParaRPr lang="uk-UA" sz="29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b="1" dirty="0" smtClean="0">
              <a:solidFill>
                <a:schemeClr val="tx1"/>
              </a:solidFill>
              <a:latin typeface="Agency FB" panose="020B0503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solidFill>
                <a:schemeClr val="tx1"/>
              </a:solidFill>
            </a:endParaRPr>
          </a:p>
          <a:p>
            <a:pPr lvl="0"/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6858000" y="1532714"/>
            <a:ext cx="1371600" cy="25798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624" y="5658656"/>
            <a:ext cx="14017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7" name="Freeform 7"/>
          <p:cNvSpPr/>
          <p:nvPr/>
        </p:nvSpPr>
        <p:spPr>
          <a:xfrm rot="-3106231">
            <a:off x="-2789350" y="-1065641"/>
            <a:ext cx="5189120" cy="2594560"/>
          </a:xfrm>
          <a:custGeom>
            <a:avLst/>
            <a:gdLst/>
            <a:ahLst/>
            <a:cxnLst/>
            <a:rect l="l" t="t" r="r" b="b"/>
            <a:pathLst>
              <a:path w="5189120" h="2594560">
                <a:moveTo>
                  <a:pt x="0" y="0"/>
                </a:moveTo>
                <a:lnTo>
                  <a:pt x="5189120" y="0"/>
                </a:lnTo>
                <a:lnTo>
                  <a:pt x="5189120" y="2594560"/>
                </a:lnTo>
                <a:lnTo>
                  <a:pt x="0" y="2594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828800" y="7959357"/>
            <a:ext cx="3947678" cy="4064466"/>
          </a:xfrm>
          <a:custGeom>
            <a:avLst/>
            <a:gdLst/>
            <a:ahLst/>
            <a:cxnLst/>
            <a:rect l="l" t="t" r="r" b="b"/>
            <a:pathLst>
              <a:path w="5196430" h="5196430">
                <a:moveTo>
                  <a:pt x="0" y="0"/>
                </a:moveTo>
                <a:lnTo>
                  <a:pt x="5196430" y="0"/>
                </a:lnTo>
                <a:lnTo>
                  <a:pt x="5196430" y="5196430"/>
                </a:lnTo>
                <a:lnTo>
                  <a:pt x="0" y="51964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3851070" y="-23805"/>
            <a:ext cx="1283303" cy="2057400"/>
          </a:xfrm>
          <a:custGeom>
            <a:avLst/>
            <a:gdLst/>
            <a:ahLst/>
            <a:cxnLst/>
            <a:rect l="l" t="t" r="r" b="b"/>
            <a:pathLst>
              <a:path w="1283303" h="2057400">
                <a:moveTo>
                  <a:pt x="0" y="0"/>
                </a:moveTo>
                <a:lnTo>
                  <a:pt x="1283304" y="0"/>
                </a:lnTo>
                <a:lnTo>
                  <a:pt x="128330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16073" y="7124700"/>
            <a:ext cx="1902805" cy="2866890"/>
          </a:xfrm>
          <a:custGeom>
            <a:avLst/>
            <a:gdLst/>
            <a:ahLst/>
            <a:cxnLst/>
            <a:rect l="l" t="t" r="r" b="b"/>
            <a:pathLst>
              <a:path w="3774645" h="5161908">
                <a:moveTo>
                  <a:pt x="0" y="0"/>
                </a:moveTo>
                <a:lnTo>
                  <a:pt x="3774645" y="0"/>
                </a:lnTo>
                <a:lnTo>
                  <a:pt x="3774645" y="5161908"/>
                </a:lnTo>
                <a:lnTo>
                  <a:pt x="0" y="516190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1078705" y="3037023"/>
            <a:ext cx="6771358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Планета</a:t>
            </a:r>
            <a:r>
              <a:rPr lang="ru-RU" sz="35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– </a:t>
            </a:r>
          </a:p>
          <a:p>
            <a:pPr algn="ctr">
              <a:lnSpc>
                <a:spcPts val="4200"/>
              </a:lnSpc>
            </a:pPr>
            <a:r>
              <a:rPr lang="ru-RU" sz="35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небесне тіло кулястої форми,  яке обертається навколо Сонця і </a:t>
            </a:r>
          </a:p>
          <a:p>
            <a:pPr algn="ctr">
              <a:lnSpc>
                <a:spcPts val="4200"/>
              </a:lnSpc>
            </a:pPr>
            <a:r>
              <a:rPr lang="ru-RU" sz="35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світиться відбитим сонячним світлом</a:t>
            </a:r>
            <a:endParaRPr lang="en-US" sz="3500" b="1" dirty="0">
              <a:solidFill>
                <a:srgbClr val="7030A0"/>
              </a:solidFill>
              <a:latin typeface="Agency FB" panose="020B050302020202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19199" y="594526"/>
            <a:ext cx="1554480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Парад планет </a:t>
            </a:r>
            <a:r>
              <a:rPr lang="uk-UA" sz="4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– астрономічне явище, при якому планети Сонячної системи вишиковуються в один ряд по один бік Сонця у невеликому </a:t>
            </a:r>
            <a:r>
              <a:rPr lang="en-US" sz="4000" b="1" dirty="0" smtClean="0">
                <a:solidFill>
                  <a:srgbClr val="2B5796"/>
                </a:solidFill>
                <a:latin typeface="Agency FB" panose="020B0503020202020204" pitchFamily="34" charset="0"/>
                <a:ea typeface="Fira Sans Heavy"/>
                <a:cs typeface="Times New Roman" panose="02020603050405020304" pitchFamily="18" charset="0"/>
                <a:sym typeface="Fira Sans Heavy"/>
              </a:rPr>
              <a:t> </a:t>
            </a:r>
            <a:r>
              <a:rPr lang="uk-UA" sz="4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секторі на небесній сфері.</a:t>
            </a:r>
            <a:endParaRPr lang="en-US" sz="4000" b="1" dirty="0">
              <a:solidFill>
                <a:srgbClr val="2B5796"/>
              </a:solidFill>
              <a:latin typeface="Agency FB" panose="020B0503020202020204" pitchFamily="34" charset="0"/>
              <a:ea typeface="Fira Sans Heavy"/>
              <a:cs typeface="Times New Roman" panose="02020603050405020304" pitchFamily="18" charset="0"/>
              <a:sym typeface="Fira Sans Heavy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488" y="6054357"/>
            <a:ext cx="7073791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2308080566"/>
              </p:ext>
            </p:extLst>
          </p:nvPr>
        </p:nvGraphicFramePr>
        <p:xfrm>
          <a:off x="1905000" y="3037023"/>
          <a:ext cx="8382000" cy="5557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08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8099" y="1673926"/>
            <a:ext cx="17917501" cy="8085138"/>
            <a:chOff x="0" y="0"/>
            <a:chExt cx="26043568" cy="958794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484499" cy="9587942"/>
              <a:chOff x="0" y="0"/>
              <a:chExt cx="2466074" cy="189391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66074" cy="1893915"/>
              </a:xfrm>
              <a:custGeom>
                <a:avLst/>
                <a:gdLst/>
                <a:ahLst/>
                <a:cxnLst/>
                <a:rect l="l" t="t" r="r" b="b"/>
                <a:pathLst>
                  <a:path w="2466074" h="1893915">
                    <a:moveTo>
                      <a:pt x="0" y="0"/>
                    </a:moveTo>
                    <a:lnTo>
                      <a:pt x="2466074" y="0"/>
                    </a:lnTo>
                    <a:lnTo>
                      <a:pt x="2466074" y="1893915"/>
                    </a:lnTo>
                    <a:lnTo>
                      <a:pt x="0" y="1893915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2466074" cy="18653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99"/>
                  </a:lnSpc>
                </a:pPr>
                <a:endParaRPr dirty="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3559069" y="0"/>
              <a:ext cx="12484499" cy="9587942"/>
              <a:chOff x="0" y="0"/>
              <a:chExt cx="2466074" cy="189391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466074" cy="1893915"/>
              </a:xfrm>
              <a:custGeom>
                <a:avLst/>
                <a:gdLst/>
                <a:ahLst/>
                <a:cxnLst/>
                <a:rect l="l" t="t" r="r" b="b"/>
                <a:pathLst>
                  <a:path w="2466074" h="1893915">
                    <a:moveTo>
                      <a:pt x="0" y="0"/>
                    </a:moveTo>
                    <a:lnTo>
                      <a:pt x="2466074" y="0"/>
                    </a:lnTo>
                    <a:lnTo>
                      <a:pt x="2466074" y="1893915"/>
                    </a:lnTo>
                    <a:lnTo>
                      <a:pt x="0" y="189391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28575"/>
                <a:ext cx="2466074" cy="18653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99"/>
                  </a:lnSpc>
                </a:pPr>
                <a:endParaRPr dirty="0"/>
              </a:p>
            </p:txBody>
          </p:sp>
        </p:grpSp>
      </p:grpSp>
      <p:sp>
        <p:nvSpPr>
          <p:cNvPr id="10" name="Freeform 10"/>
          <p:cNvSpPr/>
          <p:nvPr/>
        </p:nvSpPr>
        <p:spPr>
          <a:xfrm rot="19636824">
            <a:off x="-2647517" y="-870628"/>
            <a:ext cx="4588118" cy="2111619"/>
          </a:xfrm>
          <a:custGeom>
            <a:avLst/>
            <a:gdLst/>
            <a:ahLst/>
            <a:cxnLst/>
            <a:rect l="l" t="t" r="r" b="b"/>
            <a:pathLst>
              <a:path w="4223237" h="2111619">
                <a:moveTo>
                  <a:pt x="0" y="0"/>
                </a:moveTo>
                <a:lnTo>
                  <a:pt x="4223237" y="0"/>
                </a:lnTo>
                <a:lnTo>
                  <a:pt x="4223237" y="2111619"/>
                </a:lnTo>
                <a:lnTo>
                  <a:pt x="0" y="211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00972" y="185181"/>
            <a:ext cx="1238023" cy="1053867"/>
          </a:xfrm>
          <a:custGeom>
            <a:avLst/>
            <a:gdLst/>
            <a:ahLst/>
            <a:cxnLst/>
            <a:rect l="l" t="t" r="r" b="b"/>
            <a:pathLst>
              <a:path w="1238023" h="1053867">
                <a:moveTo>
                  <a:pt x="0" y="0"/>
                </a:moveTo>
                <a:lnTo>
                  <a:pt x="1238023" y="0"/>
                </a:lnTo>
                <a:lnTo>
                  <a:pt x="1238023" y="1053867"/>
                </a:lnTo>
                <a:lnTo>
                  <a:pt x="0" y="10538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113496" y="518855"/>
            <a:ext cx="13615593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uk-UA" sz="8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Особливості руху планет</a:t>
            </a:r>
            <a:endParaRPr lang="en-US" sz="8000" b="1" dirty="0">
              <a:solidFill>
                <a:srgbClr val="2B5796"/>
              </a:solidFill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431034" y="3380147"/>
            <a:ext cx="6828266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dirty="0" smtClean="0">
                <a:solidFill>
                  <a:srgbClr val="2B5796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lang="en-US" sz="3000" dirty="0">
              <a:solidFill>
                <a:srgbClr val="2B57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829800" y="1760289"/>
            <a:ext cx="8153400" cy="798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Закони </a:t>
            </a:r>
            <a:r>
              <a:rPr lang="uk-UA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Кеплера  </a:t>
            </a:r>
            <a:endParaRPr lang="uk-UA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Орбітою кожної планети є еліпс, де в одному з його фокусів знаходиться Сонце.</a:t>
            </a:r>
          </a:p>
          <a:p>
            <a:endParaRPr lang="uk-U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Радіус-вектор планети (тіла Сонячної системи) за рівні проміжки часу описує рівновеликі площі.</a:t>
            </a:r>
          </a:p>
          <a:p>
            <a:endParaRPr lang="uk-U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Квадрати зоряних періодів обертання планет відносяться, як куби великих півосей їхніх орбіт. </a:t>
            </a:r>
            <a:endParaRPr lang="uk-UA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Ісаак </a:t>
            </a:r>
            <a:r>
              <a:rPr lang="uk-UA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Ньютон</a:t>
            </a:r>
          </a:p>
          <a:p>
            <a:endParaRPr lang="uk-UA" sz="24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кубу півосі до квадрата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сталою для всіх планет Сонячної системи і залежить лише від 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 Сонця 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гравітаційної сталої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105" y="5448114"/>
            <a:ext cx="2623862" cy="114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9959715" y="7042360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3800" y="8120759"/>
            <a:ext cx="2095500" cy="125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99" y="7121551"/>
            <a:ext cx="3140075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72902"/>
            <a:ext cx="4256087" cy="349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3926"/>
            <a:ext cx="6553200" cy="60570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469307"/>
            <a:ext cx="3765809" cy="41944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05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33733"/>
            <a:ext cx="7620000" cy="541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860" y="2097230"/>
            <a:ext cx="6024536" cy="515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1600" y="7734300"/>
            <a:ext cx="9033326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Приклад для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квадратури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Марса</a:t>
            </a:r>
            <a:endParaRPr lang="uk-UA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Квадратура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конфігурація зовнішньої планети (тобто планети, більш віддаленої від Сонця, ніж Земля), коли кутова відстань планети від Сонця дорівнює 90°. Якщо планета в цей час перебуває на схід від Сонця, конфігурацію називають східною квадратурою, а якщо на захід — західною квадратурою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199" y="266700"/>
            <a:ext cx="8201909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Конфігурації планет – це характерні взаємні положення планет відносно Сонця і  Землі.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39200" y="249621"/>
            <a:ext cx="918572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Планети світяться відбитим Сонячним світлом, </a:t>
            </a: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ому найкраще видно ту планету, яка знаходиться ближче до Землі, за умови, що вона повернута до нас повернута її денна сторона.</a:t>
            </a:r>
            <a:endParaRPr lang="uk-UA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7722475"/>
            <a:ext cx="8201908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 Конфігурації Венери та Марса. 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Протистояння Марса – планета перебуває найближче до Землі, її видно всю ніч у протилежному до Сонця напрямку. Венеру найкраще видно ввечері у східну елонгацію  та вранці під час західної елонгації </a:t>
            </a:r>
          </a:p>
          <a:p>
            <a:pPr algn="just"/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8867" y="5273834"/>
            <a:ext cx="2196059" cy="1805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8867" y="2097230"/>
            <a:ext cx="1718126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19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76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01645" y="3902860"/>
            <a:ext cx="6828266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endParaRPr lang="en-US" sz="3000" dirty="0">
              <a:solidFill>
                <a:srgbClr val="2B57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905000" y="238448"/>
            <a:ext cx="14588487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ru-RU" sz="5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Досл</a:t>
            </a:r>
            <a:r>
              <a:rPr lang="uk-UA" sz="5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ідження руху планет за допомогою</a:t>
            </a:r>
          </a:p>
          <a:p>
            <a:pPr>
              <a:lnSpc>
                <a:spcPts val="6400"/>
              </a:lnSpc>
            </a:pPr>
            <a:r>
              <a:rPr lang="uk-UA" sz="5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інтерактивних симуляцій </a:t>
            </a:r>
            <a:endParaRPr lang="en-US" sz="5000" b="1" dirty="0">
              <a:solidFill>
                <a:srgbClr val="2B5796"/>
              </a:solidFill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864317" y="1059184"/>
            <a:ext cx="56291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hlinkClick r:id="rId3"/>
              </a:rPr>
              <a:t>https://gravitysimulator.org</a:t>
            </a:r>
            <a:r>
              <a:rPr lang="en-US" sz="3600" dirty="0" smtClean="0">
                <a:hlinkClick r:id="rId3"/>
              </a:rPr>
              <a:t>/</a:t>
            </a:r>
            <a:r>
              <a:rPr lang="ru-RU" sz="3600" dirty="0" smtClean="0"/>
              <a:t> </a:t>
            </a:r>
            <a:endParaRPr lang="uk-UA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953">
            <a:off x="-940782" y="-1161109"/>
            <a:ext cx="3457101" cy="333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544" y="1909211"/>
            <a:ext cx="7575415" cy="3915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60" y="1909211"/>
            <a:ext cx="8400081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с одним вырезанным углом 4"/>
          <p:cNvSpPr/>
          <p:nvPr/>
        </p:nvSpPr>
        <p:spPr>
          <a:xfrm>
            <a:off x="905323" y="6743699"/>
            <a:ext cx="8010077" cy="3200400"/>
          </a:xfrm>
          <a:prstGeom prst="snip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 smtClean="0">
                <a:hlinkClick r:id="rId7"/>
              </a:rPr>
              <a:t>https</a:t>
            </a:r>
            <a:r>
              <a:rPr lang="en-US" sz="1900" dirty="0">
                <a:hlinkClick r:id="rId7"/>
              </a:rPr>
              <a:t>://gravitysimulator.org/solar-system/the-inner-solar-system</a:t>
            </a:r>
            <a:r>
              <a:rPr lang="uk-UA" sz="1900" dirty="0"/>
              <a:t> </a:t>
            </a:r>
            <a:r>
              <a:rPr lang="uk-UA" sz="1900" dirty="0" smtClean="0"/>
              <a:t> </a:t>
            </a:r>
            <a:r>
              <a:rPr lang="uk-UA" sz="1900" dirty="0" smtClean="0">
                <a:solidFill>
                  <a:schemeClr val="tx1"/>
                </a:solidFill>
              </a:rPr>
              <a:t>та </a:t>
            </a:r>
            <a:r>
              <a:rPr lang="en-US" sz="1900" dirty="0">
                <a:hlinkClick r:id="rId8"/>
              </a:rPr>
              <a:t>https://gravitysimulator.org/solar-system/pentagram-of-venus</a:t>
            </a:r>
            <a:r>
              <a:rPr lang="uk-UA" sz="1900" dirty="0"/>
              <a:t> </a:t>
            </a:r>
          </a:p>
          <a:p>
            <a:pPr algn="ctr"/>
            <a:endParaRPr lang="uk-UA" sz="1500" dirty="0">
              <a:solidFill>
                <a:schemeClr val="tx1"/>
              </a:solidFill>
            </a:endParaRPr>
          </a:p>
          <a:p>
            <a:pPr algn="ctr"/>
            <a:r>
              <a:rPr lang="uk-UA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посиланнями можна розглянути будову Сонячної системи, дослідити орбіти планет, спостерігати відносний рух планет,  підтвердити</a:t>
            </a:r>
            <a:r>
              <a:rPr lang="en-US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закони Кеплера.</a:t>
            </a:r>
            <a:r>
              <a:rPr lang="en-US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0800" y="6408186"/>
            <a:ext cx="3734223" cy="346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836" y="6408186"/>
            <a:ext cx="4426808" cy="3432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435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sp>
        <p:nvSpPr>
          <p:cNvPr id="6" name="Freeform 6"/>
          <p:cNvSpPr/>
          <p:nvPr/>
        </p:nvSpPr>
        <p:spPr>
          <a:xfrm rot="-3175321">
            <a:off x="-2111619" y="-321000"/>
            <a:ext cx="4223237" cy="2111619"/>
          </a:xfrm>
          <a:custGeom>
            <a:avLst/>
            <a:gdLst/>
            <a:ahLst/>
            <a:cxnLst/>
            <a:rect l="l" t="t" r="r" b="b"/>
            <a:pathLst>
              <a:path w="4223237" h="2111619">
                <a:moveTo>
                  <a:pt x="0" y="0"/>
                </a:moveTo>
                <a:lnTo>
                  <a:pt x="4223237" y="0"/>
                </a:lnTo>
                <a:lnTo>
                  <a:pt x="4223237" y="2111619"/>
                </a:lnTo>
                <a:lnTo>
                  <a:pt x="0" y="21116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7074849" y="-539612"/>
            <a:ext cx="1283303" cy="2057400"/>
          </a:xfrm>
          <a:custGeom>
            <a:avLst/>
            <a:gdLst/>
            <a:ahLst/>
            <a:cxnLst/>
            <a:rect l="l" t="t" r="r" b="b"/>
            <a:pathLst>
              <a:path w="1283303" h="2057400">
                <a:moveTo>
                  <a:pt x="0" y="0"/>
                </a:moveTo>
                <a:lnTo>
                  <a:pt x="1283303" y="0"/>
                </a:lnTo>
                <a:lnTo>
                  <a:pt x="128330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870034" y="375738"/>
            <a:ext cx="1417320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uk-UA" sz="55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Небесна сфера та небесні координати</a:t>
            </a:r>
            <a:endParaRPr lang="en-US" sz="5500" b="1" dirty="0">
              <a:solidFill>
                <a:srgbClr val="2B5796"/>
              </a:solidFill>
              <a:latin typeface="Agency FB" panose="020B0503020202020204" pitchFamily="34" charset="0"/>
              <a:ea typeface="Fira Sans Heavy"/>
              <a:cs typeface="Times New Roman" panose="02020603050405020304" pitchFamily="18" charset="0"/>
              <a:sym typeface="Fira Sans Heavy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7924" y="5494351"/>
            <a:ext cx="4227372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9000" y="5494351"/>
            <a:ext cx="6495082" cy="46782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 довготи на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небі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Пряме сходження (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Ascension)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Вимірюється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годинах (</a:t>
            </a:r>
            <a:r>
              <a:rPr lang="en-US" sz="2800" dirty="0">
                <a:latin typeface="Agency FB" panose="020B0503020202020204" pitchFamily="34" charset="0"/>
                <a:cs typeface="Times New Roman" panose="02020603050405020304" pitchFamily="18" charset="0"/>
              </a:rPr>
              <a:t>h),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хвилинах (</a:t>
            </a:r>
            <a:r>
              <a:rPr lang="en-US" sz="2800" dirty="0">
                <a:latin typeface="Agency FB" panose="020B0503020202020204" pitchFamily="34" charset="0"/>
                <a:cs typeface="Times New Roman" panose="02020603050405020304" pitchFamily="18" charset="0"/>
              </a:rPr>
              <a:t>m)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latin typeface="Agency FB" panose="020B0503020202020204" pitchFamily="34" charset="0"/>
                <a:cs typeface="Times New Roman" panose="02020603050405020304" pitchFamily="18" charset="0"/>
              </a:rPr>
              <a:t>1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= 15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°).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Відлік ведеться від точки весняного рівнодення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 = 0h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від 0</a:t>
            </a:r>
            <a:r>
              <a:rPr lang="en-US" sz="2800" dirty="0">
                <a:latin typeface="Agency FB" panose="020B0503020202020204" pitchFamily="34" charset="0"/>
                <a:cs typeface="Times New Roman" panose="02020603050405020304" pitchFamily="18" charset="0"/>
              </a:rPr>
              <a:t>h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24</a:t>
            </a:r>
            <a:r>
              <a:rPr lang="en-US" sz="2800" dirty="0">
                <a:latin typeface="Agency FB" panose="020B0503020202020204" pitchFamily="34" charset="0"/>
                <a:cs typeface="Times New Roman" panose="02020603050405020304" pitchFamily="18" charset="0"/>
              </a:rPr>
              <a:t>h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(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повне коло навколо неба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81900" y="1416158"/>
            <a:ext cx="10134600" cy="1905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7696200" y="1371581"/>
            <a:ext cx="1021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Насправд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планети не вишиковуються в ідеальну лінію в просторі,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точки зору спостерігач</a:t>
            </a:r>
            <a:r>
              <a:rPr lang="en-US" sz="3600" dirty="0">
                <a:latin typeface="Agency FB" panose="020B0503020202020204" pitchFamily="34" charset="0"/>
                <a:cs typeface="Times New Roman" panose="02020603050405020304" pitchFamily="18" charset="0"/>
              </a:rPr>
              <a:t>a 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Землі вони виглядають вирівняними.</a:t>
            </a:r>
          </a:p>
          <a:p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81900" y="3390900"/>
            <a:ext cx="10134600" cy="17182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 планета має свої небесні координати –  </a:t>
            </a:r>
            <a:endParaRPr 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географічних координат</a:t>
            </a:r>
            <a:r>
              <a:rPr lang="ru-RU" sz="3600" dirty="0" smtClean="0">
                <a:solidFill>
                  <a:srgbClr val="FF0000"/>
                </a:solidFill>
              </a:rPr>
              <a:t>.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6202238"/>
            <a:ext cx="6781800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широти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небі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 — Схилення (Declination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Вимірюється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градусах (°) від небесного екватора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+90°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північному небесному полюсі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0° — на небесному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екваторі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-90°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південному небесному полюсі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63843"/>
            <a:ext cx="5297774" cy="476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246742" y="-1316079"/>
            <a:ext cx="2124983" cy="3895371"/>
          </a:xfrm>
          <a:custGeom>
            <a:avLst/>
            <a:gdLst/>
            <a:ahLst/>
            <a:cxnLst/>
            <a:rect l="l" t="t" r="r" b="b"/>
            <a:pathLst>
              <a:path w="3155161" h="4958996">
                <a:moveTo>
                  <a:pt x="0" y="4958996"/>
                </a:moveTo>
                <a:lnTo>
                  <a:pt x="3155161" y="4958996"/>
                </a:lnTo>
                <a:lnTo>
                  <a:pt x="3155161" y="0"/>
                </a:lnTo>
                <a:lnTo>
                  <a:pt x="0" y="0"/>
                </a:lnTo>
                <a:lnTo>
                  <a:pt x="0" y="495899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05055" y="-650072"/>
            <a:ext cx="16693266" cy="10881232"/>
            <a:chOff x="0" y="0"/>
            <a:chExt cx="3756703" cy="28658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56703" cy="2865839"/>
            </a:xfrm>
            <a:custGeom>
              <a:avLst/>
              <a:gdLst/>
              <a:ahLst/>
              <a:cxnLst/>
              <a:rect l="l" t="t" r="r" b="b"/>
              <a:pathLst>
                <a:path w="3756703" h="2865839">
                  <a:moveTo>
                    <a:pt x="0" y="0"/>
                  </a:moveTo>
                  <a:lnTo>
                    <a:pt x="3756703" y="0"/>
                  </a:lnTo>
                  <a:lnTo>
                    <a:pt x="3756703" y="2865839"/>
                  </a:lnTo>
                  <a:lnTo>
                    <a:pt x="0" y="28658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3756703" cy="2837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 dirty="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649107" y="399750"/>
            <a:ext cx="672192" cy="659082"/>
          </a:xfrm>
          <a:custGeom>
            <a:avLst/>
            <a:gdLst/>
            <a:ahLst/>
            <a:cxnLst/>
            <a:rect l="l" t="t" r="r" b="b"/>
            <a:pathLst>
              <a:path w="672192" h="659082">
                <a:moveTo>
                  <a:pt x="0" y="0"/>
                </a:moveTo>
                <a:lnTo>
                  <a:pt x="672192" y="0"/>
                </a:lnTo>
                <a:lnTo>
                  <a:pt x="672192" y="659082"/>
                </a:lnTo>
                <a:lnTo>
                  <a:pt x="0" y="659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63212">
            <a:off x="284361" y="7454390"/>
            <a:ext cx="2373761" cy="2632937"/>
          </a:xfrm>
          <a:custGeom>
            <a:avLst/>
            <a:gdLst/>
            <a:ahLst/>
            <a:cxnLst/>
            <a:rect l="l" t="t" r="r" b="b"/>
            <a:pathLst>
              <a:path w="5659197" h="6028439">
                <a:moveTo>
                  <a:pt x="0" y="0"/>
                </a:moveTo>
                <a:lnTo>
                  <a:pt x="5659198" y="0"/>
                </a:lnTo>
                <a:lnTo>
                  <a:pt x="5659198" y="6028440"/>
                </a:lnTo>
                <a:lnTo>
                  <a:pt x="0" y="60284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863121" y="7505700"/>
            <a:ext cx="149352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90600" y="221238"/>
            <a:ext cx="17500933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uk-UA" sz="6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   </a:t>
            </a:r>
            <a:r>
              <a:rPr lang="uk-UA" sz="6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Чи станете Ви свідком історії</a:t>
            </a:r>
            <a:r>
              <a:rPr lang="uk-UA" sz="6000" b="1" dirty="0" smtClean="0">
                <a:solidFill>
                  <a:srgbClr val="FF0000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?</a:t>
            </a:r>
            <a:endParaRPr lang="en-US" sz="6000" b="1" dirty="0">
              <a:solidFill>
                <a:srgbClr val="FF0000"/>
              </a:solidFill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676400" y="1257300"/>
            <a:ext cx="15715813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uk-UA" sz="40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Це рідкісна можливість відірватися від земних справ і побачити щось справді грандіозне.</a:t>
            </a:r>
            <a:endParaRPr lang="uk-UA" sz="2000" b="1" dirty="0" smtClean="0">
              <a:solidFill>
                <a:srgbClr val="7030A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algn="just">
              <a:lnSpc>
                <a:spcPts val="4200"/>
              </a:lnSpc>
            </a:pP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Уявіть: </a:t>
            </a: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нічне небо, мільярди зірок і сім планет, які здається, зібралися, щоб показати нам, як працює космічна магія. Такий шанс буває раз на кілька десятиліть, а то й століть.</a:t>
            </a:r>
            <a:endParaRPr lang="uk-UA" sz="3000" b="1" dirty="0">
              <a:solidFill>
                <a:srgbClr val="7030A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197308" y="3954806"/>
            <a:ext cx="14473599" cy="531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ru-RU" sz="5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Fira Sans Bold"/>
                <a:cs typeface="Times New Roman" panose="02020603050405020304" pitchFamily="18" charset="0"/>
                <a:sym typeface="Fira Sans Bold"/>
              </a:rPr>
              <a:t>Відомі Паради планет</a:t>
            </a:r>
            <a:endParaRPr lang="en-US" sz="5000" b="1" dirty="0">
              <a:solidFill>
                <a:schemeClr val="tx2"/>
              </a:solidFill>
              <a:latin typeface="Agency FB" panose="020B0503020202020204" pitchFamily="34" charset="0"/>
              <a:ea typeface="Fira Sans Bold"/>
              <a:cs typeface="Times New Roman" panose="02020603050405020304" pitchFamily="18" charset="0"/>
              <a:sym typeface="Fira Sans Bold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3600" y="2305393"/>
            <a:ext cx="3133725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102050" y="4798345"/>
            <a:ext cx="6448617" cy="227902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Рідкісний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парад</a:t>
            </a:r>
          </a:p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1982 року 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планет</a:t>
            </a:r>
          </a:p>
          <a:p>
            <a:pPr lvl="0"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Липень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року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планет + Плутон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9753600" y="4991100"/>
            <a:ext cx="5836816" cy="2283602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парад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</a:t>
            </a:r>
          </a:p>
          <a:p>
            <a:pPr lvl="0" algn="ctr"/>
            <a:r>
              <a:rPr lang="ru-RU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Травень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2002, 2011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</a:p>
          <a:p>
            <a:pPr lvl="0"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року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uk-UA" sz="3200" dirty="0"/>
          </a:p>
        </p:txBody>
      </p:sp>
      <p:sp>
        <p:nvSpPr>
          <p:cNvPr id="20" name="Прямоугольник с двумя вырезанными противолежащими углами 19"/>
          <p:cNvSpPr/>
          <p:nvPr/>
        </p:nvSpPr>
        <p:spPr>
          <a:xfrm>
            <a:off x="10972800" y="7751921"/>
            <a:ext cx="6348499" cy="2115860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</a:t>
            </a: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повні паради:</a:t>
            </a:r>
            <a:endParaRPr lang="ru-RU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лютого 2169 року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липня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2387 року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2492 року 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3200" dirty="0"/>
          </a:p>
        </p:txBody>
      </p:sp>
      <p:sp>
        <p:nvSpPr>
          <p:cNvPr id="24" name="Прямоугольник с двумя вырезанными противолежащими углами 23"/>
          <p:cNvSpPr/>
          <p:nvPr/>
        </p:nvSpPr>
        <p:spPr>
          <a:xfrm>
            <a:off x="3743106" y="7751921"/>
            <a:ext cx="5791200" cy="2187096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овний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парад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лютого 2025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</a:p>
          <a:p>
            <a:pPr algn="ctr"/>
            <a:endParaRPr lang="ru-RU" sz="3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04800" y="2313465"/>
            <a:ext cx="17678400" cy="7409973"/>
            <a:chOff x="0" y="0"/>
            <a:chExt cx="26043568" cy="958794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484499" cy="9587942"/>
              <a:chOff x="0" y="0"/>
              <a:chExt cx="2466074" cy="189391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66074" cy="1893915"/>
              </a:xfrm>
              <a:custGeom>
                <a:avLst/>
                <a:gdLst/>
                <a:ahLst/>
                <a:cxnLst/>
                <a:rect l="l" t="t" r="r" b="b"/>
                <a:pathLst>
                  <a:path w="2466074" h="1893915">
                    <a:moveTo>
                      <a:pt x="0" y="0"/>
                    </a:moveTo>
                    <a:lnTo>
                      <a:pt x="2466074" y="0"/>
                    </a:lnTo>
                    <a:lnTo>
                      <a:pt x="2466074" y="1893915"/>
                    </a:lnTo>
                    <a:lnTo>
                      <a:pt x="0" y="189391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2466074" cy="18653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99"/>
                  </a:lnSpc>
                </a:pPr>
                <a:endParaRPr dirty="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3559069" y="0"/>
              <a:ext cx="12484499" cy="9587942"/>
              <a:chOff x="0" y="0"/>
              <a:chExt cx="2466074" cy="189391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466074" cy="1893915"/>
              </a:xfrm>
              <a:custGeom>
                <a:avLst/>
                <a:gdLst/>
                <a:ahLst/>
                <a:cxnLst/>
                <a:rect l="l" t="t" r="r" b="b"/>
                <a:pathLst>
                  <a:path w="2466074" h="1893915">
                    <a:moveTo>
                      <a:pt x="0" y="0"/>
                    </a:moveTo>
                    <a:lnTo>
                      <a:pt x="2466074" y="0"/>
                    </a:lnTo>
                    <a:lnTo>
                      <a:pt x="2466074" y="1893915"/>
                    </a:lnTo>
                    <a:lnTo>
                      <a:pt x="0" y="189391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28575"/>
                <a:ext cx="2466074" cy="18653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99"/>
                  </a:lnSpc>
                </a:pPr>
                <a:endParaRPr dirty="0"/>
              </a:p>
            </p:txBody>
          </p:sp>
        </p:grpSp>
      </p:grpSp>
      <p:sp>
        <p:nvSpPr>
          <p:cNvPr id="10" name="Freeform 10"/>
          <p:cNvSpPr/>
          <p:nvPr/>
        </p:nvSpPr>
        <p:spPr>
          <a:xfrm rot="19636824">
            <a:off x="-2310367" y="-870627"/>
            <a:ext cx="4588118" cy="2111619"/>
          </a:xfrm>
          <a:custGeom>
            <a:avLst/>
            <a:gdLst/>
            <a:ahLst/>
            <a:cxnLst/>
            <a:rect l="l" t="t" r="r" b="b"/>
            <a:pathLst>
              <a:path w="4223237" h="2111619">
                <a:moveTo>
                  <a:pt x="0" y="0"/>
                </a:moveTo>
                <a:lnTo>
                  <a:pt x="4223237" y="0"/>
                </a:lnTo>
                <a:lnTo>
                  <a:pt x="4223237" y="2111619"/>
                </a:lnTo>
                <a:lnTo>
                  <a:pt x="0" y="21116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46416" y="185182"/>
            <a:ext cx="1238023" cy="1053867"/>
          </a:xfrm>
          <a:custGeom>
            <a:avLst/>
            <a:gdLst/>
            <a:ahLst/>
            <a:cxnLst/>
            <a:rect l="l" t="t" r="r" b="b"/>
            <a:pathLst>
              <a:path w="1238023" h="1053867">
                <a:moveTo>
                  <a:pt x="0" y="0"/>
                </a:moveTo>
                <a:lnTo>
                  <a:pt x="1238023" y="0"/>
                </a:lnTo>
                <a:lnTo>
                  <a:pt x="1238023" y="1053867"/>
                </a:lnTo>
                <a:lnTo>
                  <a:pt x="0" y="10538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142999" y="455514"/>
            <a:ext cx="17343437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uk-UA" sz="6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Спостереження неозброєним оком</a:t>
            </a:r>
          </a:p>
          <a:p>
            <a:pPr>
              <a:lnSpc>
                <a:spcPts val="6400"/>
              </a:lnSpc>
            </a:pPr>
            <a:r>
              <a:rPr lang="uk-UA" sz="3000" b="1" dirty="0" smtClean="0">
                <a:latin typeface="Fira Sans Heavy"/>
                <a:ea typeface="Fira Sans Heavy"/>
                <a:cs typeface="Fira Sans Heavy"/>
                <a:sym typeface="Fira Sans Heavy"/>
              </a:rPr>
              <a:t>                         Як </a:t>
            </a:r>
            <a:r>
              <a:rPr lang="uk-UA" sz="3000" b="1" dirty="0">
                <a:latin typeface="Fira Sans Heavy"/>
                <a:ea typeface="Fira Sans Heavy"/>
                <a:cs typeface="Fira Sans Heavy"/>
                <a:sym typeface="Fira Sans Heavy"/>
              </a:rPr>
              <a:t>підготуватися до </a:t>
            </a:r>
            <a:r>
              <a:rPr lang="uk-UA" sz="3000" b="1" dirty="0" smtClean="0">
                <a:latin typeface="Fira Sans Heavy"/>
                <a:ea typeface="Fira Sans Heavy"/>
                <a:cs typeface="Fira Sans Heavy"/>
                <a:sym typeface="Fira Sans Heavy"/>
              </a:rPr>
              <a:t>спостережень?  </a:t>
            </a:r>
            <a:r>
              <a:rPr lang="uk-UA" sz="3000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     </a:t>
            </a:r>
            <a:r>
              <a:rPr lang="uk-UA" sz="3000" b="1" dirty="0" smtClean="0">
                <a:latin typeface="Fira Sans Heavy"/>
                <a:ea typeface="Fira Sans Heavy"/>
                <a:cs typeface="Fira Sans Heavy"/>
                <a:sym typeface="Fira Sans Heavy"/>
              </a:rPr>
              <a:t>Як відрізнити планету від зірки?</a:t>
            </a:r>
            <a:endParaRPr lang="uk-UA" sz="3000" b="1" dirty="0"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431034" y="3380147"/>
            <a:ext cx="6828266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dirty="0" smtClean="0">
                <a:solidFill>
                  <a:srgbClr val="2B5796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lang="en-US" sz="3000" dirty="0">
              <a:solidFill>
                <a:srgbClr val="2B57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959715" y="7042360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.</a:t>
            </a:r>
            <a:endParaRPr lang="uk-UA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3162" y="-777810"/>
            <a:ext cx="3140075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744201" y="2425265"/>
            <a:ext cx="7391399" cy="77867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Зірки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uk-UA" sz="3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Мерехтять, оскільки вони є </a:t>
            </a:r>
            <a:r>
              <a:rPr lang="uk-UA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точковим джерелом </a:t>
            </a:r>
            <a:r>
              <a:rPr lang="uk-UA" sz="3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світла та їхнє світло проходить через шар атмосфери</a:t>
            </a:r>
            <a:r>
              <a:rPr lang="uk-UA" sz="3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4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Планети</a:t>
            </a:r>
            <a:endParaRPr lang="uk-UA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 не мерехтять – їхнє світло більш стабільне, відбите від сонця, оскільки вони мають видимий диск.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 планети </a:t>
            </a: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(Марс</a:t>
            </a: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Венера, Юпітер) яскравіші за більшість зірок.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Рухаються відносно зірок, поступово змінюючи своє положення протягом ночі. </a:t>
            </a: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Характериний </a:t>
            </a: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петлеподібний рух.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 видно поблизу </a:t>
            </a: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екліптики.</a:t>
            </a:r>
          </a:p>
          <a:p>
            <a:pPr algn="just"/>
            <a:endParaRPr lang="uk-UA" sz="3000" b="1" strike="sngStrike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86201" y="2437114"/>
            <a:ext cx="6858000" cy="74635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 місце </a:t>
            </a:r>
            <a:r>
              <a:rPr lang="uk-UA" sz="2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подалі від </a:t>
            </a:r>
            <a:r>
              <a:rPr lang="uk-UA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 освітлення після заходу Сонця.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Ідеально </a:t>
            </a:r>
            <a:r>
              <a:rPr lang="uk-UA" sz="2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підійдуть передмістя, </a:t>
            </a:r>
            <a:r>
              <a:rPr lang="uk-UA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 або пагорби.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</a:t>
            </a:r>
            <a:r>
              <a:rPr lang="uk-UA" sz="2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 буде </a:t>
            </a:r>
            <a:r>
              <a:rPr lang="uk-UA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похмурим - </a:t>
            </a:r>
            <a:r>
              <a:rPr lang="uk-UA" sz="2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 стане </a:t>
            </a:r>
            <a:r>
              <a:rPr lang="uk-UA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неможливим.</a:t>
            </a:r>
          </a:p>
          <a:p>
            <a:endParaRPr lang="uk-UA" sz="1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Найлегше 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 три планети</a:t>
            </a: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Венера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одна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найяскравіших планет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 піку своєї яскравості вже 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 лютого.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Юпітер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друга за яскравістю планета, яку помітно навіть в умовах легкого міського світлового забруднення.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Марс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червонуватий відтінок.    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на відео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https://drive.google.com/file/d/11ot_oK1DOg-OOBd2SmsYV7kQEnQzckj1/view?usp=sharing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Дуга 14"/>
          <p:cNvSpPr/>
          <p:nvPr/>
        </p:nvSpPr>
        <p:spPr>
          <a:xfrm>
            <a:off x="11506200" y="9182100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2425265"/>
            <a:ext cx="3429000" cy="765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33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52400" y="-469709"/>
            <a:ext cx="1901764" cy="3895371"/>
          </a:xfrm>
          <a:custGeom>
            <a:avLst/>
            <a:gdLst/>
            <a:ahLst/>
            <a:cxnLst/>
            <a:rect l="l" t="t" r="r" b="b"/>
            <a:pathLst>
              <a:path w="3155161" h="4958996">
                <a:moveTo>
                  <a:pt x="0" y="4958996"/>
                </a:moveTo>
                <a:lnTo>
                  <a:pt x="3155161" y="4958996"/>
                </a:lnTo>
                <a:lnTo>
                  <a:pt x="3155161" y="0"/>
                </a:lnTo>
                <a:lnTo>
                  <a:pt x="0" y="0"/>
                </a:lnTo>
                <a:lnTo>
                  <a:pt x="0" y="495899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95400" y="-583108"/>
            <a:ext cx="17337251" cy="11185176"/>
            <a:chOff x="-51068" y="28575"/>
            <a:chExt cx="3807771" cy="2945890"/>
          </a:xfrm>
        </p:grpSpPr>
        <p:sp>
          <p:nvSpPr>
            <p:cNvPr id="5" name="Freeform 5"/>
            <p:cNvSpPr/>
            <p:nvPr/>
          </p:nvSpPr>
          <p:spPr>
            <a:xfrm>
              <a:off x="-51068" y="108626"/>
              <a:ext cx="3756703" cy="2865839"/>
            </a:xfrm>
            <a:custGeom>
              <a:avLst/>
              <a:gdLst/>
              <a:ahLst/>
              <a:cxnLst/>
              <a:rect l="l" t="t" r="r" b="b"/>
              <a:pathLst>
                <a:path w="3756703" h="2865839">
                  <a:moveTo>
                    <a:pt x="0" y="0"/>
                  </a:moveTo>
                  <a:lnTo>
                    <a:pt x="3756703" y="0"/>
                  </a:lnTo>
                  <a:lnTo>
                    <a:pt x="3756703" y="2865839"/>
                  </a:lnTo>
                  <a:lnTo>
                    <a:pt x="0" y="28658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3756703" cy="2837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 dirty="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649107" y="399750"/>
            <a:ext cx="672192" cy="659082"/>
          </a:xfrm>
          <a:custGeom>
            <a:avLst/>
            <a:gdLst/>
            <a:ahLst/>
            <a:cxnLst/>
            <a:rect l="l" t="t" r="r" b="b"/>
            <a:pathLst>
              <a:path w="672192" h="659082">
                <a:moveTo>
                  <a:pt x="0" y="0"/>
                </a:moveTo>
                <a:lnTo>
                  <a:pt x="672192" y="0"/>
                </a:lnTo>
                <a:lnTo>
                  <a:pt x="672192" y="659082"/>
                </a:lnTo>
                <a:lnTo>
                  <a:pt x="0" y="659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750951" y="6127960"/>
            <a:ext cx="3303043" cy="5191423"/>
          </a:xfrm>
          <a:custGeom>
            <a:avLst/>
            <a:gdLst/>
            <a:ahLst/>
            <a:cxnLst/>
            <a:rect l="l" t="t" r="r" b="b"/>
            <a:pathLst>
              <a:path w="3303043" h="5191423">
                <a:moveTo>
                  <a:pt x="0" y="0"/>
                </a:moveTo>
                <a:lnTo>
                  <a:pt x="3303043" y="0"/>
                </a:lnTo>
                <a:lnTo>
                  <a:pt x="3303043" y="5191423"/>
                </a:lnTo>
                <a:lnTo>
                  <a:pt x="0" y="51914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63212">
            <a:off x="-1321324" y="7765534"/>
            <a:ext cx="2570946" cy="2814353"/>
          </a:xfrm>
          <a:custGeom>
            <a:avLst/>
            <a:gdLst/>
            <a:ahLst/>
            <a:cxnLst/>
            <a:rect l="l" t="t" r="r" b="b"/>
            <a:pathLst>
              <a:path w="5659197" h="6028439">
                <a:moveTo>
                  <a:pt x="0" y="0"/>
                </a:moveTo>
                <a:lnTo>
                  <a:pt x="5659198" y="0"/>
                </a:lnTo>
                <a:lnTo>
                  <a:pt x="5659198" y="6028440"/>
                </a:lnTo>
                <a:lnTo>
                  <a:pt x="0" y="60284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86188" y="238094"/>
            <a:ext cx="18480251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ru-RU" sz="60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Спостереження за допомогою інтерактивного </a:t>
            </a:r>
            <a:r>
              <a:rPr lang="ru-RU" sz="6000" b="1" dirty="0" err="1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мобільного</a:t>
            </a:r>
            <a:r>
              <a:rPr lang="ru-RU" sz="60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</a:t>
            </a:r>
            <a:r>
              <a:rPr lang="ru-RU" sz="6000" b="1" dirty="0" err="1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додатку</a:t>
            </a:r>
            <a:r>
              <a:rPr lang="ru-RU" sz="6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</a:t>
            </a:r>
            <a:r>
              <a:rPr lang="ru-RU" sz="6000" b="1" dirty="0" err="1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Star</a:t>
            </a:r>
            <a:r>
              <a:rPr lang="ru-RU" sz="60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</a:t>
            </a:r>
            <a:r>
              <a:rPr lang="ru-RU" sz="6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Walk-2 </a:t>
            </a:r>
            <a:endParaRPr lang="ru-RU" sz="3500" b="1" dirty="0">
              <a:solidFill>
                <a:srgbClr val="2B5796"/>
              </a:solidFill>
              <a:latin typeface="Times New Roman" panose="02020603050405020304" pitchFamily="18" charset="0"/>
              <a:ea typeface="Fira Sans Heavy"/>
              <a:cs typeface="Times New Roman" panose="02020603050405020304" pitchFamily="18" charset="0"/>
              <a:sym typeface="Fira Sans Heav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264890" y="1146473"/>
            <a:ext cx="1440626" cy="38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5"/>
              </a:lnSpc>
            </a:pPr>
            <a:r>
              <a:rPr lang="en-US" sz="146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FAUGET UNIVERSITY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4168" y="1949981"/>
            <a:ext cx="8472146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астрономічний посібник для дослідження нічного неба вдень і вночі, ідентифікації зірок, сузір'їв, планет, супутників, астероїдів, комет, МКС.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Підходить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для початківців, так і для досвідчених любителів астрономії.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надає можливість спостерігати за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об’єктами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режимі реального часу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проводити дослідження за конкретно заданими часовими параметрами з будь-якої точки земної поверхні.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Має окрему </a:t>
            </a:r>
            <a:r>
              <a:rPr lang="uk-UA" sz="280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цікаву </a:t>
            </a:r>
            <a:r>
              <a:rPr lang="uk-UA" sz="280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опцію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щодо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розташування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та руху планет, 3-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D </a:t>
            </a:r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– анімації.</a:t>
            </a:r>
            <a:endParaRPr lang="uk-UA" sz="2800" dirty="0">
              <a:solidFill>
                <a:srgbClr val="FF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Забезпечує перехід </a:t>
            </a:r>
            <a:r>
              <a:rPr lang="uk-UA" sz="28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у </a:t>
            </a:r>
            <a:r>
              <a:rPr lang="uk-UA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Вікіпедію</a:t>
            </a: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для отримання детальної інформації про вище зазначені об’єкти.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Легкий у використанні, має яскраве оформлення сторінок.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Містить астрономічний календар та новини про цікавих астрономічні подій.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uk-UA" sz="2400" dirty="0">
              <a:solidFill>
                <a:prstClr val="black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934" y="1904346"/>
            <a:ext cx="8589963" cy="869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9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52400" y="-469709"/>
            <a:ext cx="1901764" cy="3895371"/>
          </a:xfrm>
          <a:custGeom>
            <a:avLst/>
            <a:gdLst/>
            <a:ahLst/>
            <a:cxnLst/>
            <a:rect l="l" t="t" r="r" b="b"/>
            <a:pathLst>
              <a:path w="3155161" h="4958996">
                <a:moveTo>
                  <a:pt x="0" y="4958996"/>
                </a:moveTo>
                <a:lnTo>
                  <a:pt x="3155161" y="4958996"/>
                </a:lnTo>
                <a:lnTo>
                  <a:pt x="3155161" y="0"/>
                </a:lnTo>
                <a:lnTo>
                  <a:pt x="0" y="0"/>
                </a:lnTo>
                <a:lnTo>
                  <a:pt x="0" y="495899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67556" y="-583108"/>
            <a:ext cx="17865096" cy="11185176"/>
            <a:chOff x="-51068" y="28575"/>
            <a:chExt cx="3807771" cy="2945890"/>
          </a:xfrm>
        </p:grpSpPr>
        <p:sp>
          <p:nvSpPr>
            <p:cNvPr id="5" name="Freeform 5"/>
            <p:cNvSpPr/>
            <p:nvPr/>
          </p:nvSpPr>
          <p:spPr>
            <a:xfrm>
              <a:off x="-51068" y="58441"/>
              <a:ext cx="3756703" cy="2916024"/>
            </a:xfrm>
            <a:custGeom>
              <a:avLst/>
              <a:gdLst/>
              <a:ahLst/>
              <a:cxnLst/>
              <a:rect l="l" t="t" r="r" b="b"/>
              <a:pathLst>
                <a:path w="3756703" h="2865839">
                  <a:moveTo>
                    <a:pt x="0" y="0"/>
                  </a:moveTo>
                  <a:lnTo>
                    <a:pt x="3756703" y="0"/>
                  </a:lnTo>
                  <a:lnTo>
                    <a:pt x="3756703" y="2865839"/>
                  </a:lnTo>
                  <a:lnTo>
                    <a:pt x="0" y="28658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3756703" cy="2837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 dirty="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649107" y="399750"/>
            <a:ext cx="672192" cy="659082"/>
          </a:xfrm>
          <a:custGeom>
            <a:avLst/>
            <a:gdLst/>
            <a:ahLst/>
            <a:cxnLst/>
            <a:rect l="l" t="t" r="r" b="b"/>
            <a:pathLst>
              <a:path w="672192" h="659082">
                <a:moveTo>
                  <a:pt x="0" y="0"/>
                </a:moveTo>
                <a:lnTo>
                  <a:pt x="672192" y="0"/>
                </a:lnTo>
                <a:lnTo>
                  <a:pt x="672192" y="659082"/>
                </a:lnTo>
                <a:lnTo>
                  <a:pt x="0" y="659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750951" y="6127960"/>
            <a:ext cx="3303043" cy="5191423"/>
          </a:xfrm>
          <a:custGeom>
            <a:avLst/>
            <a:gdLst/>
            <a:ahLst/>
            <a:cxnLst/>
            <a:rect l="l" t="t" r="r" b="b"/>
            <a:pathLst>
              <a:path w="3303043" h="5191423">
                <a:moveTo>
                  <a:pt x="0" y="0"/>
                </a:moveTo>
                <a:lnTo>
                  <a:pt x="3303043" y="0"/>
                </a:lnTo>
                <a:lnTo>
                  <a:pt x="3303043" y="5191423"/>
                </a:lnTo>
                <a:lnTo>
                  <a:pt x="0" y="51914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63212">
            <a:off x="-887967" y="4411995"/>
            <a:ext cx="2036284" cy="2399255"/>
          </a:xfrm>
          <a:custGeom>
            <a:avLst/>
            <a:gdLst/>
            <a:ahLst/>
            <a:cxnLst/>
            <a:rect l="l" t="t" r="r" b="b"/>
            <a:pathLst>
              <a:path w="5659197" h="6028439">
                <a:moveTo>
                  <a:pt x="0" y="0"/>
                </a:moveTo>
                <a:lnTo>
                  <a:pt x="5659198" y="0"/>
                </a:lnTo>
                <a:lnTo>
                  <a:pt x="5659198" y="6028440"/>
                </a:lnTo>
                <a:lnTo>
                  <a:pt x="0" y="60284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54168" y="21118"/>
            <a:ext cx="17678483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6400"/>
              </a:lnSpc>
            </a:pPr>
            <a:r>
              <a:rPr lang="uk-UA" sz="50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Спостереження за допомогою інтерактивного мобільного додатку</a:t>
            </a:r>
            <a:r>
              <a:rPr lang="en-US" sz="50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Stellarium Lab </a:t>
            </a:r>
            <a:r>
              <a:rPr lang="ru-RU" sz="5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та </a:t>
            </a:r>
            <a:r>
              <a:rPr lang="en-US" sz="5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VR </a:t>
            </a:r>
            <a:r>
              <a:rPr lang="en-US" sz="5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8"/>
              </a:rPr>
              <a:t>https</a:t>
            </a:r>
            <a:r>
              <a:rPr lang="en-US" sz="50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8"/>
              </a:rPr>
              <a:t>://stellarium-web.org/</a:t>
            </a:r>
            <a:r>
              <a:rPr lang="en-US" sz="50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264890" y="1146473"/>
            <a:ext cx="1440626" cy="38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5"/>
              </a:lnSpc>
            </a:pPr>
            <a:r>
              <a:rPr lang="en-US" sz="146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FAUGET UNIVERSITY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3283" y="1636082"/>
            <a:ext cx="7735918" cy="8617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Stellarium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планетарій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кодом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реалістичну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картину неба,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неозброєним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оком,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бінокль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телескоп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4200"/>
              </a:lnSpc>
            </a:pP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       </a:t>
            </a:r>
            <a:r>
              <a:rPr lang="uk-UA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Можливості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VR</a:t>
            </a:r>
            <a:r>
              <a:rPr lang="uk-UA" sz="2600" b="1" dirty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:</a:t>
            </a:r>
            <a:endParaRPr 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Легка навігація та розташування спостерігача у центрі небесної сфери. Планети неймовірно поруч. </a:t>
            </a: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Відомості про планети з переходом у </a:t>
            </a:r>
            <a:r>
              <a:rPr lang="uk-UA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Вікіпедіа</a:t>
            </a:r>
            <a:r>
              <a:rPr lang="uk-UA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.</a:t>
            </a: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26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Керування </a:t>
            </a:r>
            <a:r>
              <a:rPr lang="uk-UA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датою, часом, місцем спостереження.</a:t>
            </a: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Можливість вивести 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VR</a:t>
            </a:r>
            <a:r>
              <a:rPr lang="uk-UA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-спостереження  </a:t>
            </a:r>
          </a:p>
          <a:p>
            <a:pPr lvl="0" algn="just">
              <a:lnSpc>
                <a:spcPts val="4200"/>
              </a:lnSpc>
            </a:pPr>
            <a:r>
              <a:rPr lang="uk-UA" sz="26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   на екран (дошка, дисплей мобільного телефону</a:t>
            </a:r>
            <a:r>
              <a:rPr lang="uk-UA" sz="26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)</a:t>
            </a: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26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Можливість поділитися спостереження з однокласниками.</a:t>
            </a:r>
            <a:endParaRPr lang="en-US" sz="2600" dirty="0" smtClean="0">
              <a:solidFill>
                <a:prstClr val="black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lvl="0">
              <a:lnSpc>
                <a:spcPts val="4200"/>
              </a:lnSpc>
            </a:pPr>
            <a:r>
              <a:rPr lang="uk-UA" sz="26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Посилання на власно зняте відео 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VR-</a:t>
            </a:r>
            <a:r>
              <a:rPr lang="uk-UA" sz="26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реальності:</a:t>
            </a:r>
          </a:p>
          <a:p>
            <a:pPr lvl="0">
              <a:lnSpc>
                <a:spcPts val="42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9"/>
              </a:rPr>
              <a:t>https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9"/>
              </a:rPr>
              <a:t>://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9"/>
              </a:rPr>
              <a:t>drive.google.com/file/d/1xePUrnBSF3bIOCn3OMovG1wn79ETalLJ/view?usp=sharing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502" y="4640745"/>
            <a:ext cx="4133864" cy="237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116177"/>
            <a:ext cx="1274763" cy="156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200" y="1786523"/>
            <a:ext cx="4681537" cy="840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009" y="7263065"/>
            <a:ext cx="4224337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502" y="1636082"/>
            <a:ext cx="4133864" cy="2796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25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52400" y="-469709"/>
            <a:ext cx="1901764" cy="3895371"/>
          </a:xfrm>
          <a:custGeom>
            <a:avLst/>
            <a:gdLst/>
            <a:ahLst/>
            <a:cxnLst/>
            <a:rect l="l" t="t" r="r" b="b"/>
            <a:pathLst>
              <a:path w="3155161" h="4958996">
                <a:moveTo>
                  <a:pt x="0" y="4958996"/>
                </a:moveTo>
                <a:lnTo>
                  <a:pt x="3155161" y="4958996"/>
                </a:lnTo>
                <a:lnTo>
                  <a:pt x="3155161" y="0"/>
                </a:lnTo>
                <a:lnTo>
                  <a:pt x="0" y="0"/>
                </a:lnTo>
                <a:lnTo>
                  <a:pt x="0" y="495899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72386" y="-469709"/>
            <a:ext cx="18022411" cy="11023409"/>
            <a:chOff x="-51068" y="28575"/>
            <a:chExt cx="3807771" cy="2945890"/>
          </a:xfrm>
        </p:grpSpPr>
        <p:sp>
          <p:nvSpPr>
            <p:cNvPr id="5" name="Freeform 5"/>
            <p:cNvSpPr/>
            <p:nvPr/>
          </p:nvSpPr>
          <p:spPr>
            <a:xfrm>
              <a:off x="-51068" y="108626"/>
              <a:ext cx="3756703" cy="2865839"/>
            </a:xfrm>
            <a:custGeom>
              <a:avLst/>
              <a:gdLst/>
              <a:ahLst/>
              <a:cxnLst/>
              <a:rect l="l" t="t" r="r" b="b"/>
              <a:pathLst>
                <a:path w="3756703" h="2865839">
                  <a:moveTo>
                    <a:pt x="0" y="0"/>
                  </a:moveTo>
                  <a:lnTo>
                    <a:pt x="3756703" y="0"/>
                  </a:lnTo>
                  <a:lnTo>
                    <a:pt x="3756703" y="2865839"/>
                  </a:lnTo>
                  <a:lnTo>
                    <a:pt x="0" y="28658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3756703" cy="2837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 dirty="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649107" y="399750"/>
            <a:ext cx="672192" cy="659082"/>
          </a:xfrm>
          <a:custGeom>
            <a:avLst/>
            <a:gdLst/>
            <a:ahLst/>
            <a:cxnLst/>
            <a:rect l="l" t="t" r="r" b="b"/>
            <a:pathLst>
              <a:path w="672192" h="659082">
                <a:moveTo>
                  <a:pt x="0" y="0"/>
                </a:moveTo>
                <a:lnTo>
                  <a:pt x="672192" y="0"/>
                </a:lnTo>
                <a:lnTo>
                  <a:pt x="672192" y="659082"/>
                </a:lnTo>
                <a:lnTo>
                  <a:pt x="0" y="659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835165" y="6119840"/>
            <a:ext cx="3303043" cy="5191423"/>
          </a:xfrm>
          <a:custGeom>
            <a:avLst/>
            <a:gdLst/>
            <a:ahLst/>
            <a:cxnLst/>
            <a:rect l="l" t="t" r="r" b="b"/>
            <a:pathLst>
              <a:path w="3303043" h="5191423">
                <a:moveTo>
                  <a:pt x="0" y="0"/>
                </a:moveTo>
                <a:lnTo>
                  <a:pt x="3303043" y="0"/>
                </a:lnTo>
                <a:lnTo>
                  <a:pt x="3303043" y="5191423"/>
                </a:lnTo>
                <a:lnTo>
                  <a:pt x="0" y="51914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54168" y="238094"/>
            <a:ext cx="17678483" cy="7357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6400"/>
              </a:lnSpc>
            </a:pPr>
            <a:r>
              <a:rPr lang="uk-UA" sz="4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Спостереження за допомогою телескопа </a:t>
            </a:r>
            <a:r>
              <a:rPr lang="uk-UA" sz="4000" b="1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06.03.2025р</a:t>
            </a:r>
            <a:r>
              <a:rPr lang="uk-UA" sz="4000" b="1" dirty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. (18:30) </a:t>
            </a:r>
            <a:endParaRPr lang="en-US" sz="4000" b="1" dirty="0">
              <a:latin typeface="Times New Roman" panose="02020603050405020304" pitchFamily="18" charset="0"/>
              <a:ea typeface="Fira Sans Heavy"/>
              <a:cs typeface="Times New Roman" panose="02020603050405020304" pitchFamily="18" charset="0"/>
              <a:sym typeface="Fira Sans Heav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264890" y="1146473"/>
            <a:ext cx="1440626" cy="38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5"/>
              </a:lnSpc>
            </a:pPr>
            <a:r>
              <a:rPr lang="en-US" sz="146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FAUGET UNIVERSITY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2708" y="1342189"/>
            <a:ext cx="7302092" cy="91563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Астрономічна обсерваторія Київського національного університету імені Тараса Шевченка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4200"/>
              </a:lnSpc>
            </a:pPr>
            <a:endParaRPr lang="uk-UA" sz="800" b="1" dirty="0">
              <a:solidFill>
                <a:srgbClr val="FF000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lvl="0" algn="just">
              <a:lnSpc>
                <a:spcPts val="4200"/>
              </a:lnSpc>
            </a:pPr>
            <a:r>
              <a:rPr lang="uk-UA" sz="3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Спостереження:</a:t>
            </a: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Венера</a:t>
            </a:r>
            <a:r>
              <a:rPr lang="uk-UA" sz="3000" b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– 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яскраво-сріблястий диск</a:t>
            </a: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Марс – 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червонуватий диск</a:t>
            </a: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Юпітер -  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яскравий диск</a:t>
            </a:r>
          </a:p>
          <a:p>
            <a:pPr lvl="0" algn="just">
              <a:lnSpc>
                <a:spcPts val="4200"/>
              </a:lnSpc>
            </a:pPr>
            <a:r>
              <a:rPr lang="uk-UA" sz="3000" dirty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    із двома супутниками </a:t>
            </a:r>
          </a:p>
          <a:p>
            <a:pPr marL="45720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Уран </a:t>
            </a: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– 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як яскрав</a:t>
            </a:r>
            <a:r>
              <a:rPr lang="uk-UA" sz="3000" dirty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а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зірка</a:t>
            </a:r>
            <a:endParaRPr lang="en-US" sz="3000" dirty="0"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marL="457200" lvl="0" indent="-457200" algn="just">
              <a:lnSpc>
                <a:spcPts val="4200"/>
              </a:lnSpc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+ Місяць біля Юпітера – 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чітке </a:t>
            </a:r>
          </a:p>
          <a:p>
            <a:pPr lvl="0" algn="just">
              <a:lnSpc>
                <a:spcPts val="4200"/>
              </a:lnSpc>
            </a:pPr>
            <a:r>
              <a:rPr lang="uk-UA" sz="3000" b="1" dirty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uk-UA" sz="3000" b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    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зображення кратерів та термінатору</a:t>
            </a:r>
            <a:endParaRPr lang="uk-UA" sz="2800" b="1" dirty="0">
              <a:solidFill>
                <a:srgbClr val="7030A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lvl="0" algn="ctr">
              <a:lnSpc>
                <a:spcPts val="4200"/>
              </a:lnSpc>
            </a:pPr>
            <a:r>
              <a:rPr lang="uk-UA" sz="3000" b="1" i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Інші планети – низько над горизонтом, </a:t>
            </a:r>
          </a:p>
          <a:p>
            <a:pPr lvl="0" algn="ctr">
              <a:lnSpc>
                <a:spcPts val="4200"/>
              </a:lnSpc>
            </a:pPr>
            <a:r>
              <a:rPr lang="uk-UA" sz="3000" b="1" i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не зручно для спостереження</a:t>
            </a:r>
          </a:p>
          <a:p>
            <a:pPr lvl="0" algn="ctr">
              <a:lnSpc>
                <a:spcPts val="4200"/>
              </a:lnSpc>
            </a:pPr>
            <a:r>
              <a:rPr lang="uk-UA" sz="3000" b="1" i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Посилання на тік-</a:t>
            </a:r>
            <a:r>
              <a:rPr lang="uk-UA" sz="3000" b="1" i="1" dirty="0" err="1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ток</a:t>
            </a:r>
            <a:r>
              <a:rPr lang="uk-UA" sz="3000" b="1" i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3000" b="1" i="1" dirty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7"/>
              </a:rPr>
              <a:t>https://vt.tiktok.com/ZSrnyxfJ6</a:t>
            </a:r>
            <a:r>
              <a:rPr lang="en-US" sz="3000" b="1" i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7"/>
              </a:rPr>
              <a:t>/</a:t>
            </a:r>
            <a:r>
              <a:rPr lang="uk-UA" sz="3000" b="1" i="1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</a:p>
          <a:p>
            <a:pPr lvl="0" algn="just">
              <a:lnSpc>
                <a:spcPts val="4200"/>
              </a:lnSpc>
            </a:pPr>
            <a:endParaRPr lang="uk-UA" sz="2800" b="1" dirty="0">
              <a:solidFill>
                <a:srgbClr val="7030A0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2472" y="1342188"/>
            <a:ext cx="3429000" cy="517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6"/>
          <p:cNvSpPr txBox="1"/>
          <p:nvPr/>
        </p:nvSpPr>
        <p:spPr>
          <a:xfrm>
            <a:off x="8077200" y="5042622"/>
            <a:ext cx="5975434" cy="19543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телескопа:</a:t>
            </a:r>
          </a:p>
          <a:p>
            <a:endParaRPr lang="uk-UA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Дзеркально-лінзовий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 дзеркала – 180 мм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Фокусна відстань лінзи – 1800 мм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1" y="1331457"/>
            <a:ext cx="5866111" cy="3507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207" y="7315950"/>
            <a:ext cx="5031702" cy="283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reeform 12"/>
          <p:cNvSpPr/>
          <p:nvPr/>
        </p:nvSpPr>
        <p:spPr>
          <a:xfrm rot="19979635">
            <a:off x="6197116" y="2603223"/>
            <a:ext cx="1215819" cy="1149957"/>
          </a:xfrm>
          <a:custGeom>
            <a:avLst/>
            <a:gdLst/>
            <a:ahLst/>
            <a:cxnLst/>
            <a:rect l="l" t="t" r="r" b="b"/>
            <a:pathLst>
              <a:path w="5659197" h="6028439">
                <a:moveTo>
                  <a:pt x="0" y="0"/>
                </a:moveTo>
                <a:lnTo>
                  <a:pt x="5659198" y="0"/>
                </a:lnTo>
                <a:lnTo>
                  <a:pt x="5659198" y="6028440"/>
                </a:lnTo>
                <a:lnTo>
                  <a:pt x="0" y="60284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800" y="7315950"/>
            <a:ext cx="4800600" cy="283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78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33138" y="435427"/>
            <a:ext cx="1659286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uk-UA" sz="4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Великий парад планет за участь 6 планет </a:t>
            </a:r>
            <a:r>
              <a:rPr lang="uk-UA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 Сонця 16:33</a:t>
            </a:r>
            <a:r>
              <a:rPr lang="uk-UA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ts val="4200"/>
              </a:lnSpc>
            </a:pPr>
            <a:r>
              <a:rPr lang="uk-UA" sz="35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послідовність із заходу на схід</a:t>
            </a:r>
            <a:endParaRPr lang="en-US" sz="3500" b="1" dirty="0">
              <a:solidFill>
                <a:srgbClr val="2B5796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399" y="1714500"/>
            <a:ext cx="5079991" cy="363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400" y="5774835"/>
            <a:ext cx="5079990" cy="402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051581"/>
              </p:ext>
            </p:extLst>
          </p:nvPr>
        </p:nvGraphicFramePr>
        <p:xfrm>
          <a:off x="457200" y="1686910"/>
          <a:ext cx="10972800" cy="8297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Документ" r:id="rId6" imgW="6321606" imgH="5070246" progId="Word.Document.12">
                  <p:embed/>
                </p:oleObj>
              </mc:Choice>
              <mc:Fallback>
                <p:oleObj name="Документ" r:id="rId6" imgW="6321606" imgH="50702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200" y="1686910"/>
                        <a:ext cx="10972800" cy="8297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56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81000" y="266700"/>
            <a:ext cx="176022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uk-UA" sz="4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Повний парад планет за участь 7 планет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 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Сонця 17:39)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200"/>
              </a:lnSpc>
            </a:pPr>
            <a:r>
              <a:rPr lang="ru-RU" sz="3500" b="1" dirty="0" err="1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послідовність</a:t>
            </a:r>
            <a:r>
              <a:rPr lang="ru-RU" sz="35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ru-RU" sz="3500" b="1" dirty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із заходу на </a:t>
            </a:r>
            <a:r>
              <a:rPr lang="ru-RU" sz="3500" b="1" dirty="0" err="1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схід</a:t>
            </a:r>
            <a:endParaRPr lang="ru-RU" sz="3500" b="1" dirty="0">
              <a:solidFill>
                <a:srgbClr val="2B5796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065" y="5676900"/>
            <a:ext cx="4846099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127" y="1347858"/>
            <a:ext cx="4867037" cy="402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843649"/>
              </p:ext>
            </p:extLst>
          </p:nvPr>
        </p:nvGraphicFramePr>
        <p:xfrm>
          <a:off x="762000" y="1562100"/>
          <a:ext cx="11322569" cy="850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Документ" r:id="rId6" imgW="6319357" imgH="5024230" progId="Word.Document.12">
                  <p:embed/>
                </p:oleObj>
              </mc:Choice>
              <mc:Fallback>
                <p:oleObj name="Документ" r:id="rId6" imgW="6319357" imgH="502423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2000" y="1562100"/>
                        <a:ext cx="11322569" cy="850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924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95" y="22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38200" y="190500"/>
            <a:ext cx="16458490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uk-UA" sz="4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Повний парад планет, комбіноване спостереження</a:t>
            </a:r>
            <a:r>
              <a:rPr lang="en-US" sz="40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захід Сонця -17:49</a:t>
            </a: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ts val="4200"/>
              </a:lnSpc>
            </a:pPr>
            <a:r>
              <a:rPr lang="uk-UA" sz="4000" b="1" dirty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послідовність із заходу на схід</a:t>
            </a:r>
            <a:endParaRPr lang="en-US" sz="4000" b="1" dirty="0">
              <a:solidFill>
                <a:srgbClr val="2B5796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algn="ctr">
              <a:lnSpc>
                <a:spcPts val="4200"/>
              </a:lnSpc>
            </a:pPr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endParaRPr lang="en-US" sz="4000" dirty="0">
              <a:solidFill>
                <a:srgbClr val="2B5796"/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786" y="5524500"/>
            <a:ext cx="5664675" cy="336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495" y="1818227"/>
            <a:ext cx="5562600" cy="338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9115" y="1818227"/>
            <a:ext cx="2766311" cy="39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155376"/>
              </p:ext>
            </p:extLst>
          </p:nvPr>
        </p:nvGraphicFramePr>
        <p:xfrm>
          <a:off x="228601" y="1859260"/>
          <a:ext cx="8686800" cy="7475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Документ" r:id="rId8" imgW="6411626" imgH="5807991" progId="Word.Document.12">
                  <p:embed/>
                </p:oleObj>
              </mc:Choice>
              <mc:Fallback>
                <p:oleObj name="Документ" r:id="rId8" imgW="6411626" imgH="58079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8601" y="1859260"/>
                        <a:ext cx="8686800" cy="7475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1" name="Picture 4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1488" y="6210300"/>
            <a:ext cx="2341563" cy="346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292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-649637"/>
            <a:ext cx="4223237" cy="2111619"/>
          </a:xfrm>
          <a:custGeom>
            <a:avLst/>
            <a:gdLst/>
            <a:ahLst/>
            <a:cxnLst/>
            <a:rect l="l" t="t" r="r" b="b"/>
            <a:pathLst>
              <a:path w="4223237" h="2111619">
                <a:moveTo>
                  <a:pt x="0" y="0"/>
                </a:moveTo>
                <a:lnTo>
                  <a:pt x="4223237" y="0"/>
                </a:lnTo>
                <a:lnTo>
                  <a:pt x="4223237" y="2111619"/>
                </a:lnTo>
                <a:lnTo>
                  <a:pt x="0" y="211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891888" y="6373736"/>
            <a:ext cx="5196430" cy="5196430"/>
          </a:xfrm>
          <a:custGeom>
            <a:avLst/>
            <a:gdLst/>
            <a:ahLst/>
            <a:cxnLst/>
            <a:rect l="l" t="t" r="r" b="b"/>
            <a:pathLst>
              <a:path w="5196430" h="5196430">
                <a:moveTo>
                  <a:pt x="0" y="0"/>
                </a:moveTo>
                <a:lnTo>
                  <a:pt x="5196430" y="0"/>
                </a:lnTo>
                <a:lnTo>
                  <a:pt x="5196430" y="5196430"/>
                </a:lnTo>
                <a:lnTo>
                  <a:pt x="0" y="51964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6"/>
          <p:cNvSpPr txBox="1"/>
          <p:nvPr/>
        </p:nvSpPr>
        <p:spPr>
          <a:xfrm>
            <a:off x="1814860" y="2171700"/>
            <a:ext cx="7481540" cy="500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ts val="4200"/>
              </a:lnSpc>
            </a:pPr>
            <a:endParaRPr lang="uk-UA" sz="2800" dirty="0">
              <a:solidFill>
                <a:prstClr val="black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601200" y="1866899"/>
            <a:ext cx="8104316" cy="42672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Спостерігати зоряне небо неозброєним оком – це неперевершене відчуття.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дослідження наукового аспекту астрономічних явищ </a:t>
            </a:r>
            <a:r>
              <a:rPr lang="uk-UA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використовуй телескоп та інтерактивні Планетарії.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Несприятливі погодні умови? Або пропустив щось цікаве? – скористайся </a:t>
            </a:r>
            <a:r>
              <a:rPr lang="en-US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VR-</a:t>
            </a:r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реальністю.</a:t>
            </a:r>
            <a:endParaRPr lang="uk-UA" sz="3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 smtClean="0">
                <a:solidFill>
                  <a:schemeClr val="tx1"/>
                </a:solidFill>
              </a:rPr>
              <a:t> 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5800" y="342345"/>
            <a:ext cx="5660937" cy="12003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lang="uk-UA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81000" y="1866900"/>
            <a:ext cx="8229600" cy="403859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Парад планет-2025 – це явище, яке стало </a:t>
            </a:r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приводом </a:t>
            </a: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проведення масових спостережень, популяризації астрономії та підвищення наукової обізнаності </a:t>
            </a:r>
            <a:r>
              <a:rPr lang="ru-RU" sz="3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людства</a:t>
            </a:r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Парад </a:t>
            </a: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 є не лише цікавим небесним видовищем, але й важливим науковим явищем.</a:t>
            </a:r>
          </a:p>
          <a:p>
            <a:pPr lvl="0"/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16268" y="6423443"/>
            <a:ext cx="12028532" cy="36730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uk-UA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та внесок автора: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Провів власні дослідження астрономічного явища використовуючи </a:t>
            </a:r>
            <a:r>
              <a:rPr lang="uk-UA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 </a:t>
            </a: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спостереження та поділився результатами з однокласниками.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uk-UA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З’ясував, що поєднання традиційних методів та використання цифрових інструментів робить спостереження доступнішим та зрозумілішим для ширшої аудиторії, а особливо для учнів.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endParaRPr lang="uk-UA" sz="3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uk-UA" sz="3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00" y="6486015"/>
            <a:ext cx="2343150" cy="347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629400" y="342346"/>
            <a:ext cx="11277600" cy="12003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 , якими люди пізнають істину небесних явищ, здаються мені майже настільки </a:t>
            </a:r>
            <a:r>
              <a:rPr lang="uk-UA" sz="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дивовижними, </a:t>
            </a:r>
            <a:r>
              <a:rPr lang="uk-UA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і самі ці явища</a:t>
            </a:r>
            <a:r>
              <a:rPr lang="uk-UA" sz="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(Йоган Кеплер</a:t>
            </a:r>
            <a:r>
              <a:rPr lang="uk-UA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90" y="6139721"/>
            <a:ext cx="3133725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14600" y="585250"/>
            <a:ext cx="12886479" cy="7947225"/>
            <a:chOff x="0" y="0"/>
            <a:chExt cx="3393970" cy="27763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93970" cy="2776353"/>
            </a:xfrm>
            <a:custGeom>
              <a:avLst/>
              <a:gdLst/>
              <a:ahLst/>
              <a:cxnLst/>
              <a:rect l="l" t="t" r="r" b="b"/>
              <a:pathLst>
                <a:path w="3393970" h="2776353">
                  <a:moveTo>
                    <a:pt x="0" y="0"/>
                  </a:moveTo>
                  <a:lnTo>
                    <a:pt x="3393970" y="0"/>
                  </a:lnTo>
                  <a:lnTo>
                    <a:pt x="3393970" y="2776353"/>
                  </a:lnTo>
                  <a:lnTo>
                    <a:pt x="0" y="277635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3393970" cy="2747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 rot="-3175321">
            <a:off x="-1366085" y="204359"/>
            <a:ext cx="4223237" cy="2111619"/>
          </a:xfrm>
          <a:custGeom>
            <a:avLst/>
            <a:gdLst/>
            <a:ahLst/>
            <a:cxnLst/>
            <a:rect l="l" t="t" r="r" b="b"/>
            <a:pathLst>
              <a:path w="4223237" h="2111619">
                <a:moveTo>
                  <a:pt x="0" y="0"/>
                </a:moveTo>
                <a:lnTo>
                  <a:pt x="4223237" y="0"/>
                </a:lnTo>
                <a:lnTo>
                  <a:pt x="4223237" y="2111619"/>
                </a:lnTo>
                <a:lnTo>
                  <a:pt x="0" y="211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6144779" y="-23806"/>
            <a:ext cx="1283303" cy="2057400"/>
          </a:xfrm>
          <a:custGeom>
            <a:avLst/>
            <a:gdLst/>
            <a:ahLst/>
            <a:cxnLst/>
            <a:rect l="l" t="t" r="r" b="b"/>
            <a:pathLst>
              <a:path w="1283303" h="2057400">
                <a:moveTo>
                  <a:pt x="0" y="0"/>
                </a:moveTo>
                <a:lnTo>
                  <a:pt x="1283303" y="0"/>
                </a:lnTo>
                <a:lnTo>
                  <a:pt x="128330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849600" y="6286500"/>
            <a:ext cx="3303043" cy="5191423"/>
          </a:xfrm>
          <a:custGeom>
            <a:avLst/>
            <a:gdLst/>
            <a:ahLst/>
            <a:cxnLst/>
            <a:rect l="l" t="t" r="r" b="b"/>
            <a:pathLst>
              <a:path w="3303043" h="5191423">
                <a:moveTo>
                  <a:pt x="0" y="0"/>
                </a:moveTo>
                <a:lnTo>
                  <a:pt x="3303043" y="0"/>
                </a:lnTo>
                <a:lnTo>
                  <a:pt x="3303043" y="5191424"/>
                </a:lnTo>
                <a:lnTo>
                  <a:pt x="0" y="51914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652981">
            <a:off x="-406811" y="7550720"/>
            <a:ext cx="2346619" cy="2173198"/>
          </a:xfrm>
          <a:custGeom>
            <a:avLst/>
            <a:gdLst/>
            <a:ahLst/>
            <a:cxnLst/>
            <a:rect l="l" t="t" r="r" b="b"/>
            <a:pathLst>
              <a:path w="4486286" h="3532950">
                <a:moveTo>
                  <a:pt x="0" y="0"/>
                </a:moveTo>
                <a:lnTo>
                  <a:pt x="4486286" y="0"/>
                </a:lnTo>
                <a:lnTo>
                  <a:pt x="4486286" y="3532950"/>
                </a:lnTo>
                <a:lnTo>
                  <a:pt x="0" y="3532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621000" y="1742997"/>
            <a:ext cx="2367241" cy="2160107"/>
          </a:xfrm>
          <a:custGeom>
            <a:avLst/>
            <a:gdLst/>
            <a:ahLst/>
            <a:cxnLst/>
            <a:rect l="l" t="t" r="r" b="b"/>
            <a:pathLst>
              <a:path w="2367241" h="2160107">
                <a:moveTo>
                  <a:pt x="0" y="0"/>
                </a:moveTo>
                <a:lnTo>
                  <a:pt x="2367241" y="0"/>
                </a:lnTo>
                <a:lnTo>
                  <a:pt x="2367241" y="2160107"/>
                </a:lnTo>
                <a:lnTo>
                  <a:pt x="0" y="21601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673280" y="2009790"/>
            <a:ext cx="11995398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just">
              <a:lnSpc>
                <a:spcPts val="4200"/>
              </a:lnSpc>
              <a:buAutoNum type="arabicPeriod"/>
            </a:pPr>
            <a:r>
              <a:rPr lang="en-US" sz="3000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13"/>
              </a:rPr>
              <a:t>https</a:t>
            </a:r>
            <a:r>
              <a:rPr lang="en-US" sz="3000" dirty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13"/>
              </a:rPr>
              <a:t>://</a:t>
            </a:r>
            <a:r>
              <a:rPr lang="en-US" sz="3000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13"/>
              </a:rPr>
              <a:t>shkola.in.ua/1085-astronomiia-11-klas-pryshliak-2019.html</a:t>
            </a:r>
            <a:r>
              <a:rPr lang="uk-UA" sz="3000" dirty="0" smtClean="0">
                <a:solidFill>
                  <a:srgbClr val="2B5796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-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Підручник Астрономія, 11 клас</a:t>
            </a:r>
          </a:p>
          <a:p>
            <a:pPr marL="514350" indent="-514350" algn="just">
              <a:lnSpc>
                <a:spcPts val="4200"/>
              </a:lnSpc>
              <a:buFontTx/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https://gravitysimulator.org/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гравітаційні симуляції </a:t>
            </a:r>
            <a:endParaRPr lang="uk-UA" sz="3000" dirty="0" smtClean="0"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  <a:p>
            <a:pPr marL="514350" indent="-514350" algn="just">
              <a:lnSpc>
                <a:spcPts val="4200"/>
              </a:lnSpc>
              <a:buAutoNum type="arabicPeriod"/>
            </a:pPr>
            <a:r>
              <a:rPr lang="en-US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15"/>
              </a:rPr>
              <a:t>https</a:t>
            </a:r>
            <a:r>
              <a:rPr lang="en-US" sz="3000" dirty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15"/>
              </a:rPr>
              <a:t>://stellarium-web.org</a:t>
            </a:r>
            <a:r>
              <a:rPr lang="en-US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  <a:hlinkClick r:id="rId15"/>
              </a:rPr>
              <a:t>/</a:t>
            </a:r>
            <a:r>
              <a:rPr lang="uk-UA" sz="3000" dirty="0" smtClean="0"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- інтерактивний Планетарій</a:t>
            </a:r>
          </a:p>
          <a:p>
            <a:pPr marL="514350" indent="-514350" algn="just">
              <a:lnSpc>
                <a:spcPts val="4200"/>
              </a:lnSpc>
              <a:buFontTx/>
              <a:buAutoNum type="arabicPeriod"/>
            </a:pPr>
            <a:r>
              <a:rPr lang="ru-RU" sz="3200" b="1" dirty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Star </a:t>
            </a:r>
            <a:r>
              <a:rPr lang="ru-RU" sz="3200" b="1" dirty="0" smtClean="0">
                <a:solidFill>
                  <a:srgbClr val="2B5796"/>
                </a:solidFill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Walk-2 – </a:t>
            </a:r>
            <a:r>
              <a:rPr lang="ru-RU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мобільний інтерактивний Планетарій</a:t>
            </a:r>
            <a:r>
              <a:rPr lang="ru-RU" sz="3200" dirty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(Завантажити через </a:t>
            </a:r>
            <a:r>
              <a:rPr lang="en-US" sz="3200" dirty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Play </a:t>
            </a:r>
            <a:r>
              <a:rPr lang="en-US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Market</a:t>
            </a:r>
            <a:r>
              <a:rPr lang="uk-UA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)</a:t>
            </a:r>
          </a:p>
          <a:p>
            <a:pPr marL="514350" indent="-514350" algn="just">
              <a:lnSpc>
                <a:spcPts val="4200"/>
              </a:lnSpc>
              <a:buFontTx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16"/>
              </a:rPr>
              <a:t>https://</a:t>
            </a:r>
            <a:r>
              <a:rPr lang="en-US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16"/>
              </a:rPr>
              <a:t>www.mao.kiev.ua/docs/artid080_calendar-2025.pdf</a:t>
            </a:r>
            <a:r>
              <a:rPr lang="uk-UA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Астрономічний календар 2025</a:t>
            </a:r>
          </a:p>
          <a:p>
            <a:pPr marL="514350" indent="-514350" algn="just">
              <a:lnSpc>
                <a:spcPts val="4200"/>
              </a:lnSpc>
              <a:buFontTx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17"/>
              </a:rPr>
              <a:t>http://</a:t>
            </a:r>
            <a:r>
              <a:rPr lang="en-US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17"/>
              </a:rPr>
              <a:t>www.astrosvit.in.ua/statti/soniachna-systema/parad-planet-neobgruntovani-tryvohy</a:t>
            </a:r>
            <a:r>
              <a:rPr lang="uk-UA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 </a:t>
            </a:r>
          </a:p>
          <a:p>
            <a:pPr marL="514350" indent="-514350" algn="just">
              <a:lnSpc>
                <a:spcPts val="4200"/>
              </a:lnSpc>
              <a:buFontTx/>
              <a:buAutoNum type="arabicPeriod"/>
            </a:pPr>
            <a:r>
              <a:rPr lang="en-US" sz="3200" dirty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18"/>
              </a:rPr>
              <a:t>https://</a:t>
            </a:r>
            <a:r>
              <a:rPr lang="en-US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  <a:hlinkClick r:id="rId18"/>
              </a:rPr>
              <a:t>www.youtube.com/watch?v=UNEDn5WC7WE</a:t>
            </a:r>
            <a:endParaRPr lang="uk-UA" sz="3200" dirty="0" smtClean="0">
              <a:latin typeface="Times New Roman" panose="02020603050405020304" pitchFamily="18" charset="0"/>
              <a:ea typeface="Fira Sans Heavy"/>
              <a:cs typeface="Times New Roman" panose="02020603050405020304" pitchFamily="18" charset="0"/>
              <a:sym typeface="Fira Sans Heavy"/>
            </a:endParaRPr>
          </a:p>
          <a:p>
            <a:pPr marL="514350" indent="-514350" algn="just">
              <a:lnSpc>
                <a:spcPts val="4200"/>
              </a:lnSpc>
              <a:buFontTx/>
              <a:buAutoNum type="arabicPeriod"/>
            </a:pPr>
            <a:r>
              <a:rPr lang="uk-UA" sz="3200" dirty="0" smtClean="0">
                <a:latin typeface="Times New Roman" panose="02020603050405020304" pitchFamily="18" charset="0"/>
                <a:ea typeface="Fira Sans Heavy"/>
                <a:cs typeface="Times New Roman" panose="02020603050405020304" pitchFamily="18" charset="0"/>
                <a:sym typeface="Fira Sans Heavy"/>
              </a:rPr>
              <a:t>Інші інтернет-джерела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89030" y="1020480"/>
            <a:ext cx="11218862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uk-UA" sz="6999" b="1" dirty="0" smtClean="0">
                <a:solidFill>
                  <a:srgbClr val="2B5796"/>
                </a:solidFill>
                <a:latin typeface="Fira Sans Heavy"/>
                <a:ea typeface="Fira Sans Heavy"/>
                <a:cs typeface="Fira Sans Heavy"/>
                <a:sym typeface="Fira Sans Heavy"/>
              </a:rPr>
              <a:t>Джерела інформації</a:t>
            </a:r>
            <a:endParaRPr lang="en-US" sz="6999" b="1" dirty="0">
              <a:solidFill>
                <a:srgbClr val="2B5796"/>
              </a:solidFill>
              <a:latin typeface="Fira Sans Heavy"/>
              <a:ea typeface="Fira Sans Heavy"/>
              <a:cs typeface="Fira Sans Heavy"/>
              <a:sym typeface="Fira Sans Heavy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447623"/>
            <a:ext cx="2995989" cy="178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3994" y="4427850"/>
            <a:ext cx="18161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3213</TotalTime>
  <Words>1419</Words>
  <Application>Microsoft Office PowerPoint</Application>
  <PresentationFormat>Произвольный</PresentationFormat>
  <Paragraphs>195</Paragraphs>
  <Slides>17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Fira Sans Heavy</vt:lpstr>
      <vt:lpstr>Wingdings</vt:lpstr>
      <vt:lpstr>Times New Roman</vt:lpstr>
      <vt:lpstr>Poppins</vt:lpstr>
      <vt:lpstr>Calibri</vt:lpstr>
      <vt:lpstr>Agency FB</vt:lpstr>
      <vt:lpstr>Fira Sans Bold</vt:lpstr>
      <vt:lpstr>Office Theme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Олена Леонідівна</dc:creator>
  <cp:lastModifiedBy>Олена Леонідівна</cp:lastModifiedBy>
  <cp:revision>231</cp:revision>
  <dcterms:created xsi:type="dcterms:W3CDTF">2006-08-16T00:00:00Z</dcterms:created>
  <dcterms:modified xsi:type="dcterms:W3CDTF">2025-04-22T13:05:28Z</dcterms:modified>
  <dc:identifier>DAGeD81mvi0</dc:identifier>
</cp:coreProperties>
</file>