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4" r:id="rId7"/>
    <p:sldId id="276" r:id="rId8"/>
    <p:sldId id="270" r:id="rId9"/>
    <p:sldId id="271" r:id="rId10"/>
    <p:sldId id="266" r:id="rId11"/>
    <p:sldId id="267" r:id="rId12"/>
    <p:sldId id="268" r:id="rId13"/>
    <p:sldId id="269" r:id="rId14"/>
    <p:sldId id="272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4532B-4385-4718-9DEC-7913AB47BF07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2F6D9-B188-4222-BF9F-4B84A600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0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2F6D9-B188-4222-BF9F-4B84A600912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80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2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57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60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307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1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6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79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0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86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88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134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18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93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91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0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78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418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87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FEDFADF-8E8F-4411-8A35-ACF0A2367ADC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E942B48-F817-4CBE-AE39-9B4525B0E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24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22.wmf"/><Relationship Id="rId3" Type="http://schemas.openxmlformats.org/officeDocument/2006/relationships/image" Target="../media/image17.e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5.bin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937A0-B814-4F29-9C24-C8507205E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15" y="2473374"/>
            <a:ext cx="10676369" cy="1189851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ОЦІНКА РІВНЯ ЗАБРУДНЕННЯ АТМОСФЕРИ ВІД ВИКИДІВ АВТОТРАНСПОРТУ ТА ШУМУ У М. ДНІПРО </a:t>
            </a:r>
            <a:br>
              <a:rPr lang="uk-UA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uk-UA" sz="2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ПЕРЕХРАСТЯХ З ІНТЕНСИВНИМ РУХОМ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E3B7B4-0E1C-4412-932F-9CDE44769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3652" y="3866415"/>
            <a:ext cx="5958348" cy="2522335"/>
          </a:xfrm>
        </p:spPr>
        <p:txBody>
          <a:bodyPr>
            <a:noAutofit/>
          </a:bodyPr>
          <a:lstStyle/>
          <a:p>
            <a:pPr algn="just"/>
            <a:r>
              <a:rPr lang="uk-UA" sz="1800" b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Роботу виконала:</a:t>
            </a: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1800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ойченко Єлизавета Миколаївна, </a:t>
            </a:r>
            <a:b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учениця 10 класу 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КЗО «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Науковий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медичний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ліцей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«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Дніпро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Дніпропетровської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обласної</a:t>
            </a:r>
            <a:r>
              <a:rPr lang="ru-RU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ради»</a:t>
            </a:r>
          </a:p>
          <a:p>
            <a:pPr algn="just"/>
            <a:r>
              <a:rPr lang="uk-UA" sz="1800" b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Науковий керівник:</a:t>
            </a: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Бучавий Юрій </a:t>
            </a:r>
            <a:r>
              <a:rPr lang="uk-UA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Володимимрович</a:t>
            </a: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b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uk-UA" sz="18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к.б.н</a:t>
            </a: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., доцент кафедри екології та технологій захисту навколишнього середовища, </a:t>
            </a:r>
            <a:b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uk-UA" sz="18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НТУ «Дніпровська політехніка»</a:t>
            </a:r>
            <a:endParaRPr lang="ru-RU" sz="1800" cap="none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F23664-FBF5-4001-8DF3-1E0769FB9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6" y="55747"/>
            <a:ext cx="1722096" cy="1476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9A7467-7B7A-4A6E-AE46-876F2B7A0AFE}"/>
              </a:ext>
            </a:extLst>
          </p:cNvPr>
          <p:cNvSpPr txBox="1"/>
          <p:nvPr/>
        </p:nvSpPr>
        <p:spPr>
          <a:xfrm>
            <a:off x="2964802" y="6388750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іпро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2A3ECF-0B1F-DE9D-FDE7-1AE800D00D46}"/>
              </a:ext>
            </a:extLst>
          </p:cNvPr>
          <p:cNvSpPr txBox="1"/>
          <p:nvPr/>
        </p:nvSpPr>
        <p:spPr>
          <a:xfrm>
            <a:off x="1111046" y="54503"/>
            <a:ext cx="94782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Міністерство освіти і науки України</a:t>
            </a:r>
            <a:b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Департамент освіти і науки Дніпропетровської облдержадміністрації</a:t>
            </a:r>
            <a:b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Дніпропетровське відділення МАН України</a:t>
            </a:r>
            <a:b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КЗО «Науковий медичний ліцей «Дніпро» Дніпропетровської обласної ради»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20E510-44EE-BFBB-6C72-B43053FD1ACD}"/>
              </a:ext>
            </a:extLst>
          </p:cNvPr>
          <p:cNvSpPr txBox="1"/>
          <p:nvPr/>
        </p:nvSpPr>
        <p:spPr>
          <a:xfrm>
            <a:off x="7757653" y="1642377"/>
            <a:ext cx="43041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latin typeface="Arial" panose="020B0604020202020204" pitchFamily="34" charset="0"/>
                <a:cs typeface="Arial" panose="020B0604020202020204" pitchFamily="34" charset="0"/>
              </a:rPr>
              <a:t>Відділення: </a:t>
            </a:r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Екології та аграрні науки</a:t>
            </a:r>
            <a:br>
              <a:rPr lang="uk-UA" sz="1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i="1" dirty="0">
                <a:latin typeface="Arial" panose="020B0604020202020204" pitchFamily="34" charset="0"/>
                <a:cs typeface="Arial" panose="020B0604020202020204" pitchFamily="34" charset="0"/>
              </a:rPr>
              <a:t>Секція: Екологія</a:t>
            </a:r>
            <a:br>
              <a:rPr lang="uk-UA" sz="1800" b="1" dirty="0">
                <a:highlight>
                  <a:srgbClr val="C0C0C0"/>
                </a:highlight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9944A5-F85D-2561-11EC-5636B80E0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361" y="-131874"/>
            <a:ext cx="2161874" cy="2138752"/>
          </a:xfrm>
          <a:prstGeom prst="rect">
            <a:avLst/>
          </a:prstGeom>
        </p:spPr>
      </p:pic>
      <p:pic>
        <p:nvPicPr>
          <p:cNvPr id="1026" name="Picture 2" descr="Слобожанський проспект — Вікіпедія">
            <a:extLst>
              <a:ext uri="{FF2B5EF4-FFF2-40B4-BE49-F238E27FC236}">
                <a16:creationId xmlns:a16="http://schemas.microsoft.com/office/drawing/2014/main" id="{796623B0-49B5-88CC-971F-3743FB894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77" y="3980357"/>
            <a:ext cx="4364781" cy="240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83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У Дніпрі знову звузять Слобожанський проспект: причина - Дніпро Vgorode.ua">
            <a:extLst>
              <a:ext uri="{FF2B5EF4-FFF2-40B4-BE49-F238E27FC236}">
                <a16:creationId xmlns:a16="http://schemas.microsoft.com/office/drawing/2014/main" id="{F57531D9-C429-F5BA-A99F-A66752855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5" y="2859891"/>
            <a:ext cx="5333928" cy="3733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BFB7-199B-455C-BB13-912074E7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425269"/>
            <a:ext cx="10364451" cy="569189"/>
          </a:xfrm>
        </p:spPr>
        <p:txBody>
          <a:bodyPr>
            <a:normAutofit/>
          </a:bodyPr>
          <a:lstStyle/>
          <a:p>
            <a:r>
              <a:rPr lang="uk-UA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АКТУАЛЬНІ ПИТАННЯ ВПЛИВУ викидів АВТОТРАНСПОРТУ НА ДОВКІЛЛЯ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628C4F-8C52-42A7-B32A-38223CB79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0769" y="1054564"/>
            <a:ext cx="4667507" cy="549219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Щорічно в </a:t>
            </a:r>
            <a:r>
              <a:rPr lang="uk-UA" sz="1800" i="1" cap="non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uk-UA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країні в атмосферу виділяється понад 6 мільйонів </a:t>
            </a:r>
            <a:r>
              <a:rPr lang="uk-UA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тонн</a:t>
            </a:r>
            <a:r>
              <a:rPr lang="uk-UA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забруднювальних речовин</a:t>
            </a:r>
            <a:endParaRPr lang="uk-UA" sz="1800" b="1" i="1" cap="none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даними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екологічних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організацій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автомобілі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припадає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 50%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усіх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викидів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забруднюючих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речовин</a:t>
            </a:r>
            <a:r>
              <a:rPr lang="ru-RU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ru-RU" sz="1800" i="1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місті</a:t>
            </a:r>
            <a:endParaRPr lang="ru-RU" sz="1800" i="1" cap="none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1800" i="1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Згідно з даними всесвітньої організації охорони здоров’я забруднення повітря є основним чинником захворюваності та смертності в світі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Автомобільні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викиди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знаходячись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зоні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дихання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є одним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найнебезпечніших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чинників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забруднення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повітря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негативно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впливає</a:t>
            </a:r>
            <a:r>
              <a:rPr lang="ru-RU" sz="1800" i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i="1" cap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здоров'я</a:t>
            </a:r>
            <a:endParaRPr lang="ru-RU" sz="1800" i="1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201EE51-CED6-47B6-A040-E8213454CC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375649" y="1054564"/>
            <a:ext cx="5183770" cy="29391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1713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BCA7C-395B-4CF9-B1BB-4B3280CB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8" y="0"/>
            <a:ext cx="10058400" cy="748454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 РОБОТИ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71BE0-636B-4328-83DB-E52CA5DF7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096" y="5456793"/>
            <a:ext cx="11499809" cy="121076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sz="1800" b="1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Методи дослідження: </a:t>
            </a:r>
            <a:r>
              <a:rPr lang="uk-UA" sz="1800" i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 спостереження, вимірювання концентрацій та шумового забруднення, розрахунковий метод для оцінки рівня забруднення за кількістю авто, геоінформаційні технології для інтерполяції  значень приземних концентрацій.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119F2-7D25-239B-F9B4-99A70DA3BD7C}"/>
              </a:ext>
            </a:extLst>
          </p:cNvPr>
          <p:cNvSpPr txBox="1"/>
          <p:nvPr/>
        </p:nvSpPr>
        <p:spPr>
          <a:xfrm>
            <a:off x="157317" y="886637"/>
            <a:ext cx="11415251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Об’єкт дослідження: </a:t>
            </a:r>
            <a:r>
              <a:rPr lang="uk-U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перехрестя з інтенсивним рухом у місті Дніпро.</a:t>
            </a:r>
          </a:p>
          <a:p>
            <a:pPr algn="just">
              <a:lnSpc>
                <a:spcPct val="150000"/>
              </a:lnSpc>
            </a:pPr>
            <a:r>
              <a:rPr lang="uk-UA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Предмет дослідження: </a:t>
            </a:r>
            <a:r>
              <a:rPr lang="uk-U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шум і забруднення атмосфери від викидів у місті Дніпро.</a:t>
            </a:r>
          </a:p>
          <a:p>
            <a:pPr algn="just">
              <a:lnSpc>
                <a:spcPct val="150000"/>
              </a:lnSpc>
            </a:pPr>
            <a:r>
              <a:rPr lang="uk-UA" sz="1800" b="1" kern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Мета роботи: </a:t>
            </a:r>
            <a:r>
              <a:rPr lang="uk-U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провести аналіз забруднення атмосферного повітря викидами автотранспорту на перехрестях з інтенсивним рухом за допомогою розрахункових методів.</a:t>
            </a:r>
          </a:p>
          <a:p>
            <a:pPr>
              <a:lnSpc>
                <a:spcPct val="150000"/>
              </a:lnSpc>
            </a:pPr>
            <a:endParaRPr lang="uk-UA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4C7CAF-B829-A007-F6D1-1C4726877F56}"/>
              </a:ext>
            </a:extLst>
          </p:cNvPr>
          <p:cNvSpPr txBox="1"/>
          <p:nvPr/>
        </p:nvSpPr>
        <p:spPr>
          <a:xfrm>
            <a:off x="360844" y="2634132"/>
            <a:ext cx="11499810" cy="21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Завдання роботи:</a:t>
            </a:r>
            <a:endParaRPr lang="uk-UA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Дослідити небезпеку від впливу для здоров’я людини від викидів автотранспорту;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Характеризувати рівень шумового забруднення на перехрестях з інтенсивним рухом;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Визначити кількість </a:t>
            </a:r>
            <a:r>
              <a:rPr lang="uk-UA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автомобілей</a:t>
            </a:r>
            <a:r>
              <a: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їх різновидів на перехрестях з інтенсивним рухом; 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Провести аналіз трафіку на перехрестях з інтенсивним рухом у звичайний час та годину-пік.</a:t>
            </a:r>
          </a:p>
        </p:txBody>
      </p:sp>
    </p:spTree>
    <p:extLst>
      <p:ext uri="{BB962C8B-B14F-4D97-AF65-F5344CB8AC3E}">
        <p14:creationId xmlns:p14="http://schemas.microsoft.com/office/powerpoint/2010/main" val="948104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E0A815-0F0C-4C5E-803B-7EC4F649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813" y="64488"/>
            <a:ext cx="10058400" cy="394319"/>
          </a:xfrm>
        </p:spPr>
        <p:txBody>
          <a:bodyPr>
            <a:normAutofit/>
          </a:bodyPr>
          <a:lstStyle/>
          <a:p>
            <a:r>
              <a:rPr lang="uk-UA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Вплив шумового забруднення на ОРГАНІЗМ людини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F1DA1F-833C-46D6-83F7-B1A2F02EAD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1596" b="16949"/>
          <a:stretch/>
        </p:blipFill>
        <p:spPr>
          <a:xfrm>
            <a:off x="890708" y="670560"/>
            <a:ext cx="5565106" cy="3027680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3BD834A-504A-426E-8647-40C017D6C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9907" y="593022"/>
            <a:ext cx="4920307" cy="41310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16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Постійний шум понад 85 </a:t>
            </a:r>
            <a:r>
              <a:rPr lang="uk-UA" sz="1600" cap="none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дб</a:t>
            </a:r>
            <a:r>
              <a:rPr lang="uk-UA" sz="16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небезпечний для слуху, може викликати багато проблем для здоров’я людини.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16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Згідно з дослідженням ВООЗ від 2011 року, люди, що живуть поруч із аеропортами та навантаженими дорогами частіше за інших відчувають головний біль, вживають більше ліків для покращення сну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1600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 середньому шумове забруднення скорочує тривалість життя містян на 10-12 років. Куріння тютюну, наприклад, у середньому скорочує життя людини на 6-8 років. </a:t>
            </a:r>
            <a:endParaRPr lang="ru-RU" sz="1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Дослідження шуму, акустичне навантаження : Центр ЛТД">
            <a:extLst>
              <a:ext uri="{FF2B5EF4-FFF2-40B4-BE49-F238E27FC236}">
                <a16:creationId xmlns:a16="http://schemas.microsoft.com/office/drawing/2014/main" id="{5A3E2094-DA7C-7635-F943-584FC39CC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t="6183" r="2349" b="6889"/>
          <a:stretch/>
        </p:blipFill>
        <p:spPr bwMode="auto">
          <a:xfrm>
            <a:off x="146615" y="3698240"/>
            <a:ext cx="6650425" cy="314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8" descr="Шумове забруднення: українські реалії будівництва та вибору житла | OBOZ.UA">
            <a:extLst>
              <a:ext uri="{FF2B5EF4-FFF2-40B4-BE49-F238E27FC236}">
                <a16:creationId xmlns:a16="http://schemas.microsoft.com/office/drawing/2014/main" id="{349438FC-8804-B639-A696-C565CD09E7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33252" cy="303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82" name="Picture 10" descr="Дослідження: як шумове забруднення руйнує наше здоров'я та що з цим робити">
            <a:extLst>
              <a:ext uri="{FF2B5EF4-FFF2-40B4-BE49-F238E27FC236}">
                <a16:creationId xmlns:a16="http://schemas.microsoft.com/office/drawing/2014/main" id="{92B1C6D5-614D-CCA4-736D-F2F1A6469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12217" r="-1526" b="15147"/>
          <a:stretch/>
        </p:blipFill>
        <p:spPr bwMode="auto">
          <a:xfrm>
            <a:off x="7271693" y="4724050"/>
            <a:ext cx="4920307" cy="201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339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D7029-8344-4BCC-8FBC-D3A65CA7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388" y="-41161"/>
            <a:ext cx="7697754" cy="748455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Проведення досліджень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5945FAD-46B2-4DC9-AEA8-470A6CE705D4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5" y="920922"/>
            <a:ext cx="3737606" cy="5155413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1BEA917C-2177-41A9-8E68-F622DC79C824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819" y="920923"/>
            <a:ext cx="3737606" cy="51554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C7777-B9A7-3FAB-6E1A-A701EA169AD2}"/>
              </a:ext>
            </a:extLst>
          </p:cNvPr>
          <p:cNvSpPr txBox="1"/>
          <p:nvPr/>
        </p:nvSpPr>
        <p:spPr>
          <a:xfrm>
            <a:off x="411606" y="63089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Замір шумового забруднення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C2A624-F96D-9092-A8A1-F52E94A823A6}"/>
              </a:ext>
            </a:extLst>
          </p:cNvPr>
          <p:cNvSpPr txBox="1"/>
          <p:nvPr/>
        </p:nvSpPr>
        <p:spPr>
          <a:xfrm>
            <a:off x="8056041" y="61242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Облік кількості автотранспорту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A004AF-EAC9-9A6D-98D0-EF02CB2E6905}"/>
              </a:ext>
            </a:extLst>
          </p:cNvPr>
          <p:cNvSpPr txBox="1"/>
          <p:nvPr/>
        </p:nvSpPr>
        <p:spPr>
          <a:xfrm>
            <a:off x="5029201" y="6541529"/>
            <a:ext cx="7074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Шумомір </a:t>
            </a:r>
            <a:r>
              <a:rPr lang="en-US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ru-RU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814</a:t>
            </a:r>
            <a:r>
              <a:rPr lang="en-US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endParaRPr lang="uk-UA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Шумомеры - AQUA-LAB">
            <a:extLst>
              <a:ext uri="{FF2B5EF4-FFF2-40B4-BE49-F238E27FC236}">
                <a16:creationId xmlns:a16="http://schemas.microsoft.com/office/drawing/2014/main" id="{948EB24D-C464-C86A-2021-79A8EAAC7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612" y="439840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3164C9-43BF-986E-DC32-D3F710E5A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29678" t="24342" r="32246" b="8006"/>
          <a:stretch/>
        </p:blipFill>
        <p:spPr>
          <a:xfrm>
            <a:off x="4290919" y="593604"/>
            <a:ext cx="3276638" cy="3274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A6CE86-3F53-206A-3D1A-F801E2C7F8D7}"/>
              </a:ext>
            </a:extLst>
          </p:cNvPr>
          <p:cNvSpPr txBox="1"/>
          <p:nvPr/>
        </p:nvSpPr>
        <p:spPr>
          <a:xfrm>
            <a:off x="4471434" y="4011856"/>
            <a:ext cx="3096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dirty="0">
                <a:latin typeface="Arial" panose="020B0604020202020204" pitchFamily="34" charset="0"/>
                <a:cs typeface="Arial" panose="020B0604020202020204" pitchFamily="34" charset="0"/>
              </a:rPr>
              <a:t>Облікова форма автівок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117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276" y="232187"/>
            <a:ext cx="869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Методика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розрахунку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забруднення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атмосферного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повітря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оксидом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вуглецю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(СО)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викидів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автотранспорту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796" y="1051356"/>
            <a:ext cx="10356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забруднення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повітря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автотранспортом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залежить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інтенсивності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руху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вантажопідйомності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машин,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характеру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викидів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типу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забудови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рельєфу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місцевості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напрямку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вітру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вологості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температури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повітря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визначений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 за формулою:</a:t>
            </a:r>
            <a:endParaRPr lang="ru-RU" dirty="0"/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Объект 5"/>
              <p:cNvSpPr txBox="1"/>
              <p:nvPr/>
            </p:nvSpPr>
            <p:spPr bwMode="auto">
              <a:xfrm>
                <a:off x="3677963" y="1907283"/>
                <a:ext cx="4138682" cy="314325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о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=(А+0,01⋅</m:t>
                      </m:r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А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У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Ш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П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Объект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7963" y="1907283"/>
                <a:ext cx="4138682" cy="314325"/>
              </a:xfrm>
              <a:prstGeom prst="rect">
                <a:avLst/>
              </a:prstGeom>
              <a:blipFill>
                <a:blip r:embed="rId2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699796" y="2330780"/>
            <a:ext cx="103569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Arial" pitchFamily="34" charset="0"/>
                <a:cs typeface="Arial" pitchFamily="34" charset="0"/>
              </a:rPr>
              <a:t>де 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A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фонове забруднення атмосферного повітря оксидом вуглецю нетранспортного походження; у Дніпропетровську 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А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= 0,7ГДК = 3,5 мг/м</a:t>
            </a:r>
            <a:r>
              <a:rPr lang="uk-UA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; </a:t>
            </a:r>
          </a:p>
          <a:p>
            <a:pPr algn="just"/>
            <a:r>
              <a:rPr lang="uk-UA" sz="1600" i="1" dirty="0">
                <a:latin typeface="Arial" pitchFamily="34" charset="0"/>
                <a:cs typeface="Arial" pitchFamily="34" charset="0"/>
              </a:rPr>
              <a:t>N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сумарна інтенсивність руху автомобілів на ділянці вулиці (авто/</a:t>
            </a:r>
            <a:r>
              <a:rPr lang="uk-UA" sz="1600" dirty="0" err="1">
                <a:latin typeface="Arial" pitchFamily="34" charset="0"/>
                <a:cs typeface="Arial" pitchFamily="34" charset="0"/>
              </a:rPr>
              <a:t>год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/>
            <a:r>
              <a:rPr lang="uk-UA" sz="1600" i="1" dirty="0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Т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коефіцієнт токсичності автомобілів за викидами у повітря оксиду вуглецю. </a:t>
            </a:r>
          </a:p>
          <a:p>
            <a:pPr algn="just"/>
            <a:r>
              <a:rPr lang="uk-UA" sz="1600" dirty="0">
                <a:latin typeface="Arial" pitchFamily="34" charset="0"/>
                <a:cs typeface="Arial" pitchFamily="34" charset="0"/>
              </a:rPr>
              <a:t>Коефіцієнт токсичності автомобілів визначали як середньозважений для потоку автомобілів за формулою:</a:t>
            </a: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Объект 13"/>
              <p:cNvSpPr txBox="1"/>
              <p:nvPr/>
            </p:nvSpPr>
            <p:spPr bwMode="auto">
              <a:xfrm>
                <a:off x="4869948" y="3490328"/>
                <a:ext cx="3674155" cy="761679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К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sub>
                      </m:sSub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ru-RU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Объект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9948" y="3490328"/>
                <a:ext cx="3674155" cy="761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699795" y="4119624"/>
            <a:ext cx="109809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Arial" pitchFamily="34" charset="0"/>
                <a:cs typeface="Arial" pitchFamily="34" charset="0"/>
              </a:rPr>
              <a:t>де </a:t>
            </a:r>
            <a:r>
              <a:rPr lang="uk-UA" sz="1600" i="1" dirty="0" err="1">
                <a:latin typeface="Arial" pitchFamily="34" charset="0"/>
                <a:cs typeface="Arial" pitchFamily="34" charset="0"/>
              </a:rPr>
              <a:t>P</a:t>
            </a:r>
            <a:r>
              <a:rPr lang="uk-UA" sz="1600" i="1" baseline="300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uk-UA" sz="1600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– склад руху в частках одиниць;</a:t>
            </a:r>
          </a:p>
          <a:p>
            <a:r>
              <a:rPr lang="uk-UA" sz="1600" i="1" dirty="0" err="1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 err="1">
                <a:latin typeface="Arial" pitchFamily="34" charset="0"/>
                <a:cs typeface="Arial" pitchFamily="34" charset="0"/>
              </a:rPr>
              <a:t>Т</a:t>
            </a:r>
            <a:r>
              <a:rPr lang="uk-UA" sz="1600" i="1" baseline="30000" dirty="0" err="1">
                <a:latin typeface="Arial" pitchFamily="34" charset="0"/>
                <a:cs typeface="Arial" pitchFamily="34" charset="0"/>
              </a:rPr>
              <a:t>і</a:t>
            </a:r>
            <a:r>
              <a:rPr lang="uk-UA" sz="1600" i="1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– коефіцієнт токсичності різних типів автомобілів;</a:t>
            </a: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А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коефіцієнт, що враховує аерацію місцевості; </a:t>
            </a: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>K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У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коефіцієнт, що враховує зміну забруднення атмосферного повітря оксидом вуглецю в залежності від величини подовжнього ухилу ;</a:t>
            </a: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Ш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коефіцієнт, що враховує зміну забруднення атмосферного повітря оксидом вуглецю в залежності від швидкості вітру; </a:t>
            </a: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В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– коефіцієнт, що враховує зміну забруднення атмосферного повітря оксидом вуглецю в залежності від вологості повітря;</a:t>
            </a:r>
          </a:p>
          <a:p>
            <a:r>
              <a:rPr lang="uk-UA" sz="1600" i="1" dirty="0">
                <a:latin typeface="Arial" pitchFamily="34" charset="0"/>
                <a:cs typeface="Arial" pitchFamily="34" charset="0"/>
              </a:rPr>
              <a:t>К</a:t>
            </a:r>
            <a:r>
              <a:rPr lang="uk-UA" sz="1600" i="1" baseline="-25000" dirty="0">
                <a:latin typeface="Arial" pitchFamily="34" charset="0"/>
                <a:cs typeface="Arial" pitchFamily="34" charset="0"/>
              </a:rPr>
              <a:t>П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 – коефіцієнт збільшення забруднення атмосферного повітря оксидом вуглецю біля перехресть.</a:t>
            </a:r>
          </a:p>
        </p:txBody>
      </p:sp>
    </p:spTree>
    <p:extLst>
      <p:ext uri="{BB962C8B-B14F-4D97-AF65-F5344CB8AC3E}">
        <p14:creationId xmlns:p14="http://schemas.microsoft.com/office/powerpoint/2010/main" val="155783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0A804-0457-A3DC-B229-48B2103AA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>
            <a:extLst>
              <a:ext uri="{FF2B5EF4-FFF2-40B4-BE49-F238E27FC236}">
                <a16:creationId xmlns:a16="http://schemas.microsoft.com/office/drawing/2014/main" id="{F572DCB5-76A3-5747-7836-19BA34655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29">
            <a:extLst>
              <a:ext uri="{FF2B5EF4-FFF2-40B4-BE49-F238E27FC236}">
                <a16:creationId xmlns:a16="http://schemas.microsoft.com/office/drawing/2014/main" id="{4CEE3172-5F97-A724-F81F-B99B84425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34">
            <a:extLst>
              <a:ext uri="{FF2B5EF4-FFF2-40B4-BE49-F238E27FC236}">
                <a16:creationId xmlns:a16="http://schemas.microsoft.com/office/drawing/2014/main" id="{26E8D790-5E26-C6E0-6E71-16666BA61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3961E75-F8FF-C585-52AB-B8C2E68BD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74" t="39542" r="36858"/>
          <a:stretch/>
        </p:blipFill>
        <p:spPr>
          <a:xfrm>
            <a:off x="243840" y="4243231"/>
            <a:ext cx="6309360" cy="185124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5F1C9B3-AD67-CD33-5849-4ABB2AA1A3A3}"/>
              </a:ext>
            </a:extLst>
          </p:cNvPr>
          <p:cNvSpPr txBox="1"/>
          <p:nvPr/>
        </p:nvSpPr>
        <p:spPr>
          <a:xfrm>
            <a:off x="243840" y="5926923"/>
            <a:ext cx="6096000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>
              <a:lnSpc>
                <a:spcPct val="150000"/>
              </a:lnSpc>
            </a:pPr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Схема забруднення двосторонньої багатоповерхової забудови від викидів автотранспорту</a:t>
            </a:r>
            <a:endParaRPr lang="uk-UA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2959A2C-B9F7-7685-A1C6-8F6029CD6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" y="1385731"/>
            <a:ext cx="6115050" cy="2857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" name="Объект 49">
            <a:extLst>
              <a:ext uri="{FF2B5EF4-FFF2-40B4-BE49-F238E27FC236}">
                <a16:creationId xmlns:a16="http://schemas.microsoft.com/office/drawing/2014/main" id="{459DE40A-5F93-9CB2-EFDD-473BA1CE1D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558017"/>
              </p:ext>
            </p:extLst>
          </p:nvPr>
        </p:nvGraphicFramePr>
        <p:xfrm>
          <a:off x="8532656" y="2399176"/>
          <a:ext cx="18669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498600" imgH="279400" progId="Equation.3">
                  <p:embed/>
                </p:oleObj>
              </mc:Choice>
              <mc:Fallback>
                <p:oleObj r:id="rId4" imgW="14986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656" y="2399176"/>
                        <a:ext cx="1866900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Объект 50">
            <a:extLst>
              <a:ext uri="{FF2B5EF4-FFF2-40B4-BE49-F238E27FC236}">
                <a16:creationId xmlns:a16="http://schemas.microsoft.com/office/drawing/2014/main" id="{6656BB9E-9816-AFA1-3D01-2DD0CB3196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04312"/>
              </p:ext>
            </p:extLst>
          </p:nvPr>
        </p:nvGraphicFramePr>
        <p:xfrm>
          <a:off x="8498523" y="3048136"/>
          <a:ext cx="1935163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600200" imgH="279400" progId="Equation.3">
                  <p:embed/>
                </p:oleObj>
              </mc:Choice>
              <mc:Fallback>
                <p:oleObj r:id="rId6" imgW="1600200" imgH="279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8523" y="3048136"/>
                        <a:ext cx="1935163" cy="334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>
            <a:extLst>
              <a:ext uri="{FF2B5EF4-FFF2-40B4-BE49-F238E27FC236}">
                <a16:creationId xmlns:a16="http://schemas.microsoft.com/office/drawing/2014/main" id="{49403B89-4CBA-BA53-9A90-88E845CF31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122037"/>
              </p:ext>
            </p:extLst>
          </p:nvPr>
        </p:nvGraphicFramePr>
        <p:xfrm>
          <a:off x="8532656" y="3616970"/>
          <a:ext cx="1935163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600200" imgH="279400" progId="Equation.3">
                  <p:embed/>
                </p:oleObj>
              </mc:Choice>
              <mc:Fallback>
                <p:oleObj r:id="rId8" imgW="1600200" imgH="279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656" y="3616970"/>
                        <a:ext cx="1935163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>
            <a:extLst>
              <a:ext uri="{FF2B5EF4-FFF2-40B4-BE49-F238E27FC236}">
                <a16:creationId xmlns:a16="http://schemas.microsoft.com/office/drawing/2014/main" id="{B5D40539-8E6B-1D90-499A-8524848572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147112"/>
              </p:ext>
            </p:extLst>
          </p:nvPr>
        </p:nvGraphicFramePr>
        <p:xfrm>
          <a:off x="8561210" y="4275683"/>
          <a:ext cx="19208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663700" imgH="279400" progId="Equation.3">
                  <p:embed/>
                </p:oleObj>
              </mc:Choice>
              <mc:Fallback>
                <p:oleObj r:id="rId10" imgW="16637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1210" y="4275683"/>
                        <a:ext cx="1920875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>
            <a:extLst>
              <a:ext uri="{FF2B5EF4-FFF2-40B4-BE49-F238E27FC236}">
                <a16:creationId xmlns:a16="http://schemas.microsoft.com/office/drawing/2014/main" id="{E273A3F2-1D3E-2B9C-5A14-FCC83EEE0E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188976"/>
              </p:ext>
            </p:extLst>
          </p:nvPr>
        </p:nvGraphicFramePr>
        <p:xfrm>
          <a:off x="8532656" y="4810393"/>
          <a:ext cx="1698625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358900" imgH="279400" progId="Equation.3">
                  <p:embed/>
                </p:oleObj>
              </mc:Choice>
              <mc:Fallback>
                <p:oleObj r:id="rId12" imgW="1358900" imgH="279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656" y="4810393"/>
                        <a:ext cx="1698625" cy="350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Объект 54">
            <a:extLst>
              <a:ext uri="{FF2B5EF4-FFF2-40B4-BE49-F238E27FC236}">
                <a16:creationId xmlns:a16="http://schemas.microsoft.com/office/drawing/2014/main" id="{67EFA683-B49F-EB5C-8E44-57339721F2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727840"/>
              </p:ext>
            </p:extLst>
          </p:nvPr>
        </p:nvGraphicFramePr>
        <p:xfrm>
          <a:off x="8532656" y="5408697"/>
          <a:ext cx="1722438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97000" imgH="279400" progId="Equation.3">
                  <p:embed/>
                </p:oleObj>
              </mc:Choice>
              <mc:Fallback>
                <p:oleObj r:id="rId14" imgW="1397000" imgH="27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656" y="5408697"/>
                        <a:ext cx="1722438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9">
            <a:extLst>
              <a:ext uri="{FF2B5EF4-FFF2-40B4-BE49-F238E27FC236}">
                <a16:creationId xmlns:a16="http://schemas.microsoft.com/office/drawing/2014/main" id="{BE54E7CA-9FED-9D0D-C5DB-DF006CDC3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656" y="2468785"/>
            <a:ext cx="480131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405AB96-35D5-A757-4ECA-06C9D397DD8F}"/>
              </a:ext>
            </a:extLst>
          </p:cNvPr>
          <p:cNvSpPr txBox="1"/>
          <p:nvPr/>
        </p:nvSpPr>
        <p:spPr>
          <a:xfrm>
            <a:off x="6349365" y="1167916"/>
            <a:ext cx="5943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Залежність максимально разових концентрацій забруднювальних речовин залежно від висоти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</a:t>
            </a:r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5625845-9432-FA19-BA09-9F22544850FE}"/>
              </a:ext>
            </a:extLst>
          </p:cNvPr>
          <p:cNvSpPr txBox="1"/>
          <p:nvPr/>
        </p:nvSpPr>
        <p:spPr>
          <a:xfrm>
            <a:off x="6349365" y="2427500"/>
            <a:ext cx="936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Оксид вуглецю: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822F35-2109-1EBE-8338-7A885E4D462A}"/>
              </a:ext>
            </a:extLst>
          </p:cNvPr>
          <p:cNvSpPr txBox="1"/>
          <p:nvPr/>
        </p:nvSpPr>
        <p:spPr>
          <a:xfrm>
            <a:off x="6339840" y="3004375"/>
            <a:ext cx="936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Двоокис азоту: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95C834-FC15-61EB-07D5-9F8ADD017F49}"/>
              </a:ext>
            </a:extLst>
          </p:cNvPr>
          <p:cNvSpPr txBox="1"/>
          <p:nvPr/>
        </p:nvSpPr>
        <p:spPr>
          <a:xfrm>
            <a:off x="6349365" y="3560547"/>
            <a:ext cx="936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Вуглеводні: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6B8D3B9-9271-7C39-9E99-F887903D9D3C}"/>
              </a:ext>
            </a:extLst>
          </p:cNvPr>
          <p:cNvSpPr txBox="1"/>
          <p:nvPr/>
        </p:nvSpPr>
        <p:spPr>
          <a:xfrm>
            <a:off x="6339840" y="4240713"/>
            <a:ext cx="936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Формальдегід</a:t>
            </a:r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D5FF637-DB44-57EA-1CCE-0C9653019113}"/>
              </a:ext>
            </a:extLst>
          </p:cNvPr>
          <p:cNvSpPr txBox="1"/>
          <p:nvPr/>
        </p:nvSpPr>
        <p:spPr>
          <a:xfrm>
            <a:off x="6326189" y="4838881"/>
            <a:ext cx="7857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Сажа: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CF5A615-D172-5147-21B1-51EFCE2088F3}"/>
              </a:ext>
            </a:extLst>
          </p:cNvPr>
          <p:cNvSpPr txBox="1"/>
          <p:nvPr/>
        </p:nvSpPr>
        <p:spPr>
          <a:xfrm>
            <a:off x="6302376" y="5355163"/>
            <a:ext cx="7857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Свинець: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1A0338D-6DCF-F24C-AFC9-F94DAE9D3302}"/>
              </a:ext>
            </a:extLst>
          </p:cNvPr>
          <p:cNvSpPr txBox="1"/>
          <p:nvPr/>
        </p:nvSpPr>
        <p:spPr>
          <a:xfrm>
            <a:off x="3075503" y="273258"/>
            <a:ext cx="7857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МОДЕЛЮВАННЯ ПОШИРЕННЯ ВИКИДІВ АВТОТРАНСПОРТУ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3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2E6EB-5E16-451F-98EE-E3BCC70E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023" y="6754322"/>
            <a:ext cx="8911687" cy="12808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968E7ED-0AEC-483E-A219-E8BE8E17218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039" y="81830"/>
            <a:ext cx="5741559" cy="3161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0CB4C3-9DAC-4CFB-9C47-D4A1BF94170E}"/>
              </a:ext>
            </a:extLst>
          </p:cNvPr>
          <p:cNvSpPr txBox="1"/>
          <p:nvPr/>
        </p:nvSpPr>
        <p:spPr>
          <a:xfrm>
            <a:off x="122039" y="3253450"/>
            <a:ext cx="6105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Розташування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досліджених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вуличних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перехресть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AB8E21-D8F3-46A6-A313-412C6F815CF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71256" y="91662"/>
            <a:ext cx="6118041" cy="3163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0E3ED7-CDFF-46C8-8239-F489B0B26481}"/>
              </a:ext>
            </a:extLst>
          </p:cNvPr>
          <p:cNvSpPr txBox="1"/>
          <p:nvPr/>
        </p:nvSpPr>
        <p:spPr>
          <a:xfrm>
            <a:off x="7447151" y="3170934"/>
            <a:ext cx="4226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ількість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авто у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звичайний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час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5EEC93-8A59-4199-9337-9CD142691FA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7767" y="3577628"/>
            <a:ext cx="5758530" cy="296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02C4A1-F036-44F6-9F5E-DAD25E1B80E7}"/>
              </a:ext>
            </a:extLst>
          </p:cNvPr>
          <p:cNvSpPr txBox="1"/>
          <p:nvPr/>
        </p:nvSpPr>
        <p:spPr>
          <a:xfrm>
            <a:off x="6090431" y="6466262"/>
            <a:ext cx="5879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ількість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авто на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досліджених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ділянках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час-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пік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D98B6-ACAE-FC49-3988-CF65B184B069}"/>
              </a:ext>
            </a:extLst>
          </p:cNvPr>
          <p:cNvSpPr txBox="1"/>
          <p:nvPr/>
        </p:nvSpPr>
        <p:spPr>
          <a:xfrm>
            <a:off x="122039" y="3645249"/>
            <a:ext cx="63073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Старочумацька</a:t>
            </a: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 пр. Петра Калнишевського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Богдана хмельницького Х пр. Петра Калнишевського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Пр. Слобожанський Х вул. Донецька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Пр. Петра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калнишевського</a:t>
            </a: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 вул. Калинова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Осіння Х вул. Богдана хмельницького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Пр. Слобожанський Х вул. Каштанова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Старочумацька</a:t>
            </a: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 вул. Григорія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Бораковського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Зразкова Х вул. Калинова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Вул. Калинова Х вул. Юлії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Залюбовської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uk-UA" sz="180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Вул. Журналістів Х вул. </a:t>
            </a:r>
            <a:r>
              <a:rPr lang="uk-UA" sz="1800" cap="non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Дніпросталівська</a:t>
            </a:r>
            <a:endParaRPr lang="ru-RU" sz="1800" cap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389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82EC3-7570-4AC2-A86D-6E4F504C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49992E-DA41-44BF-A7FF-E1D592E757A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83101" y="25470"/>
            <a:ext cx="5327197" cy="2762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5A969C-62D1-49B1-ADE8-64EECB641B0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90" r="4072" b="8740"/>
          <a:stretch/>
        </p:blipFill>
        <p:spPr bwMode="auto">
          <a:xfrm>
            <a:off x="70367" y="3247896"/>
            <a:ext cx="5776213" cy="3294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2DDD6B-E69D-4D74-9EC3-AD0CFF39DB3C}"/>
              </a:ext>
            </a:extLst>
          </p:cNvPr>
          <p:cNvSpPr txBox="1"/>
          <p:nvPr/>
        </p:nvSpPr>
        <p:spPr>
          <a:xfrm>
            <a:off x="373627" y="6500953"/>
            <a:ext cx="4912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івень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шуму на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перехрестях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час-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7CDA19-CAE7-4A88-83DD-40CED9A82F2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83" b="8591"/>
          <a:stretch/>
        </p:blipFill>
        <p:spPr bwMode="auto">
          <a:xfrm>
            <a:off x="6818697" y="3199428"/>
            <a:ext cx="5312768" cy="3343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06E806-4605-49C7-BE6E-DF6CE7272D76}"/>
              </a:ext>
            </a:extLst>
          </p:cNvPr>
          <p:cNvSpPr txBox="1"/>
          <p:nvPr/>
        </p:nvSpPr>
        <p:spPr>
          <a:xfrm>
            <a:off x="5732206" y="6500953"/>
            <a:ext cx="6778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Комплексний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індекс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забруднення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атмосфери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час-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пік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E91B2-A0F4-C60E-F0F8-6817CD09527A}"/>
              </a:ext>
            </a:extLst>
          </p:cNvPr>
          <p:cNvSpPr txBox="1"/>
          <p:nvPr/>
        </p:nvSpPr>
        <p:spPr>
          <a:xfrm>
            <a:off x="7333171" y="2625970"/>
            <a:ext cx="4630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Комплексний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індекс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забруднення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атмосфери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у </a:t>
            </a:r>
            <a:r>
              <a:rPr lang="ru-RU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звичайний</a:t>
            </a:r>
            <a:r>
              <a:rPr lang="ru-RU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час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FE4D2C-B417-6075-0BBC-D82051C4B3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8697" y="1842414"/>
            <a:ext cx="1481474" cy="868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113010-8732-DDA9-A37F-27ED2E4FAC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094" y="5508488"/>
            <a:ext cx="1467564" cy="9924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7E72AB-619C-3B2F-2930-3508A2A3526D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3" t="1237" r="4649" b="9192"/>
          <a:stretch/>
        </p:blipFill>
        <p:spPr bwMode="auto">
          <a:xfrm>
            <a:off x="249084" y="62259"/>
            <a:ext cx="5327197" cy="2892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A1CE56-30E5-C83C-9B7D-62D1C3A947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4467" y="1888269"/>
            <a:ext cx="1467564" cy="9924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A0FA1C-3C3D-CC04-4924-E942E7A50A1B}"/>
              </a:ext>
            </a:extLst>
          </p:cNvPr>
          <p:cNvSpPr txBox="1"/>
          <p:nvPr/>
        </p:nvSpPr>
        <p:spPr>
          <a:xfrm>
            <a:off x="227836" y="2872993"/>
            <a:ext cx="5401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івень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шуму на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перехрестях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звичайний</a:t>
            </a: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час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286964-22B4-5009-B230-B642CE2804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03941" y="5543261"/>
            <a:ext cx="1481474" cy="868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8421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0FF0F-36B1-4ED9-ACD1-A5AB4E6F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03" y="586788"/>
            <a:ext cx="8911687" cy="1280890"/>
          </a:xfrm>
        </p:spPr>
        <p:txBody>
          <a:bodyPr/>
          <a:lstStyle/>
          <a:p>
            <a:r>
              <a:rPr lang="uk-UA" dirty="0"/>
              <a:t>  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A90C653-E4FE-4377-B8F9-EDBDD61F44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486369"/>
              </p:ext>
            </p:extLst>
          </p:nvPr>
        </p:nvGraphicFramePr>
        <p:xfrm>
          <a:off x="478972" y="523454"/>
          <a:ext cx="11234055" cy="6257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7169">
                  <a:extLst>
                    <a:ext uri="{9D8B030D-6E8A-4147-A177-3AD203B41FA5}">
                      <a16:colId xmlns:a16="http://schemas.microsoft.com/office/drawing/2014/main" val="2604091835"/>
                    </a:ext>
                  </a:extLst>
                </a:gridCol>
                <a:gridCol w="2313808">
                  <a:extLst>
                    <a:ext uri="{9D8B030D-6E8A-4147-A177-3AD203B41FA5}">
                      <a16:colId xmlns:a16="http://schemas.microsoft.com/office/drawing/2014/main" val="2091727410"/>
                    </a:ext>
                  </a:extLst>
                </a:gridCol>
                <a:gridCol w="1625341">
                  <a:extLst>
                    <a:ext uri="{9D8B030D-6E8A-4147-A177-3AD203B41FA5}">
                      <a16:colId xmlns:a16="http://schemas.microsoft.com/office/drawing/2014/main" val="2861587492"/>
                    </a:ext>
                  </a:extLst>
                </a:gridCol>
                <a:gridCol w="676031">
                  <a:extLst>
                    <a:ext uri="{9D8B030D-6E8A-4147-A177-3AD203B41FA5}">
                      <a16:colId xmlns:a16="http://schemas.microsoft.com/office/drawing/2014/main" val="2555894095"/>
                    </a:ext>
                  </a:extLst>
                </a:gridCol>
                <a:gridCol w="771011">
                  <a:extLst>
                    <a:ext uri="{9D8B030D-6E8A-4147-A177-3AD203B41FA5}">
                      <a16:colId xmlns:a16="http://schemas.microsoft.com/office/drawing/2014/main" val="2525070255"/>
                    </a:ext>
                  </a:extLst>
                </a:gridCol>
                <a:gridCol w="660643">
                  <a:extLst>
                    <a:ext uri="{9D8B030D-6E8A-4147-A177-3AD203B41FA5}">
                      <a16:colId xmlns:a16="http://schemas.microsoft.com/office/drawing/2014/main" val="2943087836"/>
                    </a:ext>
                  </a:extLst>
                </a:gridCol>
                <a:gridCol w="746139">
                  <a:extLst>
                    <a:ext uri="{9D8B030D-6E8A-4147-A177-3AD203B41FA5}">
                      <a16:colId xmlns:a16="http://schemas.microsoft.com/office/drawing/2014/main" val="869553436"/>
                    </a:ext>
                  </a:extLst>
                </a:gridCol>
                <a:gridCol w="576703">
                  <a:extLst>
                    <a:ext uri="{9D8B030D-6E8A-4147-A177-3AD203B41FA5}">
                      <a16:colId xmlns:a16="http://schemas.microsoft.com/office/drawing/2014/main" val="2718817998"/>
                    </a:ext>
                  </a:extLst>
                </a:gridCol>
                <a:gridCol w="597689">
                  <a:extLst>
                    <a:ext uri="{9D8B030D-6E8A-4147-A177-3AD203B41FA5}">
                      <a16:colId xmlns:a16="http://schemas.microsoft.com/office/drawing/2014/main" val="4138920144"/>
                    </a:ext>
                  </a:extLst>
                </a:gridCol>
                <a:gridCol w="746139">
                  <a:extLst>
                    <a:ext uri="{9D8B030D-6E8A-4147-A177-3AD203B41FA5}">
                      <a16:colId xmlns:a16="http://schemas.microsoft.com/office/drawing/2014/main" val="4064548926"/>
                    </a:ext>
                  </a:extLst>
                </a:gridCol>
                <a:gridCol w="981639">
                  <a:extLst>
                    <a:ext uri="{9D8B030D-6E8A-4147-A177-3AD203B41FA5}">
                      <a16:colId xmlns:a16="http://schemas.microsoft.com/office/drawing/2014/main" val="2812116279"/>
                    </a:ext>
                  </a:extLst>
                </a:gridCol>
                <a:gridCol w="991743">
                  <a:extLst>
                    <a:ext uri="{9D8B030D-6E8A-4147-A177-3AD203B41FA5}">
                      <a16:colId xmlns:a16="http://schemas.microsoft.com/office/drawing/2014/main" val="572327873"/>
                    </a:ext>
                  </a:extLst>
                </a:gridCol>
              </a:tblGrid>
              <a:tr h="11731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Ділянки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Локація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вулиця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Оточуюче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середовище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Легкові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Маленькі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Середні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Великі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Автобуси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Загальна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авто за год.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Рівень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шуму,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дб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Довгота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Широта,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vert="vert270" anchor="ctr"/>
                </a:tc>
                <a:extLst>
                  <a:ext uri="{0D108BD9-81ED-4DB2-BD59-A6C34878D82A}">
                    <a16:rowId xmlns:a16="http://schemas.microsoft.com/office/drawing/2014/main" val="2959044842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Старочумацька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однобічна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забудова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35,08609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48,51856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1748650256"/>
                  </a:ext>
                </a:extLst>
              </a:tr>
              <a:tr h="57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Богдана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Хмельницького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35,07733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48,50504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749520617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Донецька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3336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35,07512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48,50697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3774336215"/>
                  </a:ext>
                </a:extLst>
              </a:tr>
              <a:tr h="576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Петра Калнишевського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35,08456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48,50905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622078995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Осіння Х вул. Богдана Хмельницького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35,08857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48,50321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350420751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Кашатнова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5268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35,07198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187302935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Старочумацька Х вул. Григорія Бораковського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одно-, двох- 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35,7121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48,7369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2961020782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Зразкова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35,04478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48,51624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1073723147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Калинова Х вул. Юлії Залюбовської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35,06182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48,51277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868963450"/>
                  </a:ext>
                </a:extLst>
              </a:tr>
              <a:tr h="381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Журналістів Х вул. Дніпросталівська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одно-, двох- 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35,09571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48,50404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438" marR="50438" marT="0" marB="0" anchor="ctr"/>
                </a:tc>
                <a:extLst>
                  <a:ext uri="{0D108BD9-81ED-4DB2-BD59-A6C34878D82A}">
                    <a16:rowId xmlns:a16="http://schemas.microsoft.com/office/drawing/2014/main" val="8022986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0E04B51-CBF6-4F70-AA17-85E03D5BD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5912" y="76594"/>
            <a:ext cx="123296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хідні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дані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дослідження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інтенсивності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руху автотранспорту  у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звичайний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час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1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8846D-F14C-43AE-A8BB-57F8085D6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37361"/>
            <a:ext cx="8911687" cy="1280890"/>
          </a:xfrm>
        </p:spPr>
        <p:txBody>
          <a:bodyPr/>
          <a:lstStyle/>
          <a:p>
            <a:r>
              <a:rPr lang="uk-UA" dirty="0"/>
              <a:t> 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4C79E06-6B34-4251-AB81-D8E5282049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943741"/>
              </p:ext>
            </p:extLst>
          </p:nvPr>
        </p:nvGraphicFramePr>
        <p:xfrm>
          <a:off x="677694" y="282129"/>
          <a:ext cx="10836611" cy="65758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480">
                  <a:extLst>
                    <a:ext uri="{9D8B030D-6E8A-4147-A177-3AD203B41FA5}">
                      <a16:colId xmlns:a16="http://schemas.microsoft.com/office/drawing/2014/main" val="1903453552"/>
                    </a:ext>
                  </a:extLst>
                </a:gridCol>
                <a:gridCol w="2209745">
                  <a:extLst>
                    <a:ext uri="{9D8B030D-6E8A-4147-A177-3AD203B41FA5}">
                      <a16:colId xmlns:a16="http://schemas.microsoft.com/office/drawing/2014/main" val="1207382390"/>
                    </a:ext>
                  </a:extLst>
                </a:gridCol>
                <a:gridCol w="1571375">
                  <a:extLst>
                    <a:ext uri="{9D8B030D-6E8A-4147-A177-3AD203B41FA5}">
                      <a16:colId xmlns:a16="http://schemas.microsoft.com/office/drawing/2014/main" val="2328042894"/>
                    </a:ext>
                  </a:extLst>
                </a:gridCol>
                <a:gridCol w="627207">
                  <a:extLst>
                    <a:ext uri="{9D8B030D-6E8A-4147-A177-3AD203B41FA5}">
                      <a16:colId xmlns:a16="http://schemas.microsoft.com/office/drawing/2014/main" val="3731327667"/>
                    </a:ext>
                  </a:extLst>
                </a:gridCol>
                <a:gridCol w="736830">
                  <a:extLst>
                    <a:ext uri="{9D8B030D-6E8A-4147-A177-3AD203B41FA5}">
                      <a16:colId xmlns:a16="http://schemas.microsoft.com/office/drawing/2014/main" val="674643739"/>
                    </a:ext>
                  </a:extLst>
                </a:gridCol>
                <a:gridCol w="631144">
                  <a:extLst>
                    <a:ext uri="{9D8B030D-6E8A-4147-A177-3AD203B41FA5}">
                      <a16:colId xmlns:a16="http://schemas.microsoft.com/office/drawing/2014/main" val="2149424386"/>
                    </a:ext>
                  </a:extLst>
                </a:gridCol>
                <a:gridCol w="713013">
                  <a:extLst>
                    <a:ext uri="{9D8B030D-6E8A-4147-A177-3AD203B41FA5}">
                      <a16:colId xmlns:a16="http://schemas.microsoft.com/office/drawing/2014/main" val="1883503179"/>
                    </a:ext>
                  </a:extLst>
                </a:gridCol>
                <a:gridCol w="550761">
                  <a:extLst>
                    <a:ext uri="{9D8B030D-6E8A-4147-A177-3AD203B41FA5}">
                      <a16:colId xmlns:a16="http://schemas.microsoft.com/office/drawing/2014/main" val="4060635721"/>
                    </a:ext>
                  </a:extLst>
                </a:gridCol>
                <a:gridCol w="570857">
                  <a:extLst>
                    <a:ext uri="{9D8B030D-6E8A-4147-A177-3AD203B41FA5}">
                      <a16:colId xmlns:a16="http://schemas.microsoft.com/office/drawing/2014/main" val="319716515"/>
                    </a:ext>
                  </a:extLst>
                </a:gridCol>
                <a:gridCol w="713013">
                  <a:extLst>
                    <a:ext uri="{9D8B030D-6E8A-4147-A177-3AD203B41FA5}">
                      <a16:colId xmlns:a16="http://schemas.microsoft.com/office/drawing/2014/main" val="444765651"/>
                    </a:ext>
                  </a:extLst>
                </a:gridCol>
                <a:gridCol w="961601">
                  <a:extLst>
                    <a:ext uri="{9D8B030D-6E8A-4147-A177-3AD203B41FA5}">
                      <a16:colId xmlns:a16="http://schemas.microsoft.com/office/drawing/2014/main" val="773805027"/>
                    </a:ext>
                  </a:extLst>
                </a:gridCol>
                <a:gridCol w="1028585">
                  <a:extLst>
                    <a:ext uri="{9D8B030D-6E8A-4147-A177-3AD203B41FA5}">
                      <a16:colId xmlns:a16="http://schemas.microsoft.com/office/drawing/2014/main" val="111986506"/>
                    </a:ext>
                  </a:extLst>
                </a:gridCol>
              </a:tblGrid>
              <a:tr h="12628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Ділянки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Локація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вулиця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Оточуюче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середовище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Легкові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Маленькі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Середні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Великі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вантажівки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Автобуси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за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Загальна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авто за год.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Рівень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шуму,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дб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Довгота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Широта,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vert="vert270" anchor="ctr"/>
                </a:tc>
                <a:extLst>
                  <a:ext uri="{0D108BD9-81ED-4DB2-BD59-A6C34878D82A}">
                    <a16:rowId xmlns:a16="http://schemas.microsoft.com/office/drawing/2014/main" val="1520000676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Старочумацька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однобічна забудова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35,08609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48,51856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3073794773"/>
                  </a:ext>
                </a:extLst>
              </a:tr>
              <a:tr h="599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Богдана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Хмельницького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35,07733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48,50504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674292486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Донецька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4126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35,07512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48,50697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1603941788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Петра Калнишевського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35,08456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48,50905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691131352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Осіння Х вул. Богдана Хмельницького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35,08857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48,50321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1252167086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Кашатнова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35,07198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3180549093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Старочумацька Х вул. Григорія Бораковського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одно-, двох- 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35,7121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48,7369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554385317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Зразкова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35,04478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48,51624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3201001332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Калинова Х вул. Юлії Залюбовської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Багатоповерхівки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1699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35,06182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48,51277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108203541"/>
                  </a:ext>
                </a:extLst>
              </a:tr>
              <a:tr h="39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Журналістів Х вул. Дніпросталівська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одно-, двох- поверхівки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83,9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35,09571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48,50404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651" marR="51651" marT="0" marB="0" anchor="ctr"/>
                </a:tc>
                <a:extLst>
                  <a:ext uri="{0D108BD9-81ED-4DB2-BD59-A6C34878D82A}">
                    <a16:rowId xmlns:a16="http://schemas.microsoft.com/office/drawing/2014/main" val="267787830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46AD2D1-0E24-4969-A60C-315E8F87E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600" y="-87203"/>
            <a:ext cx="1122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Вхідні дані з дослідження інтенсивності руху автотранспорту у час-пік</a:t>
            </a:r>
            <a:endParaRPr kumimoji="0" lang="uk-UA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308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CF5340-60B8-4BA8-9C25-E8BA07BD2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49" y="6684442"/>
            <a:ext cx="8911687" cy="1280890"/>
          </a:xfrm>
        </p:spPr>
        <p:txBody>
          <a:bodyPr/>
          <a:lstStyle/>
          <a:p>
            <a:r>
              <a:rPr lang="uk-UA" dirty="0"/>
              <a:t>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14DF4E4-9E7A-4DDC-A74E-D29F44C8B5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480776"/>
              </p:ext>
            </p:extLst>
          </p:nvPr>
        </p:nvGraphicFramePr>
        <p:xfrm>
          <a:off x="214565" y="439744"/>
          <a:ext cx="11711963" cy="6019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152">
                  <a:extLst>
                    <a:ext uri="{9D8B030D-6E8A-4147-A177-3AD203B41FA5}">
                      <a16:colId xmlns:a16="http://schemas.microsoft.com/office/drawing/2014/main" val="2237578639"/>
                    </a:ext>
                  </a:extLst>
                </a:gridCol>
                <a:gridCol w="2343339">
                  <a:extLst>
                    <a:ext uri="{9D8B030D-6E8A-4147-A177-3AD203B41FA5}">
                      <a16:colId xmlns:a16="http://schemas.microsoft.com/office/drawing/2014/main" val="2456136499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1011820951"/>
                    </a:ext>
                  </a:extLst>
                </a:gridCol>
                <a:gridCol w="889476">
                  <a:extLst>
                    <a:ext uri="{9D8B030D-6E8A-4147-A177-3AD203B41FA5}">
                      <a16:colId xmlns:a16="http://schemas.microsoft.com/office/drawing/2014/main" val="1468803420"/>
                    </a:ext>
                  </a:extLst>
                </a:gridCol>
                <a:gridCol w="889476">
                  <a:extLst>
                    <a:ext uri="{9D8B030D-6E8A-4147-A177-3AD203B41FA5}">
                      <a16:colId xmlns:a16="http://schemas.microsoft.com/office/drawing/2014/main" val="1535364078"/>
                    </a:ext>
                  </a:extLst>
                </a:gridCol>
                <a:gridCol w="698200">
                  <a:extLst>
                    <a:ext uri="{9D8B030D-6E8A-4147-A177-3AD203B41FA5}">
                      <a16:colId xmlns:a16="http://schemas.microsoft.com/office/drawing/2014/main" val="4214498769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4091511047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1463360673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3758251192"/>
                    </a:ext>
                  </a:extLst>
                </a:gridCol>
                <a:gridCol w="557300">
                  <a:extLst>
                    <a:ext uri="{9D8B030D-6E8A-4147-A177-3AD203B41FA5}">
                      <a16:colId xmlns:a16="http://schemas.microsoft.com/office/drawing/2014/main" val="4147054638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1085169413"/>
                    </a:ext>
                  </a:extLst>
                </a:gridCol>
                <a:gridCol w="669862">
                  <a:extLst>
                    <a:ext uri="{9D8B030D-6E8A-4147-A177-3AD203B41FA5}">
                      <a16:colId xmlns:a16="http://schemas.microsoft.com/office/drawing/2014/main" val="3587908085"/>
                    </a:ext>
                  </a:extLst>
                </a:gridCol>
                <a:gridCol w="557300">
                  <a:extLst>
                    <a:ext uri="{9D8B030D-6E8A-4147-A177-3AD203B41FA5}">
                      <a16:colId xmlns:a16="http://schemas.microsoft.com/office/drawing/2014/main" val="1619135699"/>
                    </a:ext>
                  </a:extLst>
                </a:gridCol>
                <a:gridCol w="535261">
                  <a:extLst>
                    <a:ext uri="{9D8B030D-6E8A-4147-A177-3AD203B41FA5}">
                      <a16:colId xmlns:a16="http://schemas.microsoft.com/office/drawing/2014/main" val="2945221386"/>
                    </a:ext>
                  </a:extLst>
                </a:gridCol>
                <a:gridCol w="669075">
                  <a:extLst>
                    <a:ext uri="{9D8B030D-6E8A-4147-A177-3AD203B41FA5}">
                      <a16:colId xmlns:a16="http://schemas.microsoft.com/office/drawing/2014/main" val="3699708736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112438307"/>
                    </a:ext>
                  </a:extLst>
                </a:gridCol>
              </a:tblGrid>
              <a:tr h="12415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Ділянки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Локація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вулиця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Рівень шуму, дб.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Довгота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Широта,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вуглецю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вуглецю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Окисли азоту, мг/м. куб.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Окисли азоту,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Двоокис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сірки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Двоокис сірки, долі ГДКсд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Формальдегід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Формальдегід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Бензопірен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Бензопірен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КІЗА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extLst>
                  <a:ext uri="{0D108BD9-81ED-4DB2-BD59-A6C34878D82A}">
                    <a16:rowId xmlns:a16="http://schemas.microsoft.com/office/drawing/2014/main" val="3154295826"/>
                  </a:ext>
                </a:extLst>
              </a:tr>
              <a:tr h="3902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Старочумацька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35,08609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48,51856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425541673"/>
                  </a:ext>
                </a:extLst>
              </a:tr>
              <a:tr h="58991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Богдана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Хмельницького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35,07733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48,50504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42,45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934543999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Слобожанський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Донецька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35,07512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48,50697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180,89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530008303"/>
                  </a:ext>
                </a:extLst>
              </a:tr>
              <a:tr h="59017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Петра Калнишевського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35,08456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48,50905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28,74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3653160305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Осіння Х вул. Богдана Хмельницького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35,08857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48,50321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40,87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100995602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Кашатнова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35,07198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123,48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605095355"/>
                  </a:ext>
                </a:extLst>
              </a:tr>
              <a:tr h="3902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Старочумацька Х вул. Григорія Бораковського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35,0706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48,52079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24,36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252572624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Зразкова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35,04478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48,51624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64,38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3475552427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Калинова Х вул. Юлії Залюбовської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35,06182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48,51277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300210404"/>
                  </a:ext>
                </a:extLst>
              </a:tr>
              <a:tr h="3905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Журналістів Х вул. Дніпросталівська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35,09571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00811041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E372232-A3AD-48AA-B37F-D4AC7C0A0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2042" y="0"/>
            <a:ext cx="127622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Розрахунок п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араметрів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забруднення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атмосфери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викидів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автотранспорту у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звичайний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час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36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477D4-6CE5-4197-974F-1E426C60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3EA4B56-E345-478E-B4E1-AFC964E253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962791"/>
              </p:ext>
            </p:extLst>
          </p:nvPr>
        </p:nvGraphicFramePr>
        <p:xfrm>
          <a:off x="398206" y="526593"/>
          <a:ext cx="11567653" cy="58048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926">
                  <a:extLst>
                    <a:ext uri="{9D8B030D-6E8A-4147-A177-3AD203B41FA5}">
                      <a16:colId xmlns:a16="http://schemas.microsoft.com/office/drawing/2014/main" val="3366499933"/>
                    </a:ext>
                  </a:extLst>
                </a:gridCol>
                <a:gridCol w="2424861">
                  <a:extLst>
                    <a:ext uri="{9D8B030D-6E8A-4147-A177-3AD203B41FA5}">
                      <a16:colId xmlns:a16="http://schemas.microsoft.com/office/drawing/2014/main" val="207769912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1566008388"/>
                    </a:ext>
                  </a:extLst>
                </a:gridCol>
                <a:gridCol w="878516">
                  <a:extLst>
                    <a:ext uri="{9D8B030D-6E8A-4147-A177-3AD203B41FA5}">
                      <a16:colId xmlns:a16="http://schemas.microsoft.com/office/drawing/2014/main" val="743943052"/>
                    </a:ext>
                  </a:extLst>
                </a:gridCol>
                <a:gridCol w="878516">
                  <a:extLst>
                    <a:ext uri="{9D8B030D-6E8A-4147-A177-3AD203B41FA5}">
                      <a16:colId xmlns:a16="http://schemas.microsoft.com/office/drawing/2014/main" val="2815482079"/>
                    </a:ext>
                  </a:extLst>
                </a:gridCol>
                <a:gridCol w="689596">
                  <a:extLst>
                    <a:ext uri="{9D8B030D-6E8A-4147-A177-3AD203B41FA5}">
                      <a16:colId xmlns:a16="http://schemas.microsoft.com/office/drawing/2014/main" val="3105289531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757078790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808637657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77345454"/>
                    </a:ext>
                  </a:extLst>
                </a:gridCol>
                <a:gridCol w="550434">
                  <a:extLst>
                    <a:ext uri="{9D8B030D-6E8A-4147-A177-3AD203B41FA5}">
                      <a16:colId xmlns:a16="http://schemas.microsoft.com/office/drawing/2014/main" val="1602519170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3689862744"/>
                    </a:ext>
                  </a:extLst>
                </a:gridCol>
                <a:gridCol w="661609">
                  <a:extLst>
                    <a:ext uri="{9D8B030D-6E8A-4147-A177-3AD203B41FA5}">
                      <a16:colId xmlns:a16="http://schemas.microsoft.com/office/drawing/2014/main" val="581831909"/>
                    </a:ext>
                  </a:extLst>
                </a:gridCol>
                <a:gridCol w="550434">
                  <a:extLst>
                    <a:ext uri="{9D8B030D-6E8A-4147-A177-3AD203B41FA5}">
                      <a16:colId xmlns:a16="http://schemas.microsoft.com/office/drawing/2014/main" val="1437924581"/>
                    </a:ext>
                  </a:extLst>
                </a:gridCol>
                <a:gridCol w="528664">
                  <a:extLst>
                    <a:ext uri="{9D8B030D-6E8A-4147-A177-3AD203B41FA5}">
                      <a16:colId xmlns:a16="http://schemas.microsoft.com/office/drawing/2014/main" val="3689207675"/>
                    </a:ext>
                  </a:extLst>
                </a:gridCol>
                <a:gridCol w="660831">
                  <a:extLst>
                    <a:ext uri="{9D8B030D-6E8A-4147-A177-3AD203B41FA5}">
                      <a16:colId xmlns:a16="http://schemas.microsoft.com/office/drawing/2014/main" val="2938696970"/>
                    </a:ext>
                  </a:extLst>
                </a:gridCol>
                <a:gridCol w="551211">
                  <a:extLst>
                    <a:ext uri="{9D8B030D-6E8A-4147-A177-3AD203B41FA5}">
                      <a16:colId xmlns:a16="http://schemas.microsoft.com/office/drawing/2014/main" val="920306946"/>
                    </a:ext>
                  </a:extLst>
                </a:gridCol>
              </a:tblGrid>
              <a:tr h="11766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Ділянки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Локація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вулиця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Рівень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шуму,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дб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Довгота, десят. град.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Широта,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десят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Град.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вуглецю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вуглецю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Окисли азоту,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Окисли азоту,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Двоокис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сірки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Двоокис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сірки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Формальдегід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Формальдегід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Бензопірен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, мг/м. куб.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Бензопірен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ГДКсд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КІЗА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vert="vert270" anchor="ctr"/>
                </a:tc>
                <a:extLst>
                  <a:ext uri="{0D108BD9-81ED-4DB2-BD59-A6C34878D82A}">
                    <a16:rowId xmlns:a16="http://schemas.microsoft.com/office/drawing/2014/main" val="3087390819"/>
                  </a:ext>
                </a:extLst>
              </a:tr>
              <a:tr h="42146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Старочумацька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35,08609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48,51856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350766938"/>
                  </a:ext>
                </a:extLst>
              </a:tr>
              <a:tr h="6373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Богдана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Хмельницького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пр. Петра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Калнишевського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35,07733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48,50504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76,42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307691663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Донецька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35,07512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48,50697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348,97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700970369"/>
                  </a:ext>
                </a:extLst>
              </a:tr>
              <a:tr h="42146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Петра Калнишевського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35,08456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48,50905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762056691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Осіння Х вул. Богдана Хмельницького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35,08857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48,50321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61,11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982670277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Пр. Слобожанський Х вул. Кашатнова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35,07198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194,50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557232474"/>
                  </a:ext>
                </a:extLst>
              </a:tr>
              <a:tr h="42146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Старочумацька Х вул. Григорія Бораковського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35,0706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48,52079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1379010605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Зразкова Х вул. Калинова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35,04478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48,51624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868653572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Калинова Х вул. Юлії Залюбовської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35,06182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48,51277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60,99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2235503949"/>
                  </a:ext>
                </a:extLst>
              </a:tr>
              <a:tr h="42174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Вул. Журналістів Х вул. Дніпросталівська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35,09571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48,50404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23,26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751" marR="50751" marT="0" marB="0" anchor="b"/>
                </a:tc>
                <a:extLst>
                  <a:ext uri="{0D108BD9-81ED-4DB2-BD59-A6C34878D82A}">
                    <a16:rowId xmlns:a16="http://schemas.microsoft.com/office/drawing/2014/main" val="44210366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0989F1F-15F9-4A22-9CB5-0BCD17145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75" y="-154203"/>
            <a:ext cx="124574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Розрахунок п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араметрів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забруднення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атмосфери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викидів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автотранспорту у час-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пік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553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1806D-A7E7-44E3-9C05-654BDA72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990" y="84280"/>
            <a:ext cx="8911687" cy="495824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22A65F-84F1-4D47-9291-677B77D2AB71}"/>
              </a:ext>
            </a:extLst>
          </p:cNvPr>
          <p:cNvSpPr txBox="1"/>
          <p:nvPr/>
        </p:nvSpPr>
        <p:spPr>
          <a:xfrm>
            <a:off x="511276" y="751344"/>
            <a:ext cx="1141525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uk-UA" sz="1800" b="1" cap="none" dirty="0">
                <a:latin typeface="Arial" panose="020B0604020202020204" pitchFamily="34" charset="0"/>
                <a:cs typeface="Arial" panose="020B0604020202020204" pitchFamily="34" charset="0"/>
              </a:rPr>
              <a:t>У ході виконання даної роботи були отримані наступні висновки:</a:t>
            </a:r>
            <a:endParaRPr lang="en-US" sz="18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uk-UA" sz="18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Щороку в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в атмосферу потрапляє понад 6 мільйонів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шкідливих речовин. Згідно з даними всесвітньої організації охорони здоров’я забруднення повітря є основним чинником захворюваності та смертності в світі. Забруднення повітря може викликати різні хвороби.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Постійний шум понад 85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дб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небезпечний для слуху, може викликати втрату чутливості, підвищити втому і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тд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. А також негативно впливати на серцево-судину систему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В результаті роботи визначено кількість авто у час-пік на 10 перехрестях у різні частини доби (година-пік, звичайний рух) з інтенсивним рухом на лівобережній частині м. Дніпро. Проведено вимірювання рівня шуму за допомогою шумоміру. Проведено картографування дослідженої території за методом інтерполяції результатів з точок спостереження.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За результатами спостереження кількість авто в звичайний рух (16:00) коливається від 444 до 5268 авто за годину. Середня кількість – 1516 авто за год. Кількість авто в годину-пік (18:00) коливається від 840 до 7982 авто за годину. Середня кількість дорівнює 2477 авто за годину.  В середньому шумові показники в звичайний рух автомобілів показують 68,3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дб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. А в годину-пік середнє значення дорівнює 71,9 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дб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8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За допомогою програмного комплексу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sri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rc</a:t>
            </a:r>
            <a:r>
              <a:rPr lang="en-US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gis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cap="none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uk-UA" sz="1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esktop</a:t>
            </a:r>
            <a:r>
              <a:rPr lang="uk-UA" sz="1800" cap="none" dirty="0">
                <a:latin typeface="Arial" panose="020B0604020202020204" pitchFamily="34" charset="0"/>
                <a:cs typeface="Arial" panose="020B0604020202020204" pitchFamily="34" charset="0"/>
              </a:rPr>
              <a:t> 10 на основі інструменту інтерполяції растрового зображення за даними точкових розрахунків були побудовані карти розподілу приземних концентрацій. Всі результати досліджень були наведені таблицях.</a:t>
            </a:r>
            <a:endParaRPr lang="ru-RU" sz="1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54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D02D7-837B-47A3-9409-D0A108760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670180"/>
            <a:ext cx="8689976" cy="908178"/>
          </a:xfrm>
        </p:spPr>
        <p:txBody>
          <a:bodyPr>
            <a:noAutofit/>
          </a:bodyPr>
          <a:lstStyle/>
          <a:p>
            <a:r>
              <a:rPr lang="uk-UA" sz="6000" b="1" dirty="0">
                <a:latin typeface="Arial" panose="020B0604020202020204" pitchFamily="34" charset="0"/>
                <a:cs typeface="Arial" panose="020B0604020202020204" pitchFamily="34" charset="0"/>
              </a:rPr>
              <a:t>Дякуємо за увагу!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267D00-3F05-48AD-BE7A-A0B786888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 </a:t>
            </a:r>
            <a:endParaRPr lang="ru-RU" dirty="0"/>
          </a:p>
        </p:txBody>
      </p:sp>
      <p:pic>
        <p:nvPicPr>
          <p:cNvPr id="8198" name="Picture 6" descr="Image 2 of 29">
            <a:extLst>
              <a:ext uri="{FF2B5EF4-FFF2-40B4-BE49-F238E27FC236}">
                <a16:creationId xmlns:a16="http://schemas.microsoft.com/office/drawing/2014/main" id="{30FCA896-360E-412F-AAD2-26BECE4FA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870" y="2785980"/>
            <a:ext cx="3429000" cy="342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118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576</TotalTime>
  <Words>2273</Words>
  <Application>Microsoft Office PowerPoint</Application>
  <PresentationFormat>Широкоэкранный</PresentationFormat>
  <Paragraphs>709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Tw Cen MT</vt:lpstr>
      <vt:lpstr>Wingdings</vt:lpstr>
      <vt:lpstr>Капля</vt:lpstr>
      <vt:lpstr>Equation.3</vt:lpstr>
      <vt:lpstr>ОЦІНКА РІВНЯ ЗАБРУДНЕННЯ АТМОСФЕРИ ВІД ВИКИДІВ АВТОТРАНСПОРТУ ТА ШУМУ У М. ДНІПРО  НА ПЕРЕХРАСТЯХ З ІНТЕНСИВНИМ РУХОМ</vt:lpstr>
      <vt:lpstr>АКТУАЛЬНІ ПИТАННЯ ВПЛИВУ викидів АВТОТРАНСПОРТУ НА ДОВКІЛЛЯ</vt:lpstr>
      <vt:lpstr>ХАРАКТЕРИСТИКИ РОБОТИ</vt:lpstr>
      <vt:lpstr>Вплив шумового забруднення на ОРГАНІЗМ людини</vt:lpstr>
      <vt:lpstr>Проведення досліджень</vt:lpstr>
      <vt:lpstr>Презентация PowerPoint</vt:lpstr>
      <vt:lpstr>Презентация PowerPoint</vt:lpstr>
      <vt:lpstr>Презентация PowerPoint</vt:lpstr>
      <vt:lpstr> </vt:lpstr>
      <vt:lpstr>   </vt:lpstr>
      <vt:lpstr>  </vt:lpstr>
      <vt:lpstr> </vt:lpstr>
      <vt:lpstr> </vt:lpstr>
      <vt:lpstr>ВИСНОВКИ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Департамент освіти і науки Дніпропетровської облдержадміністрації Дніпропетровське відділення МАН України КЗО «Науковий медичний ліцей «Дніпро» Дніпропетровської обласної ради» Відділення хімії та біології Секція: Медицина  СУЧАСНІ ПРОБЛЕМИ ШКІРИ ГОЛОВИ У ВИГЛЯДІ СЕБОРЕЙНОГО ДЕРМАТИТУ</dc:title>
  <dc:creator>Єлизавета Бойченко</dc:creator>
  <cp:lastModifiedBy>Єлизавета Бойченко</cp:lastModifiedBy>
  <cp:revision>42</cp:revision>
  <dcterms:created xsi:type="dcterms:W3CDTF">2025-01-03T14:47:57Z</dcterms:created>
  <dcterms:modified xsi:type="dcterms:W3CDTF">2025-04-15T20:26:41Z</dcterms:modified>
</cp:coreProperties>
</file>