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1546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6348779-1B54-4CB5-AFF3-70E73D9B5627}"/>
              </a:ext>
            </a:extLst>
          </p:cNvPr>
          <p:cNvSpPr/>
          <p:nvPr/>
        </p:nvSpPr>
        <p:spPr>
          <a:xfrm>
            <a:off x="0" y="1146525"/>
            <a:ext cx="9163879" cy="1417638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8F96FE3-9A7D-4CE1-BB12-68E57E595402}"/>
              </a:ext>
            </a:extLst>
          </p:cNvPr>
          <p:cNvSpPr/>
          <p:nvPr/>
        </p:nvSpPr>
        <p:spPr>
          <a:xfrm>
            <a:off x="691284" y="888888"/>
            <a:ext cx="843283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err="1">
                <a:solidFill>
                  <a:srgbClr val="FFC000"/>
                </a:solidFill>
              </a:rPr>
              <a:t>Астрономічні</a:t>
            </a:r>
            <a:r>
              <a:rPr lang="ru-RU" sz="6600" b="1" dirty="0">
                <a:solidFill>
                  <a:srgbClr val="FFC000"/>
                </a:solidFill>
              </a:rPr>
              <a:t> </a:t>
            </a:r>
            <a:r>
              <a:rPr lang="ru-RU" sz="6600" b="1" dirty="0" err="1">
                <a:solidFill>
                  <a:srgbClr val="FFC000"/>
                </a:solidFill>
              </a:rPr>
              <a:t>явища</a:t>
            </a:r>
            <a:r>
              <a:rPr lang="ru-RU" sz="6600" b="1" dirty="0">
                <a:solidFill>
                  <a:srgbClr val="FFC000"/>
                </a:solidFill>
              </a:rPr>
              <a:t> </a:t>
            </a:r>
          </a:p>
          <a:p>
            <a:pPr algn="r"/>
            <a:r>
              <a:rPr lang="ru-RU" sz="4000" dirty="0">
                <a:solidFill>
                  <a:schemeClr val="bg1"/>
                </a:solidFill>
              </a:rPr>
              <a:t>та </a:t>
            </a:r>
            <a:r>
              <a:rPr lang="ru-RU" sz="4000" dirty="0" err="1">
                <a:solidFill>
                  <a:schemeClr val="bg1"/>
                </a:solidFill>
              </a:rPr>
              <a:t>їх</a:t>
            </a:r>
            <a:r>
              <a:rPr lang="ru-RU" sz="4000" dirty="0">
                <a:solidFill>
                  <a:schemeClr val="bg1"/>
                </a:solidFill>
              </a:rPr>
              <a:t> </a:t>
            </a:r>
            <a:r>
              <a:rPr lang="ru-RU" sz="4000" dirty="0" err="1">
                <a:solidFill>
                  <a:schemeClr val="bg1"/>
                </a:solidFill>
              </a:rPr>
              <a:t>зміни</a:t>
            </a:r>
            <a:r>
              <a:rPr lang="ru-RU" sz="4000" dirty="0">
                <a:solidFill>
                  <a:schemeClr val="bg1"/>
                </a:solidFill>
              </a:rPr>
              <a:t> у </a:t>
            </a:r>
            <a:r>
              <a:rPr lang="ru-RU" sz="4000" dirty="0" err="1">
                <a:solidFill>
                  <a:schemeClr val="bg1"/>
                </a:solidFill>
              </a:rPr>
              <a:t>просторі</a:t>
            </a:r>
            <a:r>
              <a:rPr lang="ru-RU" sz="4000" dirty="0">
                <a:solidFill>
                  <a:schemeClr val="bg1"/>
                </a:solidFill>
              </a:rPr>
              <a:t> й </a:t>
            </a:r>
            <a:r>
              <a:rPr lang="ru-RU" sz="4000" dirty="0" err="1">
                <a:solidFill>
                  <a:schemeClr val="bg1"/>
                </a:solidFill>
              </a:rPr>
              <a:t>часі</a:t>
            </a:r>
            <a:endParaRPr lang="uk-UA" sz="2400" dirty="0">
              <a:solidFill>
                <a:schemeClr val="bg1"/>
              </a:solidFill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F3628695-7942-4965-B0A6-18E0049F42CC}"/>
              </a:ext>
            </a:extLst>
          </p:cNvPr>
          <p:cNvSpPr/>
          <p:nvPr/>
        </p:nvSpPr>
        <p:spPr>
          <a:xfrm>
            <a:off x="1138544" y="5128325"/>
            <a:ext cx="8711380" cy="878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748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Роботу виконав: 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БОЙКО Богдан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учень 9 класу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97480" algn="just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Комунального закладу «Вінницький ліцей №33»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B069263-C354-4E97-B747-9CCCF5515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60283771-829F-45D4-A4BC-FC988F463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7871" y="2763090"/>
            <a:ext cx="5466411" cy="4094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F3A9CAEB-1E62-41D5-A809-B45DD3957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7" y="3795243"/>
            <a:ext cx="4094922" cy="266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id="{C2BD522F-36D5-4CBC-A533-32EEB9993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088" y="2637176"/>
            <a:ext cx="4650685" cy="251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822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75442"/>
            <a:ext cx="8229600" cy="2257816"/>
          </a:xfrm>
        </p:spPr>
        <p:txBody>
          <a:bodyPr/>
          <a:lstStyle/>
          <a:p>
            <a:pPr marL="0" indent="0">
              <a:buNone/>
            </a:pPr>
            <a:r>
              <a:rPr dirty="0" err="1"/>
              <a:t>Дослідити</a:t>
            </a:r>
            <a:r>
              <a:rPr dirty="0"/>
              <a:t>, </a:t>
            </a:r>
            <a:r>
              <a:rPr dirty="0" err="1"/>
              <a:t>як</a:t>
            </a:r>
            <a:r>
              <a:rPr dirty="0"/>
              <a:t> </a:t>
            </a:r>
            <a:r>
              <a:rPr dirty="0" err="1"/>
              <a:t>особливості</a:t>
            </a:r>
            <a:r>
              <a:rPr dirty="0"/>
              <a:t> </a:t>
            </a:r>
            <a:r>
              <a:rPr dirty="0" err="1"/>
              <a:t>зоряного</a:t>
            </a:r>
            <a:r>
              <a:rPr dirty="0"/>
              <a:t> </a:t>
            </a:r>
            <a:r>
              <a:rPr dirty="0" err="1"/>
              <a:t>неба</a:t>
            </a:r>
            <a:r>
              <a:rPr dirty="0"/>
              <a:t> </a:t>
            </a:r>
            <a:r>
              <a:rPr dirty="0" err="1"/>
              <a:t>змінюються</a:t>
            </a:r>
            <a:r>
              <a:rPr dirty="0"/>
              <a:t> </a:t>
            </a:r>
            <a:r>
              <a:rPr dirty="0" err="1"/>
              <a:t>залежно</a:t>
            </a:r>
            <a:r>
              <a:rPr dirty="0"/>
              <a:t> </a:t>
            </a:r>
            <a:r>
              <a:rPr dirty="0" err="1"/>
              <a:t>від</a:t>
            </a:r>
            <a:r>
              <a:rPr dirty="0"/>
              <a:t> </a:t>
            </a:r>
            <a:r>
              <a:rPr dirty="0" err="1"/>
              <a:t>пори</a:t>
            </a:r>
            <a:r>
              <a:rPr dirty="0"/>
              <a:t> </a:t>
            </a:r>
            <a:r>
              <a:rPr dirty="0" err="1"/>
              <a:t>року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місця</a:t>
            </a:r>
            <a:r>
              <a:rPr dirty="0"/>
              <a:t> </a:t>
            </a:r>
            <a:r>
              <a:rPr dirty="0" err="1"/>
              <a:t>спостереження</a:t>
            </a:r>
            <a:r>
              <a:rPr dirty="0"/>
              <a:t>, а </a:t>
            </a:r>
            <a:r>
              <a:rPr dirty="0" err="1"/>
              <a:t>також</a:t>
            </a:r>
            <a:r>
              <a:rPr dirty="0"/>
              <a:t> </a:t>
            </a:r>
            <a:r>
              <a:rPr dirty="0" err="1"/>
              <a:t>поглибити</a:t>
            </a:r>
            <a:r>
              <a:rPr dirty="0"/>
              <a:t> </a:t>
            </a:r>
            <a:r>
              <a:rPr dirty="0" err="1"/>
              <a:t>розуміння</a:t>
            </a:r>
            <a:r>
              <a:rPr dirty="0"/>
              <a:t> </a:t>
            </a:r>
            <a:r>
              <a:rPr dirty="0" err="1"/>
              <a:t>астрономічних</a:t>
            </a:r>
            <a:r>
              <a:rPr dirty="0"/>
              <a:t> </a:t>
            </a:r>
            <a:r>
              <a:rPr dirty="0" err="1"/>
              <a:t>явищ</a:t>
            </a:r>
            <a:r>
              <a:rPr dirty="0"/>
              <a:t>.</a:t>
            </a:r>
          </a:p>
        </p:txBody>
      </p:sp>
      <p:pic>
        <p:nvPicPr>
          <p:cNvPr id="1026" name="Picture 2" descr="Як орієнтуватися у зоряному небі">
            <a:extLst>
              <a:ext uri="{FF2B5EF4-FFF2-40B4-BE49-F238E27FC236}">
                <a16:creationId xmlns:a16="http://schemas.microsoft.com/office/drawing/2014/main" id="{0C710311-2246-4D78-95C7-78EF3C8D37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80" b="8701"/>
          <a:stretch/>
        </p:blipFill>
        <p:spPr bwMode="auto">
          <a:xfrm>
            <a:off x="0" y="0"/>
            <a:ext cx="9144000" cy="412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3684" y="1469635"/>
            <a:ext cx="8229600" cy="1143000"/>
          </a:xfrm>
        </p:spPr>
        <p:txBody>
          <a:bodyPr>
            <a:normAutofit fontScale="90000"/>
          </a:bodyPr>
          <a:lstStyle/>
          <a:p>
            <a:r>
              <a:rPr sz="6000" dirty="0" err="1">
                <a:solidFill>
                  <a:schemeClr val="bg1"/>
                </a:solidFill>
              </a:rPr>
              <a:t>Мета</a:t>
            </a:r>
            <a:r>
              <a:rPr sz="6000" dirty="0">
                <a:solidFill>
                  <a:schemeClr val="bg1"/>
                </a:solidFill>
              </a:rPr>
              <a:t> </a:t>
            </a:r>
            <a:br>
              <a:rPr lang="uk-UA" sz="6000" dirty="0">
                <a:solidFill>
                  <a:schemeClr val="bg1"/>
                </a:solidFill>
              </a:rPr>
            </a:br>
            <a:r>
              <a:rPr sz="6000" dirty="0" err="1">
                <a:solidFill>
                  <a:schemeClr val="bg1"/>
                </a:solidFill>
              </a:rPr>
              <a:t>дослідження</a:t>
            </a:r>
            <a:endParaRPr sz="6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D5ECF24-4CEF-4D9C-BCF2-B5DB5A1EBDE4}"/>
              </a:ext>
            </a:extLst>
          </p:cNvPr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17"/>
            <a:ext cx="8229600" cy="1143000"/>
          </a:xfrm>
        </p:spPr>
        <p:txBody>
          <a:bodyPr/>
          <a:lstStyle/>
          <a:p>
            <a:r>
              <a:rPr dirty="0" err="1">
                <a:solidFill>
                  <a:schemeClr val="bg1"/>
                </a:solidFill>
              </a:rPr>
              <a:t>Завдання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дослідження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88225" cy="3497893"/>
          </a:xfrm>
        </p:spPr>
        <p:txBody>
          <a:bodyPr>
            <a:noAutofit/>
          </a:bodyPr>
          <a:lstStyle/>
          <a:p>
            <a:pPr marL="0" indent="0">
              <a:spcBef>
                <a:spcPts val="3000"/>
              </a:spcBef>
              <a:buNone/>
            </a:pPr>
            <a:r>
              <a:rPr sz="2400" dirty="0"/>
              <a:t>1. </a:t>
            </a:r>
            <a:r>
              <a:rPr sz="2400" dirty="0" err="1"/>
              <a:t>Ознайомитися</a:t>
            </a:r>
            <a:r>
              <a:rPr sz="2400" dirty="0"/>
              <a:t> з </a:t>
            </a:r>
            <a:r>
              <a:rPr sz="2400" dirty="0" err="1"/>
              <a:t>прийомами</a:t>
            </a:r>
            <a:r>
              <a:rPr sz="2400" dirty="0"/>
              <a:t> </a:t>
            </a:r>
            <a:r>
              <a:rPr sz="2400" dirty="0" err="1"/>
              <a:t>спостереження</a:t>
            </a:r>
            <a:r>
              <a:rPr sz="2400" dirty="0"/>
              <a:t> </a:t>
            </a:r>
            <a:r>
              <a:rPr sz="2400" dirty="0" err="1"/>
              <a:t>за</a:t>
            </a:r>
            <a:r>
              <a:rPr sz="2400" dirty="0"/>
              <a:t> </a:t>
            </a:r>
            <a:r>
              <a:rPr sz="2400" dirty="0" err="1"/>
              <a:t>нічним</a:t>
            </a:r>
            <a:r>
              <a:rPr sz="2400" dirty="0"/>
              <a:t> </a:t>
            </a:r>
            <a:r>
              <a:rPr sz="2400" dirty="0" err="1"/>
              <a:t>небом</a:t>
            </a:r>
            <a:r>
              <a:rPr sz="2400" dirty="0"/>
              <a:t>.</a:t>
            </a:r>
          </a:p>
          <a:p>
            <a:pPr marL="0" indent="0">
              <a:spcBef>
                <a:spcPts val="3000"/>
              </a:spcBef>
              <a:buNone/>
            </a:pPr>
            <a:r>
              <a:rPr lang="uk-UA" sz="2400" dirty="0"/>
              <a:t>2</a:t>
            </a:r>
            <a:r>
              <a:rPr sz="2400" dirty="0"/>
              <a:t>. </a:t>
            </a:r>
            <a:r>
              <a:rPr sz="2400" dirty="0" err="1"/>
              <a:t>Систематично</a:t>
            </a:r>
            <a:r>
              <a:rPr sz="2400" dirty="0"/>
              <a:t> </a:t>
            </a:r>
            <a:r>
              <a:rPr sz="2400" dirty="0" err="1"/>
              <a:t>спостерігати</a:t>
            </a:r>
            <a:r>
              <a:rPr sz="2400" dirty="0"/>
              <a:t> </a:t>
            </a:r>
            <a:r>
              <a:rPr sz="2400" dirty="0" err="1"/>
              <a:t>небесні</a:t>
            </a:r>
            <a:r>
              <a:rPr sz="2400" dirty="0"/>
              <a:t> </a:t>
            </a:r>
            <a:r>
              <a:rPr sz="2400" dirty="0" err="1"/>
              <a:t>об'єкти</a:t>
            </a:r>
            <a:r>
              <a:rPr sz="2400" dirty="0"/>
              <a:t>.</a:t>
            </a:r>
          </a:p>
          <a:p>
            <a:pPr marL="0" indent="0">
              <a:spcBef>
                <a:spcPts val="3000"/>
              </a:spcBef>
              <a:buNone/>
            </a:pPr>
            <a:r>
              <a:rPr sz="2400" dirty="0"/>
              <a:t>3. </a:t>
            </a:r>
            <a:r>
              <a:rPr sz="2400" dirty="0" err="1"/>
              <a:t>Дослідити</a:t>
            </a:r>
            <a:r>
              <a:rPr sz="2400" dirty="0"/>
              <a:t> </a:t>
            </a:r>
            <a:r>
              <a:rPr sz="2400" dirty="0" err="1"/>
              <a:t>зміни</a:t>
            </a:r>
            <a:r>
              <a:rPr sz="2400" dirty="0"/>
              <a:t> </a:t>
            </a:r>
            <a:r>
              <a:rPr sz="2400" dirty="0" err="1"/>
              <a:t>положень</a:t>
            </a:r>
            <a:r>
              <a:rPr sz="2400" dirty="0"/>
              <a:t> </a:t>
            </a:r>
            <a:r>
              <a:rPr sz="2400" dirty="0" err="1"/>
              <a:t>небесних</a:t>
            </a:r>
            <a:r>
              <a:rPr sz="2400" dirty="0"/>
              <a:t> </a:t>
            </a:r>
            <a:r>
              <a:rPr sz="2400" dirty="0" err="1"/>
              <a:t>тіл</a:t>
            </a:r>
            <a:r>
              <a:rPr sz="2400" dirty="0"/>
              <a:t> у </a:t>
            </a:r>
            <a:r>
              <a:rPr sz="2400" dirty="0" err="1"/>
              <a:t>часі</a:t>
            </a:r>
            <a:r>
              <a:rPr sz="2400" dirty="0"/>
              <a:t>.</a:t>
            </a:r>
          </a:p>
          <a:p>
            <a:pPr marL="0" indent="0">
              <a:spcBef>
                <a:spcPts val="3000"/>
              </a:spcBef>
              <a:buNone/>
            </a:pPr>
            <a:r>
              <a:rPr sz="2400" dirty="0"/>
              <a:t>4. </a:t>
            </a:r>
            <a:r>
              <a:rPr sz="2400" dirty="0" err="1"/>
              <a:t>Документувати</a:t>
            </a:r>
            <a:r>
              <a:rPr sz="2400" dirty="0"/>
              <a:t> </a:t>
            </a:r>
            <a:r>
              <a:rPr sz="2400" dirty="0" err="1"/>
              <a:t>результати</a:t>
            </a:r>
            <a:r>
              <a:rPr sz="2400" dirty="0"/>
              <a:t> </a:t>
            </a:r>
            <a:r>
              <a:rPr sz="2400" dirty="0" err="1"/>
              <a:t>спостережень</a:t>
            </a:r>
            <a:r>
              <a:rPr sz="2400" dirty="0"/>
              <a:t>.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10A974DA-0CA3-439D-8C85-726740C3D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053" y="2001947"/>
            <a:ext cx="3981450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16D6707-D316-4BCE-AE27-0E30E1553809}"/>
              </a:ext>
            </a:extLst>
          </p:cNvPr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54" y="56817"/>
            <a:ext cx="8229600" cy="1143000"/>
          </a:xfrm>
        </p:spPr>
        <p:txBody>
          <a:bodyPr/>
          <a:lstStyle/>
          <a:p>
            <a:r>
              <a:rPr dirty="0" err="1">
                <a:solidFill>
                  <a:schemeClr val="bg1"/>
                </a:solidFill>
              </a:rPr>
              <a:t>Об'єкт</a:t>
            </a:r>
            <a:r>
              <a:rPr dirty="0">
                <a:solidFill>
                  <a:schemeClr val="bg1"/>
                </a:solidFill>
              </a:rPr>
              <a:t> і </a:t>
            </a:r>
            <a:r>
              <a:rPr dirty="0" err="1">
                <a:solidFill>
                  <a:schemeClr val="bg1"/>
                </a:solidFill>
              </a:rPr>
              <a:t>предмет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дослідження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55085" cy="21701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b="1" dirty="0" err="1"/>
              <a:t>Об'єкт</a:t>
            </a:r>
            <a:r>
              <a:rPr b="1" dirty="0"/>
              <a:t>: </a:t>
            </a:r>
            <a:r>
              <a:rPr dirty="0" err="1"/>
              <a:t>небесні</a:t>
            </a:r>
            <a:r>
              <a:rPr dirty="0"/>
              <a:t> </a:t>
            </a:r>
            <a:r>
              <a:rPr dirty="0" err="1"/>
              <a:t>об'єкти</a:t>
            </a:r>
            <a:r>
              <a:rPr dirty="0"/>
              <a:t>, </a:t>
            </a:r>
            <a:r>
              <a:rPr dirty="0" err="1"/>
              <a:t>що</a:t>
            </a:r>
            <a:r>
              <a:rPr dirty="0"/>
              <a:t> </a:t>
            </a:r>
            <a:r>
              <a:rPr dirty="0" err="1"/>
              <a:t>спостерігаються</a:t>
            </a:r>
            <a:r>
              <a:rPr dirty="0"/>
              <a:t> </a:t>
            </a:r>
            <a:r>
              <a:rPr dirty="0" err="1"/>
              <a:t>неозброєним</a:t>
            </a:r>
            <a:r>
              <a:rPr dirty="0"/>
              <a:t> </a:t>
            </a:r>
            <a:r>
              <a:rPr dirty="0" err="1"/>
              <a:t>оком</a:t>
            </a:r>
            <a:r>
              <a:rPr dirty="0"/>
              <a:t> </a:t>
            </a:r>
            <a:r>
              <a:rPr dirty="0" err="1"/>
              <a:t>або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телескоп</a:t>
            </a:r>
            <a:r>
              <a:rPr dirty="0"/>
              <a:t>.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429AFDFA-08E4-46C9-907B-DF9BF9522EE0}"/>
              </a:ext>
            </a:extLst>
          </p:cNvPr>
          <p:cNvSpPr/>
          <p:nvPr/>
        </p:nvSpPr>
        <p:spPr>
          <a:xfrm>
            <a:off x="3517598" y="4342632"/>
            <a:ext cx="585591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Предмет: </a:t>
            </a:r>
            <a:r>
              <a:rPr lang="ru-RU" sz="2800" dirty="0" err="1"/>
              <a:t>варіації</a:t>
            </a:r>
            <a:r>
              <a:rPr lang="ru-RU" sz="2800" dirty="0"/>
              <a:t> </a:t>
            </a:r>
            <a:r>
              <a:rPr lang="ru-RU" sz="2800" dirty="0" err="1"/>
              <a:t>видимості</a:t>
            </a:r>
            <a:r>
              <a:rPr lang="ru-RU" sz="2800" dirty="0"/>
              <a:t> та характеристик </a:t>
            </a:r>
            <a:r>
              <a:rPr lang="ru-RU" sz="2800" dirty="0" err="1"/>
              <a:t>небесних</a:t>
            </a:r>
            <a:r>
              <a:rPr lang="ru-RU" sz="2800" dirty="0"/>
              <a:t> </a:t>
            </a:r>
            <a:r>
              <a:rPr lang="ru-RU" sz="2800" dirty="0" err="1"/>
              <a:t>тіл</a:t>
            </a:r>
            <a:r>
              <a:rPr lang="ru-RU" sz="2800" dirty="0"/>
              <a:t> </a:t>
            </a:r>
            <a:r>
              <a:rPr lang="ru-RU" sz="2800" dirty="0" err="1"/>
              <a:t>під</a:t>
            </a:r>
            <a:r>
              <a:rPr lang="ru-RU" sz="2800" dirty="0"/>
              <a:t> </a:t>
            </a:r>
            <a:r>
              <a:rPr lang="ru-RU" sz="2800" dirty="0" err="1"/>
              <a:t>впливом</a:t>
            </a:r>
            <a:r>
              <a:rPr lang="ru-RU" sz="2800" dirty="0"/>
              <a:t> умов </a:t>
            </a:r>
            <a:r>
              <a:rPr lang="ru-RU" sz="2800" dirty="0" err="1"/>
              <a:t>спостереження</a:t>
            </a:r>
            <a:r>
              <a:rPr lang="ru-RU" sz="2800" dirty="0"/>
              <a:t>.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B9D3EA37-B5C9-4D4C-BA8C-FA192EBCF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795" y="1678069"/>
            <a:ext cx="2241244" cy="224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8E82679F-E854-40FB-B086-4536ACA10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2319" y="3144032"/>
            <a:ext cx="5644462" cy="3675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1A9BD7F9-BB2D-4652-98E3-A4121EF18D82}"/>
              </a:ext>
            </a:extLst>
          </p:cNvPr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319"/>
            <a:ext cx="8229600" cy="1143000"/>
          </a:xfrm>
        </p:spPr>
        <p:txBody>
          <a:bodyPr/>
          <a:lstStyle/>
          <a:p>
            <a:r>
              <a:rPr dirty="0" err="1">
                <a:solidFill>
                  <a:schemeClr val="bg1"/>
                </a:solidFill>
              </a:rPr>
              <a:t>Теоретичне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підґрунтя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930" y="216855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b="1" dirty="0" err="1"/>
              <a:t>Дослідження</a:t>
            </a:r>
            <a:r>
              <a:rPr b="1" dirty="0"/>
              <a:t> </a:t>
            </a:r>
            <a:r>
              <a:rPr b="1" dirty="0" err="1"/>
              <a:t>базується</a:t>
            </a:r>
            <a:r>
              <a:rPr b="1" dirty="0"/>
              <a:t> </a:t>
            </a:r>
            <a:r>
              <a:rPr b="1" dirty="0" err="1"/>
              <a:t>на</a:t>
            </a:r>
            <a:r>
              <a:rPr b="1" dirty="0"/>
              <a:t>:</a:t>
            </a:r>
          </a:p>
          <a:p>
            <a:pPr marL="0" indent="0">
              <a:buNone/>
            </a:pPr>
            <a:r>
              <a:rPr dirty="0"/>
              <a:t>- </a:t>
            </a:r>
            <a:r>
              <a:rPr dirty="0" err="1"/>
              <a:t>Законах</a:t>
            </a:r>
            <a:r>
              <a:rPr dirty="0"/>
              <a:t> </a:t>
            </a:r>
            <a:r>
              <a:rPr dirty="0" err="1"/>
              <a:t>руху</a:t>
            </a:r>
            <a:r>
              <a:rPr dirty="0"/>
              <a:t> </a:t>
            </a:r>
            <a:r>
              <a:rPr dirty="0" err="1"/>
              <a:t>небесних</a:t>
            </a:r>
            <a:r>
              <a:rPr dirty="0"/>
              <a:t> </a:t>
            </a:r>
            <a:r>
              <a:rPr dirty="0" err="1"/>
              <a:t>тіл</a:t>
            </a:r>
            <a:endParaRPr dirty="0"/>
          </a:p>
          <a:p>
            <a:pPr marL="0" indent="0">
              <a:buNone/>
            </a:pPr>
            <a:r>
              <a:rPr dirty="0"/>
              <a:t>- </a:t>
            </a:r>
            <a:r>
              <a:rPr dirty="0" err="1"/>
              <a:t>Законах</a:t>
            </a:r>
            <a:r>
              <a:rPr dirty="0"/>
              <a:t> </a:t>
            </a:r>
            <a:r>
              <a:rPr dirty="0" err="1"/>
              <a:t>Кеплера</a:t>
            </a:r>
            <a:endParaRPr dirty="0"/>
          </a:p>
          <a:p>
            <a:pPr marL="0" indent="0">
              <a:buNone/>
            </a:pPr>
            <a:r>
              <a:rPr dirty="0"/>
              <a:t>- </a:t>
            </a:r>
            <a:r>
              <a:rPr dirty="0" err="1"/>
              <a:t>Концепції</a:t>
            </a:r>
            <a:r>
              <a:rPr dirty="0"/>
              <a:t> </a:t>
            </a:r>
            <a:r>
              <a:rPr dirty="0" err="1"/>
              <a:t>зоряної</a:t>
            </a:r>
            <a:r>
              <a:rPr dirty="0"/>
              <a:t> </a:t>
            </a:r>
            <a:r>
              <a:rPr dirty="0" err="1"/>
              <a:t>сфери</a:t>
            </a:r>
            <a:endParaRPr dirty="0"/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7A7DB40-A644-46D6-9FB1-79F1354D1A4F}"/>
              </a:ext>
            </a:extLst>
          </p:cNvPr>
          <p:cNvSpPr/>
          <p:nvPr/>
        </p:nvSpPr>
        <p:spPr>
          <a:xfrm>
            <a:off x="171972" y="5139246"/>
            <a:ext cx="53840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Використано</a:t>
            </a:r>
            <a:r>
              <a:rPr lang="ru-RU" sz="2400" dirty="0"/>
              <a:t> </a:t>
            </a:r>
            <a:r>
              <a:rPr lang="ru-RU" sz="2400" dirty="0" err="1"/>
              <a:t>матеріали</a:t>
            </a:r>
            <a:r>
              <a:rPr lang="ru-RU" sz="2400" dirty="0"/>
              <a:t> </a:t>
            </a:r>
            <a:r>
              <a:rPr lang="ru-RU" sz="2400" dirty="0" err="1"/>
              <a:t>довідників</a:t>
            </a:r>
            <a:r>
              <a:rPr lang="ru-RU" sz="2400" dirty="0"/>
              <a:t>, </a:t>
            </a:r>
            <a:r>
              <a:rPr lang="ru-RU" sz="2400" dirty="0" err="1"/>
              <a:t>спостережень</a:t>
            </a:r>
            <a:r>
              <a:rPr lang="ru-RU" sz="2400" dirty="0"/>
              <a:t>, </a:t>
            </a:r>
            <a:r>
              <a:rPr lang="ru-RU" sz="2400" dirty="0" err="1"/>
              <a:t>дані</a:t>
            </a:r>
            <a:r>
              <a:rPr lang="ru-RU" sz="2400" dirty="0"/>
              <a:t> </a:t>
            </a:r>
            <a:r>
              <a:rPr lang="ru-RU" sz="2400" dirty="0" err="1"/>
              <a:t>міжнародних</a:t>
            </a:r>
            <a:r>
              <a:rPr lang="ru-RU" sz="2400" dirty="0"/>
              <a:t> </a:t>
            </a:r>
            <a:r>
              <a:rPr lang="ru-RU" sz="2400" dirty="0" err="1"/>
              <a:t>організацій</a:t>
            </a:r>
            <a:r>
              <a:rPr lang="ru-RU" sz="2400" dirty="0"/>
              <a:t>.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395BAA9F-A0FE-4A55-8D8B-16217CC67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56571" y="1417638"/>
            <a:ext cx="3787429" cy="544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3B671A48-9BF9-462A-BEDC-E1F5444EE979}"/>
              </a:ext>
            </a:extLst>
          </p:cNvPr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17"/>
            <a:ext cx="8229600" cy="1143000"/>
          </a:xfrm>
        </p:spPr>
        <p:txBody>
          <a:bodyPr/>
          <a:lstStyle/>
          <a:p>
            <a:r>
              <a:rPr dirty="0" err="1">
                <a:solidFill>
                  <a:schemeClr val="bg1"/>
                </a:solidFill>
              </a:rPr>
              <a:t>Методика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спостережень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6994"/>
            <a:ext cx="5546035" cy="4525963"/>
          </a:xfrm>
        </p:spPr>
        <p:txBody>
          <a:bodyPr>
            <a:normAutofit lnSpcReduction="10000"/>
          </a:bodyPr>
          <a:lstStyle/>
          <a:p>
            <a:r>
              <a:rPr dirty="0" err="1"/>
              <a:t>Спостереження</a:t>
            </a:r>
            <a:r>
              <a:rPr dirty="0"/>
              <a:t> </a:t>
            </a:r>
            <a:r>
              <a:rPr dirty="0" err="1"/>
              <a:t>проводились</a:t>
            </a:r>
            <a:r>
              <a:rPr dirty="0"/>
              <a:t> </a:t>
            </a:r>
            <a:r>
              <a:rPr dirty="0" err="1"/>
              <a:t>протягом</a:t>
            </a:r>
            <a:r>
              <a:rPr dirty="0"/>
              <a:t> </a:t>
            </a:r>
            <a:r>
              <a:rPr dirty="0" err="1"/>
              <a:t>кількох</a:t>
            </a:r>
            <a:r>
              <a:rPr dirty="0"/>
              <a:t> </a:t>
            </a:r>
            <a:r>
              <a:rPr dirty="0" err="1"/>
              <a:t>місяців</a:t>
            </a:r>
            <a:endParaRPr dirty="0"/>
          </a:p>
          <a:p>
            <a:r>
              <a:rPr dirty="0"/>
              <a:t>У </a:t>
            </a:r>
            <a:r>
              <a:rPr dirty="0" err="1"/>
              <a:t>різні</a:t>
            </a:r>
            <a:r>
              <a:rPr dirty="0"/>
              <a:t> </a:t>
            </a:r>
            <a:r>
              <a:rPr dirty="0" err="1"/>
              <a:t>пори</a:t>
            </a:r>
            <a:r>
              <a:rPr dirty="0"/>
              <a:t> </a:t>
            </a:r>
            <a:r>
              <a:rPr dirty="0" err="1"/>
              <a:t>року</a:t>
            </a:r>
            <a:endParaRPr dirty="0"/>
          </a:p>
          <a:p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різних</a:t>
            </a:r>
            <a:r>
              <a:rPr dirty="0"/>
              <a:t> </a:t>
            </a:r>
            <a:r>
              <a:rPr dirty="0" err="1"/>
              <a:t>погодних</a:t>
            </a:r>
            <a:r>
              <a:rPr dirty="0"/>
              <a:t> </a:t>
            </a:r>
            <a:r>
              <a:rPr dirty="0" err="1"/>
              <a:t>умов</a:t>
            </a:r>
            <a:endParaRPr dirty="0"/>
          </a:p>
          <a:p>
            <a:r>
              <a:rPr dirty="0" err="1"/>
              <a:t>Фіксувалися</a:t>
            </a:r>
            <a:r>
              <a:rPr dirty="0"/>
              <a:t> </a:t>
            </a:r>
            <a:r>
              <a:rPr dirty="0" err="1"/>
              <a:t>зміни</a:t>
            </a:r>
            <a:r>
              <a:rPr dirty="0"/>
              <a:t> в </a:t>
            </a:r>
            <a:r>
              <a:rPr dirty="0" err="1"/>
              <a:t>розташуванні</a:t>
            </a:r>
            <a:r>
              <a:rPr dirty="0"/>
              <a:t> </a:t>
            </a:r>
            <a:r>
              <a:rPr dirty="0" err="1"/>
              <a:t>сузір'їв</a:t>
            </a:r>
            <a:r>
              <a:rPr dirty="0"/>
              <a:t>, </a:t>
            </a:r>
            <a:r>
              <a:rPr dirty="0" err="1"/>
              <a:t>яскравості</a:t>
            </a:r>
            <a:r>
              <a:rPr dirty="0"/>
              <a:t> </a:t>
            </a:r>
            <a:r>
              <a:rPr dirty="0" err="1"/>
              <a:t>зірок</a:t>
            </a:r>
            <a:r>
              <a:rPr dirty="0"/>
              <a:t>, </a:t>
            </a:r>
            <a:r>
              <a:rPr dirty="0" err="1"/>
              <a:t>фазах</a:t>
            </a:r>
            <a:r>
              <a:rPr dirty="0"/>
              <a:t> </a:t>
            </a:r>
            <a:r>
              <a:rPr dirty="0" err="1"/>
              <a:t>Місяця</a:t>
            </a:r>
            <a:r>
              <a:rPr dirty="0"/>
              <a:t>, </a:t>
            </a:r>
            <a:r>
              <a:rPr dirty="0" err="1"/>
              <a:t>положенні</a:t>
            </a:r>
            <a:r>
              <a:rPr dirty="0"/>
              <a:t> </a:t>
            </a:r>
            <a:r>
              <a:rPr dirty="0" err="1"/>
              <a:t>планет</a:t>
            </a:r>
            <a:endParaRPr dirty="0"/>
          </a:p>
        </p:txBody>
      </p:sp>
      <p:pic>
        <p:nvPicPr>
          <p:cNvPr id="8194" name="Picture 2" descr="Ближче до неба: де в Києві помилуватися зорями та планетами?">
            <a:extLst>
              <a:ext uri="{FF2B5EF4-FFF2-40B4-BE49-F238E27FC236}">
                <a16:creationId xmlns:a16="http://schemas.microsoft.com/office/drawing/2014/main" id="{61290D7C-7FFC-4569-AB21-2AA5AE745D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04" r="8843"/>
          <a:stretch/>
        </p:blipFill>
        <p:spPr bwMode="auto">
          <a:xfrm>
            <a:off x="5784574" y="1372014"/>
            <a:ext cx="3359426" cy="549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7BA5213B-7F77-4D76-B62C-54FDF33ED02A}"/>
              </a:ext>
            </a:extLst>
          </p:cNvPr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465" y="0"/>
            <a:ext cx="8229600" cy="1143000"/>
          </a:xfrm>
        </p:spPr>
        <p:txBody>
          <a:bodyPr/>
          <a:lstStyle/>
          <a:p>
            <a:r>
              <a:rPr dirty="0" err="1">
                <a:solidFill>
                  <a:schemeClr val="bg1"/>
                </a:solidFill>
              </a:rPr>
              <a:t>Методи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збору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даних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591" y="2246244"/>
            <a:ext cx="6679096" cy="3637721"/>
          </a:xfrm>
        </p:spPr>
        <p:txBody>
          <a:bodyPr/>
          <a:lstStyle/>
          <a:p>
            <a:r>
              <a:rPr dirty="0" err="1"/>
              <a:t>Візуальні</a:t>
            </a:r>
            <a:r>
              <a:rPr dirty="0"/>
              <a:t> </a:t>
            </a:r>
            <a:r>
              <a:rPr dirty="0" err="1"/>
              <a:t>спостереження</a:t>
            </a:r>
            <a:endParaRPr dirty="0"/>
          </a:p>
          <a:p>
            <a:r>
              <a:rPr dirty="0" err="1"/>
              <a:t>Фотодокументація</a:t>
            </a:r>
            <a:endParaRPr dirty="0"/>
          </a:p>
          <a:p>
            <a:r>
              <a:rPr dirty="0" err="1"/>
              <a:t>Аналіз</a:t>
            </a:r>
            <a:r>
              <a:rPr dirty="0"/>
              <a:t> </a:t>
            </a:r>
            <a:r>
              <a:rPr dirty="0" err="1"/>
              <a:t>фотознімків</a:t>
            </a:r>
            <a:endParaRPr dirty="0"/>
          </a:p>
          <a:p>
            <a:r>
              <a:rPr dirty="0" err="1"/>
              <a:t>Врахування</a:t>
            </a:r>
            <a:r>
              <a:rPr dirty="0"/>
              <a:t> </a:t>
            </a:r>
            <a:r>
              <a:rPr dirty="0" err="1"/>
              <a:t>світлового</a:t>
            </a:r>
            <a:r>
              <a:rPr dirty="0"/>
              <a:t> </a:t>
            </a:r>
            <a:r>
              <a:rPr dirty="0" err="1"/>
              <a:t>забруднення</a:t>
            </a:r>
            <a:r>
              <a:rPr dirty="0"/>
              <a:t>, </a:t>
            </a:r>
            <a:r>
              <a:rPr dirty="0" err="1"/>
              <a:t>погодних</a:t>
            </a:r>
            <a:r>
              <a:rPr dirty="0"/>
              <a:t> </a:t>
            </a:r>
            <a:r>
              <a:rPr dirty="0" err="1"/>
              <a:t>умов</a:t>
            </a:r>
            <a:r>
              <a:rPr dirty="0"/>
              <a:t> і </a:t>
            </a:r>
            <a:r>
              <a:rPr dirty="0" err="1"/>
              <a:t>географічного</a:t>
            </a:r>
            <a:r>
              <a:rPr dirty="0"/>
              <a:t> </a:t>
            </a:r>
            <a:r>
              <a:rPr dirty="0" err="1"/>
              <a:t>положення</a:t>
            </a:r>
            <a:endParaRPr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589FA3F-A8FB-4C1F-B9B7-E6F4026C6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892" y="1902515"/>
            <a:ext cx="3981450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E5F36408-1164-4D80-8105-36F30DF2E9C7}"/>
              </a:ext>
            </a:extLst>
          </p:cNvPr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dirty="0" err="1">
                <a:solidFill>
                  <a:schemeClr val="bg1"/>
                </a:solidFill>
              </a:rPr>
              <a:t>Результати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спостережень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b="1" dirty="0" err="1"/>
              <a:t>Видимість</a:t>
            </a:r>
            <a:r>
              <a:rPr b="1" dirty="0"/>
              <a:t> </a:t>
            </a:r>
            <a:r>
              <a:rPr b="1" dirty="0" err="1"/>
              <a:t>небесних</a:t>
            </a:r>
            <a:r>
              <a:rPr b="1" dirty="0"/>
              <a:t> </a:t>
            </a:r>
            <a:r>
              <a:rPr b="1" dirty="0" err="1"/>
              <a:t>тіл</a:t>
            </a:r>
            <a:r>
              <a:rPr b="1" dirty="0"/>
              <a:t> </a:t>
            </a:r>
            <a:r>
              <a:rPr b="1" dirty="0" err="1"/>
              <a:t>залежить</a:t>
            </a:r>
            <a:r>
              <a:rPr b="1" dirty="0"/>
              <a:t> </a:t>
            </a:r>
            <a:r>
              <a:rPr b="1" dirty="0" err="1"/>
              <a:t>від</a:t>
            </a:r>
            <a:r>
              <a:rPr b="1" dirty="0"/>
              <a:t>:</a:t>
            </a:r>
          </a:p>
          <a:p>
            <a:pPr marL="0" indent="0">
              <a:buNone/>
            </a:pPr>
            <a:r>
              <a:rPr dirty="0"/>
              <a:t>  – </a:t>
            </a:r>
            <a:r>
              <a:rPr dirty="0" err="1"/>
              <a:t>світлового</a:t>
            </a:r>
            <a:r>
              <a:rPr dirty="0"/>
              <a:t> </a:t>
            </a:r>
            <a:r>
              <a:rPr dirty="0" err="1"/>
              <a:t>забруднення</a:t>
            </a:r>
            <a:endParaRPr dirty="0"/>
          </a:p>
          <a:p>
            <a:pPr marL="0" indent="0">
              <a:buNone/>
            </a:pPr>
            <a:r>
              <a:rPr dirty="0"/>
              <a:t>  – </a:t>
            </a:r>
            <a:r>
              <a:rPr dirty="0" err="1"/>
              <a:t>атмосферних</a:t>
            </a:r>
            <a:r>
              <a:rPr dirty="0"/>
              <a:t> </a:t>
            </a:r>
            <a:r>
              <a:rPr dirty="0" err="1"/>
              <a:t>умов</a:t>
            </a:r>
            <a:endParaRPr dirty="0"/>
          </a:p>
          <a:p>
            <a:pPr marL="0" indent="0">
              <a:buNone/>
            </a:pPr>
            <a:r>
              <a:rPr dirty="0"/>
              <a:t>  – </a:t>
            </a:r>
            <a:r>
              <a:rPr dirty="0" err="1"/>
              <a:t>географічного</a:t>
            </a:r>
            <a:r>
              <a:rPr dirty="0"/>
              <a:t> </a:t>
            </a:r>
            <a:r>
              <a:rPr dirty="0" err="1"/>
              <a:t>розташування</a:t>
            </a:r>
            <a:endParaRPr dirty="0"/>
          </a:p>
          <a:p>
            <a:pPr marL="0" indent="0">
              <a:buNone/>
            </a:pPr>
            <a:r>
              <a:rPr dirty="0" err="1"/>
              <a:t>Сезонні</a:t>
            </a:r>
            <a:r>
              <a:rPr dirty="0"/>
              <a:t> </a:t>
            </a:r>
            <a:r>
              <a:rPr dirty="0" err="1"/>
              <a:t>зміни</a:t>
            </a:r>
            <a:r>
              <a:rPr dirty="0"/>
              <a:t> </a:t>
            </a:r>
            <a:r>
              <a:rPr dirty="0" err="1"/>
              <a:t>впливають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видимість</a:t>
            </a:r>
            <a:r>
              <a:rPr dirty="0"/>
              <a:t> </a:t>
            </a:r>
            <a:r>
              <a:rPr dirty="0" err="1"/>
              <a:t>сузір'їв</a:t>
            </a:r>
            <a:r>
              <a:rPr dirty="0"/>
              <a:t> і </a:t>
            </a:r>
            <a:r>
              <a:rPr dirty="0" err="1"/>
              <a:t>планет</a:t>
            </a:r>
            <a:endParaRPr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8D9A9906-078D-4DE2-A329-BE4FEFFD3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3181"/>
            <a:ext cx="7077075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71CFF612-B82A-49F6-BF2F-85116DC337C2}"/>
              </a:ext>
            </a:extLst>
          </p:cNvPr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319"/>
            <a:ext cx="8229600" cy="1143000"/>
          </a:xfrm>
        </p:spPr>
        <p:txBody>
          <a:bodyPr/>
          <a:lstStyle/>
          <a:p>
            <a:r>
              <a:rPr dirty="0" err="1">
                <a:solidFill>
                  <a:schemeClr val="bg1"/>
                </a:solidFill>
              </a:rPr>
              <a:t>Висновки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2696" y="1600200"/>
            <a:ext cx="7494104" cy="4525963"/>
          </a:xfrm>
        </p:spPr>
        <p:txBody>
          <a:bodyPr/>
          <a:lstStyle/>
          <a:p>
            <a:pPr marL="0" indent="0">
              <a:buNone/>
            </a:pPr>
            <a:r>
              <a:rPr dirty="0" err="1"/>
              <a:t>Зміни</a:t>
            </a:r>
            <a:r>
              <a:rPr dirty="0"/>
              <a:t> </a:t>
            </a:r>
            <a:r>
              <a:rPr dirty="0" err="1"/>
              <a:t>зоряного</a:t>
            </a:r>
            <a:r>
              <a:rPr dirty="0"/>
              <a:t> </a:t>
            </a:r>
            <a:r>
              <a:rPr dirty="0" err="1"/>
              <a:t>неба</a:t>
            </a:r>
            <a:r>
              <a:rPr dirty="0"/>
              <a:t> </a:t>
            </a:r>
            <a:r>
              <a:rPr dirty="0" err="1"/>
              <a:t>пов'язані</a:t>
            </a:r>
            <a:r>
              <a:rPr dirty="0"/>
              <a:t> з </a:t>
            </a:r>
            <a:r>
              <a:rPr dirty="0" err="1"/>
              <a:t>орбітою</a:t>
            </a:r>
            <a:r>
              <a:rPr dirty="0"/>
              <a:t> </a:t>
            </a:r>
            <a:r>
              <a:rPr dirty="0" err="1"/>
              <a:t>Землі</a:t>
            </a:r>
            <a:endParaRPr dirty="0"/>
          </a:p>
          <a:p>
            <a:pPr marL="0" indent="0">
              <a:buNone/>
            </a:pPr>
            <a:r>
              <a:rPr dirty="0" err="1"/>
              <a:t>Світлове</a:t>
            </a:r>
            <a:r>
              <a:rPr dirty="0"/>
              <a:t> </a:t>
            </a:r>
            <a:r>
              <a:rPr dirty="0" err="1"/>
              <a:t>забруднення</a:t>
            </a:r>
            <a:r>
              <a:rPr dirty="0"/>
              <a:t> </a:t>
            </a:r>
            <a:r>
              <a:rPr dirty="0" err="1"/>
              <a:t>знижує</a:t>
            </a:r>
            <a:r>
              <a:rPr dirty="0"/>
              <a:t> </a:t>
            </a:r>
            <a:r>
              <a:rPr dirty="0" err="1"/>
              <a:t>якість</a:t>
            </a:r>
            <a:r>
              <a:rPr dirty="0"/>
              <a:t> </a:t>
            </a:r>
            <a:r>
              <a:rPr dirty="0" err="1"/>
              <a:t>спостережень</a:t>
            </a:r>
            <a:endParaRPr dirty="0"/>
          </a:p>
          <a:p>
            <a:pPr marL="0" indent="0">
              <a:buNone/>
            </a:pPr>
            <a:r>
              <a:rPr dirty="0" err="1"/>
              <a:t>Певні</a:t>
            </a:r>
            <a:r>
              <a:rPr dirty="0"/>
              <a:t> </a:t>
            </a:r>
            <a:r>
              <a:rPr dirty="0" err="1"/>
              <a:t>об'єкти</a:t>
            </a:r>
            <a:r>
              <a:rPr dirty="0"/>
              <a:t> </a:t>
            </a:r>
            <a:r>
              <a:rPr dirty="0" err="1"/>
              <a:t>краще</a:t>
            </a:r>
            <a:r>
              <a:rPr dirty="0"/>
              <a:t> </a:t>
            </a:r>
            <a:r>
              <a:rPr dirty="0" err="1"/>
              <a:t>видно</a:t>
            </a:r>
            <a:r>
              <a:rPr dirty="0"/>
              <a:t> у </a:t>
            </a:r>
            <a:r>
              <a:rPr dirty="0" err="1"/>
              <a:t>визначені</a:t>
            </a:r>
            <a:r>
              <a:rPr dirty="0"/>
              <a:t> </a:t>
            </a:r>
            <a:r>
              <a:rPr dirty="0" err="1"/>
              <a:t>пори</a:t>
            </a:r>
            <a:r>
              <a:rPr dirty="0"/>
              <a:t> </a:t>
            </a:r>
            <a:r>
              <a:rPr dirty="0" err="1"/>
              <a:t>року</a:t>
            </a:r>
            <a:endParaRPr dirty="0"/>
          </a:p>
          <a:p>
            <a:pPr marL="0" indent="0">
              <a:buNone/>
            </a:pPr>
            <a:r>
              <a:rPr dirty="0" err="1"/>
              <a:t>Практичний</a:t>
            </a:r>
            <a:r>
              <a:rPr dirty="0"/>
              <a:t> </a:t>
            </a:r>
            <a:r>
              <a:rPr dirty="0" err="1"/>
              <a:t>досвід</a:t>
            </a:r>
            <a:r>
              <a:rPr dirty="0"/>
              <a:t> </a:t>
            </a:r>
            <a:r>
              <a:rPr dirty="0" err="1"/>
              <a:t>поглибив</a:t>
            </a:r>
            <a:r>
              <a:rPr dirty="0"/>
              <a:t> </a:t>
            </a:r>
            <a:r>
              <a:rPr dirty="0" err="1"/>
              <a:t>знання</a:t>
            </a:r>
            <a:r>
              <a:rPr dirty="0"/>
              <a:t> з </a:t>
            </a:r>
            <a:r>
              <a:rPr dirty="0" err="1"/>
              <a:t>астрономії</a:t>
            </a:r>
            <a:endParaRPr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CE3AB12-DCAA-4C64-8F13-CBD1C71CC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27" y="1801399"/>
            <a:ext cx="864704" cy="86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B3FD3B68-92DA-442F-B79F-32C9F1F6A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573" y="2720080"/>
            <a:ext cx="1089123" cy="1089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25FEC40E-3493-40C3-BCE0-527ED220D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17" y="4910447"/>
            <a:ext cx="1089123" cy="1089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8F6C425A-BC06-457A-9469-5184FE489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812" y="3863180"/>
            <a:ext cx="1784074" cy="100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4370F631-AC03-4380-BF95-3E521A44AD73}"/>
              </a:ext>
            </a:extLst>
          </p:cNvPr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17"/>
            <a:ext cx="8229600" cy="1143000"/>
          </a:xfrm>
        </p:spPr>
        <p:txBody>
          <a:bodyPr/>
          <a:lstStyle/>
          <a:p>
            <a:r>
              <a:rPr dirty="0" err="1">
                <a:solidFill>
                  <a:schemeClr val="bg1"/>
                </a:solidFill>
              </a:rPr>
              <a:t>Значення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дослідження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0990" y="1600200"/>
            <a:ext cx="7215809" cy="4525963"/>
          </a:xfrm>
        </p:spPr>
        <p:txBody>
          <a:bodyPr/>
          <a:lstStyle/>
          <a:p>
            <a:pPr marL="0" indent="0">
              <a:buNone/>
            </a:pPr>
            <a:r>
              <a:rPr dirty="0" err="1"/>
              <a:t>Розширено</a:t>
            </a:r>
            <a:r>
              <a:rPr dirty="0"/>
              <a:t> </a:t>
            </a:r>
            <a:r>
              <a:rPr dirty="0" err="1"/>
              <a:t>розуміння</a:t>
            </a:r>
            <a:r>
              <a:rPr dirty="0"/>
              <a:t> </a:t>
            </a:r>
            <a:r>
              <a:rPr dirty="0" err="1"/>
              <a:t>небесної</a:t>
            </a:r>
            <a:r>
              <a:rPr dirty="0"/>
              <a:t> </a:t>
            </a:r>
            <a:r>
              <a:rPr dirty="0" err="1"/>
              <a:t>механіки</a:t>
            </a:r>
            <a:endParaRPr dirty="0"/>
          </a:p>
          <a:p>
            <a:pPr marL="0" indent="0">
              <a:buNone/>
            </a:pPr>
            <a:r>
              <a:rPr dirty="0" err="1"/>
              <a:t>Покращено</a:t>
            </a:r>
            <a:r>
              <a:rPr dirty="0"/>
              <a:t> </a:t>
            </a:r>
            <a:r>
              <a:rPr dirty="0" err="1"/>
              <a:t>навички</a:t>
            </a:r>
            <a:r>
              <a:rPr dirty="0"/>
              <a:t> </a:t>
            </a:r>
            <a:r>
              <a:rPr dirty="0" err="1"/>
              <a:t>орієнтування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зоряними</a:t>
            </a:r>
            <a:r>
              <a:rPr dirty="0"/>
              <a:t> </a:t>
            </a:r>
            <a:r>
              <a:rPr dirty="0" err="1"/>
              <a:t>картами</a:t>
            </a:r>
            <a:endParaRPr dirty="0"/>
          </a:p>
          <a:p>
            <a:pPr marL="0" indent="0">
              <a:buNone/>
            </a:pPr>
            <a:r>
              <a:rPr dirty="0" err="1"/>
              <a:t>Отримано</a:t>
            </a:r>
            <a:r>
              <a:rPr dirty="0"/>
              <a:t> </a:t>
            </a:r>
            <a:r>
              <a:rPr dirty="0" err="1"/>
              <a:t>досвід</a:t>
            </a:r>
            <a:r>
              <a:rPr dirty="0"/>
              <a:t> </a:t>
            </a:r>
            <a:r>
              <a:rPr dirty="0" err="1"/>
              <a:t>проведення</a:t>
            </a:r>
            <a:r>
              <a:rPr dirty="0"/>
              <a:t> </a:t>
            </a:r>
            <a:r>
              <a:rPr dirty="0" err="1"/>
              <a:t>астрономічних</a:t>
            </a:r>
            <a:r>
              <a:rPr dirty="0"/>
              <a:t> </a:t>
            </a:r>
            <a:r>
              <a:rPr dirty="0" err="1"/>
              <a:t>спостережень</a:t>
            </a:r>
            <a:endParaRPr dirty="0"/>
          </a:p>
          <a:p>
            <a:pPr marL="0" indent="0">
              <a:buNone/>
            </a:pPr>
            <a:r>
              <a:rPr dirty="0" err="1"/>
              <a:t>Сформовано</a:t>
            </a:r>
            <a:r>
              <a:rPr dirty="0"/>
              <a:t> </a:t>
            </a:r>
            <a:r>
              <a:rPr dirty="0" err="1"/>
              <a:t>основу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майбутніх</a:t>
            </a:r>
            <a:r>
              <a:rPr dirty="0"/>
              <a:t> </a:t>
            </a:r>
            <a:r>
              <a:rPr dirty="0" err="1"/>
              <a:t>досліджень</a:t>
            </a:r>
            <a:r>
              <a:rPr dirty="0"/>
              <a:t> </a:t>
            </a:r>
            <a:r>
              <a:rPr dirty="0" err="1"/>
              <a:t>нічного</a:t>
            </a:r>
            <a:r>
              <a:rPr dirty="0"/>
              <a:t> </a:t>
            </a:r>
            <a:r>
              <a:rPr dirty="0" err="1"/>
              <a:t>неба</a:t>
            </a:r>
            <a:endParaRPr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B4E1426-B236-4183-A5F9-C66D9DEFE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36" y="1739347"/>
            <a:ext cx="987517" cy="80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97A62DBA-EF7D-422E-B522-864E8915C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36" y="2776330"/>
            <a:ext cx="987517" cy="80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EFA87794-8249-4983-A485-1DAA5D641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45" y="3863181"/>
            <a:ext cx="987517" cy="80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FCA9984-13F6-4B65-A64A-4CF41AD0D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45" y="4992683"/>
            <a:ext cx="987517" cy="80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269</Words>
  <Application>Microsoft Office PowerPoint</Application>
  <PresentationFormat>Екран (4:3)</PresentationFormat>
  <Paragraphs>46</Paragraphs>
  <Slides>10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Office Theme</vt:lpstr>
      <vt:lpstr>Презентація PowerPoint</vt:lpstr>
      <vt:lpstr>Мета  дослідження</vt:lpstr>
      <vt:lpstr>Завдання дослідження</vt:lpstr>
      <vt:lpstr>Об'єкт і предмет дослідження</vt:lpstr>
      <vt:lpstr>Теоретичне підґрунтя</vt:lpstr>
      <vt:lpstr>Методика спостережень</vt:lpstr>
      <vt:lpstr>Методи збору даних</vt:lpstr>
      <vt:lpstr>Результати спостережень</vt:lpstr>
      <vt:lpstr>Висновки</vt:lpstr>
      <vt:lpstr>Значення дослідження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subject/>
  <dc:creator>HOME</dc:creator>
  <cp:keywords/>
  <dc:description>generated using python-pptx</dc:description>
  <cp:lastModifiedBy>TPCUser</cp:lastModifiedBy>
  <cp:revision>3</cp:revision>
  <dcterms:created xsi:type="dcterms:W3CDTF">2013-01-27T09:14:16Z</dcterms:created>
  <dcterms:modified xsi:type="dcterms:W3CDTF">2025-04-06T15:49:26Z</dcterms:modified>
  <cp:category/>
</cp:coreProperties>
</file>