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rimo Bold" panose="020B0604020202020204" charset="0"/>
      <p:regular r:id="rId9"/>
    </p:embeddedFont>
    <p:embeddedFont>
      <p:font typeface="Arimo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Noto Serif Display" panose="020B06040202020202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9" d="100"/>
          <a:sy n="59" d="100"/>
        </p:scale>
        <p:origin x="-418" y="1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092737" y="2026298"/>
            <a:ext cx="10166563" cy="311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Порівняльний аналіз забруднення повітря методом ліхеноіндикації в зоні падіння уламків та контрольних зонах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92737" y="6167079"/>
            <a:ext cx="10166563" cy="2318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19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Виконав: Боднарчук Остап</a:t>
            </a:r>
          </a:p>
          <a:p>
            <a:pPr algn="l">
              <a:lnSpc>
                <a:spcPts val="3075"/>
              </a:lnSpc>
            </a:pPr>
            <a:r>
              <a:rPr lang="en-US" sz="219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учень 7 класу</a:t>
            </a:r>
          </a:p>
          <a:p>
            <a:pPr algn="l">
              <a:lnSpc>
                <a:spcPts val="3075"/>
              </a:lnSpc>
            </a:pPr>
            <a:r>
              <a:rPr lang="en-US" sz="219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Київського ліцею “Школа сучасної освіти ACE”</a:t>
            </a:r>
          </a:p>
          <a:p>
            <a:pPr algn="l">
              <a:lnSpc>
                <a:spcPts val="3075"/>
              </a:lnSpc>
            </a:pPr>
            <a:endParaRPr lang="en-US" sz="2196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075"/>
              </a:lnSpc>
            </a:pPr>
            <a:r>
              <a:rPr lang="en-US" sz="219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Науковий керівник: Огоренко Ольга</a:t>
            </a:r>
          </a:p>
          <a:p>
            <a:pPr algn="l">
              <a:lnSpc>
                <a:spcPts val="3075"/>
              </a:lnSpc>
            </a:pPr>
            <a:r>
              <a:rPr lang="en-US" sz="219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Вчитель біології Київського ліцею “Школа сучасної освіти ACE”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934418" y="8351203"/>
            <a:ext cx="649764" cy="136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40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225" y="2026298"/>
            <a:ext cx="516255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87796" y="1370599"/>
            <a:ext cx="16171504" cy="1918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Мета: </a:t>
            </a: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порівняти чи погіршилась якість повітря в районі, біля місця падіння уламків, порівняно з таким самим районом, та наскільки якість повітря там можна порівняти із зоною, що знаходиться біля дороги.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58248" y="4136714"/>
            <a:ext cx="16171504" cy="5109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Завдання: </a:t>
            </a:r>
          </a:p>
          <a:p>
            <a:pPr marL="777358" lvl="1" indent="-388679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Обрати райони для дослідження</a:t>
            </a:r>
          </a:p>
          <a:p>
            <a:pPr marL="777358" lvl="1" indent="-388679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Полічити кількість дерев</a:t>
            </a:r>
          </a:p>
          <a:p>
            <a:pPr marL="777358" lvl="1" indent="-388679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Визначити наскільки вони покриті лишайниками</a:t>
            </a:r>
          </a:p>
          <a:p>
            <a:pPr marL="777358" lvl="1" indent="-388679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Визначити скільки видів лишайників на кожному з дерев та в районі загалом</a:t>
            </a:r>
          </a:p>
          <a:p>
            <a:pPr marL="777358" lvl="1" indent="-388679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Порівняти якість повітря, зважаючи на морфологічний тип лишайників, що там зустрічаються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9752" y="8682356"/>
            <a:ext cx="844122" cy="13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40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48500" y="2835867"/>
            <a:ext cx="10096500" cy="4615266"/>
          </a:xfrm>
          <a:custGeom>
            <a:avLst/>
            <a:gdLst/>
            <a:ahLst/>
            <a:cxnLst/>
            <a:rect l="l" t="t" r="r" b="b"/>
            <a:pathLst>
              <a:path w="10096500" h="4615266">
                <a:moveTo>
                  <a:pt x="0" y="0"/>
                </a:moveTo>
                <a:lnTo>
                  <a:pt x="10096500" y="0"/>
                </a:lnTo>
                <a:lnTo>
                  <a:pt x="10096500" y="4615266"/>
                </a:lnTo>
                <a:lnTo>
                  <a:pt x="0" y="46152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4439" t="-88330" r="-5529" b="-2095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87796" y="2953448"/>
            <a:ext cx="5287504" cy="4380104"/>
          </a:xfrm>
          <a:custGeom>
            <a:avLst/>
            <a:gdLst/>
            <a:ahLst/>
            <a:cxnLst/>
            <a:rect l="l" t="t" r="r" b="b"/>
            <a:pathLst>
              <a:path w="5287504" h="4380104">
                <a:moveTo>
                  <a:pt x="0" y="0"/>
                </a:moveTo>
                <a:lnTo>
                  <a:pt x="5287503" y="0"/>
                </a:lnTo>
                <a:lnTo>
                  <a:pt x="5287503" y="4380104"/>
                </a:lnTo>
                <a:lnTo>
                  <a:pt x="0" y="43801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20" r="-667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87796" y="1370599"/>
            <a:ext cx="16171504" cy="64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Морфологічні типи лишайників: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67000" y="7832133"/>
            <a:ext cx="1922104" cy="64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Накипні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82000" y="7832133"/>
            <a:ext cx="2265004" cy="64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Листуваті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982700" y="7832133"/>
            <a:ext cx="1922104" cy="64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Кущисті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885762" y="8264554"/>
            <a:ext cx="747076" cy="13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40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5963364" y="1504232"/>
          <a:ext cx="11295935" cy="7974992"/>
        </p:xfrm>
        <a:graphic>
          <a:graphicData uri="http://schemas.openxmlformats.org/drawingml/2006/table">
            <a:tbl>
              <a:tblPr/>
              <a:tblGrid>
                <a:gridCol w="2837759"/>
                <a:gridCol w="2819392"/>
                <a:gridCol w="2819392"/>
                <a:gridCol w="2819392"/>
              </a:tblGrid>
              <a:tr h="1374884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Ділянка: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Зона падіння уламків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Контрольна зона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Зона біля дороги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585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К-ть дерев: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23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23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33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585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Макс к-ть видів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5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4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4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585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Мін к-ть видів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0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84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Макс S покриття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95%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75%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85%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585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Мін S покриття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0%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50%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5-10%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84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Сер S покриття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19,26%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65%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22,39%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690321" y="2114550"/>
            <a:ext cx="4791557" cy="6280758"/>
          </a:xfrm>
          <a:custGeom>
            <a:avLst/>
            <a:gdLst/>
            <a:ahLst/>
            <a:cxnLst/>
            <a:rect l="l" t="t" r="r" b="b"/>
            <a:pathLst>
              <a:path w="4791557" h="6280758">
                <a:moveTo>
                  <a:pt x="0" y="0"/>
                </a:moveTo>
                <a:lnTo>
                  <a:pt x="4791558" y="0"/>
                </a:lnTo>
                <a:lnTo>
                  <a:pt x="4791558" y="6280758"/>
                </a:lnTo>
                <a:lnTo>
                  <a:pt x="0" y="62807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06" b="-60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87796" y="1370599"/>
            <a:ext cx="16171504" cy="64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Результати: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57250" y="8452458"/>
            <a:ext cx="4457700" cy="1026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1"/>
              </a:lnSpc>
            </a:pPr>
            <a:r>
              <a:rPr lang="en-US" sz="1951">
                <a:solidFill>
                  <a:srgbClr val="00000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Накипіні та листуваттий лишайники на корі клена в контрольній зоні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59300" y="8572128"/>
            <a:ext cx="795599" cy="13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40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6828669" cy="4208167"/>
          </a:xfrm>
          <a:custGeom>
            <a:avLst/>
            <a:gdLst/>
            <a:ahLst/>
            <a:cxnLst/>
            <a:rect l="l" t="t" r="r" b="b"/>
            <a:pathLst>
              <a:path w="6828669" h="4208167">
                <a:moveTo>
                  <a:pt x="0" y="0"/>
                </a:moveTo>
                <a:lnTo>
                  <a:pt x="6828669" y="0"/>
                </a:lnTo>
                <a:lnTo>
                  <a:pt x="6828669" y="4208167"/>
                </a:lnTo>
                <a:lnTo>
                  <a:pt x="0" y="42081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5536209"/>
            <a:ext cx="6828669" cy="4182560"/>
          </a:xfrm>
          <a:custGeom>
            <a:avLst/>
            <a:gdLst/>
            <a:ahLst/>
            <a:cxnLst/>
            <a:rect l="l" t="t" r="r" b="b"/>
            <a:pathLst>
              <a:path w="6828669" h="4182560">
                <a:moveTo>
                  <a:pt x="0" y="0"/>
                </a:moveTo>
                <a:lnTo>
                  <a:pt x="6828669" y="0"/>
                </a:lnTo>
                <a:lnTo>
                  <a:pt x="6828669" y="4182560"/>
                </a:lnTo>
                <a:lnTo>
                  <a:pt x="0" y="4182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109809" y="1962083"/>
            <a:ext cx="4149491" cy="5505129"/>
          </a:xfrm>
          <a:custGeom>
            <a:avLst/>
            <a:gdLst/>
            <a:ahLst/>
            <a:cxnLst/>
            <a:rect l="l" t="t" r="r" b="b"/>
            <a:pathLst>
              <a:path w="4149491" h="5505129">
                <a:moveTo>
                  <a:pt x="0" y="0"/>
                </a:moveTo>
                <a:lnTo>
                  <a:pt x="4149491" y="0"/>
                </a:lnTo>
                <a:lnTo>
                  <a:pt x="4149491" y="5505130"/>
                </a:lnTo>
                <a:lnTo>
                  <a:pt x="0" y="55051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655517" y="1962083"/>
            <a:ext cx="4149491" cy="5505129"/>
          </a:xfrm>
          <a:custGeom>
            <a:avLst/>
            <a:gdLst/>
            <a:ahLst/>
            <a:cxnLst/>
            <a:rect l="l" t="t" r="r" b="b"/>
            <a:pathLst>
              <a:path w="4149491" h="5505129">
                <a:moveTo>
                  <a:pt x="0" y="0"/>
                </a:moveTo>
                <a:lnTo>
                  <a:pt x="4149492" y="0"/>
                </a:lnTo>
                <a:lnTo>
                  <a:pt x="4149492" y="5505130"/>
                </a:lnTo>
                <a:lnTo>
                  <a:pt x="0" y="55051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052159" y="7827784"/>
            <a:ext cx="8115300" cy="683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1"/>
              </a:lnSpc>
            </a:pPr>
            <a:r>
              <a:rPr lang="en-US" sz="1951">
                <a:solidFill>
                  <a:srgbClr val="000000"/>
                </a:solidFill>
                <a:latin typeface="Noto Serif Display"/>
                <a:ea typeface="Noto Serif Display"/>
                <a:cs typeface="Noto Serif Display"/>
                <a:sym typeface="Noto Serif Display"/>
              </a:rPr>
              <a:t>Листуваті лишайники з плодовими тілами на корі клена та тополі в контрольній зоні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983018" y="8682356"/>
            <a:ext cx="1135262" cy="13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40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87796" y="1370599"/>
            <a:ext cx="16171504" cy="7023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Висновок: </a:t>
            </a:r>
          </a:p>
          <a:p>
            <a:pPr algn="l">
              <a:lnSpc>
                <a:spcPts val="5040"/>
              </a:lnSpc>
            </a:pPr>
            <a:endParaRPr lang="en-US" sz="3600" b="1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Найкраща якість повітря, за результатами цього методу, була в контрольній зоні. Вона була так само віддалена від дороги, як зона із місцем падіння та знаходилася в тому самому районі, але середня площа покриття лишайником там становила 65%, навіть враховуючи, що приблизно четверта частина стовбуру там напевно була оброблена речовинами, що стримували ріст лишайників. Різних видів лишайників там було 7, з них 5 листуватих. А листуваті лишайники займали більше площі ніж в попередніх випадках, що свідчить про те, що повітря там найчистіше.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endParaRPr lang="en-US" sz="36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055593" y="8351203"/>
            <a:ext cx="795599" cy="13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40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24200" y="4000500"/>
            <a:ext cx="12476233" cy="220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199"/>
              </a:lnSpc>
            </a:pPr>
            <a:r>
              <a:rPr lang="en-US" sz="12285" b="1" dirty="0" err="1" smtClean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Дякую</a:t>
            </a:r>
            <a:r>
              <a:rPr lang="uk-UA" sz="12285" b="1" dirty="0" smtClean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за увагу!</a:t>
            </a:r>
            <a:endParaRPr lang="en-US" sz="12285" b="1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585009" y="8351203"/>
            <a:ext cx="674291" cy="13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40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314</Words>
  <Application>Microsoft Office PowerPoint</Application>
  <PresentationFormat>Довільний</PresentationFormat>
  <Paragraphs>60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3" baseType="lpstr">
      <vt:lpstr>Arial</vt:lpstr>
      <vt:lpstr>Arimo Bold</vt:lpstr>
      <vt:lpstr>Arimo</vt:lpstr>
      <vt:lpstr>Calibri</vt:lpstr>
      <vt:lpstr>Noto Serif Display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Біоіндикація</dc:title>
  <dc:creator>Користувач Asus</dc:creator>
  <cp:lastModifiedBy>Користувач Asus</cp:lastModifiedBy>
  <cp:revision>3</cp:revision>
  <dcterms:created xsi:type="dcterms:W3CDTF">2006-08-16T00:00:00Z</dcterms:created>
  <dcterms:modified xsi:type="dcterms:W3CDTF">2025-04-22T18:34:30Z</dcterms:modified>
  <dc:identifier>DAGdJLYHmJk</dc:identifier>
</cp:coreProperties>
</file>